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handoutMasterIdLst>
    <p:handoutMasterId r:id="rId13"/>
  </p:handoutMasterIdLst>
  <p:sldIdLst>
    <p:sldId id="33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</p:sldIdLst>
  <p:sldSz cx="9906000" cy="6858000" type="A4"/>
  <p:notesSz cx="68834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CC66"/>
    <a:srgbClr val="FF9933"/>
    <a:srgbClr val="9999FF"/>
    <a:srgbClr val="993366"/>
    <a:srgbClr val="A72C0B"/>
    <a:srgbClr val="18A4B0"/>
    <a:srgbClr val="36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990" y="12"/>
      </p:cViewPr>
      <p:guideLst>
        <p:guide orient="horz" pos="1632"/>
        <p:guide orient="horz" pos="-144"/>
        <p:guide orient="horz" pos="4464"/>
        <p:guide orient="horz" pos="480"/>
        <p:guide pos="3104"/>
        <p:guide pos="-256"/>
        <p:guide pos="64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00" y="-84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fld id="{C54F5EBA-E4DF-49A2-9273-0091A35B1BC4}" type="datetime1">
              <a:rPr lang="en-GB"/>
              <a:pPr>
                <a:defRPr/>
              </a:pPr>
              <a:t>07/04/2011</a:t>
            </a:fld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fld id="{16694FEE-B3B8-47E7-8D2F-09EB9F181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5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1" name="Rectangle 3"/>
          <p:cNvSpPr>
            <a:spLocks noGrp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fld id="{3F0361A0-CB74-417C-B54B-3E0D6AB23FF3}" type="datetime1">
              <a:rPr lang="en-AU"/>
              <a:pPr>
                <a:defRPr/>
              </a:pPr>
              <a:t>7/04/2011</a:t>
            </a:fld>
            <a:endParaRPr lang="en-A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229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fld id="{C4E34D47-C6E5-4C8A-9225-B1F85ED466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080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 eaLnBrk="0" hangingPunct="0"/>
            <a:fld id="{18CF6681-02EE-4B8C-BDE1-F0213B940915}" type="slidenum">
              <a:rPr lang="en-US" sz="1300">
                <a:solidFill>
                  <a:schemeClr val="tx1"/>
                </a:solidFill>
                <a:latin typeface="Helvetica" pitchFamily="34" charset="0"/>
              </a:rPr>
              <a:pPr algn="r" defTabSz="958850" eaLnBrk="0" hangingPunct="0"/>
              <a:t>9</a:t>
            </a:fld>
            <a:endParaRPr lang="en-US" sz="13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742950"/>
            <a:ext cx="5365750" cy="3714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A4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A4B0"/>
                </a:solidFill>
              </a:defRPr>
            </a:lvl1pPr>
            <a:lvl2pPr>
              <a:defRPr>
                <a:solidFill>
                  <a:srgbClr val="18A4B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A4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0" y="3498856"/>
            <a:ext cx="5688022" cy="2378076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144682" y="6519874"/>
            <a:ext cx="5688022" cy="2071702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144682" y="5948370"/>
            <a:ext cx="5688022" cy="428628"/>
          </a:xfrm>
        </p:spPr>
        <p:txBody>
          <a:bodyPr/>
          <a:lstStyle>
            <a:lvl1pPr>
              <a:buNone/>
              <a:defRPr sz="2000" b="1">
                <a:solidFill>
                  <a:srgbClr val="18A4B0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A4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0" y="3498856"/>
            <a:ext cx="8902732" cy="2378076"/>
          </a:xfrm>
        </p:spPr>
        <p:txBody>
          <a:bodyPr/>
          <a:lstStyle>
            <a:lvl1pPr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482600"/>
            <a:ext cx="8126413" cy="80327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1554163"/>
            <a:ext cx="8126413" cy="44465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482600"/>
            <a:ext cx="8126413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9951" y="1554163"/>
            <a:ext cx="3986213" cy="4446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563" y="1554163"/>
            <a:ext cx="3987800" cy="4446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482600"/>
            <a:ext cx="8126413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69950" y="1554163"/>
            <a:ext cx="8126413" cy="4446587"/>
          </a:xfrm>
        </p:spPr>
        <p:txBody>
          <a:bodyPr/>
          <a:lstStyle/>
          <a:p>
            <a:pPr lvl="0"/>
            <a:endParaRPr lang="en-NZ" noProof="0">
              <a:sym typeface="Arial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2857500"/>
            <a:ext cx="8126413" cy="3143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Verdana" pitchFamily="34" charset="0"/>
              </a:rPr>
              <a:t>Second level</a:t>
            </a:r>
          </a:p>
          <a:p>
            <a:pPr lvl="2"/>
            <a:r>
              <a:rPr lang="en-US" smtClean="0">
                <a:sym typeface="Verdana" pitchFamily="34" charset="0"/>
              </a:rPr>
              <a:t>Third level</a:t>
            </a:r>
          </a:p>
          <a:p>
            <a:pPr lvl="3"/>
            <a:r>
              <a:rPr lang="en-US" smtClean="0">
                <a:sym typeface="Verdana" pitchFamily="34" charset="0"/>
              </a:rPr>
              <a:t>Fourth level</a:t>
            </a:r>
          </a:p>
          <a:p>
            <a:pPr lvl="4"/>
            <a:r>
              <a:rPr lang="en-US" smtClean="0">
                <a:sym typeface="Verdana" pitchFamily="34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69950" y="857250"/>
            <a:ext cx="8126413" cy="198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Click to edit Master title style</a:t>
            </a:r>
          </a:p>
        </p:txBody>
      </p:sp>
      <p:pic>
        <p:nvPicPr>
          <p:cNvPr id="1029" name="Picture 9" descr="OpenPolyLogo RG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2625" y="520700"/>
            <a:ext cx="2174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ea typeface="ＭＳ Ｐゴシック" charset="-128"/>
          <a:cs typeface="+mj-cs"/>
          <a:sym typeface="Verdana" pitchFamily="34" charset="0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ea typeface="ＭＳ Ｐゴシック" charset="-128"/>
          <a:sym typeface="Verdana" pitchFamily="34" charset="0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ea typeface="ＭＳ Ｐゴシック" charset="-128"/>
          <a:sym typeface="Verdana" pitchFamily="34" charset="0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ea typeface="ＭＳ Ｐゴシック" charset="-128"/>
          <a:sym typeface="Verdana" pitchFamily="34" charset="0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ea typeface="ＭＳ Ｐゴシック" charset="-128"/>
          <a:sym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200" b="1">
          <a:solidFill>
            <a:srgbClr val="365A87"/>
          </a:solidFill>
          <a:latin typeface="Verdana" charset="0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200" b="1">
          <a:solidFill>
            <a:srgbClr val="365A87"/>
          </a:solidFill>
          <a:latin typeface="Verdana" charset="0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200" b="1">
          <a:solidFill>
            <a:srgbClr val="365A87"/>
          </a:solidFill>
          <a:latin typeface="Verdana" charset="0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200" b="1">
          <a:solidFill>
            <a:srgbClr val="365A87"/>
          </a:solidFill>
          <a:latin typeface="Verdana" charset="0"/>
          <a:sym typeface="Verdana" charset="0"/>
        </a:defRPr>
      </a:lvl9pPr>
    </p:titleStyle>
    <p:bodyStyle>
      <a:lvl1pPr marL="252413" indent="-252413" algn="l" defTabSz="673100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365A87"/>
          </a:solidFill>
          <a:latin typeface="Arial" charset="0"/>
          <a:ea typeface="ＭＳ Ｐゴシック" charset="-128"/>
          <a:cs typeface="+mn-cs"/>
          <a:sym typeface="Verdana" pitchFamily="34" charset="0"/>
        </a:defRPr>
      </a:lvl1pPr>
      <a:lvl2pPr marL="547688" indent="-211138" algn="l" defTabSz="673100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365A87"/>
          </a:solidFill>
          <a:latin typeface="Arial" charset="0"/>
          <a:ea typeface="ＭＳ Ｐゴシック" charset="-128"/>
          <a:sym typeface="Verdana" pitchFamily="34" charset="0"/>
        </a:defRPr>
      </a:lvl2pPr>
      <a:lvl3pPr marL="841375" indent="-168275" algn="l" defTabSz="673100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18A4B0"/>
          </a:solidFill>
          <a:latin typeface="Arial" charset="0"/>
          <a:ea typeface="ＭＳ Ｐゴシック" charset="-128"/>
          <a:sym typeface="Verdana" pitchFamily="34" charset="0"/>
        </a:defRPr>
      </a:lvl3pPr>
      <a:lvl4pPr marL="1177925" indent="-168275" algn="l" defTabSz="673100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18A4B0"/>
          </a:solidFill>
          <a:latin typeface="Arial" charset="0"/>
          <a:ea typeface="ＭＳ Ｐゴシック" charset="-128"/>
          <a:sym typeface="Verdana" pitchFamily="34" charset="0"/>
        </a:defRPr>
      </a:lvl4pPr>
      <a:lvl5pPr marL="1516063" indent="-168275" algn="l" defTabSz="673100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rgbClr val="18A4B0"/>
          </a:solidFill>
          <a:latin typeface="Arial" charset="0"/>
          <a:ea typeface="ＭＳ Ｐゴシック" charset="-128"/>
          <a:sym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8A4B0"/>
          </a:solidFill>
          <a:latin typeface="+mn-lt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8A4B0"/>
          </a:solidFill>
          <a:latin typeface="+mn-lt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8A4B0"/>
          </a:solidFill>
          <a:latin typeface="+mn-lt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8A4B0"/>
          </a:solidFill>
          <a:latin typeface="+mn-lt"/>
          <a:sym typeface="Verdan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1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906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9950" y="482600"/>
            <a:ext cx="812641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1554163"/>
            <a:ext cx="8126413" cy="444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869950" y="1285875"/>
            <a:ext cx="8126413" cy="0"/>
          </a:xfrm>
          <a:prstGeom prst="line">
            <a:avLst/>
          </a:prstGeom>
          <a:noFill/>
          <a:ln w="12700">
            <a:solidFill>
              <a:srgbClr val="18A4B0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NZ">
              <a:latin typeface="Gill Sans" charset="0"/>
              <a:ea typeface="+mn-ea"/>
              <a:sym typeface="Gill Sans" charset="0"/>
            </a:endParaRPr>
          </a:p>
        </p:txBody>
      </p:sp>
      <p:pic>
        <p:nvPicPr>
          <p:cNvPr id="2054" name="Picture 10" descr="OpenPolyLogo RGB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2625" y="520700"/>
            <a:ext cx="2174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ea typeface="ＭＳ Ｐゴシック" charset="-128"/>
          <a:cs typeface="+mj-cs"/>
          <a:sym typeface="Verdana" pitchFamily="34" charset="0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ea typeface="ＭＳ Ｐゴシック" charset="-128"/>
          <a:sym typeface="Verdana" pitchFamily="34" charset="0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ea typeface="ＭＳ Ｐゴシック" charset="-128"/>
          <a:sym typeface="Verdana" pitchFamily="34" charset="0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ea typeface="ＭＳ Ｐゴシック" charset="-128"/>
          <a:sym typeface="Verdana" pitchFamily="34" charset="0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ea typeface="ＭＳ Ｐゴシック" charset="-128"/>
          <a:sym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365A87"/>
          </a:solidFill>
          <a:latin typeface="Verdana" charset="0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365A87"/>
          </a:solidFill>
          <a:latin typeface="Verdana" charset="0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365A87"/>
          </a:solidFill>
          <a:latin typeface="Verdana" charset="0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365A87"/>
          </a:solidFill>
          <a:latin typeface="Verdana" charset="0"/>
          <a:sym typeface="Verdana" charset="0"/>
        </a:defRPr>
      </a:lvl9pPr>
    </p:titleStyle>
    <p:bodyStyle>
      <a:lvl1pPr marL="1588" indent="-1588" algn="l" defTabSz="157163" rtl="0" eaLnBrk="0" fontAlgn="base" hangingPunct="0"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500">
          <a:solidFill>
            <a:srgbClr val="595959"/>
          </a:solidFill>
          <a:latin typeface="+mn-lt"/>
          <a:ea typeface="ＭＳ Ｐゴシック" charset="-128"/>
          <a:cs typeface="+mn-cs"/>
          <a:sym typeface="Arial" charset="0"/>
        </a:defRPr>
      </a:lvl1pPr>
      <a:lvl2pPr marL="284163" indent="-142875" algn="l" defTabSz="157163" rtl="0" eaLnBrk="0" fontAlgn="base" hangingPunct="0">
        <a:lnSpc>
          <a:spcPct val="90000"/>
        </a:lnSpc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–"/>
        <a:defRPr sz="1200">
          <a:solidFill>
            <a:srgbClr val="595959"/>
          </a:solidFill>
          <a:latin typeface="+mn-lt"/>
          <a:ea typeface="ＭＳ Ｐゴシック" charset="-128"/>
          <a:sym typeface="Arial" charset="0"/>
        </a:defRPr>
      </a:lvl2pPr>
      <a:lvl3pPr marL="558800" indent="-134938" algn="l" defTabSz="157163" rtl="0" eaLnBrk="0" fontAlgn="base" hangingPunct="0">
        <a:lnSpc>
          <a:spcPct val="90000"/>
        </a:lnSpc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000">
          <a:solidFill>
            <a:srgbClr val="595959"/>
          </a:solidFill>
          <a:latin typeface="+mn-lt"/>
          <a:ea typeface="ＭＳ Ｐゴシック" charset="-128"/>
          <a:sym typeface="Arial" charset="0"/>
        </a:defRPr>
      </a:lvl3pPr>
      <a:lvl4pPr marL="842963" indent="-139700" algn="l" defTabSz="157163" rtl="0" eaLnBrk="0" fontAlgn="base" hangingPunct="0">
        <a:lnSpc>
          <a:spcPct val="80000"/>
        </a:lnSpc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–"/>
        <a:defRPr sz="1000">
          <a:solidFill>
            <a:srgbClr val="595959"/>
          </a:solidFill>
          <a:latin typeface="+mn-lt"/>
          <a:ea typeface="ＭＳ Ｐゴシック" charset="-128"/>
          <a:sym typeface="Arial" charset="0"/>
        </a:defRPr>
      </a:lvl4pPr>
      <a:lvl5pPr marL="1125538" indent="-141288" algn="l" defTabSz="157163" rtl="0" eaLnBrk="0" fontAlgn="base" hangingPunct="0">
        <a:lnSpc>
          <a:spcPct val="80000"/>
        </a:lnSpc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»"/>
        <a:defRPr sz="1000">
          <a:solidFill>
            <a:srgbClr val="595959"/>
          </a:solidFill>
          <a:latin typeface="+mn-lt"/>
          <a:ea typeface="ＭＳ Ｐゴシック" charset="-128"/>
          <a:sym typeface="Arial" charset="0"/>
        </a:defRPr>
      </a:lvl5pPr>
      <a:lvl6pPr marL="850900" indent="-304800" algn="l" rtl="0" fontAlgn="base">
        <a:lnSpc>
          <a:spcPct val="50000"/>
        </a:lnSpc>
        <a:spcBef>
          <a:spcPts val="2400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400">
          <a:solidFill>
            <a:schemeClr val="tx1"/>
          </a:solidFill>
          <a:latin typeface="+mn-lt"/>
          <a:sym typeface="Arial" charset="0"/>
        </a:defRPr>
      </a:lvl6pPr>
      <a:lvl7pPr marL="1308100" indent="-304800" algn="l" rtl="0" fontAlgn="base">
        <a:lnSpc>
          <a:spcPct val="50000"/>
        </a:lnSpc>
        <a:spcBef>
          <a:spcPts val="2400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400">
          <a:solidFill>
            <a:schemeClr val="tx1"/>
          </a:solidFill>
          <a:latin typeface="+mn-lt"/>
          <a:sym typeface="Arial" charset="0"/>
        </a:defRPr>
      </a:lvl7pPr>
      <a:lvl8pPr marL="1765300" indent="-304800" algn="l" rtl="0" fontAlgn="base">
        <a:lnSpc>
          <a:spcPct val="50000"/>
        </a:lnSpc>
        <a:spcBef>
          <a:spcPts val="2400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400">
          <a:solidFill>
            <a:schemeClr val="tx1"/>
          </a:solidFill>
          <a:latin typeface="+mn-lt"/>
          <a:sym typeface="Arial" charset="0"/>
        </a:defRPr>
      </a:lvl8pPr>
      <a:lvl9pPr marL="2222500" indent="-304800" algn="l" rtl="0" fontAlgn="base">
        <a:lnSpc>
          <a:spcPct val="50000"/>
        </a:lnSpc>
        <a:spcBef>
          <a:spcPts val="2400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4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aron.jarden@openpolytechnic.ac.n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uesdayprogram.com/" TargetMode="External"/><Relationship Id="rId2" Type="http://schemas.openxmlformats.org/officeDocument/2006/relationships/hyperlink" Target="http://www.wellbeingstudy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ositivepsychology.org.nz/" TargetMode="External"/><Relationship Id="rId4" Type="http://schemas.openxmlformats.org/officeDocument/2006/relationships/hyperlink" Target="http://www.internationaljournalofwellbeing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1825" y="4437063"/>
            <a:ext cx="8126413" cy="156368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AU" b="1" dirty="0" smtClean="0">
                <a:solidFill>
                  <a:srgbClr val="FF6600"/>
                </a:solidFill>
                <a:sym typeface="Verdana" charset="0"/>
              </a:rPr>
              <a:t>Aaron Jarden</a:t>
            </a:r>
          </a:p>
          <a:p>
            <a:pPr marL="0" indent="0" eaLnBrk="1" hangingPunct="1">
              <a:buFontTx/>
              <a:buNone/>
              <a:defRPr/>
            </a:pPr>
            <a:r>
              <a:rPr lang="en-AU" b="1" dirty="0" smtClean="0">
                <a:solidFill>
                  <a:srgbClr val="FF6600"/>
                </a:solidFill>
                <a:sym typeface="Verdana" charset="0"/>
                <a:hlinkClick r:id="rId3"/>
              </a:rPr>
              <a:t>aaron.jarden@openpolytechnic.ac.nz</a:t>
            </a:r>
            <a:endParaRPr lang="en-AU" b="1" dirty="0" smtClean="0">
              <a:solidFill>
                <a:srgbClr val="FF6600"/>
              </a:solidFill>
              <a:sym typeface="Verdana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AU" b="1" dirty="0" smtClean="0">
              <a:solidFill>
                <a:srgbClr val="FF6600"/>
              </a:solidFill>
              <a:sym typeface="Verdana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AU" b="1" dirty="0" smtClean="0">
                <a:solidFill>
                  <a:srgbClr val="FF6600"/>
                </a:solidFill>
                <a:sym typeface="Verdana" charset="0"/>
              </a:rPr>
              <a:t>6</a:t>
            </a:r>
            <a:r>
              <a:rPr lang="en-AU" b="1" baseline="30000" dirty="0" smtClean="0">
                <a:solidFill>
                  <a:srgbClr val="FF6600"/>
                </a:solidFill>
                <a:sym typeface="Verdana" charset="0"/>
              </a:rPr>
              <a:t>th</a:t>
            </a:r>
            <a:r>
              <a:rPr lang="en-AU" b="1" dirty="0" smtClean="0">
                <a:solidFill>
                  <a:srgbClr val="FF6600"/>
                </a:solidFill>
                <a:sym typeface="Verdana" charset="0"/>
              </a:rPr>
              <a:t> April</a:t>
            </a:r>
          </a:p>
          <a:p>
            <a:pPr marL="0" indent="0" eaLnBrk="1" hangingPunct="1">
              <a:buFontTx/>
              <a:buNone/>
              <a:defRPr/>
            </a:pPr>
            <a:endParaRPr lang="en-NZ" spc="300" dirty="0" smtClean="0">
              <a:solidFill>
                <a:srgbClr val="FF6600"/>
              </a:solidFill>
              <a:sym typeface="Verdana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AU" b="1" dirty="0" smtClean="0">
              <a:solidFill>
                <a:srgbClr val="FF6600"/>
              </a:solidFill>
              <a:sym typeface="Verdana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AU" dirty="0" smtClean="0"/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631825" y="1989138"/>
            <a:ext cx="8640763" cy="1277937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rgbClr val="365A87"/>
                </a:solidFill>
              </a:rPr>
              <a:t>Ways to Wellbeing </a:t>
            </a:r>
            <a:endParaRPr lang="en-AU" dirty="0" smtClean="0">
              <a:solidFill>
                <a:srgbClr val="365A8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2800" smtClean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Four Projects</a:t>
            </a:r>
            <a:endParaRPr lang="en-NZ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96938" y="1554163"/>
            <a:ext cx="8424862" cy="4446587"/>
          </a:xfrm>
        </p:spPr>
        <p:txBody>
          <a:bodyPr/>
          <a:lstStyle/>
          <a:p>
            <a:pPr marL="177800" indent="-177800" algn="just">
              <a:spcBef>
                <a:spcPts val="12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1600" dirty="0"/>
              <a:t>The International Wellbeing Study </a:t>
            </a:r>
            <a:r>
              <a:rPr lang="en-GB" sz="1200" dirty="0"/>
              <a:t>(</a:t>
            </a:r>
            <a:r>
              <a:rPr lang="en-GB" sz="1200" dirty="0">
                <a:hlinkClick r:id="rId2"/>
              </a:rPr>
              <a:t>www.wellbeingstudy.com</a:t>
            </a:r>
            <a:r>
              <a:rPr lang="en-GB" sz="1200" dirty="0"/>
              <a:t>) </a:t>
            </a:r>
          </a:p>
          <a:p>
            <a:pPr marL="177800" indent="-177800" algn="just">
              <a:spcBef>
                <a:spcPts val="12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1600" dirty="0"/>
              <a:t>The Tuesday Program </a:t>
            </a:r>
            <a:r>
              <a:rPr lang="en-GB" sz="1200" dirty="0"/>
              <a:t>(</a:t>
            </a:r>
            <a:r>
              <a:rPr lang="en-GB" sz="1200" dirty="0">
                <a:hlinkClick r:id="rId3"/>
              </a:rPr>
              <a:t>www.thetuesdayprogram.com</a:t>
            </a:r>
            <a:r>
              <a:rPr lang="en-GB" sz="1200" dirty="0"/>
              <a:t>) </a:t>
            </a:r>
          </a:p>
          <a:p>
            <a:pPr marL="177800" indent="-177800" algn="just">
              <a:spcBef>
                <a:spcPts val="12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1600" dirty="0"/>
              <a:t>The International Journal of Wellbeing </a:t>
            </a:r>
            <a:r>
              <a:rPr lang="en-GB" sz="1200" dirty="0"/>
              <a:t>(</a:t>
            </a:r>
            <a:r>
              <a:rPr lang="en-GB" sz="1200" dirty="0">
                <a:hlinkClick r:id="rId4"/>
              </a:rPr>
              <a:t>www.internationaljournalofwellbeing.org</a:t>
            </a:r>
            <a:r>
              <a:rPr lang="en-GB" sz="1200" dirty="0"/>
              <a:t>) </a:t>
            </a:r>
          </a:p>
          <a:p>
            <a:pPr marL="177800" indent="-177800" algn="just">
              <a:spcBef>
                <a:spcPts val="12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1600" dirty="0"/>
              <a:t>The New Zealand Association of Positive </a:t>
            </a:r>
            <a:r>
              <a:rPr lang="en-GB" sz="1600" dirty="0" smtClean="0"/>
              <a:t>Psychology  </a:t>
            </a:r>
            <a:r>
              <a:rPr lang="en-GB" sz="1200" dirty="0"/>
              <a:t>(</a:t>
            </a:r>
            <a:r>
              <a:rPr lang="en-GB" sz="1200" dirty="0">
                <a:hlinkClick r:id="rId5"/>
              </a:rPr>
              <a:t>www.positivepsychology.org.nz</a:t>
            </a:r>
            <a:r>
              <a:rPr lang="en-GB" sz="1200" dirty="0"/>
              <a:t>) </a:t>
            </a:r>
            <a:endParaRPr lang="en-GB" sz="1200" dirty="0" smtClean="0"/>
          </a:p>
          <a:p>
            <a:pPr marL="176213" indent="-176213">
              <a:defRPr/>
            </a:pPr>
            <a:endParaRPr lang="en-NZ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Exercise</a:t>
            </a:r>
            <a:endParaRPr lang="en-NZ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76213" algn="ctr">
              <a:buNone/>
            </a:pPr>
            <a:r>
              <a:rPr lang="en-GB" sz="1600" dirty="0" smtClean="0"/>
              <a:t>Find someone you don’t know – each spend ONE minute describing to the other person a time when you were at your best in a work environment. </a:t>
            </a:r>
          </a:p>
          <a:p>
            <a:pPr marL="176213" indent="-176213"/>
            <a:endParaRPr lang="en-NZ" sz="1600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2349500"/>
            <a:ext cx="44624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The International Wellbeing Study </a:t>
            </a:r>
            <a: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GB" sz="9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 </a:t>
            </a:r>
            <a: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GB" sz="1600" spc="300" dirty="0">
                <a:solidFill>
                  <a:srgbClr val="00FF00"/>
                </a:solidFill>
                <a:sym typeface="Verdana" charset="0"/>
              </a:rPr>
              <a:t>www.wellbeingstudy.com</a:t>
            </a:r>
            <a:endParaRPr lang="en-NZ" dirty="0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9150" y="1539875"/>
            <a:ext cx="5786438" cy="3689350"/>
          </a:xfrm>
        </p:spPr>
      </p:pic>
      <p:sp>
        <p:nvSpPr>
          <p:cNvPr id="2" name="Rectangle 1"/>
          <p:cNvSpPr/>
          <p:nvPr/>
        </p:nvSpPr>
        <p:spPr>
          <a:xfrm>
            <a:off x="4088904" y="1484784"/>
            <a:ext cx="5072062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73100">
              <a:defRPr/>
            </a:pPr>
            <a:r>
              <a:rPr lang="en-AU" sz="1800" kern="0" dirty="0">
                <a:solidFill>
                  <a:srgbClr val="365A87"/>
                </a:solidFill>
                <a:sym typeface="Verdana" charset="0"/>
              </a:rPr>
              <a:t>Paul Jose</a:t>
            </a:r>
          </a:p>
          <a:p>
            <a:pPr algn="r" defTabSz="673100">
              <a:defRPr/>
            </a:pPr>
            <a:r>
              <a:rPr lang="en-AU" sz="1800" kern="0" dirty="0">
                <a:solidFill>
                  <a:srgbClr val="365A87"/>
                </a:solidFill>
                <a:sym typeface="Verdana" charset="0"/>
              </a:rPr>
              <a:t>				Todd Kashdan</a:t>
            </a:r>
          </a:p>
          <a:p>
            <a:pPr algn="r" defTabSz="673100">
              <a:defRPr/>
            </a:pPr>
            <a:r>
              <a:rPr lang="en-AU" sz="1800" kern="0" dirty="0">
                <a:solidFill>
                  <a:srgbClr val="365A87"/>
                </a:solidFill>
                <a:sym typeface="Verdana" charset="0"/>
              </a:rPr>
              <a:t>			Ormond Simpson</a:t>
            </a:r>
          </a:p>
          <a:p>
            <a:pPr algn="r" defTabSz="673100">
              <a:defRPr/>
            </a:pPr>
            <a:r>
              <a:rPr lang="en-AU" sz="1800" kern="0" dirty="0">
                <a:solidFill>
                  <a:srgbClr val="365A87"/>
                </a:solidFill>
                <a:sym typeface="Verdana" charset="0"/>
              </a:rPr>
              <a:t>			Kennedy McLachlan</a:t>
            </a:r>
          </a:p>
          <a:p>
            <a:pPr algn="r" defTabSz="673100">
              <a:defRPr/>
            </a:pPr>
            <a:r>
              <a:rPr lang="en-AU" sz="1800" kern="0" dirty="0">
                <a:solidFill>
                  <a:srgbClr val="365A87"/>
                </a:solidFill>
                <a:sym typeface="Verdana" charset="0"/>
              </a:rPr>
              <a:t>			Alexander Mackenzie</a:t>
            </a:r>
          </a:p>
          <a:p>
            <a:pPr algn="r" defTabSz="673100">
              <a:defRPr/>
            </a:pPr>
            <a:r>
              <a:rPr lang="en-AU" sz="1800" kern="0" dirty="0">
                <a:solidFill>
                  <a:srgbClr val="365A87"/>
                </a:solidFill>
                <a:sym typeface="Verdana" charset="0"/>
              </a:rPr>
              <a:t>+72 others </a:t>
            </a:r>
          </a:p>
          <a:p>
            <a:pPr algn="r" defTabSz="673100">
              <a:defRPr/>
            </a:pPr>
            <a:r>
              <a:rPr lang="en-AU" sz="1800" kern="0" dirty="0">
                <a:solidFill>
                  <a:srgbClr val="365A87"/>
                </a:solidFill>
                <a:sym typeface="Verdana" charset="0"/>
              </a:rPr>
              <a:t>collaborators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The Tuesday Program </a:t>
            </a:r>
            <a:r>
              <a:rPr lang="en-GB" sz="44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GB" sz="44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GB" sz="12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 </a:t>
            </a:r>
            <a:r>
              <a:rPr lang="en-GB" sz="44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GB" sz="44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GB" sz="1600" spc="300" dirty="0">
                <a:solidFill>
                  <a:srgbClr val="00FF00"/>
                </a:solidFill>
                <a:sym typeface="Verdana" charset="0"/>
              </a:rPr>
              <a:t>www.thetuesdayprogram.com</a:t>
            </a:r>
            <a:endParaRPr lang="en-NZ" sz="16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48544" y="1484784"/>
            <a:ext cx="8126413" cy="4446587"/>
          </a:xfrm>
        </p:spPr>
        <p:txBody>
          <a:bodyPr/>
          <a:lstStyle/>
          <a:p>
            <a:pPr marL="0" indent="0" algn="r" defTabSz="673100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Aaron Jarden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Jo Mitchell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Alexander </a:t>
            </a: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MacKenzie</a:t>
            </a:r>
            <a:endParaRPr lang="en-NZ" sz="1800" dirty="0">
              <a:solidFill>
                <a:srgbClr val="365A87"/>
              </a:solidFill>
              <a:sym typeface="Verdana" charset="0"/>
            </a:endParaRP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Jacolyn</a:t>
            </a:r>
            <a:r>
              <a:rPr lang="en-NZ" sz="1800" dirty="0">
                <a:solidFill>
                  <a:srgbClr val="365A87"/>
                </a:solidFill>
                <a:sym typeface="Verdana" charset="0"/>
              </a:rPr>
              <a:t> Norrish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Ravi </a:t>
            </a: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Iyer</a:t>
            </a:r>
            <a:endParaRPr lang="en-NZ" sz="1800" dirty="0">
              <a:solidFill>
                <a:srgbClr val="365A87"/>
              </a:solidFill>
              <a:sym typeface="Verdana" charset="0"/>
            </a:endParaRP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Kennedy McLachlan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Kathryn Page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Chelsea Todd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Denise Quinlan</a:t>
            </a:r>
          </a:p>
          <a:p>
            <a:pPr marL="176213" indent="-176213">
              <a:defRPr/>
            </a:pPr>
            <a:endParaRPr lang="en-NZ" sz="1600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1397000"/>
            <a:ext cx="5773738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916113"/>
            <a:ext cx="65595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The International Journal of Wellbeing </a:t>
            </a:r>
            <a: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GB" sz="9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 </a:t>
            </a:r>
            <a: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GB" sz="1600" spc="300" dirty="0">
                <a:solidFill>
                  <a:srgbClr val="00FF00"/>
                </a:solidFill>
                <a:sym typeface="Verdana" charset="0"/>
              </a:rPr>
              <a:t>www.internationaljournalofwellbeing.org</a:t>
            </a:r>
            <a:endParaRPr lang="en-NZ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673100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Aaron Jarden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Dan </a:t>
            </a: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Weijers</a:t>
            </a:r>
            <a:endParaRPr lang="en-NZ" sz="1800" dirty="0">
              <a:solidFill>
                <a:srgbClr val="365A87"/>
              </a:solidFill>
              <a:sym typeface="Verdana" charset="0"/>
            </a:endParaRP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Nattavudh</a:t>
            </a:r>
            <a:r>
              <a:rPr lang="en-NZ" sz="1800" dirty="0">
                <a:solidFill>
                  <a:srgbClr val="365A87"/>
                </a:solidFill>
                <a:sym typeface="Verdana" charset="0"/>
              </a:rPr>
              <a:t> </a:t>
            </a: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Powdthavee</a:t>
            </a:r>
            <a:endParaRPr lang="en-NZ" sz="1800" dirty="0">
              <a:solidFill>
                <a:srgbClr val="365A87"/>
              </a:solidFill>
              <a:sym typeface="Verdana" charset="0"/>
            </a:endParaRP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+ 52 Editorial Board </a:t>
            </a:r>
          </a:p>
          <a:p>
            <a:pPr marL="176213" indent="-176213">
              <a:defRPr/>
            </a:pPr>
            <a:endParaRPr lang="en-NZ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8126412" cy="803275"/>
          </a:xfrm>
        </p:spPr>
        <p:txBody>
          <a:bodyPr/>
          <a:lstStyle/>
          <a:p>
            <a:pPr>
              <a:defRPr/>
            </a:pPr>
            <a:r>
              <a:rPr lang="en-NZ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NZ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NZ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The </a:t>
            </a:r>
            <a:r>
              <a:rPr lang="en-NZ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New Zealand </a:t>
            </a:r>
            <a:r>
              <a:rPr lang="en-NZ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Association of </a:t>
            </a:r>
            <a:br>
              <a:rPr lang="en-NZ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NZ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Positive </a:t>
            </a:r>
            <a:r>
              <a:rPr lang="en-NZ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Psychology</a:t>
            </a:r>
            <a: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GB" sz="9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 </a:t>
            </a:r>
            <a: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/>
            </a:r>
            <a:br>
              <a:rPr lang="en-GB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</a:br>
            <a:r>
              <a:rPr lang="en-GB" sz="1600" spc="300" dirty="0">
                <a:solidFill>
                  <a:srgbClr val="00FF00"/>
                </a:solidFill>
                <a:sym typeface="Verdana" charset="0"/>
              </a:rPr>
              <a:t>www.positivepsychology.org.nz</a:t>
            </a:r>
            <a:endParaRPr lang="en-NZ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673100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Aaron Jarden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Denise Quinlan 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Alison McCormick 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Ace Simpson 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Charmaine Bright 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Erica Chadwick 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Lucy Hone 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Maree</a:t>
            </a:r>
            <a:r>
              <a:rPr lang="en-NZ" sz="1800" dirty="0">
                <a:solidFill>
                  <a:srgbClr val="365A87"/>
                </a:solidFill>
                <a:sym typeface="Verdana" charset="0"/>
              </a:rPr>
              <a:t> Roche 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Alison </a:t>
            </a: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Ogier</a:t>
            </a:r>
            <a:r>
              <a:rPr lang="en-NZ" sz="1800" dirty="0">
                <a:solidFill>
                  <a:srgbClr val="365A87"/>
                </a:solidFill>
                <a:sym typeface="Verdana" charset="0"/>
              </a:rPr>
              <a:t>-Price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Bee Lim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Christoph</a:t>
            </a:r>
            <a:r>
              <a:rPr lang="en-NZ" sz="1800" dirty="0">
                <a:solidFill>
                  <a:srgbClr val="365A87"/>
                </a:solidFill>
                <a:sym typeface="Verdana" charset="0"/>
              </a:rPr>
              <a:t> </a:t>
            </a: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Huelsmann</a:t>
            </a:r>
            <a:r>
              <a:rPr lang="en-NZ" sz="1800" dirty="0">
                <a:solidFill>
                  <a:srgbClr val="365A87"/>
                </a:solidFill>
                <a:sym typeface="Verdana" charset="0"/>
              </a:rPr>
              <a:t> 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Paul Jose </a:t>
            </a:r>
          </a:p>
          <a:p>
            <a:pPr marL="252413" indent="-252413" algn="r" defTabSz="673100">
              <a:spcBef>
                <a:spcPct val="0"/>
              </a:spcBef>
              <a:buClrTx/>
              <a:buSzTx/>
              <a:buNone/>
              <a:defRPr/>
            </a:pPr>
            <a:r>
              <a:rPr lang="en-NZ" sz="1800" dirty="0">
                <a:solidFill>
                  <a:srgbClr val="365A87"/>
                </a:solidFill>
                <a:sym typeface="Verdana" charset="0"/>
              </a:rPr>
              <a:t>Dianne </a:t>
            </a:r>
            <a:r>
              <a:rPr lang="en-NZ" sz="1800" dirty="0" err="1">
                <a:solidFill>
                  <a:srgbClr val="365A87"/>
                </a:solidFill>
                <a:sym typeface="Verdana" charset="0"/>
              </a:rPr>
              <a:t>Vella-Brodrick</a:t>
            </a:r>
            <a:endParaRPr lang="en-NZ" sz="1800" dirty="0">
              <a:solidFill>
                <a:srgbClr val="365A87"/>
              </a:solidFill>
              <a:sym typeface="Verdana" charset="0"/>
            </a:endParaRPr>
          </a:p>
          <a:p>
            <a:pPr marL="176213" indent="-176213">
              <a:defRPr/>
            </a:pPr>
            <a:endParaRPr lang="en-NZ" sz="1600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1484313"/>
            <a:ext cx="56832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2800" dirty="0">
                <a:solidFill>
                  <a:schemeClr val="accent2">
                    <a:lumMod val="90000"/>
                    <a:lumOff val="10000"/>
                  </a:schemeClr>
                </a:solidFill>
                <a:sym typeface="Verdana" charset="0"/>
              </a:rPr>
              <a:t>Take Home Messages</a:t>
            </a:r>
            <a:endParaRPr lang="en-NZ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 algn="just">
              <a:spcBef>
                <a:spcPts val="12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1800" dirty="0"/>
              <a:t>There are two psychological keys to a good business, both of which point towards providing the enabling conditions for employees to thrive, then for </a:t>
            </a:r>
            <a:r>
              <a:rPr lang="en-GB" sz="1800" dirty="0" smtClean="0"/>
              <a:t>businesses </a:t>
            </a:r>
            <a:r>
              <a:rPr lang="en-GB" sz="1800" dirty="0"/>
              <a:t>to flourish. </a:t>
            </a:r>
          </a:p>
          <a:p>
            <a:pPr marL="342900" indent="-342900" algn="just">
              <a:spcBef>
                <a:spcPts val="12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n-GB" sz="1800" dirty="0" smtClean="0"/>
              <a:t>Enable </a:t>
            </a:r>
            <a:r>
              <a:rPr lang="en-GB" sz="1800" dirty="0"/>
              <a:t>employee strengths. Find out what </a:t>
            </a:r>
            <a:r>
              <a:rPr lang="en-GB" sz="1800" dirty="0" smtClean="0"/>
              <a:t>your employees are </a:t>
            </a:r>
            <a:r>
              <a:rPr lang="en-GB" sz="1800" dirty="0"/>
              <a:t>good at and empower them to use </a:t>
            </a:r>
            <a:r>
              <a:rPr lang="en-GB" sz="1800" dirty="0" smtClean="0"/>
              <a:t>what they are good at more </a:t>
            </a:r>
            <a:r>
              <a:rPr lang="en-GB" sz="1800" dirty="0"/>
              <a:t>(strong link to </a:t>
            </a:r>
            <a:r>
              <a:rPr lang="en-GB" sz="1800" dirty="0" smtClean="0"/>
              <a:t>productivity via engagement).</a:t>
            </a:r>
            <a:endParaRPr lang="en-GB" sz="1800" dirty="0"/>
          </a:p>
          <a:p>
            <a:pPr marL="342900" indent="-342900" algn="just">
              <a:spcBef>
                <a:spcPts val="12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n-GB" sz="1800" dirty="0" smtClean="0"/>
              <a:t>For </a:t>
            </a:r>
            <a:r>
              <a:rPr lang="en-GB" sz="1800" dirty="0"/>
              <a:t>a business to thrive, it must cultivate relationships and create </a:t>
            </a:r>
            <a:r>
              <a:rPr lang="en-GB" sz="1800" dirty="0" smtClean="0"/>
              <a:t>meaning for employees </a:t>
            </a:r>
            <a:r>
              <a:rPr lang="en-GB" sz="1800" dirty="0"/>
              <a:t>(strong link to productivity via engagement).</a:t>
            </a:r>
          </a:p>
          <a:p>
            <a:pPr marL="176213" indent="-176213">
              <a:defRPr/>
            </a:pPr>
            <a:endParaRPr lang="en-NZ" sz="1600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4005263"/>
            <a:ext cx="48815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661988" y="4491038"/>
            <a:ext cx="4914900" cy="165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2575" lvl="1" defTabSz="157163" eaLnBrk="0" hangingPunct="0">
              <a:lnSpc>
                <a:spcPct val="80000"/>
              </a:lnSpc>
              <a:spcBef>
                <a:spcPts val="1200"/>
              </a:spcBef>
              <a:buClr>
                <a:srgbClr val="FF6600"/>
              </a:buClr>
              <a:buSzPct val="89000"/>
              <a:buFont typeface="Arial" charset="0"/>
              <a:buNone/>
            </a:pPr>
            <a:endParaRPr lang="en-GB" sz="1800">
              <a:solidFill>
                <a:srgbClr val="595959"/>
              </a:solidFill>
              <a:sym typeface="Arial" charset="0"/>
            </a:endParaRPr>
          </a:p>
          <a:p>
            <a:pPr marL="282575" lvl="1" defTabSz="157163" eaLnBrk="0" hangingPunct="0">
              <a:lnSpc>
                <a:spcPct val="80000"/>
              </a:lnSpc>
              <a:spcBef>
                <a:spcPts val="1200"/>
              </a:spcBef>
              <a:buClr>
                <a:srgbClr val="FF6600"/>
              </a:buClr>
              <a:buSzPct val="89000"/>
              <a:buFont typeface="Arial" charset="0"/>
              <a:buNone/>
            </a:pPr>
            <a:r>
              <a:rPr lang="en-GB" sz="1800">
                <a:solidFill>
                  <a:srgbClr val="595959"/>
                </a:solidFill>
                <a:sym typeface="Arial" charset="0"/>
              </a:rPr>
              <a:t>“optimal performance is tied to good </a:t>
            </a:r>
            <a:br>
              <a:rPr lang="en-GB" sz="1800">
                <a:solidFill>
                  <a:srgbClr val="595959"/>
                </a:solidFill>
                <a:sym typeface="Arial" charset="0"/>
              </a:rPr>
            </a:br>
            <a:r>
              <a:rPr lang="en-GB" sz="1800">
                <a:solidFill>
                  <a:srgbClr val="595959"/>
                </a:solidFill>
                <a:sym typeface="Arial" charset="0"/>
              </a:rPr>
              <a:t>well-being; the higher the positive morale, </a:t>
            </a:r>
            <a:br>
              <a:rPr lang="en-GB" sz="1800">
                <a:solidFill>
                  <a:srgbClr val="595959"/>
                </a:solidFill>
                <a:sym typeface="Arial" charset="0"/>
              </a:rPr>
            </a:br>
            <a:r>
              <a:rPr lang="en-GB" sz="1800">
                <a:solidFill>
                  <a:srgbClr val="595959"/>
                </a:solidFill>
                <a:sym typeface="Arial" charset="0"/>
              </a:rPr>
              <a:t>the better the performance” </a:t>
            </a:r>
          </a:p>
          <a:p>
            <a:pPr marL="282575" lvl="1" defTabSz="157163" eaLnBrk="0" hangingPunct="0">
              <a:lnSpc>
                <a:spcPct val="80000"/>
              </a:lnSpc>
              <a:spcBef>
                <a:spcPts val="1200"/>
              </a:spcBef>
              <a:buClr>
                <a:srgbClr val="FF6600"/>
              </a:buClr>
              <a:buSzPct val="89000"/>
              <a:buFont typeface="Arial" charset="0"/>
              <a:buNone/>
            </a:pPr>
            <a:r>
              <a:rPr lang="en-GB" sz="1800">
                <a:solidFill>
                  <a:srgbClr val="595959"/>
                </a:solidFill>
                <a:sym typeface="Arial" charset="0"/>
              </a:rPr>
              <a:t>– from </a:t>
            </a:r>
            <a:r>
              <a:rPr lang="en-GB" sz="1800" i="1">
                <a:solidFill>
                  <a:srgbClr val="595959"/>
                </a:solidFill>
                <a:sym typeface="Arial" charset="0"/>
              </a:rPr>
              <a:t>Flourish</a:t>
            </a:r>
            <a:r>
              <a:rPr lang="en-GB" sz="1800">
                <a:solidFill>
                  <a:srgbClr val="595959"/>
                </a:solidFill>
                <a:sym typeface="Arial" charset="0"/>
              </a:rPr>
              <a:t>. </a:t>
            </a:r>
          </a:p>
          <a:p>
            <a:pPr marL="176213" indent="-176213" algn="l" defTabSz="157163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</a:pPr>
            <a:endParaRPr lang="en-NZ" sz="1600">
              <a:solidFill>
                <a:srgbClr val="595959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9950" y="333375"/>
            <a:ext cx="8126413" cy="5667375"/>
          </a:xfrm>
        </p:spPr>
        <p:txBody>
          <a:bodyPr lIns="95786" tIns="47893" rIns="95786" bIns="47893"/>
          <a:lstStyle/>
          <a:p>
            <a:pPr marL="344488" indent="-344488" algn="ctr" defTabSz="1300163">
              <a:buFont typeface="Arial" charset="0"/>
              <a:buNone/>
              <a:defRPr/>
            </a:pPr>
            <a:r>
              <a:rPr lang="en-NZ" sz="4300" b="1" dirty="0" smtClean="0"/>
              <a:t>Thank You</a:t>
            </a:r>
          </a:p>
          <a:p>
            <a:pPr marL="0" indent="0" algn="ctr" eaLnBrk="1" hangingPunct="1">
              <a:defRPr/>
            </a:pPr>
            <a:endParaRPr lang="en-AU" sz="2400" b="1" dirty="0" smtClean="0">
              <a:solidFill>
                <a:srgbClr val="FF6600"/>
              </a:solidFill>
              <a:sym typeface="Verdana" charset="0"/>
            </a:endParaRPr>
          </a:p>
          <a:p>
            <a:pPr marL="0" indent="0" algn="ctr" eaLnBrk="1" hangingPunct="1">
              <a:buNone/>
              <a:defRPr/>
            </a:pPr>
            <a:r>
              <a:rPr lang="en-AU" sz="2400" b="1" dirty="0" smtClean="0">
                <a:solidFill>
                  <a:srgbClr val="FF6600"/>
                </a:solidFill>
                <a:sym typeface="Verdana" charset="0"/>
              </a:rPr>
              <a:t>Aaron </a:t>
            </a:r>
            <a:r>
              <a:rPr lang="en-AU" sz="2400" b="1" dirty="0">
                <a:solidFill>
                  <a:srgbClr val="FF6600"/>
                </a:solidFill>
                <a:sym typeface="Verdana" charset="0"/>
              </a:rPr>
              <a:t>Jarden</a:t>
            </a:r>
          </a:p>
          <a:p>
            <a:pPr algn="ctr">
              <a:buNone/>
              <a:defRPr/>
            </a:pPr>
            <a:r>
              <a:rPr lang="en-NZ" sz="2400" spc="300" dirty="0" smtClean="0">
                <a:solidFill>
                  <a:srgbClr val="FF6600"/>
                </a:solidFill>
                <a:sym typeface="Verdana" charset="0"/>
              </a:rPr>
              <a:t>aaron.jarden@openpolytechnic.ac.nz</a:t>
            </a:r>
            <a:endParaRPr lang="en-NZ" sz="2400" spc="300" dirty="0">
              <a:solidFill>
                <a:srgbClr val="FF6600"/>
              </a:solidFill>
              <a:sym typeface="Verdana" charset="0"/>
            </a:endParaRPr>
          </a:p>
          <a:p>
            <a:pPr marL="344488" indent="-344488" algn="ctr" defTabSz="1300163">
              <a:buFont typeface="Arial" charset="0"/>
              <a:buNone/>
              <a:defRPr/>
            </a:pPr>
            <a:endParaRPr lang="en-AU" sz="4300" b="1" dirty="0" smtClean="0"/>
          </a:p>
        </p:txBody>
      </p:sp>
      <p:pic>
        <p:nvPicPr>
          <p:cNvPr id="19459" name="Picture 10" descr="handglo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663" y="3357563"/>
            <a:ext cx="524033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1713" y="3379788"/>
            <a:ext cx="4229100" cy="287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786" tIns="47893" rIns="95786" bIns="47893"/>
          <a:lstStyle/>
          <a:p>
            <a:pPr marL="1588" indent="-1588" defTabSz="157163" eaLnBrk="0" hangingPunct="0">
              <a:lnSpc>
                <a:spcPct val="150000"/>
              </a:lnSpc>
              <a:buClr>
                <a:srgbClr val="000000"/>
              </a:buClr>
              <a:buSzPct val="89000"/>
              <a:buFont typeface="Arial" charset="0"/>
              <a:buNone/>
            </a:pPr>
            <a:r>
              <a:rPr lang="en-NZ" sz="1400">
                <a:solidFill>
                  <a:srgbClr val="262626"/>
                </a:solidFill>
                <a:sym typeface="Arial" charset="0"/>
              </a:rPr>
              <a:t>“Success is not the key to happiness.</a:t>
            </a:r>
          </a:p>
          <a:p>
            <a:pPr marL="1588" indent="-1588" defTabSz="157163" eaLnBrk="0" hangingPunct="0">
              <a:lnSpc>
                <a:spcPct val="150000"/>
              </a:lnSpc>
              <a:buClr>
                <a:srgbClr val="000000"/>
              </a:buClr>
              <a:buSzPct val="89000"/>
              <a:buFont typeface="Arial" charset="0"/>
              <a:buNone/>
            </a:pPr>
            <a:r>
              <a:rPr lang="en-NZ" sz="1400">
                <a:solidFill>
                  <a:srgbClr val="262626"/>
                </a:solidFill>
                <a:sym typeface="Arial" charset="0"/>
              </a:rPr>
              <a:t>Happiness is the key to success.</a:t>
            </a:r>
          </a:p>
          <a:p>
            <a:pPr marL="1588" indent="-1588" defTabSz="157163" eaLnBrk="0" hangingPunct="0">
              <a:lnSpc>
                <a:spcPct val="150000"/>
              </a:lnSpc>
              <a:buClr>
                <a:srgbClr val="000000"/>
              </a:buClr>
              <a:buSzPct val="89000"/>
              <a:buFont typeface="Arial" charset="0"/>
              <a:buNone/>
            </a:pPr>
            <a:r>
              <a:rPr lang="en-NZ" sz="1400">
                <a:solidFill>
                  <a:srgbClr val="262626"/>
                </a:solidFill>
                <a:sym typeface="Arial" charset="0"/>
              </a:rPr>
              <a:t>If you love what you are doing,</a:t>
            </a:r>
          </a:p>
          <a:p>
            <a:pPr marL="1588" indent="-1588" defTabSz="157163" eaLnBrk="0" hangingPunct="0">
              <a:lnSpc>
                <a:spcPct val="150000"/>
              </a:lnSpc>
              <a:buClr>
                <a:srgbClr val="000000"/>
              </a:buClr>
              <a:buSzPct val="89000"/>
              <a:buFont typeface="Arial" charset="0"/>
              <a:buNone/>
            </a:pPr>
            <a:r>
              <a:rPr lang="en-NZ" sz="1400">
                <a:solidFill>
                  <a:srgbClr val="262626"/>
                </a:solidFill>
                <a:sym typeface="Arial" charset="0"/>
              </a:rPr>
              <a:t>you will be successful”</a:t>
            </a:r>
          </a:p>
          <a:p>
            <a:pPr marL="1588" indent="-1588" defTabSz="157163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</a:pPr>
            <a:r>
              <a:rPr lang="en-NZ" sz="1400">
                <a:solidFill>
                  <a:srgbClr val="262626"/>
                </a:solidFill>
                <a:sym typeface="Arial" charset="0"/>
              </a:rPr>
              <a:t>Albert Schweitzer, 1875-1965</a:t>
            </a:r>
          </a:p>
          <a:p>
            <a:pPr marL="1588" indent="-1588" defTabSz="157163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</a:pPr>
            <a:endParaRPr lang="en-AU" sz="1400" b="1">
              <a:solidFill>
                <a:srgbClr val="595959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1E3C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1A35"/>
      </a:accent6>
      <a:hlink>
        <a:srgbClr val="009999"/>
      </a:hlink>
      <a:folHlink>
        <a:srgbClr val="99CC00"/>
      </a:folHlink>
    </a:clrScheme>
    <a:fontScheme name="Title &amp; Subtit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1E3C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1A35"/>
      </a:accent6>
      <a:hlink>
        <a:srgbClr val="009999"/>
      </a:hlink>
      <a:folHlink>
        <a:srgbClr val="99CC00"/>
      </a:folHlink>
    </a:clrScheme>
    <a:fontScheme name="Title &amp; Bulle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Pages>0</Pages>
  <Words>249</Words>
  <Characters>0</Characters>
  <Application>Microsoft Office PowerPoint</Application>
  <PresentationFormat>A4 Paper (210x297 mm)</PresentationFormat>
  <Lines>0</Lines>
  <Paragraphs>67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Title &amp; Subtitle</vt:lpstr>
      <vt:lpstr>Title &amp; Bullets</vt:lpstr>
      <vt:lpstr>Ways to Wellbeing </vt:lpstr>
      <vt:lpstr>Four Projects</vt:lpstr>
      <vt:lpstr>Exercise</vt:lpstr>
      <vt:lpstr>The International Wellbeing Study    www.wellbeingstudy.com</vt:lpstr>
      <vt:lpstr>The Tuesday Program    www.thetuesdayprogram.com</vt:lpstr>
      <vt:lpstr>The International Journal of Wellbeing    www.internationaljournalofwellbeing.org</vt:lpstr>
      <vt:lpstr> The New Zealand Association of  Positive Psychology   www.positivepsychology.org.nz</vt:lpstr>
      <vt:lpstr>Take Home Messages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Aaron Jarden</cp:lastModifiedBy>
  <cp:revision>269</cp:revision>
  <dcterms:created xsi:type="dcterms:W3CDTF">2010-05-12T23:07:42Z</dcterms:created>
  <dcterms:modified xsi:type="dcterms:W3CDTF">2011-04-06T23:51:45Z</dcterms:modified>
</cp:coreProperties>
</file>