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sldIdLst>
    <p:sldId id="256" r:id="rId2"/>
    <p:sldId id="258" r:id="rId3"/>
    <p:sldId id="257"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105" d="100"/>
          <a:sy n="105" d="100"/>
        </p:scale>
        <p:origin x="750"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9/10/2020</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4037709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9/10/2020</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158036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9/10/2020</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357960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9/10/2020</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787739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9/10/2020</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4465756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9/10/2020</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745414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9/10/2020</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087814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9/10/2020</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59604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9/10/2020</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091546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9/10/2020</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243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9/10/2020</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27985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9/10/2020</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429171614"/>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44" r:id="rId6"/>
    <p:sldLayoutId id="2147483740" r:id="rId7"/>
    <p:sldLayoutId id="2147483741" r:id="rId8"/>
    <p:sldLayoutId id="2147483742" r:id="rId9"/>
    <p:sldLayoutId id="2147483743" r:id="rId10"/>
    <p:sldLayoutId id="2147483745" r:id="rId11"/>
  </p:sldLayoutIdLst>
  <p:txStyles>
    <p:title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8">
            <a:extLst>
              <a:ext uri="{FF2B5EF4-FFF2-40B4-BE49-F238E27FC236}">
                <a16:creationId xmlns:a16="http://schemas.microsoft.com/office/drawing/2014/main" id="{8A94871E-96FC-4ADE-815B-41A636E34F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2941963-D1DD-4AF9-AFF2-A842E53FAC66}"/>
              </a:ext>
            </a:extLst>
          </p:cNvPr>
          <p:cNvSpPr>
            <a:spLocks noGrp="1"/>
          </p:cNvSpPr>
          <p:nvPr>
            <p:ph type="ctrTitle"/>
          </p:nvPr>
        </p:nvSpPr>
        <p:spPr>
          <a:xfrm>
            <a:off x="640080" y="320040"/>
            <a:ext cx="6692827" cy="3892669"/>
          </a:xfrm>
        </p:spPr>
        <p:txBody>
          <a:bodyPr>
            <a:normAutofit/>
          </a:bodyPr>
          <a:lstStyle/>
          <a:p>
            <a:pPr>
              <a:lnSpc>
                <a:spcPct val="90000"/>
              </a:lnSpc>
            </a:pPr>
            <a:r>
              <a:rPr lang="en-NZ" sz="8900" dirty="0"/>
              <a:t>Emergency Wellbeing Skills</a:t>
            </a:r>
          </a:p>
        </p:txBody>
      </p:sp>
      <p:sp>
        <p:nvSpPr>
          <p:cNvPr id="3" name="Subtitle 2">
            <a:extLst>
              <a:ext uri="{FF2B5EF4-FFF2-40B4-BE49-F238E27FC236}">
                <a16:creationId xmlns:a16="http://schemas.microsoft.com/office/drawing/2014/main" id="{AE9BB321-FF85-4E27-BB2E-6930EB25FC94}"/>
              </a:ext>
            </a:extLst>
          </p:cNvPr>
          <p:cNvSpPr>
            <a:spLocks noGrp="1"/>
          </p:cNvSpPr>
          <p:nvPr>
            <p:ph type="subTitle" idx="1"/>
          </p:nvPr>
        </p:nvSpPr>
        <p:spPr>
          <a:xfrm>
            <a:off x="640080" y="4631161"/>
            <a:ext cx="6692827" cy="1569486"/>
          </a:xfrm>
        </p:spPr>
        <p:txBody>
          <a:bodyPr>
            <a:normAutofit/>
          </a:bodyPr>
          <a:lstStyle/>
          <a:p>
            <a:r>
              <a:rPr lang="en-US" sz="2800" b="1" dirty="0"/>
              <a:t>Associate Professor Aaron Jarden </a:t>
            </a:r>
            <a:endParaRPr lang="en-AU" sz="2800" b="1" dirty="0"/>
          </a:p>
          <a:p>
            <a:r>
              <a:rPr lang="en-NZ" b="1" dirty="0"/>
              <a:t>29</a:t>
            </a:r>
            <a:r>
              <a:rPr lang="en-NZ" b="1" baseline="30000" dirty="0"/>
              <a:t>th</a:t>
            </a:r>
            <a:r>
              <a:rPr lang="en-NZ" b="1" dirty="0"/>
              <a:t> October 2020</a:t>
            </a:r>
          </a:p>
        </p:txBody>
      </p:sp>
      <p:sp>
        <p:nvSpPr>
          <p:cNvPr id="11" name="Rectangle 6">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4562" y="4409267"/>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rgbClr val="DA2E59"/>
          </a:solidFill>
          <a:ln w="38100" cap="rnd">
            <a:solidFill>
              <a:srgbClr val="DA2E59"/>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87E8CCF0-46EC-4CD3-9EFD-8AE392A48A52}"/>
              </a:ext>
            </a:extLst>
          </p:cNvPr>
          <p:cNvPicPr>
            <a:picLocks noChangeAspect="1"/>
          </p:cNvPicPr>
          <p:nvPr/>
        </p:nvPicPr>
        <p:blipFill>
          <a:blip r:embed="rId2"/>
          <a:stretch>
            <a:fillRect/>
          </a:stretch>
        </p:blipFill>
        <p:spPr>
          <a:xfrm>
            <a:off x="7865031" y="1363231"/>
            <a:ext cx="4087368" cy="1348830"/>
          </a:xfrm>
          <a:prstGeom prst="rect">
            <a:avLst/>
          </a:prstGeom>
        </p:spPr>
      </p:pic>
      <p:pic>
        <p:nvPicPr>
          <p:cNvPr id="1026" name="Picture 2">
            <a:extLst>
              <a:ext uri="{FF2B5EF4-FFF2-40B4-BE49-F238E27FC236}">
                <a16:creationId xmlns:a16="http://schemas.microsoft.com/office/drawing/2014/main" id="{3282CD51-A2C8-4478-8D4D-C9D3C9D531A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03417" y="3989471"/>
            <a:ext cx="3010595" cy="15052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29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5F784-E794-4977-A6A0-D5DEBC8A7BA6}"/>
              </a:ext>
            </a:extLst>
          </p:cNvPr>
          <p:cNvSpPr>
            <a:spLocks noGrp="1"/>
          </p:cNvSpPr>
          <p:nvPr>
            <p:ph type="title"/>
          </p:nvPr>
        </p:nvSpPr>
        <p:spPr/>
        <p:txBody>
          <a:bodyPr/>
          <a:lstStyle/>
          <a:p>
            <a:r>
              <a:rPr lang="en-NZ" dirty="0"/>
              <a:t>4 skills</a:t>
            </a:r>
          </a:p>
        </p:txBody>
      </p:sp>
      <p:sp>
        <p:nvSpPr>
          <p:cNvPr id="3" name="Content Placeholder 2">
            <a:extLst>
              <a:ext uri="{FF2B5EF4-FFF2-40B4-BE49-F238E27FC236}">
                <a16:creationId xmlns:a16="http://schemas.microsoft.com/office/drawing/2014/main" id="{1C119C0B-4A03-4F52-AF41-DDB7418633E0}"/>
              </a:ext>
            </a:extLst>
          </p:cNvPr>
          <p:cNvSpPr>
            <a:spLocks noGrp="1"/>
          </p:cNvSpPr>
          <p:nvPr>
            <p:ph idx="1"/>
          </p:nvPr>
        </p:nvSpPr>
        <p:spPr/>
        <p:txBody>
          <a:bodyPr>
            <a:normAutofit/>
          </a:bodyPr>
          <a:lstStyle/>
          <a:p>
            <a:pPr marL="514350" indent="-514350">
              <a:buFont typeface="+mj-lt"/>
              <a:buAutoNum type="arabicPeriod"/>
            </a:pPr>
            <a:r>
              <a:rPr lang="en-NZ" b="1" dirty="0">
                <a:latin typeface="Aharoni" panose="02010803020104030203" pitchFamily="2" charset="-79"/>
                <a:cs typeface="Aharoni" panose="02010803020104030203" pitchFamily="2" charset="-79"/>
              </a:rPr>
              <a:t>The Geelong three breaths exercise.</a:t>
            </a:r>
          </a:p>
          <a:p>
            <a:pPr marL="514350" indent="-514350">
              <a:buFont typeface="+mj-lt"/>
              <a:buAutoNum type="arabicPeriod"/>
            </a:pPr>
            <a:r>
              <a:rPr lang="en-NZ" b="1" dirty="0">
                <a:latin typeface="Aharoni" panose="02010803020104030203" pitchFamily="2" charset="-79"/>
                <a:cs typeface="Aharoni" panose="02010803020104030203" pitchFamily="2" charset="-79"/>
              </a:rPr>
              <a:t>Gratitude. </a:t>
            </a:r>
          </a:p>
          <a:p>
            <a:pPr marL="514350" indent="-514350">
              <a:buFont typeface="+mj-lt"/>
              <a:buAutoNum type="arabicPeriod"/>
            </a:pPr>
            <a:r>
              <a:rPr lang="en-NZ" b="1" dirty="0">
                <a:latin typeface="Aharoni" panose="02010803020104030203" pitchFamily="2" charset="-79"/>
                <a:cs typeface="Aharoni" panose="02010803020104030203" pitchFamily="2" charset="-79"/>
              </a:rPr>
              <a:t>Decision making for wellbeing.</a:t>
            </a:r>
          </a:p>
          <a:p>
            <a:pPr marL="514350" indent="-514350">
              <a:buFont typeface="+mj-lt"/>
              <a:buAutoNum type="arabicPeriod"/>
            </a:pPr>
            <a:r>
              <a:rPr lang="en-NZ" b="1" dirty="0">
                <a:latin typeface="Aharoni" panose="02010803020104030203" pitchFamily="2" charset="-79"/>
                <a:cs typeface="Aharoni" panose="02010803020104030203" pitchFamily="2" charset="-79"/>
              </a:rPr>
              <a:t>Plan for wellbeing. </a:t>
            </a:r>
          </a:p>
          <a:p>
            <a:pPr marL="514350" indent="-514350">
              <a:buFont typeface="+mj-lt"/>
              <a:buAutoNum type="arabicPeriod"/>
            </a:pPr>
            <a:endParaRPr lang="en-NZ" b="1" dirty="0">
              <a:latin typeface="Aharoni" panose="02010803020104030203" pitchFamily="2" charset="-79"/>
              <a:cs typeface="Aharoni" panose="02010803020104030203" pitchFamily="2" charset="-79"/>
            </a:endParaRPr>
          </a:p>
          <a:p>
            <a:pPr marL="514350" indent="-514350">
              <a:buFont typeface="+mj-lt"/>
              <a:buAutoNum type="arabicPeriod"/>
            </a:pPr>
            <a:endParaRPr lang="en-NZ" b="1" dirty="0">
              <a:latin typeface="Aharoni" panose="02010803020104030203" pitchFamily="2" charset="-79"/>
              <a:cs typeface="Aharoni" panose="02010803020104030203" pitchFamily="2" charset="-79"/>
            </a:endParaRPr>
          </a:p>
          <a:p>
            <a:pPr marL="514350" indent="-514350">
              <a:buFont typeface="+mj-lt"/>
              <a:buAutoNum type="arabicPeriod"/>
            </a:pPr>
            <a:endParaRPr lang="en-NZ" b="1" dirty="0">
              <a:latin typeface="Aharoni" panose="02010803020104030203" pitchFamily="2" charset="-79"/>
              <a:cs typeface="Aharoni" panose="02010803020104030203" pitchFamily="2" charset="-79"/>
            </a:endParaRPr>
          </a:p>
          <a:p>
            <a:endParaRPr lang="en-NZ" b="1" dirty="0">
              <a:latin typeface="Aharoni" panose="02010803020104030203" pitchFamily="2" charset="-79"/>
              <a:cs typeface="Aharoni" panose="02010803020104030203" pitchFamily="2" charset="-79"/>
            </a:endParaRPr>
          </a:p>
          <a:p>
            <a:endParaRPr lang="en-NZ" b="1" dirty="0">
              <a:latin typeface="Aharoni" panose="02010803020104030203" pitchFamily="2" charset="-79"/>
              <a:cs typeface="Aharoni" panose="02010803020104030203" pitchFamily="2" charset="-79"/>
            </a:endParaRPr>
          </a:p>
        </p:txBody>
      </p:sp>
      <p:pic>
        <p:nvPicPr>
          <p:cNvPr id="10" name="Picture 9">
            <a:extLst>
              <a:ext uri="{FF2B5EF4-FFF2-40B4-BE49-F238E27FC236}">
                <a16:creationId xmlns:a16="http://schemas.microsoft.com/office/drawing/2014/main" id="{015D6B6B-651E-408D-B5E0-F13837D5A260}"/>
              </a:ext>
            </a:extLst>
          </p:cNvPr>
          <p:cNvPicPr>
            <a:picLocks noChangeAspect="1"/>
          </p:cNvPicPr>
          <p:nvPr/>
        </p:nvPicPr>
        <p:blipFill>
          <a:blip r:embed="rId2"/>
          <a:stretch>
            <a:fillRect/>
          </a:stretch>
        </p:blipFill>
        <p:spPr>
          <a:xfrm>
            <a:off x="10515600" y="0"/>
            <a:ext cx="1676400" cy="553211"/>
          </a:xfrm>
          <a:prstGeom prst="rect">
            <a:avLst/>
          </a:prstGeom>
        </p:spPr>
      </p:pic>
    </p:spTree>
    <p:extLst>
      <p:ext uri="{BB962C8B-B14F-4D97-AF65-F5344CB8AC3E}">
        <p14:creationId xmlns:p14="http://schemas.microsoft.com/office/powerpoint/2010/main" val="1131909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5F784-E794-4977-A6A0-D5DEBC8A7BA6}"/>
              </a:ext>
            </a:extLst>
          </p:cNvPr>
          <p:cNvSpPr>
            <a:spLocks noGrp="1"/>
          </p:cNvSpPr>
          <p:nvPr>
            <p:ph type="title"/>
          </p:nvPr>
        </p:nvSpPr>
        <p:spPr/>
        <p:txBody>
          <a:bodyPr/>
          <a:lstStyle/>
          <a:p>
            <a:r>
              <a:rPr lang="en-NZ" dirty="0">
                <a:solidFill>
                  <a:srgbClr val="00B0F0"/>
                </a:solidFill>
              </a:rPr>
              <a:t>1</a:t>
            </a:r>
            <a:r>
              <a:rPr lang="en-NZ" dirty="0"/>
              <a:t>. Geelong three breaths </a:t>
            </a:r>
          </a:p>
        </p:txBody>
      </p:sp>
      <p:sp>
        <p:nvSpPr>
          <p:cNvPr id="3" name="Content Placeholder 2">
            <a:extLst>
              <a:ext uri="{FF2B5EF4-FFF2-40B4-BE49-F238E27FC236}">
                <a16:creationId xmlns:a16="http://schemas.microsoft.com/office/drawing/2014/main" id="{1C119C0B-4A03-4F52-AF41-DDB7418633E0}"/>
              </a:ext>
            </a:extLst>
          </p:cNvPr>
          <p:cNvSpPr>
            <a:spLocks noGrp="1"/>
          </p:cNvSpPr>
          <p:nvPr>
            <p:ph idx="1"/>
          </p:nvPr>
        </p:nvSpPr>
        <p:spPr/>
        <p:txBody>
          <a:bodyPr>
            <a:noAutofit/>
          </a:bodyPr>
          <a:lstStyle/>
          <a:p>
            <a:r>
              <a:rPr lang="en-NZ" sz="2000" b="1" dirty="0">
                <a:solidFill>
                  <a:srgbClr val="00B0F0"/>
                </a:solidFill>
                <a:latin typeface="Aharoni" panose="02010803020104030203" pitchFamily="2" charset="-79"/>
                <a:cs typeface="Aharoni" panose="02010803020104030203" pitchFamily="2" charset="-79"/>
              </a:rPr>
              <a:t>Breath One</a:t>
            </a:r>
            <a:r>
              <a:rPr lang="en-NZ" sz="2000" b="1" dirty="0">
                <a:latin typeface="Aharoni" panose="02010803020104030203" pitchFamily="2" charset="-79"/>
                <a:cs typeface="Aharoni" panose="02010803020104030203" pitchFamily="2" charset="-79"/>
              </a:rPr>
              <a:t>. Take a deep breath. Notice your physical body and any points of pain or tension. Breath out slowly and release any tension away.</a:t>
            </a:r>
          </a:p>
          <a:p>
            <a:endParaRPr lang="en-NZ" sz="800" b="1" dirty="0">
              <a:latin typeface="Aharoni" panose="02010803020104030203" pitchFamily="2" charset="-79"/>
              <a:cs typeface="Aharoni" panose="02010803020104030203" pitchFamily="2" charset="-79"/>
            </a:endParaRPr>
          </a:p>
          <a:p>
            <a:r>
              <a:rPr lang="en-NZ" sz="2000" b="1" dirty="0">
                <a:solidFill>
                  <a:srgbClr val="00B0F0"/>
                </a:solidFill>
                <a:latin typeface="Aharoni" panose="02010803020104030203" pitchFamily="2" charset="-79"/>
                <a:cs typeface="Aharoni" panose="02010803020104030203" pitchFamily="2" charset="-79"/>
              </a:rPr>
              <a:t>Breath Two</a:t>
            </a:r>
            <a:r>
              <a:rPr lang="en-NZ" sz="2000" b="1" dirty="0">
                <a:latin typeface="Aharoni" panose="02010803020104030203" pitchFamily="2" charset="-79"/>
                <a:cs typeface="Aharoni" panose="02010803020104030203" pitchFamily="2" charset="-79"/>
              </a:rPr>
              <a:t>. Take a deep breath. As you breathe out think about what you are grateful for right at this very moment. Say to yourself “</a:t>
            </a:r>
            <a:r>
              <a:rPr lang="en-NZ" sz="2000" b="1" i="1" dirty="0">
                <a:latin typeface="Aharoni" panose="02010803020104030203" pitchFamily="2" charset="-79"/>
                <a:cs typeface="Aharoni" panose="02010803020104030203" pitchFamily="2" charset="-79"/>
              </a:rPr>
              <a:t>Right now I am grateful for...</a:t>
            </a:r>
            <a:r>
              <a:rPr lang="en-NZ" sz="2000" b="1" dirty="0">
                <a:latin typeface="Aharoni" panose="02010803020104030203" pitchFamily="2" charset="-79"/>
                <a:cs typeface="Aharoni" panose="02010803020104030203" pitchFamily="2" charset="-79"/>
              </a:rPr>
              <a:t>”.</a:t>
            </a:r>
          </a:p>
          <a:p>
            <a:endParaRPr lang="en-NZ" sz="800" b="1" dirty="0">
              <a:latin typeface="Aharoni" panose="02010803020104030203" pitchFamily="2" charset="-79"/>
              <a:cs typeface="Aharoni" panose="02010803020104030203" pitchFamily="2" charset="-79"/>
            </a:endParaRPr>
          </a:p>
          <a:p>
            <a:r>
              <a:rPr lang="en-NZ" sz="2000" b="1" dirty="0">
                <a:solidFill>
                  <a:srgbClr val="00B0F0"/>
                </a:solidFill>
                <a:latin typeface="Aharoni" panose="02010803020104030203" pitchFamily="2" charset="-79"/>
                <a:cs typeface="Aharoni" panose="02010803020104030203" pitchFamily="2" charset="-79"/>
              </a:rPr>
              <a:t>Breath Three</a:t>
            </a:r>
            <a:r>
              <a:rPr lang="en-NZ" sz="2000" b="1" dirty="0">
                <a:latin typeface="Aharoni" panose="02010803020104030203" pitchFamily="2" charset="-79"/>
                <a:cs typeface="Aharoni" panose="02010803020104030203" pitchFamily="2" charset="-79"/>
              </a:rPr>
              <a:t>. Take a deep breath. As you breathe out think what intentional state you want to be in right now. Say to yourself “</a:t>
            </a:r>
            <a:r>
              <a:rPr lang="en-NZ" sz="2000" b="1" i="1" dirty="0">
                <a:latin typeface="Aharoni" panose="02010803020104030203" pitchFamily="2" charset="-79"/>
                <a:cs typeface="Aharoni" panose="02010803020104030203" pitchFamily="2" charset="-79"/>
              </a:rPr>
              <a:t>My intention right now is to be (kind, open minded, relaxed, critical, curious etc)...</a:t>
            </a:r>
            <a:r>
              <a:rPr lang="en-NZ" sz="2000" b="1" dirty="0">
                <a:latin typeface="Aharoni" panose="02010803020104030203" pitchFamily="2" charset="-79"/>
                <a:cs typeface="Aharoni" panose="02010803020104030203" pitchFamily="2" charset="-79"/>
              </a:rPr>
              <a:t>”.</a:t>
            </a:r>
          </a:p>
          <a:p>
            <a:endParaRPr lang="en-NZ" sz="2000" b="1" dirty="0">
              <a:latin typeface="Aharoni" panose="02010803020104030203" pitchFamily="2" charset="-79"/>
              <a:cs typeface="Aharoni" panose="02010803020104030203" pitchFamily="2" charset="-79"/>
            </a:endParaRPr>
          </a:p>
          <a:p>
            <a:pPr marL="0" indent="0">
              <a:buNone/>
            </a:pPr>
            <a:r>
              <a:rPr lang="en-NZ" sz="2000" b="1" dirty="0">
                <a:latin typeface="Aharoni" panose="02010803020104030203" pitchFamily="2" charset="-79"/>
                <a:cs typeface="Aharoni" panose="02010803020104030203" pitchFamily="2" charset="-79"/>
              </a:rPr>
              <a:t>Developed by Justin Robinson at Geelong Grammar. </a:t>
            </a:r>
          </a:p>
          <a:p>
            <a:endParaRPr lang="en-NZ" b="1" dirty="0">
              <a:latin typeface="Aharoni" panose="02010803020104030203" pitchFamily="2" charset="-79"/>
              <a:cs typeface="Aharoni" panose="02010803020104030203" pitchFamily="2" charset="-79"/>
            </a:endParaRPr>
          </a:p>
        </p:txBody>
      </p:sp>
      <p:pic>
        <p:nvPicPr>
          <p:cNvPr id="7" name="Picture 6">
            <a:extLst>
              <a:ext uri="{FF2B5EF4-FFF2-40B4-BE49-F238E27FC236}">
                <a16:creationId xmlns:a16="http://schemas.microsoft.com/office/drawing/2014/main" id="{2AC2C3C8-0E3A-4BC6-A69F-C2921286D295}"/>
              </a:ext>
            </a:extLst>
          </p:cNvPr>
          <p:cNvPicPr>
            <a:picLocks noChangeAspect="1"/>
          </p:cNvPicPr>
          <p:nvPr/>
        </p:nvPicPr>
        <p:blipFill>
          <a:blip r:embed="rId2"/>
          <a:stretch>
            <a:fillRect/>
          </a:stretch>
        </p:blipFill>
        <p:spPr>
          <a:xfrm>
            <a:off x="7672707" y="5441035"/>
            <a:ext cx="1054435" cy="1480617"/>
          </a:xfrm>
          <a:prstGeom prst="rect">
            <a:avLst/>
          </a:prstGeom>
        </p:spPr>
      </p:pic>
      <p:pic>
        <p:nvPicPr>
          <p:cNvPr id="9" name="Picture 8">
            <a:extLst>
              <a:ext uri="{FF2B5EF4-FFF2-40B4-BE49-F238E27FC236}">
                <a16:creationId xmlns:a16="http://schemas.microsoft.com/office/drawing/2014/main" id="{D40E3D4E-6887-40ED-868E-449D3B35AADC}"/>
              </a:ext>
            </a:extLst>
          </p:cNvPr>
          <p:cNvPicPr>
            <a:picLocks noChangeAspect="1"/>
          </p:cNvPicPr>
          <p:nvPr/>
        </p:nvPicPr>
        <p:blipFill>
          <a:blip r:embed="rId3"/>
          <a:stretch>
            <a:fillRect/>
          </a:stretch>
        </p:blipFill>
        <p:spPr>
          <a:xfrm>
            <a:off x="10515600" y="0"/>
            <a:ext cx="1676400" cy="553211"/>
          </a:xfrm>
          <a:prstGeom prst="rect">
            <a:avLst/>
          </a:prstGeom>
        </p:spPr>
      </p:pic>
    </p:spTree>
    <p:extLst>
      <p:ext uri="{BB962C8B-B14F-4D97-AF65-F5344CB8AC3E}">
        <p14:creationId xmlns:p14="http://schemas.microsoft.com/office/powerpoint/2010/main" val="1687444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5F784-E794-4977-A6A0-D5DEBC8A7BA6}"/>
              </a:ext>
            </a:extLst>
          </p:cNvPr>
          <p:cNvSpPr>
            <a:spLocks noGrp="1"/>
          </p:cNvSpPr>
          <p:nvPr>
            <p:ph type="title"/>
          </p:nvPr>
        </p:nvSpPr>
        <p:spPr/>
        <p:txBody>
          <a:bodyPr/>
          <a:lstStyle/>
          <a:p>
            <a:r>
              <a:rPr lang="en-NZ" dirty="0">
                <a:solidFill>
                  <a:srgbClr val="00B0F0"/>
                </a:solidFill>
              </a:rPr>
              <a:t>2</a:t>
            </a:r>
            <a:r>
              <a:rPr lang="en-NZ" dirty="0"/>
              <a:t>. Gratitude</a:t>
            </a:r>
          </a:p>
        </p:txBody>
      </p:sp>
      <p:sp>
        <p:nvSpPr>
          <p:cNvPr id="3" name="Content Placeholder 2">
            <a:extLst>
              <a:ext uri="{FF2B5EF4-FFF2-40B4-BE49-F238E27FC236}">
                <a16:creationId xmlns:a16="http://schemas.microsoft.com/office/drawing/2014/main" id="{1C119C0B-4A03-4F52-AF41-DDB7418633E0}"/>
              </a:ext>
            </a:extLst>
          </p:cNvPr>
          <p:cNvSpPr>
            <a:spLocks noGrp="1"/>
          </p:cNvSpPr>
          <p:nvPr>
            <p:ph idx="1"/>
          </p:nvPr>
        </p:nvSpPr>
        <p:spPr>
          <a:xfrm>
            <a:off x="838200" y="1929384"/>
            <a:ext cx="10515600" cy="4668640"/>
          </a:xfrm>
        </p:spPr>
        <p:txBody>
          <a:bodyPr>
            <a:noAutofit/>
          </a:bodyPr>
          <a:lstStyle/>
          <a:p>
            <a:r>
              <a:rPr lang="en-NZ" sz="2000" b="1" dirty="0">
                <a:latin typeface="Aharoni" panose="02010803020104030203" pitchFamily="2" charset="-79"/>
                <a:cs typeface="Aharoni" panose="02010803020104030203" pitchFamily="2" charset="-79"/>
              </a:rPr>
              <a:t>Gratitude is strongly related to wellbeing, so increase gratitude by focusing on good things that happen each day. </a:t>
            </a:r>
          </a:p>
          <a:p>
            <a:r>
              <a:rPr lang="en-NZ" sz="2000" b="1" dirty="0">
                <a:solidFill>
                  <a:srgbClr val="00B0F0"/>
                </a:solidFill>
                <a:latin typeface="Aharoni" panose="02010803020104030203" pitchFamily="2" charset="-79"/>
                <a:cs typeface="Aharoni" panose="02010803020104030203" pitchFamily="2" charset="-79"/>
              </a:rPr>
              <a:t>Each day think of three things you are thankful for</a:t>
            </a:r>
            <a:r>
              <a:rPr lang="en-NZ" sz="2000" b="1" dirty="0">
                <a:latin typeface="Aharoni" panose="02010803020104030203" pitchFamily="2" charset="-79"/>
                <a:cs typeface="Aharoni" panose="02010803020104030203" pitchFamily="2" charset="-79"/>
              </a:rPr>
              <a:t>. </a:t>
            </a:r>
          </a:p>
          <a:p>
            <a:pPr lvl="1"/>
            <a:r>
              <a:rPr lang="en-NZ" sz="1800" b="1" dirty="0">
                <a:latin typeface="Aharoni" panose="02010803020104030203" pitchFamily="2" charset="-79"/>
                <a:cs typeface="Aharoni" panose="02010803020104030203" pitchFamily="2" charset="-79"/>
              </a:rPr>
              <a:t>These can be big things, such as good health, supportive relationships, and career successes, or little things such as a perfect cup of coffee or hearing your favourite song on the radio. </a:t>
            </a:r>
          </a:p>
          <a:p>
            <a:pPr lvl="1"/>
            <a:r>
              <a:rPr lang="en-NZ" sz="1800" b="1" dirty="0">
                <a:latin typeface="Aharoni" panose="02010803020104030203" pitchFamily="2" charset="-79"/>
                <a:cs typeface="Aharoni" panose="02010803020104030203" pitchFamily="2" charset="-79"/>
              </a:rPr>
              <a:t>Write down three things at the end of each day for a week, and aim to write new items each time. </a:t>
            </a:r>
          </a:p>
          <a:p>
            <a:endParaRPr lang="en-NZ" b="1" dirty="0">
              <a:latin typeface="Aharoni" panose="02010803020104030203" pitchFamily="2" charset="-79"/>
              <a:cs typeface="Aharoni" panose="02010803020104030203" pitchFamily="2" charset="-79"/>
            </a:endParaRPr>
          </a:p>
        </p:txBody>
      </p:sp>
      <p:pic>
        <p:nvPicPr>
          <p:cNvPr id="4" name="Picture 3">
            <a:extLst>
              <a:ext uri="{FF2B5EF4-FFF2-40B4-BE49-F238E27FC236}">
                <a16:creationId xmlns:a16="http://schemas.microsoft.com/office/drawing/2014/main" id="{5E3745CD-6E3B-49A5-B1E2-7730F6E256C6}"/>
              </a:ext>
            </a:extLst>
          </p:cNvPr>
          <p:cNvPicPr>
            <a:picLocks noChangeAspect="1"/>
          </p:cNvPicPr>
          <p:nvPr/>
        </p:nvPicPr>
        <p:blipFill>
          <a:blip r:embed="rId2"/>
          <a:stretch>
            <a:fillRect/>
          </a:stretch>
        </p:blipFill>
        <p:spPr>
          <a:xfrm>
            <a:off x="10515600" y="0"/>
            <a:ext cx="1676400" cy="553211"/>
          </a:xfrm>
          <a:prstGeom prst="rect">
            <a:avLst/>
          </a:prstGeom>
        </p:spPr>
      </p:pic>
    </p:spTree>
    <p:extLst>
      <p:ext uri="{BB962C8B-B14F-4D97-AF65-F5344CB8AC3E}">
        <p14:creationId xmlns:p14="http://schemas.microsoft.com/office/powerpoint/2010/main" val="3086164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5F784-E794-4977-A6A0-D5DEBC8A7BA6}"/>
              </a:ext>
            </a:extLst>
          </p:cNvPr>
          <p:cNvSpPr>
            <a:spLocks noGrp="1"/>
          </p:cNvSpPr>
          <p:nvPr>
            <p:ph type="title"/>
          </p:nvPr>
        </p:nvSpPr>
        <p:spPr/>
        <p:txBody>
          <a:bodyPr>
            <a:normAutofit/>
          </a:bodyPr>
          <a:lstStyle/>
          <a:p>
            <a:r>
              <a:rPr lang="en-NZ" dirty="0">
                <a:solidFill>
                  <a:srgbClr val="00B0F0"/>
                </a:solidFill>
              </a:rPr>
              <a:t>3</a:t>
            </a:r>
            <a:r>
              <a:rPr lang="en-NZ" dirty="0"/>
              <a:t>. Decision making for wellbeing</a:t>
            </a:r>
          </a:p>
        </p:txBody>
      </p:sp>
      <p:sp>
        <p:nvSpPr>
          <p:cNvPr id="3" name="Content Placeholder 2">
            <a:extLst>
              <a:ext uri="{FF2B5EF4-FFF2-40B4-BE49-F238E27FC236}">
                <a16:creationId xmlns:a16="http://schemas.microsoft.com/office/drawing/2014/main" id="{1C119C0B-4A03-4F52-AF41-DDB7418633E0}"/>
              </a:ext>
            </a:extLst>
          </p:cNvPr>
          <p:cNvSpPr>
            <a:spLocks noGrp="1"/>
          </p:cNvSpPr>
          <p:nvPr>
            <p:ph idx="1"/>
          </p:nvPr>
        </p:nvSpPr>
        <p:spPr>
          <a:xfrm>
            <a:off x="838200" y="1929384"/>
            <a:ext cx="10515600" cy="4668640"/>
          </a:xfrm>
        </p:spPr>
        <p:txBody>
          <a:bodyPr>
            <a:noAutofit/>
          </a:bodyPr>
          <a:lstStyle/>
          <a:p>
            <a:r>
              <a:rPr lang="en-NZ" sz="2000" b="1" dirty="0">
                <a:latin typeface="Aharoni" panose="02010803020104030203" pitchFamily="2" charset="-79"/>
                <a:cs typeface="Aharoni" panose="02010803020104030203" pitchFamily="2" charset="-79"/>
              </a:rPr>
              <a:t>Increase your decision-making skills which in turn impact your wellbeing. </a:t>
            </a:r>
          </a:p>
          <a:p>
            <a:r>
              <a:rPr lang="en-NZ" sz="2000" b="1" dirty="0">
                <a:latin typeface="Aharoni" panose="02010803020104030203" pitchFamily="2" charset="-79"/>
                <a:cs typeface="Aharoni" panose="02010803020104030203" pitchFamily="2" charset="-79"/>
              </a:rPr>
              <a:t>The skill of decision making helps negative complex, uncertain, and multiple decisions and frees up valuable cognitive resources. </a:t>
            </a:r>
          </a:p>
          <a:p>
            <a:r>
              <a:rPr lang="en-NZ" sz="2000" b="1" dirty="0">
                <a:latin typeface="Aharoni" panose="02010803020104030203" pitchFamily="2" charset="-79"/>
                <a:cs typeface="Aharoni" panose="02010803020104030203" pitchFamily="2" charset="-79"/>
              </a:rPr>
              <a:t>Two types of decision making:</a:t>
            </a:r>
          </a:p>
          <a:p>
            <a:pPr lvl="1"/>
            <a:r>
              <a:rPr lang="en-NZ" sz="1800" b="1" dirty="0">
                <a:solidFill>
                  <a:srgbClr val="00B0F0"/>
                </a:solidFill>
                <a:latin typeface="Aharoni" panose="02010803020104030203" pitchFamily="2" charset="-79"/>
                <a:cs typeface="Aharoni" panose="02010803020104030203" pitchFamily="2" charset="-79"/>
              </a:rPr>
              <a:t>Maximisers</a:t>
            </a:r>
            <a:r>
              <a:rPr lang="en-NZ" sz="1800" b="1" dirty="0">
                <a:latin typeface="Aharoni" panose="02010803020104030203" pitchFamily="2" charset="-79"/>
                <a:cs typeface="Aharoni" panose="02010803020104030203" pitchFamily="2" charset="-79"/>
              </a:rPr>
              <a:t>: Individuals who maximise consider all possibilities comprehensively and strive to select the best option. These individuals search out information to ensure they are exposed to the best alternatives. </a:t>
            </a:r>
          </a:p>
          <a:p>
            <a:pPr lvl="1"/>
            <a:r>
              <a:rPr lang="en-NZ" sz="1800" b="1" dirty="0" err="1">
                <a:solidFill>
                  <a:srgbClr val="00B0F0"/>
                </a:solidFill>
                <a:latin typeface="Aharoni" panose="02010803020104030203" pitchFamily="2" charset="-79"/>
                <a:cs typeface="Aharoni" panose="02010803020104030203" pitchFamily="2" charset="-79"/>
              </a:rPr>
              <a:t>Satisficers</a:t>
            </a:r>
            <a:r>
              <a:rPr lang="en-NZ" sz="1800" b="1" dirty="0">
                <a:latin typeface="Aharoni" panose="02010803020104030203" pitchFamily="2" charset="-79"/>
                <a:cs typeface="Aharoni" panose="02010803020104030203" pitchFamily="2" charset="-79"/>
              </a:rPr>
              <a:t>: Individuals who satisfice seek an alternative that exceeds some criterion of acceptability. Once they identify an acceptable option, they discontinue their search and choose that option. These individuals do not pursue the goal to optimise every decision. </a:t>
            </a:r>
          </a:p>
          <a:p>
            <a:r>
              <a:rPr lang="en-NZ" sz="2000" b="1" dirty="0">
                <a:latin typeface="Aharoni" panose="02010803020104030203" pitchFamily="2" charset="-79"/>
                <a:cs typeface="Aharoni" panose="02010803020104030203" pitchFamily="2" charset="-79"/>
              </a:rPr>
              <a:t>Not all decisions need to be maximised! Choosing a life partner (yes), choosing between different brands of detergent or from appetisers on a menu (no). </a:t>
            </a:r>
            <a:r>
              <a:rPr lang="en-NZ" sz="2000" b="1" dirty="0">
                <a:solidFill>
                  <a:srgbClr val="00B0F0"/>
                </a:solidFill>
                <a:latin typeface="Aharoni" panose="02010803020104030203" pitchFamily="2" charset="-79"/>
                <a:cs typeface="Aharoni" panose="02010803020104030203" pitchFamily="2" charset="-79"/>
              </a:rPr>
              <a:t>Can you satisfice more? </a:t>
            </a:r>
          </a:p>
          <a:p>
            <a:endParaRPr lang="en-NZ" b="1" dirty="0">
              <a:latin typeface="Aharoni" panose="02010803020104030203" pitchFamily="2" charset="-79"/>
              <a:cs typeface="Aharoni" panose="02010803020104030203" pitchFamily="2" charset="-79"/>
            </a:endParaRPr>
          </a:p>
        </p:txBody>
      </p:sp>
      <p:pic>
        <p:nvPicPr>
          <p:cNvPr id="5" name="Picture 4">
            <a:extLst>
              <a:ext uri="{FF2B5EF4-FFF2-40B4-BE49-F238E27FC236}">
                <a16:creationId xmlns:a16="http://schemas.microsoft.com/office/drawing/2014/main" id="{DB5D7623-6A33-46CF-9EBD-BE8E7532A8F6}"/>
              </a:ext>
            </a:extLst>
          </p:cNvPr>
          <p:cNvPicPr>
            <a:picLocks noChangeAspect="1"/>
          </p:cNvPicPr>
          <p:nvPr/>
        </p:nvPicPr>
        <p:blipFill>
          <a:blip r:embed="rId2"/>
          <a:stretch>
            <a:fillRect/>
          </a:stretch>
        </p:blipFill>
        <p:spPr>
          <a:xfrm>
            <a:off x="10515600" y="0"/>
            <a:ext cx="1676400" cy="553211"/>
          </a:xfrm>
          <a:prstGeom prst="rect">
            <a:avLst/>
          </a:prstGeom>
        </p:spPr>
      </p:pic>
    </p:spTree>
    <p:extLst>
      <p:ext uri="{BB962C8B-B14F-4D97-AF65-F5344CB8AC3E}">
        <p14:creationId xmlns:p14="http://schemas.microsoft.com/office/powerpoint/2010/main" val="481115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5F784-E794-4977-A6A0-D5DEBC8A7BA6}"/>
              </a:ext>
            </a:extLst>
          </p:cNvPr>
          <p:cNvSpPr>
            <a:spLocks noGrp="1"/>
          </p:cNvSpPr>
          <p:nvPr>
            <p:ph type="title"/>
          </p:nvPr>
        </p:nvSpPr>
        <p:spPr/>
        <p:txBody>
          <a:bodyPr>
            <a:normAutofit/>
          </a:bodyPr>
          <a:lstStyle/>
          <a:p>
            <a:r>
              <a:rPr lang="en-NZ" dirty="0">
                <a:solidFill>
                  <a:srgbClr val="00B0F0"/>
                </a:solidFill>
              </a:rPr>
              <a:t>4</a:t>
            </a:r>
            <a:r>
              <a:rPr lang="en-NZ" dirty="0"/>
              <a:t>. Plan for wellbeing</a:t>
            </a:r>
          </a:p>
        </p:txBody>
      </p:sp>
      <p:sp>
        <p:nvSpPr>
          <p:cNvPr id="3" name="Content Placeholder 2">
            <a:extLst>
              <a:ext uri="{FF2B5EF4-FFF2-40B4-BE49-F238E27FC236}">
                <a16:creationId xmlns:a16="http://schemas.microsoft.com/office/drawing/2014/main" id="{1C119C0B-4A03-4F52-AF41-DDB7418633E0}"/>
              </a:ext>
            </a:extLst>
          </p:cNvPr>
          <p:cNvSpPr>
            <a:spLocks noGrp="1"/>
          </p:cNvSpPr>
          <p:nvPr>
            <p:ph idx="1"/>
          </p:nvPr>
        </p:nvSpPr>
        <p:spPr>
          <a:xfrm>
            <a:off x="838200" y="1929384"/>
            <a:ext cx="10515600" cy="4668640"/>
          </a:xfrm>
        </p:spPr>
        <p:txBody>
          <a:bodyPr>
            <a:noAutofit/>
          </a:bodyPr>
          <a:lstStyle/>
          <a:p>
            <a:r>
              <a:rPr lang="en-NZ" sz="2000" b="1" dirty="0">
                <a:latin typeface="Aharoni" panose="02010803020104030203" pitchFamily="2" charset="-79"/>
                <a:cs typeface="Aharoni" panose="02010803020104030203" pitchFamily="2" charset="-79"/>
              </a:rPr>
              <a:t>Wellbeing is not likely to “just happen”. If you plan for it, it is more likely to happen. </a:t>
            </a:r>
          </a:p>
          <a:p>
            <a:r>
              <a:rPr lang="en-NZ" sz="2000" b="1" dirty="0">
                <a:latin typeface="Aharoni" panose="02010803020104030203" pitchFamily="2" charset="-79"/>
                <a:cs typeface="Aharoni" panose="02010803020104030203" pitchFamily="2" charset="-79"/>
              </a:rPr>
              <a:t>Ask yourself: </a:t>
            </a:r>
          </a:p>
          <a:p>
            <a:pPr marL="0" indent="0" algn="ctr">
              <a:buNone/>
            </a:pPr>
            <a:r>
              <a:rPr lang="en-NZ" sz="2000" b="1" i="1" dirty="0">
                <a:solidFill>
                  <a:srgbClr val="00B0F0"/>
                </a:solidFill>
                <a:latin typeface="Aharoni" panose="02010803020104030203" pitchFamily="2" charset="-79"/>
                <a:cs typeface="Aharoni" panose="02010803020104030203" pitchFamily="2" charset="-79"/>
              </a:rPr>
              <a:t>What does a great day look like? </a:t>
            </a:r>
          </a:p>
          <a:p>
            <a:endParaRPr lang="en-NZ" sz="2000" b="1" dirty="0">
              <a:latin typeface="Aharoni" panose="02010803020104030203" pitchFamily="2" charset="-79"/>
              <a:cs typeface="Aharoni" panose="02010803020104030203" pitchFamily="2" charset="-79"/>
            </a:endParaRPr>
          </a:p>
          <a:p>
            <a:r>
              <a:rPr lang="en-NZ" sz="2000" b="1" dirty="0">
                <a:latin typeface="Aharoni" panose="02010803020104030203" pitchFamily="2" charset="-79"/>
                <a:cs typeface="Aharoni" panose="02010803020104030203" pitchFamily="2" charset="-79"/>
              </a:rPr>
              <a:t>Only once you have a clear picture of this in your mind can you:</a:t>
            </a:r>
          </a:p>
          <a:p>
            <a:pPr lvl="1"/>
            <a:r>
              <a:rPr lang="en-NZ" sz="1600" b="1" dirty="0">
                <a:latin typeface="Aharoni" panose="02010803020104030203" pitchFamily="2" charset="-79"/>
                <a:cs typeface="Aharoni" panose="02010803020104030203" pitchFamily="2" charset="-79"/>
              </a:rPr>
              <a:t>Think about when over the day you can get the level and quality of connection that YOU need. </a:t>
            </a:r>
          </a:p>
          <a:p>
            <a:pPr lvl="1"/>
            <a:r>
              <a:rPr lang="en-NZ" sz="1600" b="1" dirty="0">
                <a:latin typeface="Aharoni" panose="02010803020104030203" pitchFamily="2" charset="-79"/>
                <a:cs typeface="Aharoni" panose="02010803020104030203" pitchFamily="2" charset="-79"/>
              </a:rPr>
              <a:t>Think about what activities you can infuse into your day that </a:t>
            </a:r>
            <a:r>
              <a:rPr lang="en-NZ" sz="1600" b="1" dirty="0" err="1">
                <a:latin typeface="Aharoni" panose="02010803020104030203" pitchFamily="2" charset="-79"/>
                <a:cs typeface="Aharoni" panose="02010803020104030203" pitchFamily="2" charset="-79"/>
              </a:rPr>
              <a:t>fule</a:t>
            </a:r>
            <a:r>
              <a:rPr lang="en-NZ" sz="1600" b="1" dirty="0">
                <a:latin typeface="Aharoni" panose="02010803020104030203" pitchFamily="2" charset="-79"/>
                <a:cs typeface="Aharoni" panose="02010803020104030203" pitchFamily="2" charset="-79"/>
              </a:rPr>
              <a:t> your purpose. </a:t>
            </a:r>
          </a:p>
          <a:p>
            <a:pPr lvl="1"/>
            <a:r>
              <a:rPr lang="en-NZ" sz="1600" b="1" dirty="0">
                <a:latin typeface="Aharoni" panose="02010803020104030203" pitchFamily="2" charset="-79"/>
                <a:cs typeface="Aharoni" panose="02010803020104030203" pitchFamily="2" charset="-79"/>
              </a:rPr>
              <a:t>Think about when you will get the rest and </a:t>
            </a:r>
            <a:r>
              <a:rPr lang="en-NZ" sz="1600" b="1" dirty="0" err="1">
                <a:latin typeface="Aharoni" panose="02010803020104030203" pitchFamily="2" charset="-79"/>
                <a:cs typeface="Aharoni" panose="02010803020104030203" pitchFamily="2" charset="-79"/>
              </a:rPr>
              <a:t>recouperation</a:t>
            </a:r>
            <a:r>
              <a:rPr lang="en-NZ" sz="1600" b="1" dirty="0">
                <a:latin typeface="Aharoni" panose="02010803020104030203" pitchFamily="2" charset="-79"/>
                <a:cs typeface="Aharoni" panose="02010803020104030203" pitchFamily="2" charset="-79"/>
              </a:rPr>
              <a:t> periods. </a:t>
            </a:r>
          </a:p>
          <a:p>
            <a:pPr lvl="1"/>
            <a:r>
              <a:rPr lang="en-NZ" sz="1600" b="1" dirty="0">
                <a:latin typeface="Aharoni" panose="02010803020104030203" pitchFamily="2" charset="-79"/>
                <a:cs typeface="Aharoni" panose="02010803020104030203" pitchFamily="2" charset="-79"/>
              </a:rPr>
              <a:t>Think about when you will be able to use your personal strengths. </a:t>
            </a:r>
          </a:p>
          <a:p>
            <a:r>
              <a:rPr lang="en-NZ" sz="2000" b="1" dirty="0">
                <a:latin typeface="Aharoni" panose="02010803020104030203" pitchFamily="2" charset="-79"/>
                <a:cs typeface="Aharoni" panose="02010803020104030203" pitchFamily="2" charset="-79"/>
              </a:rPr>
              <a:t>All of these things build up you sense of wellbeing…</a:t>
            </a:r>
            <a:endParaRPr lang="en-NZ" b="1" dirty="0">
              <a:latin typeface="Aharoni" panose="02010803020104030203" pitchFamily="2" charset="-79"/>
              <a:cs typeface="Aharoni" panose="02010803020104030203" pitchFamily="2" charset="-79"/>
            </a:endParaRPr>
          </a:p>
        </p:txBody>
      </p:sp>
      <p:pic>
        <p:nvPicPr>
          <p:cNvPr id="5" name="Picture 4">
            <a:extLst>
              <a:ext uri="{FF2B5EF4-FFF2-40B4-BE49-F238E27FC236}">
                <a16:creationId xmlns:a16="http://schemas.microsoft.com/office/drawing/2014/main" id="{DB5D7623-6A33-46CF-9EBD-BE8E7532A8F6}"/>
              </a:ext>
            </a:extLst>
          </p:cNvPr>
          <p:cNvPicPr>
            <a:picLocks noChangeAspect="1"/>
          </p:cNvPicPr>
          <p:nvPr/>
        </p:nvPicPr>
        <p:blipFill>
          <a:blip r:embed="rId2"/>
          <a:stretch>
            <a:fillRect/>
          </a:stretch>
        </p:blipFill>
        <p:spPr>
          <a:xfrm>
            <a:off x="10515600" y="0"/>
            <a:ext cx="1676400" cy="553211"/>
          </a:xfrm>
          <a:prstGeom prst="rect">
            <a:avLst/>
          </a:prstGeom>
        </p:spPr>
      </p:pic>
    </p:spTree>
    <p:extLst>
      <p:ext uri="{BB962C8B-B14F-4D97-AF65-F5344CB8AC3E}">
        <p14:creationId xmlns:p14="http://schemas.microsoft.com/office/powerpoint/2010/main" val="3623542594"/>
      </p:ext>
    </p:extLst>
  </p:cSld>
  <p:clrMapOvr>
    <a:masterClrMapping/>
  </p:clrMapOvr>
</p:sld>
</file>

<file path=ppt/theme/theme1.xml><?xml version="1.0" encoding="utf-8"?>
<a:theme xmlns:a="http://schemas.openxmlformats.org/drawingml/2006/main" name="SketchyVTI">
  <a:themeElements>
    <a:clrScheme name="SketchyVTI">
      <a:dk1>
        <a:sysClr val="windowText" lastClr="000000"/>
      </a:dk1>
      <a:lt1>
        <a:sysClr val="window" lastClr="FFFFFF"/>
      </a:lt1>
      <a:dk2>
        <a:srgbClr val="39302A"/>
      </a:dk2>
      <a:lt2>
        <a:srgbClr val="E5DEDB"/>
      </a:lt2>
      <a:accent1>
        <a:srgbClr val="E4650E"/>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Custom 2">
      <a:majorFont>
        <a:latin typeface="Modern Love"/>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otalTime>23</TotalTime>
  <Words>526</Words>
  <Application>Microsoft Office PowerPoint</Application>
  <PresentationFormat>Widescreen</PresentationFormat>
  <Paragraphs>42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Aharoni</vt:lpstr>
      <vt:lpstr>Arial</vt:lpstr>
      <vt:lpstr>Modern Love</vt:lpstr>
      <vt:lpstr>The Hand</vt:lpstr>
      <vt:lpstr>SketchyVTI</vt:lpstr>
      <vt:lpstr>Emergency Wellbeing Skills</vt:lpstr>
      <vt:lpstr>4 skills</vt:lpstr>
      <vt:lpstr>1. Geelong three breaths </vt:lpstr>
      <vt:lpstr>2. Gratitude</vt:lpstr>
      <vt:lpstr>3. Decision making for wellbeing</vt:lpstr>
      <vt:lpstr>4. Plan for wellbeing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Emergency Wellbeing Skills</dc:title>
  <dc:creator>reviewer</dc:creator>
  <cp:lastModifiedBy>reviewer</cp:lastModifiedBy>
  <cp:revision>2</cp:revision>
  <dcterms:created xsi:type="dcterms:W3CDTF">2020-09-10T06:12:30Z</dcterms:created>
  <dcterms:modified xsi:type="dcterms:W3CDTF">2020-09-10T06:35:52Z</dcterms:modified>
</cp:coreProperties>
</file>