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9" r:id="rId1"/>
  </p:sldMasterIdLst>
  <p:notesMasterIdLst>
    <p:notesMasterId r:id="rId31"/>
  </p:notesMasterIdLst>
  <p:sldIdLst>
    <p:sldId id="256" r:id="rId2"/>
    <p:sldId id="273" r:id="rId3"/>
    <p:sldId id="275" r:id="rId4"/>
    <p:sldId id="280" r:id="rId5"/>
    <p:sldId id="264" r:id="rId6"/>
    <p:sldId id="257" r:id="rId7"/>
    <p:sldId id="284" r:id="rId8"/>
    <p:sldId id="294" r:id="rId9"/>
    <p:sldId id="313" r:id="rId10"/>
    <p:sldId id="286" r:id="rId11"/>
    <p:sldId id="283" r:id="rId12"/>
    <p:sldId id="262" r:id="rId13"/>
    <p:sldId id="298" r:id="rId14"/>
    <p:sldId id="258" r:id="rId15"/>
    <p:sldId id="269" r:id="rId16"/>
    <p:sldId id="276" r:id="rId17"/>
    <p:sldId id="312" r:id="rId18"/>
    <p:sldId id="279" r:id="rId19"/>
    <p:sldId id="281" r:id="rId20"/>
    <p:sldId id="308" r:id="rId21"/>
    <p:sldId id="309" r:id="rId22"/>
    <p:sldId id="310" r:id="rId23"/>
    <p:sldId id="266" r:id="rId24"/>
    <p:sldId id="271" r:id="rId25"/>
    <p:sldId id="314" r:id="rId26"/>
    <p:sldId id="316" r:id="rId27"/>
    <p:sldId id="268" r:id="rId28"/>
    <p:sldId id="265" r:id="rId29"/>
    <p:sldId id="27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86068" autoAdjust="0"/>
  </p:normalViewPr>
  <p:slideViewPr>
    <p:cSldViewPr snapToGrid="0">
      <p:cViewPr varScale="1">
        <p:scale>
          <a:sx n="110" d="100"/>
          <a:sy n="110" d="100"/>
        </p:scale>
        <p:origin x="43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2F08C-6AFF-40CC-84B4-5C58AE698E26}" type="datetimeFigureOut">
              <a:rPr lang="en-NZ" smtClean="0"/>
              <a:t>15/09/2015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7C0E2-BA58-429C-BE0B-F053C59D9C7E}" type="slidenum">
              <a:rPr lang="en-NZ" smtClean="0"/>
              <a:t>‹#›</a:t>
            </a:fld>
            <a:endParaRPr lang="en-NZ"/>
          </a:p>
        </p:txBody>
      </p:sp>
    </p:spTree>
    <p:extLst>
      <p:ext uri="{BB962C8B-B14F-4D97-AF65-F5344CB8AC3E}">
        <p14:creationId xmlns:p14="http://schemas.microsoft.com/office/powerpoint/2010/main" val="121563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1</a:t>
            </a:fld>
            <a:endParaRPr lang="en-NZ"/>
          </a:p>
        </p:txBody>
      </p:sp>
    </p:spTree>
    <p:extLst>
      <p:ext uri="{BB962C8B-B14F-4D97-AF65-F5344CB8AC3E}">
        <p14:creationId xmlns:p14="http://schemas.microsoft.com/office/powerpoint/2010/main" val="1760491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10</a:t>
            </a:fld>
            <a:endParaRPr lang="en-NZ"/>
          </a:p>
        </p:txBody>
      </p:sp>
    </p:spTree>
    <p:extLst>
      <p:ext uri="{BB962C8B-B14F-4D97-AF65-F5344CB8AC3E}">
        <p14:creationId xmlns:p14="http://schemas.microsoft.com/office/powerpoint/2010/main" val="320189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11</a:t>
            </a:fld>
            <a:endParaRPr lang="en-NZ"/>
          </a:p>
        </p:txBody>
      </p:sp>
    </p:spTree>
    <p:extLst>
      <p:ext uri="{BB962C8B-B14F-4D97-AF65-F5344CB8AC3E}">
        <p14:creationId xmlns:p14="http://schemas.microsoft.com/office/powerpoint/2010/main" val="2490776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12</a:t>
            </a:fld>
            <a:endParaRPr lang="en-NZ"/>
          </a:p>
        </p:txBody>
      </p:sp>
    </p:spTree>
    <p:extLst>
      <p:ext uri="{BB962C8B-B14F-4D97-AF65-F5344CB8AC3E}">
        <p14:creationId xmlns:p14="http://schemas.microsoft.com/office/powerpoint/2010/main" val="3446159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13</a:t>
            </a:fld>
            <a:endParaRPr lang="en-NZ"/>
          </a:p>
        </p:txBody>
      </p:sp>
    </p:spTree>
    <p:extLst>
      <p:ext uri="{BB962C8B-B14F-4D97-AF65-F5344CB8AC3E}">
        <p14:creationId xmlns:p14="http://schemas.microsoft.com/office/powerpoint/2010/main" val="3175672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14</a:t>
            </a:fld>
            <a:endParaRPr lang="en-NZ"/>
          </a:p>
        </p:txBody>
      </p:sp>
    </p:spTree>
    <p:extLst>
      <p:ext uri="{BB962C8B-B14F-4D97-AF65-F5344CB8AC3E}">
        <p14:creationId xmlns:p14="http://schemas.microsoft.com/office/powerpoint/2010/main" val="3925902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15</a:t>
            </a:fld>
            <a:endParaRPr lang="en-NZ"/>
          </a:p>
        </p:txBody>
      </p:sp>
    </p:spTree>
    <p:extLst>
      <p:ext uri="{BB962C8B-B14F-4D97-AF65-F5344CB8AC3E}">
        <p14:creationId xmlns:p14="http://schemas.microsoft.com/office/powerpoint/2010/main" val="3150735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16</a:t>
            </a:fld>
            <a:endParaRPr lang="en-NZ"/>
          </a:p>
        </p:txBody>
      </p:sp>
    </p:spTree>
    <p:extLst>
      <p:ext uri="{BB962C8B-B14F-4D97-AF65-F5344CB8AC3E}">
        <p14:creationId xmlns:p14="http://schemas.microsoft.com/office/powerpoint/2010/main" val="2762718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17</a:t>
            </a:fld>
            <a:endParaRPr lang="en-NZ"/>
          </a:p>
        </p:txBody>
      </p:sp>
    </p:spTree>
    <p:extLst>
      <p:ext uri="{BB962C8B-B14F-4D97-AF65-F5344CB8AC3E}">
        <p14:creationId xmlns:p14="http://schemas.microsoft.com/office/powerpoint/2010/main" val="1204423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18</a:t>
            </a:fld>
            <a:endParaRPr lang="en-NZ"/>
          </a:p>
        </p:txBody>
      </p:sp>
    </p:spTree>
    <p:extLst>
      <p:ext uri="{BB962C8B-B14F-4D97-AF65-F5344CB8AC3E}">
        <p14:creationId xmlns:p14="http://schemas.microsoft.com/office/powerpoint/2010/main" val="3538963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19</a:t>
            </a:fld>
            <a:endParaRPr lang="en-NZ"/>
          </a:p>
        </p:txBody>
      </p:sp>
    </p:spTree>
    <p:extLst>
      <p:ext uri="{BB962C8B-B14F-4D97-AF65-F5344CB8AC3E}">
        <p14:creationId xmlns:p14="http://schemas.microsoft.com/office/powerpoint/2010/main" val="247791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2</a:t>
            </a:fld>
            <a:endParaRPr lang="en-NZ"/>
          </a:p>
        </p:txBody>
      </p:sp>
    </p:spTree>
    <p:extLst>
      <p:ext uri="{BB962C8B-B14F-4D97-AF65-F5344CB8AC3E}">
        <p14:creationId xmlns:p14="http://schemas.microsoft.com/office/powerpoint/2010/main" val="711809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20</a:t>
            </a:fld>
            <a:endParaRPr lang="en-NZ"/>
          </a:p>
        </p:txBody>
      </p:sp>
    </p:spTree>
    <p:extLst>
      <p:ext uri="{BB962C8B-B14F-4D97-AF65-F5344CB8AC3E}">
        <p14:creationId xmlns:p14="http://schemas.microsoft.com/office/powerpoint/2010/main" val="3649650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21</a:t>
            </a:fld>
            <a:endParaRPr lang="en-NZ"/>
          </a:p>
        </p:txBody>
      </p:sp>
    </p:spTree>
    <p:extLst>
      <p:ext uri="{BB962C8B-B14F-4D97-AF65-F5344CB8AC3E}">
        <p14:creationId xmlns:p14="http://schemas.microsoft.com/office/powerpoint/2010/main" val="2248037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22</a:t>
            </a:fld>
            <a:endParaRPr lang="en-NZ"/>
          </a:p>
        </p:txBody>
      </p:sp>
    </p:spTree>
    <p:extLst>
      <p:ext uri="{BB962C8B-B14F-4D97-AF65-F5344CB8AC3E}">
        <p14:creationId xmlns:p14="http://schemas.microsoft.com/office/powerpoint/2010/main" val="1964482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23</a:t>
            </a:fld>
            <a:endParaRPr lang="en-NZ"/>
          </a:p>
        </p:txBody>
      </p:sp>
    </p:spTree>
    <p:extLst>
      <p:ext uri="{BB962C8B-B14F-4D97-AF65-F5344CB8AC3E}">
        <p14:creationId xmlns:p14="http://schemas.microsoft.com/office/powerpoint/2010/main" val="767220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24</a:t>
            </a:fld>
            <a:endParaRPr lang="en-NZ"/>
          </a:p>
        </p:txBody>
      </p:sp>
    </p:spTree>
    <p:extLst>
      <p:ext uri="{BB962C8B-B14F-4D97-AF65-F5344CB8AC3E}">
        <p14:creationId xmlns:p14="http://schemas.microsoft.com/office/powerpoint/2010/main" val="831912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25</a:t>
            </a:fld>
            <a:endParaRPr lang="en-NZ"/>
          </a:p>
        </p:txBody>
      </p:sp>
    </p:spTree>
    <p:extLst>
      <p:ext uri="{BB962C8B-B14F-4D97-AF65-F5344CB8AC3E}">
        <p14:creationId xmlns:p14="http://schemas.microsoft.com/office/powerpoint/2010/main" val="3108135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26</a:t>
            </a:fld>
            <a:endParaRPr lang="en-NZ"/>
          </a:p>
        </p:txBody>
      </p:sp>
    </p:spTree>
    <p:extLst>
      <p:ext uri="{BB962C8B-B14F-4D97-AF65-F5344CB8AC3E}">
        <p14:creationId xmlns:p14="http://schemas.microsoft.com/office/powerpoint/2010/main" val="2923735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27</a:t>
            </a:fld>
            <a:endParaRPr lang="en-NZ"/>
          </a:p>
        </p:txBody>
      </p:sp>
    </p:spTree>
    <p:extLst>
      <p:ext uri="{BB962C8B-B14F-4D97-AF65-F5344CB8AC3E}">
        <p14:creationId xmlns:p14="http://schemas.microsoft.com/office/powerpoint/2010/main" val="375197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NZ" sz="1200" dirty="0" smtClean="0"/>
              <a:t>Use simple and effective wellbeing boosts</a:t>
            </a:r>
          </a:p>
          <a:p>
            <a:pPr>
              <a:buFont typeface="Wingdings" panose="05000000000000000000" pitchFamily="2" charset="2"/>
              <a:buChar char="v"/>
            </a:pPr>
            <a:r>
              <a:rPr lang="en-NZ" sz="1200" dirty="0" smtClean="0"/>
              <a:t>Add a dose of science and gather better data to inform your own personal change – quantify your reflections</a:t>
            </a:r>
          </a:p>
          <a:p>
            <a:endParaRPr lang="en-NZ" dirty="0"/>
          </a:p>
        </p:txBody>
      </p:sp>
      <p:sp>
        <p:nvSpPr>
          <p:cNvPr id="4" name="Slide Number Placeholder 3"/>
          <p:cNvSpPr>
            <a:spLocks noGrp="1"/>
          </p:cNvSpPr>
          <p:nvPr>
            <p:ph type="sldNum" sz="quarter" idx="10"/>
          </p:nvPr>
        </p:nvSpPr>
        <p:spPr/>
        <p:txBody>
          <a:bodyPr/>
          <a:lstStyle/>
          <a:p>
            <a:fld id="{E227C0E2-BA58-429C-BE0B-F053C59D9C7E}" type="slidenum">
              <a:rPr lang="en-NZ" smtClean="0"/>
              <a:t>28</a:t>
            </a:fld>
            <a:endParaRPr lang="en-NZ"/>
          </a:p>
        </p:txBody>
      </p:sp>
    </p:spTree>
    <p:extLst>
      <p:ext uri="{BB962C8B-B14F-4D97-AF65-F5344CB8AC3E}">
        <p14:creationId xmlns:p14="http://schemas.microsoft.com/office/powerpoint/2010/main" val="344942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3</a:t>
            </a:fld>
            <a:endParaRPr lang="en-NZ"/>
          </a:p>
        </p:txBody>
      </p:sp>
    </p:spTree>
    <p:extLst>
      <p:ext uri="{BB962C8B-B14F-4D97-AF65-F5344CB8AC3E}">
        <p14:creationId xmlns:p14="http://schemas.microsoft.com/office/powerpoint/2010/main" val="426607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4</a:t>
            </a:fld>
            <a:endParaRPr lang="en-NZ"/>
          </a:p>
        </p:txBody>
      </p:sp>
    </p:spTree>
    <p:extLst>
      <p:ext uri="{BB962C8B-B14F-4D97-AF65-F5344CB8AC3E}">
        <p14:creationId xmlns:p14="http://schemas.microsoft.com/office/powerpoint/2010/main" val="66713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5</a:t>
            </a:fld>
            <a:endParaRPr lang="en-NZ"/>
          </a:p>
        </p:txBody>
      </p:sp>
    </p:spTree>
    <p:extLst>
      <p:ext uri="{BB962C8B-B14F-4D97-AF65-F5344CB8AC3E}">
        <p14:creationId xmlns:p14="http://schemas.microsoft.com/office/powerpoint/2010/main" val="37996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6</a:t>
            </a:fld>
            <a:endParaRPr lang="en-NZ"/>
          </a:p>
        </p:txBody>
      </p:sp>
    </p:spTree>
    <p:extLst>
      <p:ext uri="{BB962C8B-B14F-4D97-AF65-F5344CB8AC3E}">
        <p14:creationId xmlns:p14="http://schemas.microsoft.com/office/powerpoint/2010/main" val="69886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7</a:t>
            </a:fld>
            <a:endParaRPr lang="en-NZ"/>
          </a:p>
        </p:txBody>
      </p:sp>
    </p:spTree>
    <p:extLst>
      <p:ext uri="{BB962C8B-B14F-4D97-AF65-F5344CB8AC3E}">
        <p14:creationId xmlns:p14="http://schemas.microsoft.com/office/powerpoint/2010/main" val="304582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8</a:t>
            </a:fld>
            <a:endParaRPr lang="en-NZ"/>
          </a:p>
        </p:txBody>
      </p:sp>
    </p:spTree>
    <p:extLst>
      <p:ext uri="{BB962C8B-B14F-4D97-AF65-F5344CB8AC3E}">
        <p14:creationId xmlns:p14="http://schemas.microsoft.com/office/powerpoint/2010/main" val="1188995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227C0E2-BA58-429C-BE0B-F053C59D9C7E}" type="slidenum">
              <a:rPr lang="en-NZ" smtClean="0"/>
              <a:t>9</a:t>
            </a:fld>
            <a:endParaRPr lang="en-NZ"/>
          </a:p>
        </p:txBody>
      </p:sp>
    </p:spTree>
    <p:extLst>
      <p:ext uri="{BB962C8B-B14F-4D97-AF65-F5344CB8AC3E}">
        <p14:creationId xmlns:p14="http://schemas.microsoft.com/office/powerpoint/2010/main" val="3073040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94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58869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8822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570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9/15/2015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79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9/15/2015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91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9/15/2015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0585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9/15/2015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7545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E91E96-98B0-4413-9547-46F3504108EF}" type="datetimeFigureOut">
              <a:rPr lang="en-US" smtClean="0"/>
              <a:t>9/15/2015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1322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5C68B11-C5A8-448C-8CE9-B1A273C79CFC}" type="datetimeFigureOut">
              <a:rPr lang="en-US" smtClean="0"/>
              <a:t>9/15/2015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68064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9/15/2015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20759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298CD5-6C1E-4009-B41F-6DF62E31D3BE}" type="datetimeFigureOut">
              <a:rPr lang="en-US" smtClean="0"/>
              <a:pPr/>
              <a:t>9/15/2015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6536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aronjarden.com/" TargetMode="External"/><Relationship Id="rId7" Type="http://schemas.openxmlformats.org/officeDocument/2006/relationships/image" Target="../media/image28.jpg"/><Relationship Id="rId2" Type="http://schemas.openxmlformats.org/officeDocument/2006/relationships/hyperlink" Target="mailto:aaron.jarden@aut.ac.nz"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7.jp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viacharacter.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604991"/>
            <a:ext cx="12192000" cy="923330"/>
          </a:xfrm>
          <a:prstGeom prst="rect">
            <a:avLst/>
          </a:prstGeom>
          <a:solidFill>
            <a:schemeClr val="bg1"/>
          </a:solidFill>
        </p:spPr>
        <p:txBody>
          <a:bodyPr wrap="square" rtlCol="0">
            <a:spAutoFit/>
          </a:bodyPr>
          <a:lstStyle/>
          <a:p>
            <a:pPr algn="ctr"/>
            <a:endParaRPr lang="en-NZ" dirty="0" smtClean="0"/>
          </a:p>
          <a:p>
            <a:pPr algn="ctr"/>
            <a:r>
              <a:rPr lang="en-NZ" dirty="0" smtClean="0">
                <a:solidFill>
                  <a:srgbClr val="FF0000"/>
                </a:solidFill>
              </a:rPr>
              <a:t>Dr Aaron Jarden</a:t>
            </a:r>
          </a:p>
          <a:p>
            <a:endParaRPr lang="en-NZ" dirty="0"/>
          </a:p>
        </p:txBody>
      </p:sp>
      <p:sp>
        <p:nvSpPr>
          <p:cNvPr id="2" name="Title 1"/>
          <p:cNvSpPr>
            <a:spLocks noGrp="1"/>
          </p:cNvSpPr>
          <p:nvPr>
            <p:ph type="ctrTitle"/>
          </p:nvPr>
        </p:nvSpPr>
        <p:spPr>
          <a:xfrm>
            <a:off x="1027611" y="992777"/>
            <a:ext cx="10058400" cy="2423793"/>
          </a:xfrm>
        </p:spPr>
        <p:txBody>
          <a:bodyPr>
            <a:normAutofit/>
          </a:bodyPr>
          <a:lstStyle/>
          <a:p>
            <a:pPr algn="ctr"/>
            <a:r>
              <a:rPr lang="en-NZ" sz="5400" dirty="0">
                <a:solidFill>
                  <a:srgbClr val="7030A0"/>
                </a:solidFill>
              </a:rPr>
              <a:t>Health and Wellbeing</a:t>
            </a:r>
            <a:r>
              <a:rPr lang="en-NZ" sz="3600" dirty="0"/>
              <a:t/>
            </a:r>
            <a:br>
              <a:rPr lang="en-NZ" sz="3600" dirty="0"/>
            </a:br>
            <a:r>
              <a:rPr lang="en-NZ" sz="3600" dirty="0" smtClean="0"/>
              <a:t/>
            </a:r>
            <a:br>
              <a:rPr lang="en-NZ" sz="3600" dirty="0" smtClean="0"/>
            </a:br>
            <a:r>
              <a:rPr lang="en-NZ" sz="4400" dirty="0" err="1"/>
              <a:t>WoW</a:t>
            </a:r>
            <a:r>
              <a:rPr lang="en-NZ" sz="4400" dirty="0"/>
              <a:t> Week</a:t>
            </a:r>
            <a:br>
              <a:rPr lang="en-NZ" sz="4400" dirty="0"/>
            </a:br>
            <a:r>
              <a:rPr lang="en-NZ" sz="3600" dirty="0"/>
              <a:t>October 2015</a:t>
            </a:r>
            <a:endParaRPr lang="en-NZ" sz="2800" dirty="0">
              <a:solidFill>
                <a:schemeClr val="tx1">
                  <a:lumMod val="65000"/>
                  <a:lumOff val="35000"/>
                </a:schemeClr>
              </a:solidFill>
            </a:endParaRPr>
          </a:p>
        </p:txBody>
      </p:sp>
      <p:sp>
        <p:nvSpPr>
          <p:cNvPr id="3" name="Subtitle 2"/>
          <p:cNvSpPr>
            <a:spLocks noGrp="1"/>
          </p:cNvSpPr>
          <p:nvPr>
            <p:ph type="subTitle" idx="1"/>
          </p:nvPr>
        </p:nvSpPr>
        <p:spPr/>
        <p:txBody>
          <a:bodyPr/>
          <a:lstStyle/>
          <a:p>
            <a:r>
              <a:rPr lang="en-NZ" dirty="0" smtClean="0"/>
              <a:t> </a:t>
            </a:r>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54757" y="4428505"/>
            <a:ext cx="1148987" cy="1148987"/>
          </a:xfrm>
          <a:prstGeom prst="rect">
            <a:avLst/>
          </a:prstGeom>
        </p:spPr>
      </p:pic>
      <p:sp>
        <p:nvSpPr>
          <p:cNvPr id="8" name="Title 1"/>
          <p:cNvSpPr txBox="1">
            <a:spLocks/>
          </p:cNvSpPr>
          <p:nvPr/>
        </p:nvSpPr>
        <p:spPr>
          <a:xfrm>
            <a:off x="1027611" y="5787042"/>
            <a:ext cx="10058400" cy="56087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NZ" sz="1800" spc="280" dirty="0">
                <a:solidFill>
                  <a:srgbClr val="FF0000"/>
                </a:solidFill>
                <a:latin typeface="+mn-lt"/>
                <a:ea typeface="+mn-ea"/>
                <a:cs typeface="+mn-cs"/>
              </a:rPr>
              <a:t>www.aaronjarden.com</a:t>
            </a:r>
          </a:p>
        </p:txBody>
      </p:sp>
    </p:spTree>
    <p:extLst>
      <p:ext uri="{BB962C8B-B14F-4D97-AF65-F5344CB8AC3E}">
        <p14:creationId xmlns:p14="http://schemas.microsoft.com/office/powerpoint/2010/main" val="2429828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I'm no expert on </a:t>
            </a:r>
            <a:br>
              <a:rPr lang="en-NZ" dirty="0" smtClean="0">
                <a:solidFill>
                  <a:srgbClr val="7030A0"/>
                </a:solidFill>
              </a:rPr>
            </a:br>
            <a:r>
              <a:rPr lang="en-NZ" dirty="0" smtClean="0">
                <a:solidFill>
                  <a:srgbClr val="7030A0"/>
                </a:solidFill>
              </a:rPr>
              <a:t>your wellbeing</a:t>
            </a:r>
            <a:endParaRPr lang="en-NZ" dirty="0">
              <a:solidFill>
                <a:srgbClr val="7030A0"/>
              </a:solidFill>
            </a:endParaRPr>
          </a:p>
        </p:txBody>
      </p:sp>
      <p:sp>
        <p:nvSpPr>
          <p:cNvPr id="3" name="Content Placeholder 2"/>
          <p:cNvSpPr>
            <a:spLocks noGrp="1"/>
          </p:cNvSpPr>
          <p:nvPr>
            <p:ph idx="1"/>
          </p:nvPr>
        </p:nvSpPr>
        <p:spPr>
          <a:xfrm>
            <a:off x="1097280" y="1845734"/>
            <a:ext cx="5312229" cy="4023360"/>
          </a:xfrm>
        </p:spPr>
        <p:txBody>
          <a:bodyPr/>
          <a:lstStyle/>
          <a:p>
            <a:pPr>
              <a:buFont typeface="Wingdings" panose="05000000000000000000" pitchFamily="2" charset="2"/>
              <a:buChar char="v"/>
            </a:pPr>
            <a:r>
              <a:rPr lang="en-NZ" dirty="0"/>
              <a:t> </a:t>
            </a:r>
            <a:r>
              <a:rPr lang="en-NZ" dirty="0" smtClean="0"/>
              <a:t>In addition, “happiness is not a spectator sport” (Chris Peterson).</a:t>
            </a:r>
          </a:p>
          <a:p>
            <a:pPr lvl="1">
              <a:buFont typeface="Wingdings" panose="05000000000000000000" pitchFamily="2" charset="2"/>
              <a:buChar char="v"/>
            </a:pPr>
            <a:r>
              <a:rPr lang="en-NZ" dirty="0" smtClean="0"/>
              <a:t> Hard work required. </a:t>
            </a:r>
          </a:p>
          <a:p>
            <a:pPr lvl="1">
              <a:buFont typeface="Wingdings" panose="05000000000000000000" pitchFamily="2" charset="2"/>
              <a:buChar char="v"/>
            </a:pPr>
            <a:r>
              <a:rPr lang="en-NZ" dirty="0" smtClean="0"/>
              <a:t> One healthy meal or one gym session will not impact much. </a:t>
            </a:r>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560" y="0"/>
            <a:ext cx="5425440" cy="6866402"/>
          </a:xfrm>
          <a:prstGeom prst="rect">
            <a:avLst/>
          </a:prstGeom>
        </p:spPr>
      </p:pic>
      <p:sp>
        <p:nvSpPr>
          <p:cNvPr id="5" name="Content Placeholder 2"/>
          <p:cNvSpPr txBox="1">
            <a:spLocks/>
          </p:cNvSpPr>
          <p:nvPr/>
        </p:nvSpPr>
        <p:spPr>
          <a:xfrm>
            <a:off x="1176528" y="2438400"/>
            <a:ext cx="5302649"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NZ" dirty="0" smtClean="0"/>
          </a:p>
          <a:p>
            <a:r>
              <a:rPr lang="en-NZ" dirty="0" smtClean="0"/>
              <a:t> </a:t>
            </a:r>
          </a:p>
          <a:p>
            <a:endParaRPr lang="en-NZ" dirty="0"/>
          </a:p>
        </p:txBody>
      </p:sp>
      <p:sp>
        <p:nvSpPr>
          <p:cNvPr id="6" name="Title 1"/>
          <p:cNvSpPr txBox="1">
            <a:spLocks/>
          </p:cNvSpPr>
          <p:nvPr/>
        </p:nvSpPr>
        <p:spPr>
          <a:xfrm>
            <a:off x="0" y="6297129"/>
            <a:ext cx="6766560" cy="560871"/>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en-NZ" sz="1800" spc="280" dirty="0">
              <a:solidFill>
                <a:srgbClr val="FF0000"/>
              </a:solidFill>
              <a:latin typeface="+mn-lt"/>
              <a:ea typeface="+mn-ea"/>
              <a:cs typeface="+mn-cs"/>
            </a:endParaRPr>
          </a:p>
        </p:txBody>
      </p:sp>
    </p:spTree>
    <p:extLst>
      <p:ext uri="{BB962C8B-B14F-4D97-AF65-F5344CB8AC3E}">
        <p14:creationId xmlns:p14="http://schemas.microsoft.com/office/powerpoint/2010/main" val="2318618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The answers – up front</a:t>
            </a:r>
            <a:endParaRPr lang="en-NZ" dirty="0">
              <a:solidFill>
                <a:srgbClr val="7030A0"/>
              </a:solidFill>
            </a:endParaRPr>
          </a:p>
        </p:txBody>
      </p:sp>
      <p:sp>
        <p:nvSpPr>
          <p:cNvPr id="5" name="Rectangle 4"/>
          <p:cNvSpPr/>
          <p:nvPr/>
        </p:nvSpPr>
        <p:spPr>
          <a:xfrm>
            <a:off x="1097280" y="2322515"/>
            <a:ext cx="6981825" cy="4093428"/>
          </a:xfrm>
          <a:prstGeom prst="rect">
            <a:avLst/>
          </a:prstGeom>
        </p:spPr>
        <p:txBody>
          <a:bodyPr wrap="square">
            <a:spAutoFit/>
          </a:bodyPr>
          <a:lstStyle/>
          <a:p>
            <a:pPr marL="342900" indent="-342900">
              <a:buClr>
                <a:srgbClr val="00B0F0"/>
              </a:buClr>
              <a:buFont typeface="Wingdings" panose="05000000000000000000" pitchFamily="2" charset="2"/>
              <a:buChar char="v"/>
            </a:pPr>
            <a:r>
              <a:rPr lang="en-NZ" sz="2000" dirty="0"/>
              <a:t>The </a:t>
            </a:r>
            <a:r>
              <a:rPr lang="en-NZ" sz="2000" dirty="0">
                <a:solidFill>
                  <a:srgbClr val="00B0F0"/>
                </a:solidFill>
              </a:rPr>
              <a:t>good life </a:t>
            </a:r>
            <a:r>
              <a:rPr lang="en-NZ" sz="2000" dirty="0"/>
              <a:t>is best construed as a matrix that includes happiness, occasional sadness, a sense of purpose, playfulness, and psychological flexibility, as well autonomy, mastery, and </a:t>
            </a:r>
            <a:r>
              <a:rPr lang="en-NZ" sz="2000" dirty="0" smtClean="0"/>
              <a:t>belonging/connection.</a:t>
            </a:r>
          </a:p>
          <a:p>
            <a:pPr marL="342900" indent="-342900">
              <a:buClr>
                <a:srgbClr val="00B0F0"/>
              </a:buClr>
              <a:buFont typeface="Wingdings" panose="05000000000000000000" pitchFamily="2" charset="2"/>
              <a:buChar char="v"/>
            </a:pPr>
            <a:endParaRPr lang="en-NZ" sz="2000" dirty="0"/>
          </a:p>
          <a:p>
            <a:pPr marL="342900" indent="-342900">
              <a:buClr>
                <a:srgbClr val="00B0F0"/>
              </a:buClr>
              <a:buFont typeface="Wingdings" panose="05000000000000000000" pitchFamily="2" charset="2"/>
              <a:buChar char="v"/>
            </a:pPr>
            <a:r>
              <a:rPr lang="en-NZ" sz="2000" dirty="0" smtClean="0"/>
              <a:t>For me it’s </a:t>
            </a:r>
            <a:r>
              <a:rPr lang="en-NZ" sz="2000" dirty="0"/>
              <a:t>not just about learning to be more positive – it’s about </a:t>
            </a:r>
            <a:r>
              <a:rPr lang="en-NZ" sz="2000" dirty="0">
                <a:solidFill>
                  <a:srgbClr val="00B0F0"/>
                </a:solidFill>
              </a:rPr>
              <a:t>using scientifically-informed tools and strategies </a:t>
            </a:r>
            <a:r>
              <a:rPr lang="en-NZ" sz="2000" dirty="0"/>
              <a:t>to make </a:t>
            </a:r>
            <a:r>
              <a:rPr lang="en-NZ" sz="2000" dirty="0" smtClean="0"/>
              <a:t>my thinking </a:t>
            </a:r>
            <a:r>
              <a:rPr lang="en-NZ" sz="2000" dirty="0"/>
              <a:t>more flexible, accurate, clear, and expansive. This thinking </a:t>
            </a:r>
            <a:r>
              <a:rPr lang="en-NZ" sz="2000" dirty="0" smtClean="0"/>
              <a:t>(I think and hope) leads </a:t>
            </a:r>
            <a:r>
              <a:rPr lang="en-NZ" sz="2000" dirty="0"/>
              <a:t>to </a:t>
            </a:r>
            <a:r>
              <a:rPr lang="en-NZ" sz="2000" dirty="0" smtClean="0"/>
              <a:t>happiness and more </a:t>
            </a:r>
            <a:r>
              <a:rPr lang="en-NZ" sz="2000" dirty="0"/>
              <a:t>healthy behaviours. </a:t>
            </a:r>
            <a:endParaRPr lang="en-NZ" sz="2000" dirty="0" smtClean="0"/>
          </a:p>
          <a:p>
            <a:pPr marL="342900" indent="-342900">
              <a:buClr>
                <a:srgbClr val="00B0F0"/>
              </a:buClr>
              <a:buFont typeface="Wingdings" panose="05000000000000000000" pitchFamily="2" charset="2"/>
              <a:buChar char="v"/>
            </a:pPr>
            <a:endParaRPr lang="en-NZ" sz="2000" dirty="0"/>
          </a:p>
          <a:p>
            <a:pPr marL="342900" indent="-342900">
              <a:buClr>
                <a:srgbClr val="00B0F0"/>
              </a:buClr>
              <a:buFont typeface="Wingdings" panose="05000000000000000000" pitchFamily="2" charset="2"/>
              <a:buChar char="v"/>
            </a:pPr>
            <a:endParaRPr lang="en-NZ" sz="2000" dirty="0"/>
          </a:p>
          <a:p>
            <a:endParaRPr lang="en-NZ" sz="2000" dirty="0"/>
          </a:p>
        </p:txBody>
      </p:sp>
      <p:pic>
        <p:nvPicPr>
          <p:cNvPr id="2050" name="Picture 2" descr="http://wpplugins.com/wp-content/uploads/2010/12/wpanswer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227" y="2627316"/>
            <a:ext cx="2585173" cy="258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126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Five ways to wellbeing</a:t>
            </a:r>
            <a:endParaRPr lang="en-NZ" dirty="0">
              <a:solidFill>
                <a:srgbClr val="00B050"/>
              </a:solidFill>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NZ" dirty="0" smtClean="0"/>
              <a:t> </a:t>
            </a:r>
            <a:r>
              <a:rPr lang="en-NZ" u="sng" dirty="0" smtClean="0"/>
              <a:t>Step 1</a:t>
            </a:r>
            <a:r>
              <a:rPr lang="en-NZ" dirty="0" smtClean="0"/>
              <a:t>: </a:t>
            </a:r>
            <a:r>
              <a:rPr lang="en-US" dirty="0" smtClean="0"/>
              <a:t>Pair up with a different partner, g</a:t>
            </a:r>
            <a:r>
              <a:rPr lang="en-NZ" dirty="0" smtClean="0"/>
              <a:t>et </a:t>
            </a:r>
            <a:r>
              <a:rPr lang="en-NZ" dirty="0"/>
              <a:t>a pen ready, as well as a blank A4 page… </a:t>
            </a:r>
            <a:endParaRPr lang="en-US" sz="2400" dirty="0">
              <a:latin typeface="Calibri" pitchFamily="34" charset="0"/>
              <a:cs typeface="Calibri" pitchFamily="34" charset="0"/>
            </a:endParaRPr>
          </a:p>
          <a:p>
            <a:pPr>
              <a:buFont typeface="Wingdings" panose="05000000000000000000" pitchFamily="2" charset="2"/>
              <a:buChar char="v"/>
            </a:pPr>
            <a:r>
              <a:rPr lang="en-US" dirty="0" smtClean="0"/>
              <a:t> </a:t>
            </a:r>
            <a:r>
              <a:rPr lang="en-US" u="sng" dirty="0" smtClean="0"/>
              <a:t>Step 2</a:t>
            </a:r>
            <a:r>
              <a:rPr lang="en-US" dirty="0" smtClean="0"/>
              <a:t>: </a:t>
            </a:r>
            <a:r>
              <a:rPr lang="en-US" dirty="0"/>
              <a:t>Raise </a:t>
            </a:r>
            <a:r>
              <a:rPr lang="en-NZ" dirty="0" smtClean="0"/>
              <a:t>a hand </a:t>
            </a:r>
            <a:r>
              <a:rPr lang="en-NZ" dirty="0"/>
              <a:t>in the air when </a:t>
            </a:r>
            <a:r>
              <a:rPr lang="en-NZ" dirty="0" smtClean="0"/>
              <a:t>you're ready</a:t>
            </a:r>
            <a:r>
              <a:rPr lang="en-NZ" dirty="0"/>
              <a:t>… </a:t>
            </a:r>
            <a:endParaRPr lang="en-US" dirty="0"/>
          </a:p>
          <a:p>
            <a:pPr>
              <a:buFont typeface="Wingdings" panose="05000000000000000000" pitchFamily="2" charset="2"/>
              <a:buChar char="v"/>
            </a:pPr>
            <a:r>
              <a:rPr lang="en-NZ" dirty="0" smtClean="0">
                <a:sym typeface="Arial" pitchFamily="34" charset="0"/>
              </a:rPr>
              <a:t> </a:t>
            </a:r>
            <a:r>
              <a:rPr lang="en-NZ" u="sng" dirty="0" smtClean="0">
                <a:sym typeface="Arial" pitchFamily="34" charset="0"/>
              </a:rPr>
              <a:t>Step 3</a:t>
            </a:r>
            <a:r>
              <a:rPr lang="en-NZ" dirty="0" smtClean="0">
                <a:sym typeface="Arial" pitchFamily="34" charset="0"/>
              </a:rPr>
              <a:t>: </a:t>
            </a:r>
            <a:r>
              <a:rPr lang="en-NZ" dirty="0">
                <a:sym typeface="Arial" pitchFamily="34" charset="0"/>
              </a:rPr>
              <a:t>Without looking down at your blank page, and </a:t>
            </a:r>
            <a:r>
              <a:rPr lang="en-NZ" b="1" dirty="0">
                <a:solidFill>
                  <a:srgbClr val="00B0F0"/>
                </a:solidFill>
                <a:sym typeface="Arial" pitchFamily="34" charset="0"/>
              </a:rPr>
              <a:t>ONLY</a:t>
            </a:r>
            <a:r>
              <a:rPr lang="en-NZ" dirty="0">
                <a:solidFill>
                  <a:srgbClr val="00B0F0"/>
                </a:solidFill>
                <a:sym typeface="Arial" pitchFamily="34" charset="0"/>
              </a:rPr>
              <a:t> </a:t>
            </a:r>
            <a:r>
              <a:rPr lang="en-NZ" dirty="0">
                <a:sym typeface="Arial" pitchFamily="34" charset="0"/>
              </a:rPr>
              <a:t>looking at your partner’s face, you have </a:t>
            </a:r>
            <a:r>
              <a:rPr lang="en-NZ" b="1" dirty="0">
                <a:solidFill>
                  <a:srgbClr val="00B0F0"/>
                </a:solidFill>
                <a:sym typeface="Arial" pitchFamily="34" charset="0"/>
              </a:rPr>
              <a:t>1 minute </a:t>
            </a:r>
            <a:r>
              <a:rPr lang="en-NZ" dirty="0">
                <a:sym typeface="Arial" pitchFamily="34" charset="0"/>
              </a:rPr>
              <a:t>to draw a portrait of your partner, starting </a:t>
            </a:r>
            <a:r>
              <a:rPr lang="en-NZ" dirty="0" smtClean="0">
                <a:sym typeface="Arial" pitchFamily="34" charset="0"/>
              </a:rPr>
              <a:t>on the bell! </a:t>
            </a:r>
            <a:endParaRPr lang="en-NZ" dirty="0">
              <a:sym typeface="Arial" pitchFamily="34" charset="0"/>
            </a:endParaRPr>
          </a:p>
          <a:p>
            <a:pPr>
              <a:buFont typeface="Wingdings" panose="05000000000000000000" pitchFamily="2" charset="2"/>
              <a:buChar char="v"/>
            </a:pPr>
            <a:r>
              <a:rPr lang="en-NZ" dirty="0" smtClean="0">
                <a:sym typeface="Arial" pitchFamily="34" charset="0"/>
              </a:rPr>
              <a:t> </a:t>
            </a:r>
            <a:r>
              <a:rPr lang="en-NZ" u="sng" dirty="0" smtClean="0">
                <a:sym typeface="Arial" pitchFamily="34" charset="0"/>
              </a:rPr>
              <a:t>Step 4</a:t>
            </a:r>
            <a:r>
              <a:rPr lang="en-NZ" dirty="0" smtClean="0">
                <a:sym typeface="Arial" pitchFamily="34" charset="0"/>
              </a:rPr>
              <a:t>: </a:t>
            </a:r>
            <a:r>
              <a:rPr lang="en-NZ" dirty="0">
                <a:sym typeface="Arial" pitchFamily="34" charset="0"/>
              </a:rPr>
              <a:t>Sign your name, date it, and swap pictures with your partner…</a:t>
            </a:r>
            <a:endParaRPr lang="en-GB" dirty="0">
              <a:sym typeface="Arial" pitchFamily="34" charset="0"/>
            </a:endParaRPr>
          </a:p>
          <a:p>
            <a:endParaRPr lang="en-NZ" b="1" dirty="0" smtClean="0"/>
          </a:p>
        </p:txBody>
      </p:sp>
    </p:spTree>
    <p:extLst>
      <p:ext uri="{BB962C8B-B14F-4D97-AF65-F5344CB8AC3E}">
        <p14:creationId xmlns:p14="http://schemas.microsoft.com/office/powerpoint/2010/main" val="32403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Pathways to wellbeing</a:t>
            </a:r>
            <a:endParaRPr lang="en-NZ" dirty="0">
              <a:solidFill>
                <a:srgbClr val="00B050"/>
              </a:solidFill>
            </a:endParaRPr>
          </a:p>
        </p:txBody>
      </p:sp>
      <p:pic>
        <p:nvPicPr>
          <p:cNvPr id="1026" name="Picture 2" descr="http://swindonmind.org/wp-content/uploads/2015/01/WB-CYMKMed.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7280" y="2137661"/>
            <a:ext cx="10058400" cy="394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829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Five ways: connect, be active, take notice, keep learning, give</a:t>
            </a:r>
            <a:endParaRPr lang="en-NZ" dirty="0">
              <a:solidFill>
                <a:srgbClr val="00B050"/>
              </a:solidFill>
            </a:endParaRPr>
          </a:p>
        </p:txBody>
      </p:sp>
      <p:sp>
        <p:nvSpPr>
          <p:cNvPr id="3" name="Content Placeholder 2"/>
          <p:cNvSpPr>
            <a:spLocks noGrp="1"/>
          </p:cNvSpPr>
          <p:nvPr>
            <p:ph idx="1"/>
          </p:nvPr>
        </p:nvSpPr>
        <p:spPr>
          <a:xfrm>
            <a:off x="1024129" y="2286000"/>
            <a:ext cx="9130066" cy="4023360"/>
          </a:xfrm>
        </p:spPr>
        <p:txBody>
          <a:bodyPr>
            <a:noAutofit/>
          </a:bodyPr>
          <a:lstStyle/>
          <a:p>
            <a:pPr>
              <a:buFont typeface="Wingdings" panose="05000000000000000000" pitchFamily="2" charset="2"/>
              <a:buChar char="v"/>
            </a:pPr>
            <a:r>
              <a:rPr lang="en-NZ" sz="1600" dirty="0" smtClean="0"/>
              <a:t> </a:t>
            </a:r>
            <a:r>
              <a:rPr lang="en-NZ" sz="1600" u="sng" dirty="0" smtClean="0"/>
              <a:t>Connect</a:t>
            </a:r>
            <a:r>
              <a:rPr lang="en-NZ" sz="1600" dirty="0" smtClean="0"/>
              <a:t> – Make </a:t>
            </a:r>
            <a:r>
              <a:rPr lang="en-NZ" sz="1600" dirty="0"/>
              <a:t>connections with friends, family, colleagues and </a:t>
            </a:r>
            <a:r>
              <a:rPr lang="en-NZ" sz="1600" dirty="0" smtClean="0"/>
              <a:t>neighbours. </a:t>
            </a:r>
            <a:r>
              <a:rPr lang="en-NZ" sz="1600" dirty="0"/>
              <a:t>When you build these connections they help enrich your life with new </a:t>
            </a:r>
            <a:r>
              <a:rPr lang="en-NZ" sz="1600" dirty="0" smtClean="0"/>
              <a:t>experiences and opportunities.</a:t>
            </a:r>
            <a:r>
              <a:rPr lang="en-NZ" sz="1600" dirty="0"/>
              <a:t> </a:t>
            </a:r>
          </a:p>
          <a:p>
            <a:pPr>
              <a:buFont typeface="Wingdings" panose="05000000000000000000" pitchFamily="2" charset="2"/>
              <a:buChar char="v"/>
            </a:pPr>
            <a:r>
              <a:rPr lang="en-NZ" sz="1600" dirty="0" smtClean="0"/>
              <a:t> </a:t>
            </a:r>
            <a:r>
              <a:rPr lang="en-NZ" sz="1600" u="sng" dirty="0" smtClean="0"/>
              <a:t>Be </a:t>
            </a:r>
            <a:r>
              <a:rPr lang="en-NZ" sz="1600" u="sng" dirty="0"/>
              <a:t>Active </a:t>
            </a:r>
            <a:r>
              <a:rPr lang="en-NZ" sz="1600" dirty="0"/>
              <a:t>– Get moving. Walk, skip, run, dance – move </a:t>
            </a:r>
            <a:r>
              <a:rPr lang="en-NZ" sz="1600" dirty="0" smtClean="0"/>
              <a:t>your muscles. </a:t>
            </a:r>
            <a:r>
              <a:rPr lang="en-NZ" sz="1600" dirty="0"/>
              <a:t>Exercise not only makes you feel good, it keeps you </a:t>
            </a:r>
            <a:r>
              <a:rPr lang="en-NZ" sz="1600" dirty="0" smtClean="0"/>
              <a:t>healthy. </a:t>
            </a:r>
            <a:r>
              <a:rPr lang="en-NZ" sz="1600" dirty="0"/>
              <a:t>Pick a physical activity that you </a:t>
            </a:r>
            <a:r>
              <a:rPr lang="en-NZ" sz="1600" dirty="0" smtClean="0"/>
              <a:t>enjoy. </a:t>
            </a:r>
          </a:p>
          <a:p>
            <a:pPr>
              <a:buFont typeface="Wingdings" panose="05000000000000000000" pitchFamily="2" charset="2"/>
              <a:buChar char="v"/>
            </a:pPr>
            <a:r>
              <a:rPr lang="en-NZ" sz="1600" dirty="0" smtClean="0"/>
              <a:t> </a:t>
            </a:r>
            <a:r>
              <a:rPr lang="en-NZ" sz="1600" u="sng" dirty="0" smtClean="0"/>
              <a:t>Take </a:t>
            </a:r>
            <a:r>
              <a:rPr lang="en-NZ" sz="1600" u="sng" dirty="0"/>
              <a:t>Notice </a:t>
            </a:r>
            <a:r>
              <a:rPr lang="en-NZ" sz="1600" dirty="0"/>
              <a:t>– Be mindful. Be curious. Like a child, see the wonder and beauty of the world. Notice the things around you – the weather, </a:t>
            </a:r>
            <a:r>
              <a:rPr lang="en-NZ" sz="1600" dirty="0" smtClean="0"/>
              <a:t>the </a:t>
            </a:r>
            <a:r>
              <a:rPr lang="en-NZ" sz="1600" dirty="0"/>
              <a:t>landscape, </a:t>
            </a:r>
            <a:r>
              <a:rPr lang="en-NZ" sz="1600" dirty="0" smtClean="0"/>
              <a:t>the </a:t>
            </a:r>
            <a:r>
              <a:rPr lang="en-NZ" sz="1600" dirty="0"/>
              <a:t>mood and feelings of </a:t>
            </a:r>
            <a:r>
              <a:rPr lang="en-NZ" sz="1600" dirty="0" smtClean="0"/>
              <a:t>the people </a:t>
            </a:r>
            <a:r>
              <a:rPr lang="en-NZ" sz="1600" dirty="0"/>
              <a:t>around </a:t>
            </a:r>
            <a:r>
              <a:rPr lang="en-NZ" sz="1600" dirty="0" smtClean="0"/>
              <a:t>you. </a:t>
            </a:r>
            <a:r>
              <a:rPr lang="en-NZ" sz="1600" dirty="0"/>
              <a:t>In noticing </a:t>
            </a:r>
            <a:r>
              <a:rPr lang="en-NZ" sz="1600" dirty="0" smtClean="0"/>
              <a:t>you </a:t>
            </a:r>
            <a:r>
              <a:rPr lang="en-NZ" sz="1600" dirty="0"/>
              <a:t>learn to </a:t>
            </a:r>
            <a:r>
              <a:rPr lang="en-NZ" sz="1600" dirty="0" smtClean="0"/>
              <a:t>appreciate </a:t>
            </a:r>
            <a:r>
              <a:rPr lang="en-NZ" sz="1600" dirty="0"/>
              <a:t>the things that </a:t>
            </a:r>
            <a:r>
              <a:rPr lang="en-NZ" sz="1600" dirty="0" smtClean="0"/>
              <a:t>matter.</a:t>
            </a:r>
            <a:endParaRPr lang="en-NZ" sz="1600" dirty="0"/>
          </a:p>
          <a:p>
            <a:pPr>
              <a:buFont typeface="Wingdings" panose="05000000000000000000" pitchFamily="2" charset="2"/>
              <a:buChar char="v"/>
            </a:pPr>
            <a:r>
              <a:rPr lang="en-NZ" sz="1600" dirty="0" smtClean="0"/>
              <a:t> </a:t>
            </a:r>
            <a:r>
              <a:rPr lang="en-NZ" sz="1600" u="sng" dirty="0" smtClean="0"/>
              <a:t>Keep </a:t>
            </a:r>
            <a:r>
              <a:rPr lang="en-NZ" sz="1600" u="sng" dirty="0"/>
              <a:t>Learning </a:t>
            </a:r>
            <a:r>
              <a:rPr lang="en-NZ" sz="1600" dirty="0"/>
              <a:t>– We never stop </a:t>
            </a:r>
            <a:r>
              <a:rPr lang="en-NZ" sz="1600" dirty="0" smtClean="0"/>
              <a:t>learning. Keep trying </a:t>
            </a:r>
            <a:r>
              <a:rPr lang="en-NZ" sz="1600" dirty="0"/>
              <a:t>something new </a:t>
            </a:r>
            <a:r>
              <a:rPr lang="en-NZ" sz="1600" dirty="0" smtClean="0"/>
              <a:t>– a </a:t>
            </a:r>
            <a:r>
              <a:rPr lang="en-NZ" sz="1600" dirty="0"/>
              <a:t>new course you’ve been wanting to do or a more challenging task at work. Challenges keep us on our </a:t>
            </a:r>
            <a:r>
              <a:rPr lang="en-NZ" sz="1600" dirty="0" smtClean="0"/>
              <a:t>toes and increase </a:t>
            </a:r>
            <a:r>
              <a:rPr lang="en-NZ" sz="1600" dirty="0"/>
              <a:t>our confidence and excitement in our day</a:t>
            </a:r>
            <a:r>
              <a:rPr lang="en-NZ" sz="1600" dirty="0" smtClean="0"/>
              <a:t>.</a:t>
            </a:r>
            <a:endParaRPr lang="en-NZ" sz="1600" dirty="0"/>
          </a:p>
          <a:p>
            <a:pPr>
              <a:buFont typeface="Wingdings" panose="05000000000000000000" pitchFamily="2" charset="2"/>
              <a:buChar char="v"/>
            </a:pPr>
            <a:r>
              <a:rPr lang="en-NZ" sz="1600" dirty="0" smtClean="0"/>
              <a:t> </a:t>
            </a:r>
            <a:r>
              <a:rPr lang="en-NZ" sz="1600" u="sng" dirty="0" smtClean="0"/>
              <a:t>Give</a:t>
            </a:r>
            <a:r>
              <a:rPr lang="en-NZ" sz="1600" dirty="0" smtClean="0"/>
              <a:t> </a:t>
            </a:r>
            <a:r>
              <a:rPr lang="en-NZ" sz="1600" dirty="0"/>
              <a:t>– Be generous with your time, your </a:t>
            </a:r>
            <a:r>
              <a:rPr lang="en-NZ" sz="1600" dirty="0" smtClean="0"/>
              <a:t>knowledge and </a:t>
            </a:r>
            <a:r>
              <a:rPr lang="en-NZ" sz="1600" dirty="0"/>
              <a:t>your talents, giving to friends, family and even strangers. Be thankful, smile at people, and volunteer. </a:t>
            </a:r>
            <a:r>
              <a:rPr lang="en-NZ" sz="1600" dirty="0" smtClean="0"/>
              <a:t>Sharing to </a:t>
            </a:r>
            <a:r>
              <a:rPr lang="en-NZ" sz="1600" dirty="0"/>
              <a:t>a wider audience gives you a greater reward than just doing things for yourself. </a:t>
            </a:r>
          </a:p>
        </p:txBody>
      </p:sp>
    </p:spTree>
    <p:extLst>
      <p:ext uri="{BB962C8B-B14F-4D97-AF65-F5344CB8AC3E}">
        <p14:creationId xmlns:p14="http://schemas.microsoft.com/office/powerpoint/2010/main" val="731931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4945" t="8921" r="6999" b="2883"/>
          <a:stretch/>
        </p:blipFill>
        <p:spPr>
          <a:xfrm>
            <a:off x="2476500" y="0"/>
            <a:ext cx="9715499" cy="6874500"/>
          </a:xfrm>
        </p:spPr>
      </p:pic>
      <p:sp>
        <p:nvSpPr>
          <p:cNvPr id="4" name="Title 1"/>
          <p:cNvSpPr txBox="1">
            <a:spLocks/>
          </p:cNvSpPr>
          <p:nvPr/>
        </p:nvSpPr>
        <p:spPr>
          <a:xfrm>
            <a:off x="0" y="6313629"/>
            <a:ext cx="2476500" cy="560871"/>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en-NZ" sz="1800" spc="280" dirty="0">
              <a:solidFill>
                <a:srgbClr val="FF0000"/>
              </a:solidFill>
              <a:latin typeface="+mn-lt"/>
              <a:ea typeface="+mn-ea"/>
              <a:cs typeface="+mn-cs"/>
            </a:endParaRPr>
          </a:p>
        </p:txBody>
      </p:sp>
      <p:sp>
        <p:nvSpPr>
          <p:cNvPr id="2" name="Title 1"/>
          <p:cNvSpPr>
            <a:spLocks noGrp="1"/>
          </p:cNvSpPr>
          <p:nvPr>
            <p:ph type="title"/>
          </p:nvPr>
        </p:nvSpPr>
        <p:spPr>
          <a:xfrm>
            <a:off x="135037" y="546410"/>
            <a:ext cx="2341463" cy="4973444"/>
          </a:xfrm>
          <a:solidFill>
            <a:schemeClr val="bg1"/>
          </a:solidFill>
        </p:spPr>
        <p:txBody>
          <a:bodyPr/>
          <a:lstStyle/>
          <a:p>
            <a:r>
              <a:rPr lang="en-NZ" sz="3600" dirty="0" smtClean="0">
                <a:solidFill>
                  <a:srgbClr val="7030A0"/>
                </a:solidFill>
              </a:rPr>
              <a:t>Positive </a:t>
            </a:r>
            <a:r>
              <a:rPr lang="en-NZ" sz="3600" dirty="0">
                <a:solidFill>
                  <a:srgbClr val="7030A0"/>
                </a:solidFill>
              </a:rPr>
              <a:t>assessment – </a:t>
            </a:r>
            <a:r>
              <a:rPr lang="en-NZ" sz="3600" dirty="0" smtClean="0">
                <a:solidFill>
                  <a:srgbClr val="7030A0"/>
                </a:solidFill>
              </a:rPr>
              <a:t>work</a:t>
            </a:r>
            <a:br>
              <a:rPr lang="en-NZ" sz="3600" dirty="0" smtClean="0">
                <a:solidFill>
                  <a:srgbClr val="7030A0"/>
                </a:solidFill>
              </a:rPr>
            </a:br>
            <a:r>
              <a:rPr lang="en-NZ" sz="3600" dirty="0" smtClean="0">
                <a:solidFill>
                  <a:srgbClr val="7030A0"/>
                </a:solidFill>
              </a:rPr>
              <a:t/>
            </a:r>
            <a:br>
              <a:rPr lang="en-NZ" sz="3600" dirty="0" smtClean="0">
                <a:solidFill>
                  <a:srgbClr val="7030A0"/>
                </a:solidFill>
              </a:rPr>
            </a:br>
            <a:r>
              <a:rPr lang="en-NZ" sz="3600" dirty="0">
                <a:solidFill>
                  <a:srgbClr val="7030A0"/>
                </a:solidFill>
              </a:rPr>
              <a:t/>
            </a:r>
            <a:br>
              <a:rPr lang="en-NZ" sz="3600" dirty="0">
                <a:solidFill>
                  <a:srgbClr val="7030A0"/>
                </a:solidFill>
              </a:rPr>
            </a:br>
            <a:r>
              <a:rPr lang="en-NZ" sz="2000" dirty="0">
                <a:latin typeface="+mn-lt"/>
                <a:ea typeface="+mn-ea"/>
                <a:cs typeface="+mn-cs"/>
              </a:rPr>
              <a:t>An </a:t>
            </a:r>
            <a:r>
              <a:rPr lang="en-NZ" sz="2000" dirty="0" smtClean="0">
                <a:latin typeface="+mn-lt"/>
                <a:ea typeface="+mn-ea"/>
                <a:cs typeface="+mn-cs"/>
              </a:rPr>
              <a:t>overview </a:t>
            </a:r>
            <a:r>
              <a:rPr lang="en-NZ" sz="2000" dirty="0">
                <a:latin typeface="+mn-lt"/>
                <a:ea typeface="+mn-ea"/>
                <a:cs typeface="+mn-cs"/>
              </a:rPr>
              <a:t>of workplace wellbeing</a:t>
            </a:r>
          </a:p>
        </p:txBody>
      </p:sp>
    </p:spTree>
    <p:extLst>
      <p:ext uri="{BB962C8B-B14F-4D97-AF65-F5344CB8AC3E}">
        <p14:creationId xmlns:p14="http://schemas.microsoft.com/office/powerpoint/2010/main" val="426569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468" y="615623"/>
            <a:ext cx="6229396" cy="812546"/>
          </a:xfrm>
        </p:spPr>
        <p:txBody>
          <a:bodyPr>
            <a:normAutofit/>
          </a:bodyPr>
          <a:lstStyle/>
          <a:p>
            <a:r>
              <a:rPr lang="en-NZ" sz="3600" dirty="0" smtClean="0">
                <a:solidFill>
                  <a:srgbClr val="7030A0"/>
                </a:solidFill>
              </a:rPr>
              <a:t>Or a simpler wellbeing framework</a:t>
            </a:r>
            <a:endParaRPr lang="en-NZ" sz="3600" dirty="0">
              <a:solidFill>
                <a:srgbClr val="7030A0"/>
              </a:solidFill>
            </a:endParaRPr>
          </a:p>
        </p:txBody>
      </p:sp>
      <p:sp>
        <p:nvSpPr>
          <p:cNvPr id="6" name="Title 1"/>
          <p:cNvSpPr txBox="1">
            <a:spLocks/>
          </p:cNvSpPr>
          <p:nvPr/>
        </p:nvSpPr>
        <p:spPr>
          <a:xfrm>
            <a:off x="624468" y="1672683"/>
            <a:ext cx="6690778" cy="640789"/>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en-NZ" sz="1800" spc="280" dirty="0">
              <a:solidFill>
                <a:srgbClr val="FF0000"/>
              </a:solidFill>
              <a:latin typeface="+mn-lt"/>
              <a:ea typeface="+mn-ea"/>
              <a:cs typeface="+mn-cs"/>
            </a:endParaRPr>
          </a:p>
        </p:txBody>
      </p:sp>
      <p:sp>
        <p:nvSpPr>
          <p:cNvPr id="7" name="Content Placeholder 2"/>
          <p:cNvSpPr txBox="1">
            <a:spLocks/>
          </p:cNvSpPr>
          <p:nvPr/>
        </p:nvSpPr>
        <p:spPr>
          <a:xfrm>
            <a:off x="1213515" y="1826466"/>
            <a:ext cx="3101443" cy="29046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v"/>
            </a:pPr>
            <a:r>
              <a:rPr lang="en-NZ" dirty="0" smtClean="0"/>
              <a:t> Me</a:t>
            </a:r>
          </a:p>
          <a:p>
            <a:pPr>
              <a:buFont typeface="Wingdings" panose="05000000000000000000" pitchFamily="2" charset="2"/>
              <a:buChar char="v"/>
            </a:pPr>
            <a:r>
              <a:rPr lang="en-NZ" dirty="0" smtClean="0">
                <a:sym typeface="Arial" pitchFamily="34" charset="0"/>
              </a:rPr>
              <a:t> We</a:t>
            </a:r>
          </a:p>
          <a:p>
            <a:pPr>
              <a:buFont typeface="Wingdings" panose="05000000000000000000" pitchFamily="2" charset="2"/>
              <a:buChar char="v"/>
            </a:pPr>
            <a:r>
              <a:rPr lang="en-NZ" dirty="0" smtClean="0">
                <a:sym typeface="Arial" pitchFamily="34" charset="0"/>
              </a:rPr>
              <a:t> Us</a:t>
            </a:r>
          </a:p>
          <a:p>
            <a:pPr>
              <a:buFont typeface="Wingdings" panose="05000000000000000000" pitchFamily="2" charset="2"/>
              <a:buChar char="v"/>
            </a:pPr>
            <a:r>
              <a:rPr lang="en-NZ" dirty="0" smtClean="0">
                <a:sym typeface="Arial" pitchFamily="34" charset="0"/>
              </a:rPr>
              <a:t>From me to we to us to inspiring communities  </a:t>
            </a:r>
            <a:endParaRPr lang="en-GB" dirty="0" smtClean="0">
              <a:sym typeface="Arial" pitchFamily="34" charset="0"/>
            </a:endParaRPr>
          </a:p>
          <a:p>
            <a:endParaRPr lang="en-NZ" b="1" dirty="0" smtClean="0"/>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3515" y="4234324"/>
            <a:ext cx="3558711" cy="22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44640" y="1672682"/>
            <a:ext cx="4551009" cy="4159875"/>
          </a:xfrm>
        </p:spPr>
      </p:pic>
    </p:spTree>
    <p:extLst>
      <p:ext uri="{BB962C8B-B14F-4D97-AF65-F5344CB8AC3E}">
        <p14:creationId xmlns:p14="http://schemas.microsoft.com/office/powerpoint/2010/main" val="1166330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Is happiness within your control? </a:t>
            </a:r>
            <a:endParaRPr lang="en-NZ" dirty="0">
              <a:solidFill>
                <a:srgbClr val="7030A0"/>
              </a:solidFill>
            </a:endParaRPr>
          </a:p>
        </p:txBody>
      </p:sp>
      <p:pic>
        <p:nvPicPr>
          <p:cNvPr id="5" name="Content Placeholder 4" descr="Haooiness-Pie-Chart.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34086" y="1958663"/>
            <a:ext cx="6918325" cy="3945878"/>
          </a:xfrm>
          <a:prstGeom prst="rect">
            <a:avLst/>
          </a:prstGeom>
        </p:spPr>
      </p:pic>
      <p:sp>
        <p:nvSpPr>
          <p:cNvPr id="6" name="Rectangle 5"/>
          <p:cNvSpPr/>
          <p:nvPr/>
        </p:nvSpPr>
        <p:spPr>
          <a:xfrm>
            <a:off x="740229" y="2223442"/>
            <a:ext cx="4458788" cy="1754326"/>
          </a:xfrm>
          <a:prstGeom prst="rect">
            <a:avLst/>
          </a:prstGeom>
        </p:spPr>
        <p:txBody>
          <a:bodyPr wrap="square">
            <a:spAutoFit/>
          </a:bodyPr>
          <a:lstStyle/>
          <a:p>
            <a:pPr marL="285750" indent="-285750">
              <a:buClr>
                <a:srgbClr val="00B0F0"/>
              </a:buClr>
              <a:buFont typeface="Wingdings" panose="05000000000000000000" pitchFamily="2" charset="2"/>
              <a:buChar char="v"/>
            </a:pPr>
            <a:r>
              <a:rPr lang="en-NZ" dirty="0" smtClean="0"/>
              <a:t>Yes </a:t>
            </a:r>
            <a:r>
              <a:rPr lang="en-NZ" dirty="0"/>
              <a:t>genetics play a big role, but turns out our external circumstances don’t necessarily have to have a big hold on our wellbeing. </a:t>
            </a:r>
          </a:p>
          <a:p>
            <a:pPr marL="742950" lvl="1" indent="-285750">
              <a:buClr>
                <a:srgbClr val="00B0F0"/>
              </a:buClr>
              <a:buFont typeface="Wingdings" panose="05000000000000000000" pitchFamily="2" charset="2"/>
              <a:buChar char="v"/>
            </a:pPr>
            <a:r>
              <a:rPr lang="en-NZ" dirty="0" smtClean="0"/>
              <a:t>Wellbeing </a:t>
            </a:r>
            <a:r>
              <a:rPr lang="en-NZ" dirty="0"/>
              <a:t>is a </a:t>
            </a:r>
            <a:r>
              <a:rPr lang="en-NZ" dirty="0">
                <a:solidFill>
                  <a:srgbClr val="00B0F0"/>
                </a:solidFill>
              </a:rPr>
              <a:t>CHOICE</a:t>
            </a:r>
            <a:r>
              <a:rPr lang="en-NZ" dirty="0"/>
              <a:t>: daily practices in life have a big </a:t>
            </a:r>
            <a:r>
              <a:rPr lang="en-NZ" dirty="0" smtClean="0"/>
              <a:t>impact on wellbeing.</a:t>
            </a:r>
            <a:endParaRPr lang="en-NZ" dirty="0"/>
          </a:p>
        </p:txBody>
      </p:sp>
    </p:spTree>
    <p:extLst>
      <p:ext uri="{BB962C8B-B14F-4D97-AF65-F5344CB8AC3E}">
        <p14:creationId xmlns:p14="http://schemas.microsoft.com/office/powerpoint/2010/main" val="3616597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Relationships - communication </a:t>
            </a:r>
            <a:endParaRPr lang="en-NZ" dirty="0">
              <a:solidFill>
                <a:srgbClr val="00B050"/>
              </a:solidFill>
            </a:endParaRPr>
          </a:p>
        </p:txBody>
      </p:sp>
      <p:sp>
        <p:nvSpPr>
          <p:cNvPr id="6" name="Content Placeholder 2"/>
          <p:cNvSpPr txBox="1">
            <a:spLocks/>
          </p:cNvSpPr>
          <p:nvPr/>
        </p:nvSpPr>
        <p:spPr>
          <a:xfrm>
            <a:off x="990675" y="2074127"/>
            <a:ext cx="9720073"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v"/>
            </a:pPr>
            <a:r>
              <a:rPr lang="en-NZ" sz="1600" dirty="0" smtClean="0"/>
              <a:t> There </a:t>
            </a:r>
            <a:r>
              <a:rPr lang="en-NZ" sz="1600" dirty="0"/>
              <a:t>are essentially four ways of responding, and </a:t>
            </a:r>
            <a:r>
              <a:rPr lang="en-NZ" sz="1600" dirty="0">
                <a:solidFill>
                  <a:srgbClr val="00B0F0"/>
                </a:solidFill>
              </a:rPr>
              <a:t>active constructive responding </a:t>
            </a:r>
            <a:r>
              <a:rPr lang="en-NZ" sz="1600" dirty="0"/>
              <a:t>has been shown to build solid, strong and lasting relationships the best:</a:t>
            </a:r>
          </a:p>
          <a:p>
            <a:pPr marL="269875" indent="-182563" fontAlgn="base">
              <a:buClr>
                <a:srgbClr val="0070C0"/>
              </a:buClr>
              <a:buFont typeface="Arial" panose="020B0604020202020204" pitchFamily="34" charset="0"/>
              <a:buChar char="•"/>
            </a:pPr>
            <a:r>
              <a:rPr lang="en-NZ" sz="1400" b="1" dirty="0" smtClean="0"/>
              <a:t>Active </a:t>
            </a:r>
            <a:r>
              <a:rPr lang="en-NZ" sz="1400" b="1" dirty="0"/>
              <a:t>Constructive Response </a:t>
            </a:r>
            <a:r>
              <a:rPr lang="en-NZ" sz="1400" dirty="0"/>
              <a:t>involves expressing enthusiastic positive </a:t>
            </a:r>
            <a:r>
              <a:rPr lang="en-NZ" sz="1400" dirty="0" smtClean="0"/>
              <a:t>support = </a:t>
            </a:r>
            <a:r>
              <a:rPr lang="en-NZ" sz="1400" dirty="0"/>
              <a:t>“</a:t>
            </a:r>
            <a:r>
              <a:rPr lang="en-NZ" sz="1400" dirty="0">
                <a:solidFill>
                  <a:srgbClr val="00B0F0"/>
                </a:solidFill>
              </a:rPr>
              <a:t>That’s really great. Your wife will be pretty proud of you. I know how important that promotion was to you. We should go out and celebrate</a:t>
            </a:r>
            <a:r>
              <a:rPr lang="en-NZ" sz="1400" dirty="0"/>
              <a:t>”. During such communication the person is maintaining eye contact and displaying positive emotion, such as laughing or smiling. </a:t>
            </a:r>
          </a:p>
          <a:p>
            <a:pPr marL="269875" indent="-182563" fontAlgn="base">
              <a:buClr>
                <a:srgbClr val="0070C0"/>
              </a:buClr>
              <a:buFont typeface="Arial" panose="020B0604020202020204" pitchFamily="34" charset="0"/>
              <a:buChar char="•"/>
            </a:pPr>
            <a:r>
              <a:rPr lang="en-NZ" sz="1400" b="1" dirty="0" smtClean="0"/>
              <a:t>Active </a:t>
            </a:r>
            <a:r>
              <a:rPr lang="en-NZ" sz="1400" b="1" dirty="0"/>
              <a:t>Destructive Response </a:t>
            </a:r>
            <a:r>
              <a:rPr lang="en-NZ" sz="1400" dirty="0"/>
              <a:t>involves expressing a derogatory or critical </a:t>
            </a:r>
            <a:r>
              <a:rPr lang="en-NZ" sz="1400" dirty="0" smtClean="0"/>
              <a:t>response = </a:t>
            </a:r>
            <a:r>
              <a:rPr lang="en-NZ" sz="1400" dirty="0"/>
              <a:t>“That sounds like a lot of responsibility to take on. There will probably be more stress involved in the new position and potentially longer hours at the office”. The person is displaying negative emotions, such as frowning or anxiety. </a:t>
            </a:r>
          </a:p>
          <a:p>
            <a:pPr marL="269875" indent="-182563" fontAlgn="base">
              <a:buClr>
                <a:srgbClr val="0070C0"/>
              </a:buClr>
              <a:buFont typeface="Arial" panose="020B0604020202020204" pitchFamily="34" charset="0"/>
              <a:buChar char="•"/>
            </a:pPr>
            <a:r>
              <a:rPr lang="en-NZ" sz="1400" b="1" dirty="0" smtClean="0"/>
              <a:t>Passive </a:t>
            </a:r>
            <a:r>
              <a:rPr lang="en-NZ" sz="1400" b="1" dirty="0"/>
              <a:t>Constructive Response </a:t>
            </a:r>
            <a:r>
              <a:rPr lang="en-NZ" sz="1400" dirty="0"/>
              <a:t>involves showing benign </a:t>
            </a:r>
            <a:r>
              <a:rPr lang="en-NZ" sz="1400" dirty="0" smtClean="0"/>
              <a:t>disinterest = </a:t>
            </a:r>
            <a:r>
              <a:rPr lang="en-NZ" sz="1400" dirty="0"/>
              <a:t>“That’s good news”. The person is displaying little nonverbal communication. </a:t>
            </a:r>
          </a:p>
          <a:p>
            <a:pPr marL="269875" indent="-182563" fontAlgn="base">
              <a:buClr>
                <a:srgbClr val="0070C0"/>
              </a:buClr>
              <a:buFont typeface="Arial" panose="020B0604020202020204" pitchFamily="34" charset="0"/>
              <a:buChar char="•"/>
            </a:pPr>
            <a:r>
              <a:rPr lang="en-NZ" sz="1400" b="1" dirty="0" smtClean="0"/>
              <a:t>Passive </a:t>
            </a:r>
            <a:r>
              <a:rPr lang="en-NZ" sz="1400" b="1" dirty="0"/>
              <a:t>Destructive Response </a:t>
            </a:r>
            <a:r>
              <a:rPr lang="en-NZ" sz="1400" dirty="0"/>
              <a:t>involves distancing or failing to </a:t>
            </a:r>
            <a:r>
              <a:rPr lang="en-NZ" sz="1400" dirty="0" smtClean="0"/>
              <a:t>respond = </a:t>
            </a:r>
            <a:r>
              <a:rPr lang="en-NZ" sz="1400" dirty="0"/>
              <a:t>“What are we doing Friday afternoon</a:t>
            </a:r>
            <a:r>
              <a:rPr lang="en-NZ" sz="1400" dirty="0" smtClean="0"/>
              <a:t>?” </a:t>
            </a:r>
            <a:r>
              <a:rPr lang="en-NZ" sz="1400" dirty="0"/>
              <a:t>The person does not acknowledge the good news, is not in eye contact, and may be turning away or leaving the room. </a:t>
            </a:r>
            <a:endParaRPr lang="en-NZ" sz="1400" dirty="0" smtClean="0"/>
          </a:p>
          <a:p>
            <a:pPr fontAlgn="base">
              <a:buFont typeface="Wingdings" panose="05000000000000000000" pitchFamily="2" charset="2"/>
              <a:buChar char="v"/>
            </a:pPr>
            <a:r>
              <a:rPr lang="en-NZ" sz="1600" dirty="0" smtClean="0"/>
              <a:t> Using </a:t>
            </a:r>
            <a:r>
              <a:rPr lang="en-NZ" sz="1600" dirty="0"/>
              <a:t>active constructive responding is a good way to convey understanding, validation and caring, and to increase the wellbeing of your existing friends, as well as to make new friends and to encourage closer, more trusting relationships with </a:t>
            </a:r>
            <a:r>
              <a:rPr lang="en-NZ" sz="1600" dirty="0" smtClean="0"/>
              <a:t>them.</a:t>
            </a:r>
            <a:endParaRPr lang="en-NZ" sz="1600" dirty="0"/>
          </a:p>
          <a:p>
            <a:pPr>
              <a:buFont typeface="Wingdings" panose="05000000000000000000" pitchFamily="2" charset="2"/>
              <a:buChar char="v"/>
            </a:pPr>
            <a:endParaRPr lang="en-NZ" sz="1600" u="sng" dirty="0"/>
          </a:p>
          <a:p>
            <a:pPr>
              <a:buFont typeface="Wingdings" panose="05000000000000000000" pitchFamily="2" charset="2"/>
              <a:buChar char="v"/>
            </a:pPr>
            <a:endParaRPr lang="en-NZ" sz="1600" dirty="0" smtClean="0"/>
          </a:p>
        </p:txBody>
      </p:sp>
    </p:spTree>
    <p:extLst>
      <p:ext uri="{BB962C8B-B14F-4D97-AF65-F5344CB8AC3E}">
        <p14:creationId xmlns:p14="http://schemas.microsoft.com/office/powerpoint/2010/main" val="3338320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Positive assessment: </a:t>
            </a:r>
            <a:r>
              <a:rPr lang="en-NZ" sz="2800" dirty="0" smtClean="0">
                <a:solidFill>
                  <a:srgbClr val="00B0F0"/>
                </a:solidFill>
              </a:rPr>
              <a:t>www.workonwellbeing.com</a:t>
            </a:r>
            <a:endParaRPr lang="en-NZ" sz="2800" dirty="0">
              <a:solidFill>
                <a:srgbClr val="00B0F0"/>
              </a:solidFill>
            </a:endParaRPr>
          </a:p>
        </p:txBody>
      </p:sp>
      <p:sp>
        <p:nvSpPr>
          <p:cNvPr id="3" name="Content Placeholder 2"/>
          <p:cNvSpPr>
            <a:spLocks noGrp="1"/>
          </p:cNvSpPr>
          <p:nvPr>
            <p:ph idx="1"/>
          </p:nvPr>
        </p:nvSpPr>
        <p:spPr>
          <a:xfrm>
            <a:off x="1024128" y="2286000"/>
            <a:ext cx="6918089" cy="4023360"/>
          </a:xfrm>
        </p:spPr>
        <p:txBody>
          <a:bodyPr/>
          <a:lstStyle/>
          <a:p>
            <a:r>
              <a:rPr lang="en-NZ" dirty="0"/>
              <a:t> </a:t>
            </a:r>
          </a:p>
          <a:p>
            <a:endParaRPr lang="en-NZ" dirty="0"/>
          </a:p>
        </p:txBody>
      </p:sp>
      <p:pic>
        <p:nvPicPr>
          <p:cNvPr id="6" name="Picture 5"/>
          <p:cNvPicPr>
            <a:picLocks noChangeAspect="1"/>
          </p:cNvPicPr>
          <p:nvPr/>
        </p:nvPicPr>
        <p:blipFill rotWithShape="1">
          <a:blip r:embed="rId3"/>
          <a:srcRect l="6310" t="7861" r="4681" b="31761"/>
          <a:stretch/>
        </p:blipFill>
        <p:spPr>
          <a:xfrm>
            <a:off x="0" y="1864112"/>
            <a:ext cx="12192000" cy="4648200"/>
          </a:xfrm>
          <a:prstGeom prst="rect">
            <a:avLst/>
          </a:prstGeom>
        </p:spPr>
      </p:pic>
      <p:sp>
        <p:nvSpPr>
          <p:cNvPr id="7" name="Title 1"/>
          <p:cNvSpPr txBox="1">
            <a:spLocks/>
          </p:cNvSpPr>
          <p:nvPr/>
        </p:nvSpPr>
        <p:spPr>
          <a:xfrm>
            <a:off x="0" y="6512312"/>
            <a:ext cx="12192000" cy="345688"/>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en-NZ" sz="1800" spc="280" dirty="0">
              <a:solidFill>
                <a:srgbClr val="FF0000"/>
              </a:solidFill>
              <a:latin typeface="+mn-lt"/>
              <a:ea typeface="+mn-ea"/>
              <a:cs typeface="+mn-cs"/>
            </a:endParaRPr>
          </a:p>
        </p:txBody>
      </p:sp>
    </p:spTree>
    <p:extLst>
      <p:ext uri="{BB962C8B-B14F-4D97-AF65-F5344CB8AC3E}">
        <p14:creationId xmlns:p14="http://schemas.microsoft.com/office/powerpoint/2010/main" val="4145336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7030A0"/>
                </a:solidFill>
              </a:rPr>
              <a:t>Presentation slides   </a:t>
            </a:r>
            <a:r>
              <a:rPr lang="en-NZ" sz="2400" dirty="0" smtClean="0">
                <a:solidFill>
                  <a:srgbClr val="00B0F0"/>
                </a:solidFill>
              </a:rPr>
              <a:t>aaronjarden.com</a:t>
            </a:r>
            <a:endParaRPr lang="en-NZ" sz="2400" dirty="0">
              <a:solidFill>
                <a:srgbClr val="00B0F0"/>
              </a:solidFill>
            </a:endParaRPr>
          </a:p>
        </p:txBody>
      </p:sp>
      <p:sp>
        <p:nvSpPr>
          <p:cNvPr id="3" name="Content Placeholder 2"/>
          <p:cNvSpPr>
            <a:spLocks noGrp="1"/>
          </p:cNvSpPr>
          <p:nvPr>
            <p:ph idx="1"/>
          </p:nvPr>
        </p:nvSpPr>
        <p:spPr/>
        <p:txBody>
          <a:bodyPr/>
          <a:lstStyle/>
          <a:p>
            <a:r>
              <a:rPr lang="en-NZ" dirty="0"/>
              <a:t> </a:t>
            </a:r>
          </a:p>
          <a:p>
            <a:endParaRPr lang="en-NZ" dirty="0"/>
          </a:p>
        </p:txBody>
      </p:sp>
      <p:sp>
        <p:nvSpPr>
          <p:cNvPr id="6" name="Title 1"/>
          <p:cNvSpPr txBox="1">
            <a:spLocks/>
          </p:cNvSpPr>
          <p:nvPr/>
        </p:nvSpPr>
        <p:spPr>
          <a:xfrm>
            <a:off x="0" y="6297129"/>
            <a:ext cx="12192000" cy="560871"/>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en-NZ" sz="1800" spc="280" dirty="0">
              <a:solidFill>
                <a:srgbClr val="FF0000"/>
              </a:solidFill>
              <a:latin typeface="+mn-lt"/>
              <a:ea typeface="+mn-ea"/>
              <a:cs typeface="+mn-cs"/>
            </a:endParaRPr>
          </a:p>
        </p:txBody>
      </p:sp>
      <p:pic>
        <p:nvPicPr>
          <p:cNvPr id="4" name="Picture 3"/>
          <p:cNvPicPr>
            <a:picLocks noChangeAspect="1"/>
          </p:cNvPicPr>
          <p:nvPr/>
        </p:nvPicPr>
        <p:blipFill rotWithShape="1">
          <a:blip r:embed="rId3"/>
          <a:srcRect l="14705" t="12294" r="4726" b="7117"/>
          <a:stretch/>
        </p:blipFill>
        <p:spPr>
          <a:xfrm>
            <a:off x="1863635" y="2165395"/>
            <a:ext cx="8203474" cy="4615543"/>
          </a:xfrm>
          <a:prstGeom prst="rect">
            <a:avLst/>
          </a:prstGeom>
        </p:spPr>
      </p:pic>
      <p:cxnSp>
        <p:nvCxnSpPr>
          <p:cNvPr id="8" name="Straight Arrow Connector 7"/>
          <p:cNvCxnSpPr/>
          <p:nvPr/>
        </p:nvCxnSpPr>
        <p:spPr>
          <a:xfrm flipH="1">
            <a:off x="5207726" y="1417699"/>
            <a:ext cx="3135087" cy="27449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559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1"/>
          <p:cNvPicPr>
            <a:picLocks noChangeAspect="1"/>
          </p:cNvPicPr>
          <p:nvPr/>
        </p:nvPicPr>
        <p:blipFill>
          <a:blip r:embed="rId3">
            <a:extLst>
              <a:ext uri="{28A0092B-C50C-407E-A947-70E740481C1C}">
                <a14:useLocalDpi xmlns:a14="http://schemas.microsoft.com/office/drawing/2010/main" val="0"/>
              </a:ext>
            </a:extLst>
          </a:blip>
          <a:srcRect b="50992"/>
          <a:stretch>
            <a:fillRect/>
          </a:stretch>
        </p:blipFill>
        <p:spPr bwMode="auto">
          <a:xfrm>
            <a:off x="4932363" y="404813"/>
            <a:ext cx="2520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p:cNvPicPr>
          <p:nvPr/>
        </p:nvPicPr>
        <p:blipFill>
          <a:blip r:embed="rId4">
            <a:extLst>
              <a:ext uri="{28A0092B-C50C-407E-A947-70E740481C1C}">
                <a14:useLocalDpi xmlns:a14="http://schemas.microsoft.com/office/drawing/2010/main" val="0"/>
              </a:ext>
            </a:extLst>
          </a:blip>
          <a:srcRect l="23923" t="11501" r="23550" b="6462"/>
          <a:stretch>
            <a:fillRect/>
          </a:stretch>
        </p:blipFill>
        <p:spPr bwMode="auto">
          <a:xfrm>
            <a:off x="646771" y="1469205"/>
            <a:ext cx="5341279" cy="469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p:cNvPicPr>
            <a:picLocks noChangeAspect="1"/>
          </p:cNvPicPr>
          <p:nvPr/>
        </p:nvPicPr>
        <p:blipFill>
          <a:blip r:embed="rId5">
            <a:extLst>
              <a:ext uri="{28A0092B-C50C-407E-A947-70E740481C1C}">
                <a14:useLocalDpi xmlns:a14="http://schemas.microsoft.com/office/drawing/2010/main" val="0"/>
              </a:ext>
            </a:extLst>
          </a:blip>
          <a:srcRect l="24159" t="11992" r="23967" b="8171"/>
          <a:stretch>
            <a:fillRect/>
          </a:stretch>
        </p:blipFill>
        <p:spPr bwMode="auto">
          <a:xfrm>
            <a:off x="6130926" y="1503364"/>
            <a:ext cx="5380961" cy="465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871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
          <p:cNvPicPr>
            <a:picLocks noChangeAspect="1"/>
          </p:cNvPicPr>
          <p:nvPr/>
        </p:nvPicPr>
        <p:blipFill>
          <a:blip r:embed="rId3">
            <a:extLst>
              <a:ext uri="{28A0092B-C50C-407E-A947-70E740481C1C}">
                <a14:useLocalDpi xmlns:a14="http://schemas.microsoft.com/office/drawing/2010/main" val="0"/>
              </a:ext>
            </a:extLst>
          </a:blip>
          <a:srcRect b="50992"/>
          <a:stretch>
            <a:fillRect/>
          </a:stretch>
        </p:blipFill>
        <p:spPr bwMode="auto">
          <a:xfrm>
            <a:off x="4932363" y="404813"/>
            <a:ext cx="2520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828800" y="2266951"/>
            <a:ext cx="8534400" cy="2062163"/>
          </a:xfrm>
          <a:prstGeom prst="rect">
            <a:avLst/>
          </a:prstGeom>
        </p:spPr>
        <p:txBody>
          <a:bodyPr>
            <a:spAutoFit/>
          </a:bodyPr>
          <a:lstStyle/>
          <a:p>
            <a:pPr marL="1255713" indent="-534988" defTabSz="914400">
              <a:spcBef>
                <a:spcPts val="800"/>
              </a:spcBef>
              <a:buClr>
                <a:srgbClr val="92D050"/>
              </a:buClr>
              <a:buSzPct val="100000"/>
              <a:buFont typeface="Webdings" panose="05030102010509060703" pitchFamily="18" charset="2"/>
              <a:buChar char="ê"/>
              <a:defRPr/>
            </a:pPr>
            <a:endParaRPr lang="en-NZ" sz="24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534988" defTabSz="914400">
              <a:spcBef>
                <a:spcPts val="800"/>
              </a:spcBef>
              <a:buClr>
                <a:srgbClr val="92D050"/>
              </a:buClr>
              <a:buSzPct val="100000"/>
              <a:buFont typeface="Webdings" panose="05030102010509060703" pitchFamily="18" charset="2"/>
              <a:buChar char="ê"/>
              <a:defRPr/>
            </a:pPr>
            <a:endParaRPr lang="en-US" sz="28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534988" defTabSz="914400">
              <a:spcBef>
                <a:spcPts val="800"/>
              </a:spcBef>
              <a:buClr>
                <a:srgbClr val="92D050"/>
              </a:buClr>
              <a:buSzPct val="100000"/>
              <a:buFont typeface="Webdings" panose="05030102010509060703" pitchFamily="18" charset="2"/>
              <a:buChar char="ê"/>
              <a:defRPr/>
            </a:pPr>
            <a:endParaRPr lang="en-US" sz="28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92075" defTabSz="914400">
              <a:spcBef>
                <a:spcPts val="800"/>
              </a:spcBef>
              <a:buClr>
                <a:srgbClr val="92D050"/>
              </a:buClr>
              <a:buSzPct val="75000"/>
              <a:buFont typeface="Webdings" panose="05030102010509060703" pitchFamily="18" charset="2"/>
              <a:buChar char="ê"/>
              <a:defRPr/>
            </a:pPr>
            <a:endParaRPr lang="en-US" sz="2800" kern="0" dirty="0">
              <a:solidFill>
                <a:srgbClr val="FF0000"/>
              </a:solidFill>
              <a:latin typeface="Houschka Pro Light" panose="02000503030000020003" pitchFamily="50" charset="0"/>
              <a:ea typeface="ＭＳ Ｐゴシック" charset="0"/>
              <a:cs typeface="Arial"/>
              <a:sym typeface="Futura Book" charset="0"/>
            </a:endParaRPr>
          </a:p>
        </p:txBody>
      </p:sp>
      <p:pic>
        <p:nvPicPr>
          <p:cNvPr id="19461" name="Picture 4"/>
          <p:cNvPicPr>
            <a:picLocks noChangeAspect="1"/>
          </p:cNvPicPr>
          <p:nvPr/>
        </p:nvPicPr>
        <p:blipFill>
          <a:blip r:embed="rId4">
            <a:extLst>
              <a:ext uri="{28A0092B-C50C-407E-A947-70E740481C1C}">
                <a14:useLocalDpi xmlns:a14="http://schemas.microsoft.com/office/drawing/2010/main" val="0"/>
              </a:ext>
            </a:extLst>
          </a:blip>
          <a:srcRect l="38560" t="19434" r="37259" b="20444"/>
          <a:stretch>
            <a:fillRect/>
          </a:stretch>
        </p:blipFill>
        <p:spPr bwMode="auto">
          <a:xfrm>
            <a:off x="892099" y="1275907"/>
            <a:ext cx="3516390" cy="491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p:cNvPicPr>
            <a:picLocks noChangeAspect="1"/>
          </p:cNvPicPr>
          <p:nvPr/>
        </p:nvPicPr>
        <p:blipFill>
          <a:blip r:embed="rId5">
            <a:extLst>
              <a:ext uri="{28A0092B-C50C-407E-A947-70E740481C1C}">
                <a14:useLocalDpi xmlns:a14="http://schemas.microsoft.com/office/drawing/2010/main" val="0"/>
              </a:ext>
            </a:extLst>
          </a:blip>
          <a:srcRect l="38609" t="26390" r="37331" b="13341"/>
          <a:stretch>
            <a:fillRect/>
          </a:stretch>
        </p:blipFill>
        <p:spPr bwMode="auto">
          <a:xfrm>
            <a:off x="4507155" y="1275907"/>
            <a:ext cx="3488463" cy="491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
          <p:cNvPicPr>
            <a:picLocks noChangeAspect="1"/>
          </p:cNvPicPr>
          <p:nvPr/>
        </p:nvPicPr>
        <p:blipFill>
          <a:blip r:embed="rId6">
            <a:extLst>
              <a:ext uri="{28A0092B-C50C-407E-A947-70E740481C1C}">
                <a14:useLocalDpi xmlns:a14="http://schemas.microsoft.com/office/drawing/2010/main" val="0"/>
              </a:ext>
            </a:extLst>
          </a:blip>
          <a:srcRect l="38538" t="24084" r="37132" b="15559"/>
          <a:stretch>
            <a:fillRect/>
          </a:stretch>
        </p:blipFill>
        <p:spPr bwMode="auto">
          <a:xfrm>
            <a:off x="8112245" y="1279037"/>
            <a:ext cx="3522737" cy="491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43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
          <p:cNvPicPr>
            <a:picLocks noChangeAspect="1"/>
          </p:cNvPicPr>
          <p:nvPr/>
        </p:nvPicPr>
        <p:blipFill>
          <a:blip r:embed="rId3">
            <a:extLst>
              <a:ext uri="{28A0092B-C50C-407E-A947-70E740481C1C}">
                <a14:useLocalDpi xmlns:a14="http://schemas.microsoft.com/office/drawing/2010/main" val="0"/>
              </a:ext>
            </a:extLst>
          </a:blip>
          <a:srcRect b="50992"/>
          <a:stretch>
            <a:fillRect/>
          </a:stretch>
        </p:blipFill>
        <p:spPr bwMode="auto">
          <a:xfrm>
            <a:off x="4932363" y="404813"/>
            <a:ext cx="2520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828800" y="2266951"/>
            <a:ext cx="8534400" cy="2062163"/>
          </a:xfrm>
          <a:prstGeom prst="rect">
            <a:avLst/>
          </a:prstGeom>
        </p:spPr>
        <p:txBody>
          <a:bodyPr>
            <a:spAutoFit/>
          </a:bodyPr>
          <a:lstStyle/>
          <a:p>
            <a:pPr marL="1255713" indent="-534988" defTabSz="914400">
              <a:spcBef>
                <a:spcPts val="800"/>
              </a:spcBef>
              <a:buClr>
                <a:srgbClr val="92D050"/>
              </a:buClr>
              <a:buSzPct val="100000"/>
              <a:buFont typeface="Webdings" panose="05030102010509060703" pitchFamily="18" charset="2"/>
              <a:buChar char="ê"/>
              <a:defRPr/>
            </a:pPr>
            <a:endParaRPr lang="en-NZ" sz="24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534988" defTabSz="914400">
              <a:spcBef>
                <a:spcPts val="800"/>
              </a:spcBef>
              <a:buClr>
                <a:srgbClr val="92D050"/>
              </a:buClr>
              <a:buSzPct val="100000"/>
              <a:buFont typeface="Webdings" panose="05030102010509060703" pitchFamily="18" charset="2"/>
              <a:buChar char="ê"/>
              <a:defRPr/>
            </a:pPr>
            <a:endParaRPr lang="en-US" sz="28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534988" defTabSz="914400">
              <a:spcBef>
                <a:spcPts val="800"/>
              </a:spcBef>
              <a:buClr>
                <a:srgbClr val="92D050"/>
              </a:buClr>
              <a:buSzPct val="100000"/>
              <a:buFont typeface="Webdings" panose="05030102010509060703" pitchFamily="18" charset="2"/>
              <a:buChar char="ê"/>
              <a:defRPr/>
            </a:pPr>
            <a:endParaRPr lang="en-US" sz="28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92075" defTabSz="914400">
              <a:spcBef>
                <a:spcPts val="800"/>
              </a:spcBef>
              <a:buClr>
                <a:srgbClr val="92D050"/>
              </a:buClr>
              <a:buSzPct val="75000"/>
              <a:buFont typeface="Webdings" panose="05030102010509060703" pitchFamily="18" charset="2"/>
              <a:buChar char="ê"/>
              <a:defRPr/>
            </a:pPr>
            <a:endParaRPr lang="en-US" sz="2800" kern="0" dirty="0">
              <a:solidFill>
                <a:srgbClr val="FF0000"/>
              </a:solidFill>
              <a:latin typeface="Houschka Pro Light" panose="02000503030000020003" pitchFamily="50" charset="0"/>
              <a:ea typeface="ＭＳ Ｐゴシック" charset="0"/>
              <a:cs typeface="Arial"/>
              <a:sym typeface="Futura Book" charset="0"/>
            </a:endParaRPr>
          </a:p>
        </p:txBody>
      </p:sp>
      <p:pic>
        <p:nvPicPr>
          <p:cNvPr id="20485" name="Picture 7"/>
          <p:cNvPicPr>
            <a:picLocks noChangeAspect="1"/>
          </p:cNvPicPr>
          <p:nvPr/>
        </p:nvPicPr>
        <p:blipFill>
          <a:blip r:embed="rId4">
            <a:extLst>
              <a:ext uri="{28A0092B-C50C-407E-A947-70E740481C1C}">
                <a14:useLocalDpi xmlns:a14="http://schemas.microsoft.com/office/drawing/2010/main" val="0"/>
              </a:ext>
            </a:extLst>
          </a:blip>
          <a:srcRect l="29185" t="8574" r="30003" b="6152"/>
          <a:stretch>
            <a:fillRect/>
          </a:stretch>
        </p:blipFill>
        <p:spPr bwMode="auto">
          <a:xfrm>
            <a:off x="1248937" y="1150220"/>
            <a:ext cx="4218413" cy="496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p:cNvPicPr>
            <a:picLocks noChangeAspect="1"/>
          </p:cNvPicPr>
          <p:nvPr/>
        </p:nvPicPr>
        <p:blipFill>
          <a:blip r:embed="rId5">
            <a:extLst>
              <a:ext uri="{28A0092B-C50C-407E-A947-70E740481C1C}">
                <a14:useLocalDpi xmlns:a14="http://schemas.microsoft.com/office/drawing/2010/main" val="0"/>
              </a:ext>
            </a:extLst>
          </a:blip>
          <a:srcRect l="29106" t="8456" r="29224" b="23885"/>
          <a:stretch>
            <a:fillRect/>
          </a:stretch>
        </p:blipFill>
        <p:spPr bwMode="auto">
          <a:xfrm>
            <a:off x="5835651" y="1150220"/>
            <a:ext cx="5431285" cy="496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462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Savour your experiences</a:t>
            </a:r>
            <a:endParaRPr lang="en-NZ" dirty="0">
              <a:solidFill>
                <a:srgbClr val="00B050"/>
              </a:solidFill>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NZ" dirty="0" smtClean="0"/>
              <a:t> Savouring </a:t>
            </a:r>
            <a:r>
              <a:rPr lang="en-NZ" dirty="0"/>
              <a:t>involves being “in </a:t>
            </a:r>
            <a:r>
              <a:rPr lang="en-NZ" dirty="0" smtClean="0"/>
              <a:t>the moment</a:t>
            </a:r>
            <a:r>
              <a:rPr lang="en-NZ" dirty="0"/>
              <a:t>” and “taking in” all that an experience has to offer. </a:t>
            </a:r>
            <a:r>
              <a:rPr lang="en-NZ" dirty="0" smtClean="0"/>
              <a:t>Think of it as </a:t>
            </a:r>
            <a:r>
              <a:rPr lang="en-NZ" dirty="0" smtClean="0">
                <a:solidFill>
                  <a:srgbClr val="00B0F0"/>
                </a:solidFill>
              </a:rPr>
              <a:t>wringing the pleasure juice out of life </a:t>
            </a:r>
            <a:r>
              <a:rPr lang="en-NZ" dirty="0" smtClean="0"/>
              <a:t>by giving </a:t>
            </a:r>
            <a:r>
              <a:rPr lang="en-NZ" dirty="0"/>
              <a:t>attention to the </a:t>
            </a:r>
            <a:r>
              <a:rPr lang="en-NZ" dirty="0" smtClean="0"/>
              <a:t>pleasures </a:t>
            </a:r>
            <a:r>
              <a:rPr lang="en-NZ" dirty="0"/>
              <a:t>of the </a:t>
            </a:r>
            <a:r>
              <a:rPr lang="en-NZ" dirty="0" smtClean="0"/>
              <a:t>moment.</a:t>
            </a:r>
            <a:endParaRPr lang="en-NZ" dirty="0"/>
          </a:p>
          <a:p>
            <a:pPr>
              <a:buFont typeface="Wingdings" panose="05000000000000000000" pitchFamily="2" charset="2"/>
              <a:buChar char="v"/>
            </a:pPr>
            <a:r>
              <a:rPr lang="en-NZ" dirty="0" smtClean="0"/>
              <a:t> Savouring </a:t>
            </a:r>
            <a:r>
              <a:rPr lang="en-NZ" dirty="0"/>
              <a:t>can </a:t>
            </a:r>
            <a:r>
              <a:rPr lang="en-NZ" dirty="0" smtClean="0"/>
              <a:t>be used </a:t>
            </a:r>
            <a:r>
              <a:rPr lang="en-NZ" dirty="0"/>
              <a:t>in a wide variety of circumstances – one can </a:t>
            </a:r>
            <a:r>
              <a:rPr lang="en-NZ" dirty="0" smtClean="0"/>
              <a:t>savour </a:t>
            </a:r>
            <a:r>
              <a:rPr lang="en-NZ" dirty="0"/>
              <a:t>a sensory </a:t>
            </a:r>
            <a:r>
              <a:rPr lang="en-NZ" dirty="0" smtClean="0"/>
              <a:t>experience, a </a:t>
            </a:r>
            <a:r>
              <a:rPr lang="en-NZ" dirty="0"/>
              <a:t>social </a:t>
            </a:r>
            <a:r>
              <a:rPr lang="en-NZ" dirty="0" smtClean="0"/>
              <a:t>experience, </a:t>
            </a:r>
            <a:r>
              <a:rPr lang="en-NZ" dirty="0"/>
              <a:t>a feeling, or even a memory</a:t>
            </a:r>
            <a:r>
              <a:rPr lang="en-NZ" dirty="0" smtClean="0"/>
              <a:t>.</a:t>
            </a:r>
          </a:p>
          <a:p>
            <a:pPr>
              <a:buFont typeface="Wingdings" panose="05000000000000000000" pitchFamily="2" charset="2"/>
              <a:buChar char="v"/>
            </a:pPr>
            <a:r>
              <a:rPr lang="en-NZ" dirty="0" smtClean="0"/>
              <a:t> There are ten different types of savouring </a:t>
            </a:r>
            <a:r>
              <a:rPr lang="en-NZ" dirty="0"/>
              <a:t>strategies </a:t>
            </a:r>
            <a:r>
              <a:rPr lang="en-NZ" dirty="0" smtClean="0"/>
              <a:t>- sharing </a:t>
            </a:r>
            <a:r>
              <a:rPr lang="en-NZ" dirty="0"/>
              <a:t>with others, memory building, self-congratulation, sensory-perceptual sharpening, comparing, absorption, </a:t>
            </a:r>
            <a:r>
              <a:rPr lang="en-NZ" dirty="0" smtClean="0"/>
              <a:t>behavioural </a:t>
            </a:r>
            <a:r>
              <a:rPr lang="en-NZ" dirty="0"/>
              <a:t>expression, temporal awareness, counting blessings, and kill-joy </a:t>
            </a:r>
            <a:r>
              <a:rPr lang="en-NZ" dirty="0" smtClean="0"/>
              <a:t>thinking.</a:t>
            </a:r>
          </a:p>
          <a:p>
            <a:pPr>
              <a:buFont typeface="Wingdings" panose="05000000000000000000" pitchFamily="2" charset="2"/>
              <a:buChar char="v"/>
            </a:pPr>
            <a:r>
              <a:rPr lang="en-NZ" dirty="0" smtClean="0"/>
              <a:t> We are going to try a combo of “</a:t>
            </a:r>
            <a:r>
              <a:rPr lang="en-NZ" dirty="0" smtClean="0">
                <a:solidFill>
                  <a:srgbClr val="00B0F0"/>
                </a:solidFill>
              </a:rPr>
              <a:t>sensory-perceptual sharpening</a:t>
            </a:r>
            <a:r>
              <a:rPr lang="en-NZ" dirty="0" smtClean="0"/>
              <a:t>” and “</a:t>
            </a:r>
            <a:r>
              <a:rPr lang="en-NZ" dirty="0" smtClean="0">
                <a:solidFill>
                  <a:srgbClr val="00B0F0"/>
                </a:solidFill>
              </a:rPr>
              <a:t>absorption</a:t>
            </a:r>
            <a:r>
              <a:rPr lang="en-NZ" dirty="0" smtClean="0"/>
              <a:t>”.</a:t>
            </a:r>
          </a:p>
        </p:txBody>
      </p:sp>
    </p:spTree>
    <p:extLst>
      <p:ext uri="{BB962C8B-B14F-4D97-AF65-F5344CB8AC3E}">
        <p14:creationId xmlns:p14="http://schemas.microsoft.com/office/powerpoint/2010/main" val="2850255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Savour your experiences</a:t>
            </a:r>
            <a:endParaRPr lang="en-NZ" dirty="0">
              <a:solidFill>
                <a:srgbClr val="00B050"/>
              </a:solidFill>
            </a:endParaRPr>
          </a:p>
        </p:txBody>
      </p:sp>
      <p:sp>
        <p:nvSpPr>
          <p:cNvPr id="3" name="Content Placeholder 2"/>
          <p:cNvSpPr>
            <a:spLocks noGrp="1"/>
          </p:cNvSpPr>
          <p:nvPr>
            <p:ph idx="1"/>
          </p:nvPr>
        </p:nvSpPr>
        <p:spPr/>
        <p:txBody>
          <a:bodyPr>
            <a:noAutofit/>
          </a:bodyPr>
          <a:lstStyle/>
          <a:p>
            <a:pPr marL="263525" indent="-263525">
              <a:buFont typeface="Wingdings" panose="05000000000000000000" pitchFamily="2" charset="2"/>
              <a:buChar char="v"/>
            </a:pPr>
            <a:r>
              <a:rPr lang="en-NZ" sz="1600" u="sng" dirty="0" smtClean="0"/>
              <a:t>Step </a:t>
            </a:r>
            <a:r>
              <a:rPr lang="en-NZ" sz="1600" u="sng" dirty="0"/>
              <a:t>1</a:t>
            </a:r>
            <a:r>
              <a:rPr lang="en-NZ" sz="1600" dirty="0"/>
              <a:t>: </a:t>
            </a:r>
            <a:r>
              <a:rPr lang="en-NZ" sz="1600" dirty="0" smtClean="0"/>
              <a:t>Hold your almond.</a:t>
            </a:r>
          </a:p>
          <a:p>
            <a:pPr marL="263525" indent="-263525">
              <a:buFont typeface="Wingdings" panose="05000000000000000000" pitchFamily="2" charset="2"/>
              <a:buChar char="v"/>
            </a:pPr>
            <a:r>
              <a:rPr lang="en-NZ" sz="1600" u="sng" dirty="0" smtClean="0"/>
              <a:t>Step 2</a:t>
            </a:r>
            <a:r>
              <a:rPr lang="en-NZ" sz="1600" dirty="0" smtClean="0"/>
              <a:t>: Take a close </a:t>
            </a:r>
            <a:r>
              <a:rPr lang="en-NZ" sz="1600" b="1" dirty="0" smtClean="0">
                <a:solidFill>
                  <a:srgbClr val="00B0F0"/>
                </a:solidFill>
              </a:rPr>
              <a:t>look</a:t>
            </a:r>
            <a:r>
              <a:rPr lang="en-NZ" sz="1600" dirty="0" smtClean="0">
                <a:solidFill>
                  <a:srgbClr val="00B0F0"/>
                </a:solidFill>
              </a:rPr>
              <a:t> </a:t>
            </a:r>
            <a:r>
              <a:rPr lang="en-NZ" sz="1600" dirty="0" smtClean="0"/>
              <a:t>at it – inspect it, examine it! What does it look like? Is it symmetrical? </a:t>
            </a:r>
          </a:p>
          <a:p>
            <a:pPr marL="263525" indent="-263525">
              <a:buFont typeface="Wingdings" panose="05000000000000000000" pitchFamily="2" charset="2"/>
              <a:buChar char="v"/>
            </a:pPr>
            <a:r>
              <a:rPr lang="en-NZ" sz="1600" u="sng" dirty="0" smtClean="0"/>
              <a:t>Step 3</a:t>
            </a:r>
            <a:r>
              <a:rPr lang="en-NZ" sz="1600" dirty="0" smtClean="0"/>
              <a:t>: Close your eyes for the rest of this experience and </a:t>
            </a:r>
            <a:r>
              <a:rPr lang="en-NZ" sz="1600" b="1" dirty="0" smtClean="0">
                <a:solidFill>
                  <a:srgbClr val="00B0F0"/>
                </a:solidFill>
              </a:rPr>
              <a:t>feel it in your hand </a:t>
            </a:r>
            <a:r>
              <a:rPr lang="en-NZ" sz="1600" dirty="0" smtClean="0"/>
              <a:t>– what does the texture feel like?</a:t>
            </a:r>
          </a:p>
          <a:p>
            <a:pPr marL="263525" indent="-263525">
              <a:buFont typeface="Wingdings" panose="05000000000000000000" pitchFamily="2" charset="2"/>
              <a:buChar char="v"/>
            </a:pPr>
            <a:r>
              <a:rPr lang="en-NZ" sz="1600" u="sng" dirty="0" smtClean="0"/>
              <a:t>Step 4</a:t>
            </a:r>
            <a:r>
              <a:rPr lang="en-NZ" sz="1600" dirty="0" smtClean="0"/>
              <a:t>: </a:t>
            </a:r>
            <a:r>
              <a:rPr lang="en-NZ" sz="1600" b="1" dirty="0" smtClean="0">
                <a:solidFill>
                  <a:srgbClr val="00B0F0"/>
                </a:solidFill>
              </a:rPr>
              <a:t>Smell</a:t>
            </a:r>
            <a:r>
              <a:rPr lang="en-NZ" sz="1600" dirty="0" smtClean="0">
                <a:solidFill>
                  <a:srgbClr val="00B0F0"/>
                </a:solidFill>
              </a:rPr>
              <a:t> </a:t>
            </a:r>
            <a:r>
              <a:rPr lang="en-NZ" sz="1600" dirty="0" smtClean="0"/>
              <a:t>it. What does it smell like? </a:t>
            </a:r>
          </a:p>
          <a:p>
            <a:pPr marL="263525" indent="-263525">
              <a:buFont typeface="Wingdings" panose="05000000000000000000" pitchFamily="2" charset="2"/>
              <a:buChar char="v"/>
            </a:pPr>
            <a:r>
              <a:rPr lang="en-NZ" sz="1600" u="sng" dirty="0" smtClean="0"/>
              <a:t>Step 5</a:t>
            </a:r>
            <a:r>
              <a:rPr lang="en-NZ" sz="1600" dirty="0" smtClean="0"/>
              <a:t>: Put </a:t>
            </a:r>
            <a:r>
              <a:rPr lang="en-NZ" sz="1600" dirty="0"/>
              <a:t>the </a:t>
            </a:r>
            <a:r>
              <a:rPr lang="en-NZ" sz="1600" dirty="0" smtClean="0"/>
              <a:t>almond into </a:t>
            </a:r>
            <a:r>
              <a:rPr lang="en-NZ" sz="1600" dirty="0"/>
              <a:t>your mouth but do not bite </a:t>
            </a:r>
            <a:r>
              <a:rPr lang="en-NZ" sz="1600" dirty="0" smtClean="0"/>
              <a:t>or suck it – just let it rest on your tongue. </a:t>
            </a:r>
            <a:r>
              <a:rPr lang="en-NZ" sz="1600" b="1" dirty="0" smtClean="0">
                <a:solidFill>
                  <a:srgbClr val="00B0F0"/>
                </a:solidFill>
              </a:rPr>
              <a:t>Explore </a:t>
            </a:r>
            <a:r>
              <a:rPr lang="en-NZ" sz="1600" b="1" dirty="0">
                <a:solidFill>
                  <a:srgbClr val="00B0F0"/>
                </a:solidFill>
              </a:rPr>
              <a:t>the </a:t>
            </a:r>
            <a:r>
              <a:rPr lang="en-NZ" sz="1600" b="1" dirty="0" smtClean="0">
                <a:solidFill>
                  <a:srgbClr val="00B0F0"/>
                </a:solidFill>
              </a:rPr>
              <a:t>almond with </a:t>
            </a:r>
            <a:r>
              <a:rPr lang="en-NZ" sz="1600" b="1" dirty="0">
                <a:solidFill>
                  <a:srgbClr val="00B0F0"/>
                </a:solidFill>
              </a:rPr>
              <a:t>your tongue and teeth</a:t>
            </a:r>
            <a:r>
              <a:rPr lang="en-NZ" sz="1600" dirty="0"/>
              <a:t>, noticing as much as you can. </a:t>
            </a:r>
          </a:p>
          <a:p>
            <a:pPr marL="263525" indent="-263525">
              <a:buFont typeface="Wingdings" panose="05000000000000000000" pitchFamily="2" charset="2"/>
              <a:buChar char="v"/>
            </a:pPr>
            <a:r>
              <a:rPr lang="en-NZ" sz="1600" u="sng" dirty="0" smtClean="0"/>
              <a:t>Step 6</a:t>
            </a:r>
            <a:r>
              <a:rPr lang="en-NZ" sz="1600" dirty="0" smtClean="0"/>
              <a:t>: </a:t>
            </a:r>
            <a:r>
              <a:rPr lang="en-NZ" sz="1600" b="1" dirty="0" smtClean="0">
                <a:solidFill>
                  <a:srgbClr val="00B0F0"/>
                </a:solidFill>
              </a:rPr>
              <a:t>Bite slowly into it </a:t>
            </a:r>
            <a:r>
              <a:rPr lang="en-NZ" sz="1600" dirty="0" smtClean="0"/>
              <a:t>and focus on the taste. Swirl the contents of the almond around in your mouth.</a:t>
            </a:r>
          </a:p>
          <a:p>
            <a:pPr marL="263525" indent="-263525">
              <a:buFont typeface="Wingdings" panose="05000000000000000000" pitchFamily="2" charset="2"/>
              <a:buChar char="v"/>
            </a:pPr>
            <a:r>
              <a:rPr lang="en-NZ" sz="1600" u="sng" dirty="0" smtClean="0"/>
              <a:t>Step 7</a:t>
            </a:r>
            <a:r>
              <a:rPr lang="en-NZ" sz="1600" dirty="0" smtClean="0"/>
              <a:t>: </a:t>
            </a:r>
            <a:r>
              <a:rPr lang="en-NZ" sz="1600" b="1" dirty="0" smtClean="0">
                <a:solidFill>
                  <a:srgbClr val="00B0F0"/>
                </a:solidFill>
              </a:rPr>
              <a:t>Swallow</a:t>
            </a:r>
            <a:r>
              <a:rPr lang="en-NZ" sz="1600" dirty="0" smtClean="0">
                <a:solidFill>
                  <a:srgbClr val="00B0F0"/>
                </a:solidFill>
              </a:rPr>
              <a:t> </a:t>
            </a:r>
            <a:r>
              <a:rPr lang="en-NZ" sz="1600" dirty="0"/>
              <a:t>the almond </a:t>
            </a:r>
            <a:r>
              <a:rPr lang="en-NZ" sz="1600" dirty="0" smtClean="0"/>
              <a:t>and </a:t>
            </a:r>
            <a:r>
              <a:rPr lang="en-NZ" sz="1600" b="1" dirty="0">
                <a:solidFill>
                  <a:srgbClr val="00B0F0"/>
                </a:solidFill>
              </a:rPr>
              <a:t>open your eyes</a:t>
            </a:r>
            <a:r>
              <a:rPr lang="en-NZ" sz="1600" dirty="0" smtClean="0"/>
              <a:t>.</a:t>
            </a:r>
            <a:endParaRPr lang="en-NZ" sz="1600" b="1" dirty="0"/>
          </a:p>
          <a:p>
            <a:r>
              <a:rPr lang="en-NZ" sz="1600" dirty="0" smtClean="0">
                <a:solidFill>
                  <a:srgbClr val="00B0F0"/>
                </a:solidFill>
              </a:rPr>
              <a:t>Was it easy to stay focused as you tapped your senses and became absorbed in the sensory experience</a:t>
            </a:r>
            <a:r>
              <a:rPr lang="en-NZ" sz="1600" dirty="0" smtClean="0"/>
              <a:t>?</a:t>
            </a:r>
          </a:p>
          <a:p>
            <a:r>
              <a:rPr lang="en-NZ" sz="1600" dirty="0">
                <a:solidFill>
                  <a:srgbClr val="00B0F0"/>
                </a:solidFill>
              </a:rPr>
              <a:t>What was it like to pay attention to each individual detail of the experience</a:t>
            </a:r>
            <a:r>
              <a:rPr lang="en-NZ" sz="1600" dirty="0" smtClean="0"/>
              <a:t>?</a:t>
            </a:r>
          </a:p>
        </p:txBody>
      </p:sp>
    </p:spTree>
    <p:extLst>
      <p:ext uri="{BB962C8B-B14F-4D97-AF65-F5344CB8AC3E}">
        <p14:creationId xmlns:p14="http://schemas.microsoft.com/office/powerpoint/2010/main" val="119951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7030A0"/>
                </a:solidFill>
              </a:rPr>
              <a:t>Discomfort as a </a:t>
            </a:r>
            <a:r>
              <a:rPr lang="en-NZ" dirty="0" smtClean="0">
                <a:solidFill>
                  <a:srgbClr val="7030A0"/>
                </a:solidFill>
              </a:rPr>
              <a:t>pathway to wellbeing</a:t>
            </a:r>
            <a:endParaRPr lang="en-NZ" dirty="0">
              <a:solidFill>
                <a:srgbClr val="7030A0"/>
              </a:solidFill>
            </a:endParaRPr>
          </a:p>
        </p:txBody>
      </p:sp>
      <p:sp>
        <p:nvSpPr>
          <p:cNvPr id="3" name="Content Placeholder 2"/>
          <p:cNvSpPr>
            <a:spLocks noGrp="1"/>
          </p:cNvSpPr>
          <p:nvPr>
            <p:ph idx="1"/>
          </p:nvPr>
        </p:nvSpPr>
        <p:spPr/>
        <p:txBody>
          <a:bodyPr>
            <a:noAutofit/>
          </a:bodyPr>
          <a:lstStyle/>
          <a:p>
            <a:pPr marL="263525" indent="-263525">
              <a:buFont typeface="Wingdings" panose="05000000000000000000" pitchFamily="2" charset="2"/>
              <a:buChar char="v"/>
            </a:pPr>
            <a:r>
              <a:rPr lang="en-NZ" sz="1600" dirty="0" smtClean="0"/>
              <a:t>Embrace negative emotions – they are functional. </a:t>
            </a:r>
          </a:p>
          <a:p>
            <a:pPr marL="263525" indent="-263525">
              <a:buFont typeface="Wingdings" panose="05000000000000000000" pitchFamily="2" charset="2"/>
              <a:buChar char="v"/>
            </a:pPr>
            <a:r>
              <a:rPr lang="en-NZ" sz="1600" dirty="0" smtClean="0"/>
              <a:t>Embrace discomfort.</a:t>
            </a:r>
          </a:p>
        </p:txBody>
      </p:sp>
      <p:pic>
        <p:nvPicPr>
          <p:cNvPr id="4" name="Picture 3"/>
          <p:cNvPicPr>
            <a:picLocks noChangeAspect="1"/>
          </p:cNvPicPr>
          <p:nvPr/>
        </p:nvPicPr>
        <p:blipFill>
          <a:blip r:embed="rId3"/>
          <a:stretch>
            <a:fillRect/>
          </a:stretch>
        </p:blipFill>
        <p:spPr>
          <a:xfrm>
            <a:off x="5860332" y="2398245"/>
            <a:ext cx="5508363" cy="3079448"/>
          </a:xfrm>
          <a:prstGeom prst="rect">
            <a:avLst/>
          </a:prstGeom>
        </p:spPr>
      </p:pic>
    </p:spTree>
    <p:extLst>
      <p:ext uri="{BB962C8B-B14F-4D97-AF65-F5344CB8AC3E}">
        <p14:creationId xmlns:p14="http://schemas.microsoft.com/office/powerpoint/2010/main" val="31214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Slow down</a:t>
            </a:r>
            <a:endParaRPr lang="en-NZ" dirty="0"/>
          </a:p>
        </p:txBody>
      </p:sp>
      <p:pic>
        <p:nvPicPr>
          <p:cNvPr id="2050" name="Picture 2" descr="http://www.carlhonore.com/assets/US-cover-200x30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34578" y="2542086"/>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097280" y="1845734"/>
            <a:ext cx="5416731" cy="336199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AutoNum type="arabicParenR"/>
            </a:pPr>
            <a:r>
              <a:rPr lang="en-NZ" sz="1600" dirty="0" smtClean="0"/>
              <a:t>Stand up and stretch, then </a:t>
            </a:r>
          </a:p>
          <a:p>
            <a:pPr marL="342900" indent="-342900">
              <a:buAutoNum type="arabicParenR"/>
            </a:pPr>
            <a:r>
              <a:rPr lang="en-NZ" sz="1600" dirty="0" smtClean="0"/>
              <a:t>walk 10 meters in any direction and return to where you were</a:t>
            </a:r>
          </a:p>
          <a:p>
            <a:pPr marL="342900" indent="-342900">
              <a:buAutoNum type="arabicParenR"/>
            </a:pPr>
            <a:endParaRPr lang="en-NZ" sz="1600" dirty="0"/>
          </a:p>
          <a:p>
            <a:pPr marL="0" indent="0">
              <a:buNone/>
            </a:pPr>
            <a:r>
              <a:rPr lang="en-NZ" sz="1600" dirty="0" smtClean="0"/>
              <a:t>Do both of these activities at </a:t>
            </a:r>
            <a:r>
              <a:rPr lang="en-NZ" sz="1600" dirty="0" smtClean="0">
                <a:solidFill>
                  <a:srgbClr val="00B0F0"/>
                </a:solidFill>
              </a:rPr>
              <a:t>50% regular speed </a:t>
            </a:r>
            <a:r>
              <a:rPr lang="en-NZ" sz="1600" dirty="0" smtClean="0"/>
              <a:t>– in slow motion, like you walking on the moon. Pay attention to how you feel. </a:t>
            </a:r>
          </a:p>
        </p:txBody>
      </p:sp>
    </p:spTree>
    <p:extLst>
      <p:ext uri="{BB962C8B-B14F-4D97-AF65-F5344CB8AC3E}">
        <p14:creationId xmlns:p14="http://schemas.microsoft.com/office/powerpoint/2010/main" val="1885284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Peak-end theory</a:t>
            </a:r>
            <a:endParaRPr lang="en-NZ" dirty="0">
              <a:solidFill>
                <a:srgbClr val="7030A0"/>
              </a:solidFill>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NZ" dirty="0" smtClean="0"/>
              <a:t> Peak-end </a:t>
            </a:r>
            <a:r>
              <a:rPr lang="en-NZ" dirty="0"/>
              <a:t>theory states that people’s judgments of their overall experience (like of this </a:t>
            </a:r>
            <a:r>
              <a:rPr lang="en-NZ" dirty="0" smtClean="0"/>
              <a:t>45 minute talk</a:t>
            </a:r>
            <a:r>
              <a:rPr lang="en-NZ" dirty="0"/>
              <a:t>) is greatly influenced by the peak of their experience, and how it ends. </a:t>
            </a:r>
            <a:endParaRPr lang="en-NZ" dirty="0" smtClean="0"/>
          </a:p>
          <a:p>
            <a:pPr>
              <a:buFont typeface="Wingdings" panose="05000000000000000000" pitchFamily="2" charset="2"/>
              <a:buChar char="v"/>
            </a:pPr>
            <a:r>
              <a:rPr lang="en-NZ" dirty="0" smtClean="0"/>
              <a:t> The research indicates that we judge our past experiences almost entirely on how they were </a:t>
            </a:r>
            <a:r>
              <a:rPr lang="en-NZ" b="1" dirty="0" smtClean="0">
                <a:solidFill>
                  <a:srgbClr val="00B0F0"/>
                </a:solidFill>
              </a:rPr>
              <a:t>at their peak </a:t>
            </a:r>
            <a:r>
              <a:rPr lang="en-NZ" dirty="0" smtClean="0"/>
              <a:t>and how they </a:t>
            </a:r>
            <a:r>
              <a:rPr lang="en-NZ" b="1" dirty="0" smtClean="0">
                <a:solidFill>
                  <a:srgbClr val="00B0F0"/>
                </a:solidFill>
              </a:rPr>
              <a:t>ended</a:t>
            </a:r>
            <a:r>
              <a:rPr lang="en-NZ" dirty="0" smtClean="0"/>
              <a:t>…</a:t>
            </a:r>
          </a:p>
          <a:p>
            <a:pPr>
              <a:buFont typeface="Wingdings" panose="05000000000000000000" pitchFamily="2" charset="2"/>
              <a:buChar char="v"/>
            </a:pPr>
            <a:r>
              <a:rPr lang="en-NZ" dirty="0" smtClean="0"/>
              <a:t> It has to do with our </a:t>
            </a:r>
            <a:r>
              <a:rPr lang="en-NZ" dirty="0" smtClean="0">
                <a:solidFill>
                  <a:srgbClr val="00B0F0"/>
                </a:solidFill>
              </a:rPr>
              <a:t>memory of experiences</a:t>
            </a:r>
            <a:r>
              <a:rPr lang="en-NZ" b="1" dirty="0" smtClean="0"/>
              <a:t>…</a:t>
            </a:r>
          </a:p>
          <a:p>
            <a:pPr>
              <a:buFont typeface="Wingdings" panose="05000000000000000000" pitchFamily="2" charset="2"/>
              <a:buChar char="v"/>
            </a:pPr>
            <a:endParaRPr lang="en-NZ" dirty="0"/>
          </a:p>
          <a:p>
            <a:pPr>
              <a:buFont typeface="Wingdings" panose="05000000000000000000" pitchFamily="2" charset="2"/>
              <a:buChar char="v"/>
            </a:pPr>
            <a:endParaRPr lang="en-NZ" b="1" dirty="0" smtClean="0"/>
          </a:p>
        </p:txBody>
      </p:sp>
      <p:pic>
        <p:nvPicPr>
          <p:cNvPr id="4" name="Picture 2"/>
          <p:cNvPicPr>
            <a:picLocks noChangeAspect="1" noChangeArrowheads="1"/>
          </p:cNvPicPr>
          <p:nvPr/>
        </p:nvPicPr>
        <p:blipFill rotWithShape="1">
          <a:blip r:embed="rId3" cstate="print"/>
          <a:srcRect t="32517" r="26906" b="29282"/>
          <a:stretch/>
        </p:blipFill>
        <p:spPr bwMode="auto">
          <a:xfrm>
            <a:off x="4401899" y="4585063"/>
            <a:ext cx="4408999" cy="1633728"/>
          </a:xfrm>
          <a:prstGeom prst="rect">
            <a:avLst/>
          </a:prstGeom>
          <a:noFill/>
          <a:ln w="9525">
            <a:noFill/>
            <a:miter lim="800000"/>
            <a:headEnd/>
            <a:tailEnd/>
          </a:ln>
        </p:spPr>
      </p:pic>
    </p:spTree>
    <p:extLst>
      <p:ext uri="{BB962C8B-B14F-4D97-AF65-F5344CB8AC3E}">
        <p14:creationId xmlns:p14="http://schemas.microsoft.com/office/powerpoint/2010/main" val="2734845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A wellbeing overview</a:t>
            </a:r>
            <a:endParaRPr lang="en-NZ" dirty="0">
              <a:solidFill>
                <a:srgbClr val="7030A0"/>
              </a:solidFill>
            </a:endParaRPr>
          </a:p>
        </p:txBody>
      </p:sp>
      <p:sp>
        <p:nvSpPr>
          <p:cNvPr id="3" name="Content Placeholder 2"/>
          <p:cNvSpPr>
            <a:spLocks noGrp="1"/>
          </p:cNvSpPr>
          <p:nvPr>
            <p:ph idx="1"/>
          </p:nvPr>
        </p:nvSpPr>
        <p:spPr>
          <a:xfrm>
            <a:off x="1024128" y="2084832"/>
            <a:ext cx="10375392" cy="4023360"/>
          </a:xfrm>
        </p:spPr>
        <p:txBody>
          <a:bodyPr numCol="2">
            <a:noAutofit/>
          </a:bodyPr>
          <a:lstStyle/>
          <a:p>
            <a:pPr>
              <a:buFont typeface="Wingdings" panose="05000000000000000000" pitchFamily="2" charset="2"/>
              <a:buChar char="v"/>
            </a:pPr>
            <a:r>
              <a:rPr lang="en-NZ" sz="1600" dirty="0" smtClean="0"/>
              <a:t> Invest time and effort in </a:t>
            </a:r>
            <a:r>
              <a:rPr lang="en-NZ" sz="1600" u="sng" dirty="0" smtClean="0">
                <a:solidFill>
                  <a:srgbClr val="00B0F0"/>
                </a:solidFill>
              </a:rPr>
              <a:t>family</a:t>
            </a:r>
            <a:r>
              <a:rPr lang="en-NZ" sz="1600" dirty="0" smtClean="0">
                <a:solidFill>
                  <a:srgbClr val="00B0F0"/>
                </a:solidFill>
              </a:rPr>
              <a:t> </a:t>
            </a:r>
            <a:r>
              <a:rPr lang="en-NZ" sz="1600" dirty="0" smtClean="0"/>
              <a:t>connections.</a:t>
            </a:r>
          </a:p>
          <a:p>
            <a:pPr>
              <a:buFont typeface="Wingdings" panose="05000000000000000000" pitchFamily="2" charset="2"/>
              <a:buChar char="v"/>
            </a:pPr>
            <a:r>
              <a:rPr lang="en-NZ" sz="1600" dirty="0" smtClean="0"/>
              <a:t> We are social creatures so be enmeshed in a community of </a:t>
            </a:r>
            <a:r>
              <a:rPr lang="en-NZ" sz="1600" u="sng" dirty="0" smtClean="0">
                <a:solidFill>
                  <a:srgbClr val="00B0F0"/>
                </a:solidFill>
              </a:rPr>
              <a:t>friends</a:t>
            </a:r>
            <a:r>
              <a:rPr lang="en-NZ" sz="1600" dirty="0" smtClean="0">
                <a:solidFill>
                  <a:srgbClr val="00B0F0"/>
                </a:solidFill>
              </a:rPr>
              <a:t> </a:t>
            </a:r>
            <a:r>
              <a:rPr lang="en-NZ" sz="1600" dirty="0" smtClean="0"/>
              <a:t>- </a:t>
            </a:r>
            <a:r>
              <a:rPr lang="en-NZ" sz="1600" dirty="0"/>
              <a:t>deep and meaningful </a:t>
            </a:r>
            <a:r>
              <a:rPr lang="en-NZ" sz="1600" dirty="0" smtClean="0"/>
              <a:t>relationships.</a:t>
            </a:r>
            <a:endParaRPr lang="en-NZ" sz="1600" u="sng" dirty="0" smtClean="0"/>
          </a:p>
          <a:p>
            <a:pPr>
              <a:buFont typeface="Wingdings" panose="05000000000000000000" pitchFamily="2" charset="2"/>
              <a:buChar char="v"/>
            </a:pPr>
            <a:r>
              <a:rPr lang="en-NZ" sz="1600" dirty="0" smtClean="0"/>
              <a:t> Know your </a:t>
            </a:r>
            <a:r>
              <a:rPr lang="en-NZ" sz="1600" u="sng" dirty="0" smtClean="0">
                <a:solidFill>
                  <a:srgbClr val="00B0F0"/>
                </a:solidFill>
              </a:rPr>
              <a:t>personal values </a:t>
            </a:r>
            <a:r>
              <a:rPr lang="en-NZ" sz="1600" dirty="0" smtClean="0"/>
              <a:t>and live by them. Similarly, know your purpose and what derives meaning for you. </a:t>
            </a:r>
          </a:p>
          <a:p>
            <a:pPr>
              <a:buFont typeface="Wingdings" panose="05000000000000000000" pitchFamily="2" charset="2"/>
              <a:buChar char="v"/>
            </a:pPr>
            <a:r>
              <a:rPr lang="en-NZ" sz="1600" dirty="0" smtClean="0"/>
              <a:t> Know you personal </a:t>
            </a:r>
            <a:r>
              <a:rPr lang="en-NZ" sz="1600" u="sng" dirty="0" smtClean="0">
                <a:solidFill>
                  <a:srgbClr val="00B0F0"/>
                </a:solidFill>
              </a:rPr>
              <a:t>strengths</a:t>
            </a:r>
            <a:r>
              <a:rPr lang="en-NZ" sz="1600" dirty="0" smtClean="0">
                <a:solidFill>
                  <a:srgbClr val="00B0F0"/>
                </a:solidFill>
              </a:rPr>
              <a:t> </a:t>
            </a:r>
            <a:r>
              <a:rPr lang="en-NZ" sz="1600" dirty="0" smtClean="0"/>
              <a:t>and find ways to exercise them every day.</a:t>
            </a:r>
          </a:p>
          <a:p>
            <a:pPr>
              <a:buFont typeface="Wingdings" panose="05000000000000000000" pitchFamily="2" charset="2"/>
              <a:buChar char="v"/>
            </a:pPr>
            <a:r>
              <a:rPr lang="en-NZ" sz="1600" dirty="0" smtClean="0"/>
              <a:t> Develop and </a:t>
            </a:r>
            <a:r>
              <a:rPr lang="en-NZ" sz="1600" u="sng" dirty="0" smtClean="0">
                <a:solidFill>
                  <a:srgbClr val="00B0F0"/>
                </a:solidFill>
              </a:rPr>
              <a:t>optimistic</a:t>
            </a:r>
            <a:r>
              <a:rPr lang="en-NZ" sz="1600" dirty="0" smtClean="0">
                <a:solidFill>
                  <a:srgbClr val="00B0F0"/>
                </a:solidFill>
              </a:rPr>
              <a:t> </a:t>
            </a:r>
            <a:r>
              <a:rPr lang="en-NZ" sz="1600" dirty="0" smtClean="0"/>
              <a:t>thinking style.</a:t>
            </a:r>
          </a:p>
          <a:p>
            <a:pPr>
              <a:buFont typeface="Wingdings" panose="05000000000000000000" pitchFamily="2" charset="2"/>
              <a:buChar char="v"/>
            </a:pPr>
            <a:r>
              <a:rPr lang="en-NZ" sz="1600" dirty="0" smtClean="0"/>
              <a:t> Invest your money in </a:t>
            </a:r>
            <a:r>
              <a:rPr lang="en-NZ" sz="1600" u="sng" dirty="0" smtClean="0">
                <a:solidFill>
                  <a:srgbClr val="00B0F0"/>
                </a:solidFill>
              </a:rPr>
              <a:t>experiences</a:t>
            </a:r>
            <a:r>
              <a:rPr lang="en-NZ" sz="1600" dirty="0" smtClean="0">
                <a:solidFill>
                  <a:srgbClr val="00B0F0"/>
                </a:solidFill>
              </a:rPr>
              <a:t> </a:t>
            </a:r>
            <a:r>
              <a:rPr lang="en-NZ" sz="1600" dirty="0" smtClean="0"/>
              <a:t>rather than things.</a:t>
            </a:r>
          </a:p>
          <a:p>
            <a:pPr>
              <a:buFont typeface="Wingdings" panose="05000000000000000000" pitchFamily="2" charset="2"/>
              <a:buChar char="v"/>
            </a:pPr>
            <a:r>
              <a:rPr lang="en-NZ" sz="1600" dirty="0" smtClean="0"/>
              <a:t> Be in </a:t>
            </a:r>
            <a:r>
              <a:rPr lang="en-NZ" sz="1600" u="sng" dirty="0" smtClean="0">
                <a:solidFill>
                  <a:srgbClr val="00B0F0"/>
                </a:solidFill>
              </a:rPr>
              <a:t>work or study</a:t>
            </a:r>
            <a:r>
              <a:rPr lang="en-NZ" sz="1600" dirty="0" smtClean="0"/>
              <a:t>, and work or study that you enjoy.</a:t>
            </a:r>
          </a:p>
          <a:p>
            <a:pPr>
              <a:buFont typeface="Wingdings" panose="05000000000000000000" pitchFamily="2" charset="2"/>
              <a:buChar char="v"/>
            </a:pPr>
            <a:r>
              <a:rPr lang="en-NZ" sz="1600" dirty="0" smtClean="0"/>
              <a:t> Be </a:t>
            </a:r>
            <a:r>
              <a:rPr lang="en-NZ" sz="1600" u="sng" dirty="0" smtClean="0">
                <a:solidFill>
                  <a:srgbClr val="00B0F0"/>
                </a:solidFill>
              </a:rPr>
              <a:t>grateful</a:t>
            </a:r>
            <a:r>
              <a:rPr lang="en-NZ" sz="1600" u="sng" dirty="0" smtClean="0"/>
              <a:t>.</a:t>
            </a:r>
          </a:p>
          <a:p>
            <a:pPr>
              <a:buFont typeface="Wingdings" panose="05000000000000000000" pitchFamily="2" charset="2"/>
              <a:buChar char="v"/>
            </a:pPr>
            <a:endParaRPr lang="en-NZ" sz="1600" u="sng" dirty="0" smtClean="0"/>
          </a:p>
          <a:p>
            <a:pPr marL="0" indent="0">
              <a:buNone/>
            </a:pPr>
            <a:endParaRPr lang="en-NZ" sz="1600" u="sng" dirty="0" smtClean="0"/>
          </a:p>
          <a:p>
            <a:pPr>
              <a:buFont typeface="Wingdings" panose="05000000000000000000" pitchFamily="2" charset="2"/>
              <a:buChar char="v"/>
            </a:pPr>
            <a:r>
              <a:rPr lang="en-NZ" sz="1600" dirty="0" smtClean="0"/>
              <a:t> </a:t>
            </a:r>
            <a:r>
              <a:rPr lang="en-NZ" sz="1600" u="sng" dirty="0" smtClean="0">
                <a:solidFill>
                  <a:srgbClr val="00B0F0"/>
                </a:solidFill>
              </a:rPr>
              <a:t>Savour</a:t>
            </a:r>
            <a:r>
              <a:rPr lang="en-NZ" sz="1600" dirty="0" smtClean="0">
                <a:solidFill>
                  <a:srgbClr val="00B0F0"/>
                </a:solidFill>
              </a:rPr>
              <a:t> </a:t>
            </a:r>
            <a:r>
              <a:rPr lang="en-NZ" sz="1600" dirty="0" smtClean="0"/>
              <a:t>the now regularly – rather than the past or future.</a:t>
            </a:r>
          </a:p>
          <a:p>
            <a:pPr>
              <a:buFont typeface="Wingdings" panose="05000000000000000000" pitchFamily="2" charset="2"/>
              <a:buChar char="v"/>
            </a:pPr>
            <a:r>
              <a:rPr lang="en-NZ" sz="1600" dirty="0" smtClean="0"/>
              <a:t> </a:t>
            </a:r>
            <a:r>
              <a:rPr lang="en-NZ" sz="1600" u="sng" dirty="0" smtClean="0">
                <a:solidFill>
                  <a:srgbClr val="00B0F0"/>
                </a:solidFill>
              </a:rPr>
              <a:t>Slow down and do less </a:t>
            </a:r>
            <a:r>
              <a:rPr lang="en-NZ" sz="1600" dirty="0" smtClean="0"/>
              <a:t>– perhaps meditate?</a:t>
            </a:r>
          </a:p>
          <a:p>
            <a:pPr>
              <a:buFont typeface="Wingdings" panose="05000000000000000000" pitchFamily="2" charset="2"/>
              <a:buChar char="v"/>
            </a:pPr>
            <a:r>
              <a:rPr lang="en-NZ" sz="1600" dirty="0" smtClean="0"/>
              <a:t> Be </a:t>
            </a:r>
            <a:r>
              <a:rPr lang="en-NZ" sz="1600" u="sng" dirty="0" smtClean="0">
                <a:solidFill>
                  <a:srgbClr val="00B0F0"/>
                </a:solidFill>
              </a:rPr>
              <a:t>curious</a:t>
            </a:r>
            <a:r>
              <a:rPr lang="en-NZ" sz="1600" dirty="0" smtClean="0"/>
              <a:t>.</a:t>
            </a:r>
          </a:p>
          <a:p>
            <a:pPr>
              <a:buFont typeface="Wingdings" panose="05000000000000000000" pitchFamily="2" charset="2"/>
              <a:buChar char="v"/>
            </a:pPr>
            <a:r>
              <a:rPr lang="en-NZ" sz="1600" dirty="0" smtClean="0"/>
              <a:t> </a:t>
            </a:r>
            <a:r>
              <a:rPr lang="en-NZ" sz="1600" u="sng" dirty="0">
                <a:solidFill>
                  <a:srgbClr val="00B0F0"/>
                </a:solidFill>
              </a:rPr>
              <a:t>Monitor</a:t>
            </a:r>
            <a:r>
              <a:rPr lang="en-NZ" sz="1600" dirty="0" smtClean="0"/>
              <a:t> your wellbeing.  </a:t>
            </a:r>
          </a:p>
          <a:p>
            <a:pPr>
              <a:buFont typeface="Wingdings" panose="05000000000000000000" pitchFamily="2" charset="2"/>
              <a:buChar char="v"/>
            </a:pPr>
            <a:r>
              <a:rPr lang="en-NZ" sz="1600" dirty="0" smtClean="0"/>
              <a:t>Look after your </a:t>
            </a:r>
            <a:r>
              <a:rPr lang="en-NZ" sz="1600" u="sng" dirty="0" smtClean="0">
                <a:solidFill>
                  <a:srgbClr val="00B0F0"/>
                </a:solidFill>
              </a:rPr>
              <a:t>health</a:t>
            </a:r>
            <a:r>
              <a:rPr lang="en-NZ" sz="1600" dirty="0" smtClean="0">
                <a:solidFill>
                  <a:srgbClr val="00B0F0"/>
                </a:solidFill>
              </a:rPr>
              <a:t> </a:t>
            </a:r>
            <a:r>
              <a:rPr lang="en-NZ" sz="1600" dirty="0" smtClean="0"/>
              <a:t>(the below 5 can make approximately 14 years difference to your life expectancy).</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Eat real food – not too much, and mostly plants (</a:t>
            </a:r>
            <a:r>
              <a:rPr lang="en-NZ" sz="1600" dirty="0" err="1" smtClean="0"/>
              <a:t>LCHF</a:t>
            </a:r>
            <a:r>
              <a:rPr lang="en-NZ" sz="1600" dirty="0" smtClean="0"/>
              <a:t>).</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Exercise regularly – and different types: aerobic, resistance, flexibility, balance.</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Drink alcohol in moderation.</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Don’t smoke.</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Get enough quality sleep.</a:t>
            </a:r>
          </a:p>
          <a:p>
            <a:pPr>
              <a:buFont typeface="Wingdings" panose="05000000000000000000" pitchFamily="2" charset="2"/>
              <a:buChar char="v"/>
            </a:pPr>
            <a:endParaRPr lang="en-NZ" sz="800" dirty="0" smtClean="0"/>
          </a:p>
          <a:p>
            <a:pPr>
              <a:buFont typeface="Wingdings" panose="05000000000000000000" pitchFamily="2" charset="2"/>
              <a:buChar char="v"/>
            </a:pPr>
            <a:endParaRPr lang="en-NZ" sz="800" dirty="0" smtClean="0"/>
          </a:p>
          <a:p>
            <a:pPr>
              <a:buFont typeface="Wingdings" panose="05000000000000000000" pitchFamily="2" charset="2"/>
              <a:buChar char="v"/>
            </a:pPr>
            <a:endParaRPr lang="en-NZ" sz="800" dirty="0"/>
          </a:p>
        </p:txBody>
      </p:sp>
      <p:sp>
        <p:nvSpPr>
          <p:cNvPr id="5" name="Content Placeholder 2"/>
          <p:cNvSpPr txBox="1">
            <a:spLocks/>
          </p:cNvSpPr>
          <p:nvPr/>
        </p:nvSpPr>
        <p:spPr>
          <a:xfrm>
            <a:off x="2055223" y="5931408"/>
            <a:ext cx="8142514" cy="35356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n-NZ" sz="1400" dirty="0" smtClean="0">
                <a:solidFill>
                  <a:srgbClr val="00B0F0"/>
                </a:solidFill>
              </a:rPr>
              <a:t>Caveat</a:t>
            </a:r>
            <a:r>
              <a:rPr lang="en-NZ" sz="1400" dirty="0" smtClean="0"/>
              <a:t>: Genetics and upbringing also make a slight bit of difference, but since you can’t do too much about those, don’t worry about them…</a:t>
            </a:r>
          </a:p>
          <a:p>
            <a:pPr algn="ctr">
              <a:buFont typeface="Wingdings" panose="05000000000000000000" pitchFamily="2" charset="2"/>
              <a:buChar char="v"/>
            </a:pPr>
            <a:endParaRPr lang="en-NZ" sz="1600" dirty="0"/>
          </a:p>
        </p:txBody>
      </p:sp>
    </p:spTree>
    <p:extLst>
      <p:ext uri="{BB962C8B-B14F-4D97-AF65-F5344CB8AC3E}">
        <p14:creationId xmlns:p14="http://schemas.microsoft.com/office/powerpoint/2010/main" val="4071929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3139321"/>
          </a:xfrm>
          <a:prstGeom prst="rect">
            <a:avLst/>
          </a:prstGeom>
          <a:solidFill>
            <a:schemeClr val="bg1"/>
          </a:solidFill>
        </p:spPr>
        <p:txBody>
          <a:bodyPr wrap="square" rtlCol="0">
            <a:spAutoFit/>
          </a:bodyPr>
          <a:lstStyle/>
          <a:p>
            <a:pPr algn="ctr"/>
            <a:endParaRPr lang="en-NZ" dirty="0" smtClean="0"/>
          </a:p>
          <a:p>
            <a:pPr algn="ctr"/>
            <a:endParaRPr lang="en-NZ" dirty="0" smtClean="0"/>
          </a:p>
          <a:p>
            <a:pPr algn="ctr"/>
            <a:endParaRPr lang="en-NZ" dirty="0" smtClean="0"/>
          </a:p>
          <a:p>
            <a:pPr algn="ctr"/>
            <a:r>
              <a:rPr lang="en-NZ" dirty="0" smtClean="0">
                <a:solidFill>
                  <a:srgbClr val="FF0000"/>
                </a:solidFill>
              </a:rPr>
              <a:t>Dr Aaron Jarden</a:t>
            </a:r>
          </a:p>
          <a:p>
            <a:pPr algn="ctr"/>
            <a:endParaRPr lang="en-NZ" dirty="0" smtClean="0"/>
          </a:p>
          <a:p>
            <a:pPr algn="ctr"/>
            <a:r>
              <a:rPr lang="en-NZ" dirty="0" smtClean="0">
                <a:solidFill>
                  <a:srgbClr val="00B0F0"/>
                </a:solidFill>
                <a:hlinkClick r:id="rId2"/>
              </a:rPr>
              <a:t>aaron.jarden@aut.ac.nz</a:t>
            </a:r>
            <a:endParaRPr lang="en-NZ" dirty="0" smtClean="0">
              <a:solidFill>
                <a:srgbClr val="00B0F0"/>
              </a:solidFill>
            </a:endParaRPr>
          </a:p>
          <a:p>
            <a:pPr algn="ctr"/>
            <a:endParaRPr lang="en-NZ" dirty="0">
              <a:solidFill>
                <a:srgbClr val="00B0F0"/>
              </a:solidFill>
            </a:endParaRPr>
          </a:p>
          <a:p>
            <a:pPr algn="ctr"/>
            <a:r>
              <a:rPr lang="en-NZ" dirty="0" smtClean="0">
                <a:solidFill>
                  <a:srgbClr val="00B0F0"/>
                </a:solidFill>
                <a:hlinkClick r:id="rId3"/>
              </a:rPr>
              <a:t>www.aaronjarden.com</a:t>
            </a:r>
            <a:r>
              <a:rPr lang="en-NZ" dirty="0" smtClean="0">
                <a:solidFill>
                  <a:srgbClr val="00B0F0"/>
                </a:solidFill>
              </a:rPr>
              <a:t> </a:t>
            </a:r>
            <a:endParaRPr lang="en-NZ" dirty="0">
              <a:solidFill>
                <a:srgbClr val="00B0F0"/>
              </a:solidFill>
            </a:endParaRPr>
          </a:p>
          <a:p>
            <a:pPr algn="ctr"/>
            <a:endParaRPr lang="en-NZ" dirty="0" smtClean="0"/>
          </a:p>
          <a:p>
            <a:pPr algn="ctr"/>
            <a:endParaRPr lang="en-NZ" dirty="0" smtClean="0"/>
          </a:p>
          <a:p>
            <a:endParaRPr lang="en-NZ" dirty="0"/>
          </a:p>
        </p:txBody>
      </p:sp>
      <p:pic>
        <p:nvPicPr>
          <p:cNvPr id="2" name="Picture 1"/>
          <p:cNvPicPr>
            <a:picLocks noChangeAspect="1"/>
          </p:cNvPicPr>
          <p:nvPr/>
        </p:nvPicPr>
        <p:blipFill rotWithShape="1">
          <a:blip r:embed="rId4"/>
          <a:srcRect l="25111" t="13628" r="32100" b="76315"/>
          <a:stretch/>
        </p:blipFill>
        <p:spPr>
          <a:xfrm>
            <a:off x="4228239" y="5611663"/>
            <a:ext cx="3735521" cy="4938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199" y="5590904"/>
            <a:ext cx="2397617" cy="510301"/>
          </a:xfrm>
          <a:prstGeom prst="rect">
            <a:avLst/>
          </a:prstGeom>
        </p:spPr>
      </p:pic>
      <p:sp>
        <p:nvSpPr>
          <p:cNvPr id="8" name="TextBox 7"/>
          <p:cNvSpPr txBox="1"/>
          <p:nvPr/>
        </p:nvSpPr>
        <p:spPr>
          <a:xfrm>
            <a:off x="8151223" y="4944658"/>
            <a:ext cx="482207" cy="1334010"/>
          </a:xfrm>
          <a:prstGeom prst="rect">
            <a:avLst/>
          </a:prstGeom>
          <a:solidFill>
            <a:schemeClr val="bg1"/>
          </a:solidFill>
        </p:spPr>
        <p:txBody>
          <a:bodyPr wrap="square" rtlCol="0">
            <a:spAutoFit/>
          </a:bodyPr>
          <a:lstStyle/>
          <a:p>
            <a:endParaRPr lang="en-NZ"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096145" y="2585323"/>
            <a:ext cx="2001340" cy="2001340"/>
          </a:xfrm>
          <a:prstGeom prst="rect">
            <a:avLst/>
          </a:prstGeom>
        </p:spPr>
      </p:pic>
      <p:sp>
        <p:nvSpPr>
          <p:cNvPr id="3" name="TextBox 2"/>
          <p:cNvSpPr txBox="1"/>
          <p:nvPr/>
        </p:nvSpPr>
        <p:spPr>
          <a:xfrm>
            <a:off x="2342606" y="2342606"/>
            <a:ext cx="2838994" cy="2394857"/>
          </a:xfrm>
          <a:prstGeom prst="rect">
            <a:avLst/>
          </a:prstGeom>
          <a:solidFill>
            <a:schemeClr val="bg1"/>
          </a:solidFill>
        </p:spPr>
        <p:txBody>
          <a:bodyPr wrap="square" rtlCol="0">
            <a:spAutoFit/>
          </a:bodyPr>
          <a:lstStyle/>
          <a:p>
            <a:endParaRPr lang="en-NZ" dirty="0"/>
          </a:p>
        </p:txBody>
      </p:sp>
      <p:sp>
        <p:nvSpPr>
          <p:cNvPr id="9" name="TextBox 8"/>
          <p:cNvSpPr txBox="1"/>
          <p:nvPr/>
        </p:nvSpPr>
        <p:spPr>
          <a:xfrm>
            <a:off x="7012030" y="2359335"/>
            <a:ext cx="2838994" cy="2394857"/>
          </a:xfrm>
          <a:prstGeom prst="rect">
            <a:avLst/>
          </a:prstGeom>
          <a:solidFill>
            <a:schemeClr val="bg1"/>
          </a:solidFill>
        </p:spPr>
        <p:txBody>
          <a:bodyPr wrap="square" rtlCol="0">
            <a:spAutoFit/>
          </a:bodyPr>
          <a:lstStyle/>
          <a:p>
            <a:endParaRPr lang="en-NZ" dirty="0"/>
          </a:p>
        </p:txBody>
      </p:sp>
      <p:sp>
        <p:nvSpPr>
          <p:cNvPr id="10" name="TextBox 9"/>
          <p:cNvSpPr txBox="1"/>
          <p:nvPr/>
        </p:nvSpPr>
        <p:spPr>
          <a:xfrm>
            <a:off x="9725025" y="3725458"/>
            <a:ext cx="1511791" cy="1334010"/>
          </a:xfrm>
          <a:prstGeom prst="rect">
            <a:avLst/>
          </a:prstGeom>
          <a:solidFill>
            <a:schemeClr val="bg1"/>
          </a:solidFill>
        </p:spPr>
        <p:txBody>
          <a:bodyPr wrap="square" rtlCol="0">
            <a:spAutoFit/>
          </a:bodyPr>
          <a:lstStyle/>
          <a:p>
            <a:endParaRPr lang="en-NZ" dirty="0"/>
          </a:p>
        </p:txBody>
      </p:sp>
      <p:sp>
        <p:nvSpPr>
          <p:cNvPr id="11" name="TextBox 10"/>
          <p:cNvSpPr txBox="1"/>
          <p:nvPr/>
        </p:nvSpPr>
        <p:spPr>
          <a:xfrm>
            <a:off x="986844" y="4087187"/>
            <a:ext cx="1511791" cy="1334010"/>
          </a:xfrm>
          <a:prstGeom prst="rect">
            <a:avLst/>
          </a:prstGeom>
          <a:solidFill>
            <a:schemeClr val="bg1"/>
          </a:solidFill>
        </p:spPr>
        <p:txBody>
          <a:bodyPr wrap="square" rtlCol="0">
            <a:spAutoFit/>
          </a:bodyPr>
          <a:lstStyle/>
          <a:p>
            <a:endParaRPr lang="en-NZ"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4052" y="5367599"/>
            <a:ext cx="1060704" cy="871728"/>
          </a:xfrm>
          <a:prstGeom prst="rect">
            <a:avLst/>
          </a:prstGeom>
        </p:spPr>
      </p:pic>
    </p:spTree>
    <p:extLst>
      <p:ext uri="{BB962C8B-B14F-4D97-AF65-F5344CB8AC3E}">
        <p14:creationId xmlns:p14="http://schemas.microsoft.com/office/powerpoint/2010/main" val="4267571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Killer questions?</a:t>
            </a:r>
            <a:endParaRPr lang="en-NZ" dirty="0">
              <a:solidFill>
                <a:srgbClr val="7030A0"/>
              </a:solidFill>
            </a:endParaRPr>
          </a:p>
        </p:txBody>
      </p:sp>
      <p:sp>
        <p:nvSpPr>
          <p:cNvPr id="3" name="Content Placeholder 2"/>
          <p:cNvSpPr>
            <a:spLocks noGrp="1"/>
          </p:cNvSpPr>
          <p:nvPr>
            <p:ph idx="1"/>
          </p:nvPr>
        </p:nvSpPr>
        <p:spPr>
          <a:xfrm>
            <a:off x="1024128" y="2286000"/>
            <a:ext cx="6918089" cy="2068286"/>
          </a:xfrm>
        </p:spPr>
        <p:txBody>
          <a:bodyPr/>
          <a:lstStyle/>
          <a:p>
            <a:r>
              <a:rPr lang="en-NZ" dirty="0" smtClean="0"/>
              <a:t>Does anyone have any </a:t>
            </a:r>
            <a:r>
              <a:rPr lang="en-NZ" dirty="0">
                <a:solidFill>
                  <a:srgbClr val="00B0F0"/>
                </a:solidFill>
              </a:rPr>
              <a:t>killer</a:t>
            </a:r>
            <a:r>
              <a:rPr lang="en-NZ" dirty="0" smtClean="0"/>
              <a:t> </a:t>
            </a:r>
            <a:r>
              <a:rPr lang="en-NZ" dirty="0">
                <a:solidFill>
                  <a:srgbClr val="00B0F0"/>
                </a:solidFill>
              </a:rPr>
              <a:t>questions</a:t>
            </a:r>
            <a:r>
              <a:rPr lang="en-NZ" dirty="0" smtClean="0"/>
              <a:t> they would either like me to muse on now, or address at some stage? </a:t>
            </a:r>
            <a:r>
              <a:rPr lang="en-NZ" dirty="0"/>
              <a:t> </a:t>
            </a:r>
          </a:p>
          <a:p>
            <a:endParaRPr lang="en-NZ" dirty="0"/>
          </a:p>
        </p:txBody>
      </p:sp>
      <p:pic>
        <p:nvPicPr>
          <p:cNvPr id="1026" name="Picture 2" descr="http://themlmwhisperer.com/wp-content/uploads/2011/12/MLM-Marketing-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341" y="2400300"/>
            <a:ext cx="3422759" cy="256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28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7030A0"/>
                </a:solidFill>
              </a:rPr>
              <a:t>The plan</a:t>
            </a:r>
            <a:endParaRPr lang="en-NZ" dirty="0">
              <a:solidFill>
                <a:srgbClr val="7030A0"/>
              </a:solidFill>
            </a:endParaRPr>
          </a:p>
        </p:txBody>
      </p:sp>
      <p:sp>
        <p:nvSpPr>
          <p:cNvPr id="3" name="Content Placeholder 2"/>
          <p:cNvSpPr>
            <a:spLocks noGrp="1"/>
          </p:cNvSpPr>
          <p:nvPr>
            <p:ph idx="1"/>
          </p:nvPr>
        </p:nvSpPr>
        <p:spPr>
          <a:xfrm>
            <a:off x="1024128" y="2286000"/>
            <a:ext cx="6918089" cy="2068286"/>
          </a:xfrm>
        </p:spPr>
        <p:txBody>
          <a:bodyPr/>
          <a:lstStyle/>
          <a:p>
            <a:pPr>
              <a:buFont typeface="Wingdings" panose="05000000000000000000" pitchFamily="2" charset="2"/>
              <a:buChar char="v"/>
            </a:pPr>
            <a:r>
              <a:rPr lang="en-NZ" dirty="0" smtClean="0">
                <a:solidFill>
                  <a:srgbClr val="7030A0"/>
                </a:solidFill>
              </a:rPr>
              <a:t> </a:t>
            </a:r>
            <a:r>
              <a:rPr lang="en-NZ" dirty="0">
                <a:solidFill>
                  <a:srgbClr val="7030A0"/>
                </a:solidFill>
              </a:rPr>
              <a:t>Wellbeing science </a:t>
            </a:r>
            <a:r>
              <a:rPr lang="en-NZ" dirty="0">
                <a:solidFill>
                  <a:schemeClr val="tx1"/>
                </a:solidFill>
              </a:rPr>
              <a:t>+ </a:t>
            </a:r>
            <a:r>
              <a:rPr lang="en-NZ" dirty="0">
                <a:solidFill>
                  <a:srgbClr val="00B050"/>
                </a:solidFill>
              </a:rPr>
              <a:t>Positive psychological interventions</a:t>
            </a:r>
          </a:p>
          <a:p>
            <a:pPr>
              <a:buFont typeface="Wingdings" panose="05000000000000000000" pitchFamily="2" charset="2"/>
              <a:buChar char="v"/>
            </a:pPr>
            <a:r>
              <a:rPr lang="en-NZ" dirty="0" smtClean="0">
                <a:solidFill>
                  <a:srgbClr val="7030A0"/>
                </a:solidFill>
              </a:rPr>
              <a:t> Know stuff </a:t>
            </a:r>
            <a:r>
              <a:rPr lang="en-NZ" dirty="0" smtClean="0"/>
              <a:t>+ </a:t>
            </a:r>
            <a:r>
              <a:rPr lang="en-NZ" dirty="0" smtClean="0">
                <a:solidFill>
                  <a:srgbClr val="00B050"/>
                </a:solidFill>
              </a:rPr>
              <a:t>do stuff </a:t>
            </a:r>
            <a:r>
              <a:rPr lang="en-NZ" dirty="0" smtClean="0"/>
              <a:t>(knowledge + experience)</a:t>
            </a:r>
          </a:p>
          <a:p>
            <a:pPr>
              <a:buFont typeface="Wingdings" panose="05000000000000000000" pitchFamily="2" charset="2"/>
              <a:buChar char="v"/>
            </a:pPr>
            <a:endParaRPr lang="en-NZ" dirty="0">
              <a:solidFill>
                <a:srgbClr val="7030A0"/>
              </a:solidFill>
            </a:endParaRPr>
          </a:p>
          <a:p>
            <a:pPr>
              <a:buFont typeface="Wingdings" panose="05000000000000000000" pitchFamily="2" charset="2"/>
              <a:buChar char="v"/>
            </a:pPr>
            <a:r>
              <a:rPr lang="en-NZ" dirty="0" smtClean="0"/>
              <a:t>Today </a:t>
            </a:r>
            <a:r>
              <a:rPr lang="en-NZ" dirty="0"/>
              <a:t>is an introduction and </a:t>
            </a:r>
            <a:r>
              <a:rPr lang="en-NZ" dirty="0" smtClean="0"/>
              <a:t>taster session…  </a:t>
            </a:r>
            <a:endParaRPr lang="en-NZ" dirty="0"/>
          </a:p>
          <a:p>
            <a:endParaRPr lang="en-NZ" dirty="0"/>
          </a:p>
        </p:txBody>
      </p:sp>
      <p:pic>
        <p:nvPicPr>
          <p:cNvPr id="4" name="Picture 2" descr="http://www.g21.com.au/sites/default/files/styles/img_half/public/figure_building_plan_from_blocks.jpg?itok=fp9xoFT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226" y="2322515"/>
            <a:ext cx="2792410" cy="279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188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Positive assessment</a:t>
            </a:r>
            <a:endParaRPr lang="en-NZ" dirty="0">
              <a:solidFill>
                <a:srgbClr val="7030A0"/>
              </a:solidFill>
            </a:endParaRPr>
          </a:p>
        </p:txBody>
      </p:sp>
      <p:sp>
        <p:nvSpPr>
          <p:cNvPr id="3" name="Content Placeholder 2"/>
          <p:cNvSpPr>
            <a:spLocks noGrp="1"/>
          </p:cNvSpPr>
          <p:nvPr>
            <p:ph idx="1"/>
          </p:nvPr>
        </p:nvSpPr>
        <p:spPr>
          <a:xfrm>
            <a:off x="1024128" y="2286000"/>
            <a:ext cx="6918089" cy="4023360"/>
          </a:xfrm>
        </p:spPr>
        <p:txBody>
          <a:bodyPr/>
          <a:lstStyle/>
          <a:p>
            <a:r>
              <a:rPr lang="en-NZ" dirty="0" smtClean="0"/>
              <a:t>Let’s </a:t>
            </a:r>
            <a:r>
              <a:rPr lang="en-NZ" dirty="0"/>
              <a:t>do </a:t>
            </a:r>
            <a:r>
              <a:rPr lang="en-NZ" dirty="0" smtClean="0"/>
              <a:t>a “back </a:t>
            </a:r>
            <a:r>
              <a:rPr lang="en-NZ" dirty="0"/>
              <a:t>of the napkin” assessment. </a:t>
            </a:r>
            <a:endParaRPr lang="en-NZ" dirty="0" smtClean="0"/>
          </a:p>
          <a:p>
            <a:r>
              <a:rPr lang="en-NZ" dirty="0" smtClean="0">
                <a:solidFill>
                  <a:srgbClr val="00B0F0"/>
                </a:solidFill>
              </a:rPr>
              <a:t>How happy are you right now in life</a:t>
            </a:r>
            <a:r>
              <a:rPr lang="en-NZ" dirty="0" smtClean="0"/>
              <a:t>? </a:t>
            </a:r>
          </a:p>
          <a:p>
            <a:endParaRPr lang="en-NZ" dirty="0" smtClean="0">
              <a:solidFill>
                <a:srgbClr val="00B0F0"/>
              </a:solidFill>
            </a:endParaRPr>
          </a:p>
          <a:p>
            <a:r>
              <a:rPr lang="en-NZ" dirty="0">
                <a:solidFill>
                  <a:srgbClr val="00B0F0"/>
                </a:solidFill>
              </a:rPr>
              <a:t>What would you pay / give / do / sacrifice / commit to in order to be, on average, one point happier</a:t>
            </a:r>
            <a:r>
              <a:rPr lang="en-NZ" dirty="0"/>
              <a:t>? </a:t>
            </a:r>
          </a:p>
          <a:p>
            <a:r>
              <a:rPr lang="en-NZ" dirty="0"/>
              <a:t> </a:t>
            </a:r>
          </a:p>
          <a:p>
            <a:endParaRPr lang="en-NZ" dirty="0"/>
          </a:p>
        </p:txBody>
      </p:sp>
      <p:sp>
        <p:nvSpPr>
          <p:cNvPr id="4" name="Content Placeholder 2"/>
          <p:cNvSpPr txBox="1">
            <a:spLocks/>
          </p:cNvSpPr>
          <p:nvPr/>
        </p:nvSpPr>
        <p:spPr>
          <a:xfrm>
            <a:off x="8086545" y="1932262"/>
            <a:ext cx="2377440" cy="4023360"/>
          </a:xfrm>
          <a:prstGeom prst="rect">
            <a:avLst/>
          </a:prstGeom>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AU" dirty="0" smtClean="0">
                <a:solidFill>
                  <a:schemeClr val="accent4"/>
                </a:solidFill>
              </a:rPr>
              <a:t>10 - Extremely happy </a:t>
            </a:r>
            <a:endParaRPr lang="en-NZ" dirty="0" smtClean="0">
              <a:solidFill>
                <a:schemeClr val="accent4"/>
              </a:solidFill>
            </a:endParaRPr>
          </a:p>
          <a:p>
            <a:r>
              <a:rPr lang="en-AU" dirty="0" smtClean="0">
                <a:solidFill>
                  <a:schemeClr val="accent4"/>
                </a:solidFill>
              </a:rPr>
              <a:t>9 -   Very happy </a:t>
            </a:r>
            <a:endParaRPr lang="en-NZ" dirty="0" smtClean="0">
              <a:solidFill>
                <a:schemeClr val="accent4"/>
              </a:solidFill>
            </a:endParaRPr>
          </a:p>
          <a:p>
            <a:r>
              <a:rPr lang="en-AU" dirty="0" smtClean="0">
                <a:solidFill>
                  <a:schemeClr val="accent4"/>
                </a:solidFill>
              </a:rPr>
              <a:t>8 -   Pretty happy </a:t>
            </a:r>
            <a:endParaRPr lang="en-NZ" dirty="0" smtClean="0">
              <a:solidFill>
                <a:schemeClr val="accent4"/>
              </a:solidFill>
            </a:endParaRPr>
          </a:p>
          <a:p>
            <a:r>
              <a:rPr lang="en-AU" dirty="0" smtClean="0">
                <a:solidFill>
                  <a:schemeClr val="accent4"/>
                </a:solidFill>
              </a:rPr>
              <a:t>7 -   Mildly happy </a:t>
            </a:r>
            <a:endParaRPr lang="en-NZ" dirty="0" smtClean="0">
              <a:solidFill>
                <a:schemeClr val="accent4"/>
              </a:solidFill>
            </a:endParaRPr>
          </a:p>
          <a:p>
            <a:r>
              <a:rPr lang="en-AU" dirty="0" smtClean="0">
                <a:solidFill>
                  <a:schemeClr val="accent4"/>
                </a:solidFill>
              </a:rPr>
              <a:t>6 -   Slightly happy</a:t>
            </a:r>
            <a:endParaRPr lang="en-NZ" dirty="0" smtClean="0">
              <a:solidFill>
                <a:schemeClr val="accent4"/>
              </a:solidFill>
            </a:endParaRPr>
          </a:p>
          <a:p>
            <a:r>
              <a:rPr lang="en-AU" dirty="0" smtClean="0">
                <a:solidFill>
                  <a:schemeClr val="accent4"/>
                </a:solidFill>
              </a:rPr>
              <a:t>5 -   Neutral </a:t>
            </a:r>
            <a:endParaRPr lang="en-NZ" dirty="0" smtClean="0">
              <a:solidFill>
                <a:schemeClr val="accent4"/>
              </a:solidFill>
            </a:endParaRPr>
          </a:p>
          <a:p>
            <a:r>
              <a:rPr lang="en-AU" dirty="0" smtClean="0">
                <a:solidFill>
                  <a:schemeClr val="accent4"/>
                </a:solidFill>
              </a:rPr>
              <a:t>4 -   Slightly unhappy</a:t>
            </a:r>
            <a:endParaRPr lang="en-NZ" dirty="0" smtClean="0">
              <a:solidFill>
                <a:schemeClr val="accent4"/>
              </a:solidFill>
            </a:endParaRPr>
          </a:p>
          <a:p>
            <a:r>
              <a:rPr lang="en-AU" dirty="0" smtClean="0">
                <a:solidFill>
                  <a:schemeClr val="accent4"/>
                </a:solidFill>
              </a:rPr>
              <a:t>3 -   Mildly unhappy </a:t>
            </a:r>
            <a:endParaRPr lang="en-NZ" dirty="0" smtClean="0">
              <a:solidFill>
                <a:schemeClr val="accent4"/>
              </a:solidFill>
            </a:endParaRPr>
          </a:p>
          <a:p>
            <a:r>
              <a:rPr lang="en-AU" dirty="0" smtClean="0">
                <a:solidFill>
                  <a:schemeClr val="accent4"/>
                </a:solidFill>
              </a:rPr>
              <a:t>2 -   Pretty unhappy </a:t>
            </a:r>
            <a:endParaRPr lang="en-NZ" dirty="0" smtClean="0">
              <a:solidFill>
                <a:schemeClr val="accent4"/>
              </a:solidFill>
            </a:endParaRPr>
          </a:p>
          <a:p>
            <a:r>
              <a:rPr lang="en-AU" dirty="0" smtClean="0">
                <a:solidFill>
                  <a:schemeClr val="accent4"/>
                </a:solidFill>
              </a:rPr>
              <a:t>1 -   Very unhappy </a:t>
            </a:r>
            <a:endParaRPr lang="en-NZ" dirty="0" smtClean="0">
              <a:solidFill>
                <a:schemeClr val="accent4"/>
              </a:solidFill>
            </a:endParaRPr>
          </a:p>
          <a:p>
            <a:r>
              <a:rPr lang="en-AU" dirty="0" smtClean="0">
                <a:solidFill>
                  <a:schemeClr val="accent4"/>
                </a:solidFill>
              </a:rPr>
              <a:t>0 -   Extremely unhappy </a:t>
            </a:r>
            <a:endParaRPr lang="en-NZ" dirty="0" smtClean="0">
              <a:solidFill>
                <a:schemeClr val="accent4"/>
              </a:solidFill>
            </a:endParaRPr>
          </a:p>
          <a:p>
            <a:endParaRPr lang="en-NZ" dirty="0"/>
          </a:p>
        </p:txBody>
      </p:sp>
    </p:spTree>
    <p:extLst>
      <p:ext uri="{BB962C8B-B14F-4D97-AF65-F5344CB8AC3E}">
        <p14:creationId xmlns:p14="http://schemas.microsoft.com/office/powerpoint/2010/main" val="9679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Positive introductions</a:t>
            </a:r>
            <a:endParaRPr lang="en-NZ" dirty="0">
              <a:solidFill>
                <a:srgbClr val="00B050"/>
              </a:solidFill>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NZ" dirty="0" smtClean="0"/>
              <a:t> </a:t>
            </a:r>
            <a:r>
              <a:rPr lang="en-NZ" u="sng" dirty="0" smtClean="0"/>
              <a:t>Step </a:t>
            </a:r>
            <a:r>
              <a:rPr lang="en-NZ" u="sng" dirty="0"/>
              <a:t>1</a:t>
            </a:r>
            <a:r>
              <a:rPr lang="en-NZ" dirty="0"/>
              <a:t>: </a:t>
            </a:r>
            <a:r>
              <a:rPr lang="en-US" dirty="0" smtClean="0"/>
              <a:t>Pair up.</a:t>
            </a:r>
          </a:p>
          <a:p>
            <a:pPr>
              <a:buFont typeface="Wingdings" panose="05000000000000000000" pitchFamily="2" charset="2"/>
              <a:buChar char="v"/>
            </a:pPr>
            <a:r>
              <a:rPr lang="en-NZ" dirty="0" smtClean="0"/>
              <a:t> </a:t>
            </a:r>
            <a:r>
              <a:rPr lang="en-NZ" u="sng" dirty="0" smtClean="0"/>
              <a:t>Step 2</a:t>
            </a:r>
            <a:r>
              <a:rPr lang="en-NZ" dirty="0" smtClean="0"/>
              <a:t>: </a:t>
            </a:r>
            <a:r>
              <a:rPr lang="en-US" dirty="0" smtClean="0"/>
              <a:t>In 2 minutes (1 minute each), tell </a:t>
            </a:r>
            <a:r>
              <a:rPr lang="en-US" dirty="0"/>
              <a:t>a story – a thoughtful narrative with a beginning, middle and end – that illustrates </a:t>
            </a:r>
            <a:r>
              <a:rPr lang="en-US" i="1" dirty="0" smtClean="0">
                <a:solidFill>
                  <a:srgbClr val="00B0F0"/>
                </a:solidFill>
              </a:rPr>
              <a:t>when you are at your best</a:t>
            </a:r>
            <a:r>
              <a:rPr lang="en-US" dirty="0" smtClean="0"/>
              <a:t>.</a:t>
            </a:r>
          </a:p>
          <a:p>
            <a:pPr>
              <a:buFont typeface="Wingdings" panose="05000000000000000000" pitchFamily="2" charset="2"/>
              <a:buChar char="v"/>
            </a:pPr>
            <a:r>
              <a:rPr lang="en-US" dirty="0" smtClean="0"/>
              <a:t> </a:t>
            </a:r>
            <a:r>
              <a:rPr lang="en-US" u="sng" dirty="0" smtClean="0"/>
              <a:t>Note</a:t>
            </a:r>
            <a:r>
              <a:rPr lang="en-US" dirty="0" smtClean="0"/>
              <a:t>: Swap when you hear the bell the first time after 1 minute, stop completely when you hear the bell the second time after 2 minutes. </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116316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Positive introductions</a:t>
            </a:r>
            <a:endParaRPr lang="en-NZ" dirty="0">
              <a:solidFill>
                <a:srgbClr val="00B050"/>
              </a:solidFill>
            </a:endParaRPr>
          </a:p>
        </p:txBody>
      </p:sp>
      <p:sp>
        <p:nvSpPr>
          <p:cNvPr id="3" name="Content Placeholder 2"/>
          <p:cNvSpPr>
            <a:spLocks noGrp="1"/>
          </p:cNvSpPr>
          <p:nvPr>
            <p:ph idx="1"/>
          </p:nvPr>
        </p:nvSpPr>
        <p:spPr>
          <a:xfrm>
            <a:off x="1097280" y="1845734"/>
            <a:ext cx="5017770" cy="4023360"/>
          </a:xfrm>
        </p:spPr>
        <p:txBody>
          <a:bodyPr/>
          <a:lstStyle/>
          <a:p>
            <a:pPr marL="0" indent="0">
              <a:buNone/>
            </a:pPr>
            <a:r>
              <a:rPr lang="en-US" dirty="0" smtClean="0">
                <a:solidFill>
                  <a:srgbClr val="00B0F0"/>
                </a:solidFill>
              </a:rPr>
              <a:t>Key point</a:t>
            </a:r>
            <a:r>
              <a:rPr lang="en-US" dirty="0" smtClean="0"/>
              <a:t>: Wield your strengths at work or in study – they are paths to engagement and enjoyment.</a:t>
            </a:r>
          </a:p>
          <a:p>
            <a:pPr marL="0" indent="0">
              <a:buNone/>
            </a:pPr>
            <a:endParaRPr lang="en-US" dirty="0" smtClean="0"/>
          </a:p>
          <a:p>
            <a:pPr marL="0" indent="0" algn="ctr">
              <a:buNone/>
            </a:pPr>
            <a:r>
              <a:rPr lang="en-NZ" sz="1400" spc="300" dirty="0" smtClean="0">
                <a:hlinkClick r:id="rId3"/>
              </a:rPr>
              <a:t>http</a:t>
            </a:r>
            <a:r>
              <a:rPr lang="en-NZ" sz="1400" spc="300" dirty="0">
                <a:hlinkClick r:id="rId3"/>
              </a:rPr>
              <a:t>://</a:t>
            </a:r>
            <a:r>
              <a:rPr lang="en-NZ" sz="1400" spc="300" dirty="0" smtClean="0">
                <a:hlinkClick r:id="rId3"/>
              </a:rPr>
              <a:t>www.viacharacter.org</a:t>
            </a:r>
            <a:r>
              <a:rPr lang="en-NZ" sz="1400" spc="300" dirty="0" smtClean="0"/>
              <a:t> </a:t>
            </a:r>
            <a:endParaRPr lang="en-NZ" sz="1400" spc="3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5100" y="562828"/>
            <a:ext cx="5436707" cy="5436707"/>
          </a:xfrm>
          <a:prstGeom prst="rect">
            <a:avLst/>
          </a:prstGeom>
        </p:spPr>
      </p:pic>
    </p:spTree>
    <p:extLst>
      <p:ext uri="{BB962C8B-B14F-4D97-AF65-F5344CB8AC3E}">
        <p14:creationId xmlns:p14="http://schemas.microsoft.com/office/powerpoint/2010/main" val="594875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Positive assessment</a:t>
            </a:r>
            <a:endParaRPr lang="en-NZ" dirty="0">
              <a:solidFill>
                <a:srgbClr val="7030A0"/>
              </a:solidFill>
            </a:endParaRPr>
          </a:p>
        </p:txBody>
      </p:sp>
      <p:sp>
        <p:nvSpPr>
          <p:cNvPr id="3" name="Content Placeholder 2"/>
          <p:cNvSpPr>
            <a:spLocks noGrp="1"/>
          </p:cNvSpPr>
          <p:nvPr>
            <p:ph idx="1"/>
          </p:nvPr>
        </p:nvSpPr>
        <p:spPr>
          <a:xfrm>
            <a:off x="1024128" y="2286000"/>
            <a:ext cx="6918089" cy="4023360"/>
          </a:xfrm>
        </p:spPr>
        <p:txBody>
          <a:bodyPr/>
          <a:lstStyle/>
          <a:p>
            <a:r>
              <a:rPr lang="en-NZ" dirty="0"/>
              <a:t> </a:t>
            </a:r>
          </a:p>
          <a:p>
            <a:endParaRPr lang="en-NZ" dirty="0"/>
          </a:p>
        </p:txBody>
      </p:sp>
      <p:pic>
        <p:nvPicPr>
          <p:cNvPr id="5" name="Picture 4"/>
          <p:cNvPicPr>
            <a:picLocks noChangeAspect="1"/>
          </p:cNvPicPr>
          <p:nvPr/>
        </p:nvPicPr>
        <p:blipFill>
          <a:blip r:embed="rId3"/>
          <a:stretch>
            <a:fillRect/>
          </a:stretch>
        </p:blipFill>
        <p:spPr>
          <a:xfrm>
            <a:off x="6079330" y="286603"/>
            <a:ext cx="6112670" cy="5828447"/>
          </a:xfrm>
          <a:prstGeom prst="rect">
            <a:avLst/>
          </a:prstGeom>
        </p:spPr>
      </p:pic>
      <p:sp>
        <p:nvSpPr>
          <p:cNvPr id="6" name="Content Placeholder 2"/>
          <p:cNvSpPr txBox="1">
            <a:spLocks/>
          </p:cNvSpPr>
          <p:nvPr/>
        </p:nvSpPr>
        <p:spPr>
          <a:xfrm>
            <a:off x="3701142" y="2438400"/>
            <a:ext cx="1896769" cy="321526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NZ" dirty="0" smtClean="0"/>
              <a:t>Different definitions and theories of wellbeing and flourishing.</a:t>
            </a:r>
          </a:p>
          <a:p>
            <a:pPr algn="ctr"/>
            <a:r>
              <a:rPr lang="en-NZ" dirty="0" smtClean="0"/>
              <a:t> </a:t>
            </a:r>
          </a:p>
          <a:p>
            <a:pPr algn="ctr"/>
            <a:endParaRPr lang="en-NZ" dirty="0"/>
          </a:p>
        </p:txBody>
      </p:sp>
      <p:pic>
        <p:nvPicPr>
          <p:cNvPr id="7" name="Picture 6"/>
          <p:cNvPicPr>
            <a:picLocks noChangeAspect="1"/>
          </p:cNvPicPr>
          <p:nvPr/>
        </p:nvPicPr>
        <p:blipFill rotWithShape="1">
          <a:blip r:embed="rId3"/>
          <a:srcRect l="76664" t="20076" r="2568" b="51441"/>
          <a:stretch/>
        </p:blipFill>
        <p:spPr>
          <a:xfrm>
            <a:off x="560039" y="2286000"/>
            <a:ext cx="2928097" cy="3829051"/>
          </a:xfrm>
          <a:prstGeom prst="rect">
            <a:avLst/>
          </a:prstGeom>
        </p:spPr>
      </p:pic>
      <p:cxnSp>
        <p:nvCxnSpPr>
          <p:cNvPr id="8" name="Elbow Connector 7"/>
          <p:cNvCxnSpPr/>
          <p:nvPr/>
        </p:nvCxnSpPr>
        <p:spPr>
          <a:xfrm rot="10800000" flipV="1">
            <a:off x="3657600" y="3126376"/>
            <a:ext cx="7802880" cy="2821577"/>
          </a:xfrm>
          <a:prstGeom prst="bentConnector3">
            <a:avLst>
              <a:gd name="adj1" fmla="val 335"/>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697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Positive psychology &amp; wellbeing science</a:t>
            </a:r>
            <a:endParaRPr lang="en-NZ" dirty="0">
              <a:solidFill>
                <a:srgbClr val="7030A0"/>
              </a:solidFill>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NZ" dirty="0" smtClean="0"/>
              <a:t> Positive </a:t>
            </a:r>
            <a:r>
              <a:rPr lang="en-NZ" dirty="0"/>
              <a:t>psychology is a branch of psychology that conducts scientific inquiry into the </a:t>
            </a:r>
            <a:r>
              <a:rPr lang="en-NZ" dirty="0">
                <a:solidFill>
                  <a:srgbClr val="00B0F0"/>
                </a:solidFill>
              </a:rPr>
              <a:t>factors that help individuals, communities and organisations thrive </a:t>
            </a:r>
            <a:r>
              <a:rPr lang="en-NZ" dirty="0"/>
              <a:t>by building on their strengths and virtues. </a:t>
            </a:r>
            <a:endParaRPr lang="en-NZ" dirty="0" smtClean="0"/>
          </a:p>
          <a:p>
            <a:pPr>
              <a:buFont typeface="Wingdings" panose="05000000000000000000" pitchFamily="2" charset="2"/>
              <a:buChar char="v"/>
            </a:pPr>
            <a:r>
              <a:rPr lang="en-NZ" dirty="0" smtClean="0"/>
              <a:t> </a:t>
            </a:r>
            <a:r>
              <a:rPr lang="en-NZ" dirty="0"/>
              <a:t>Positive psychology is the study of </a:t>
            </a:r>
            <a:r>
              <a:rPr lang="en-NZ" dirty="0">
                <a:solidFill>
                  <a:srgbClr val="00B0F0"/>
                </a:solidFill>
              </a:rPr>
              <a:t>topics</a:t>
            </a:r>
            <a:r>
              <a:rPr lang="en-NZ" dirty="0"/>
              <a:t> as diverse as happiness, optimism, </a:t>
            </a:r>
            <a:r>
              <a:rPr lang="en-NZ" dirty="0" smtClean="0"/>
              <a:t>hope, flow, meaning, subjective </a:t>
            </a:r>
            <a:r>
              <a:rPr lang="en-NZ" dirty="0"/>
              <a:t>wellbeing and personal growth. </a:t>
            </a:r>
          </a:p>
          <a:p>
            <a:pPr>
              <a:buFont typeface="Wingdings" panose="05000000000000000000" pitchFamily="2" charset="2"/>
              <a:buChar char="v"/>
            </a:pPr>
            <a:r>
              <a:rPr lang="en-NZ" dirty="0" smtClean="0"/>
              <a:t> Positive </a:t>
            </a:r>
            <a:r>
              <a:rPr lang="en-NZ" dirty="0"/>
              <a:t>psychology aims to </a:t>
            </a:r>
            <a:r>
              <a:rPr lang="en-NZ" dirty="0">
                <a:solidFill>
                  <a:srgbClr val="00B0F0"/>
                </a:solidFill>
              </a:rPr>
              <a:t>expand psychology from its focus </a:t>
            </a:r>
            <a:r>
              <a:rPr lang="en-NZ" dirty="0"/>
              <a:t>on repairing the negatives in life to also promoting the positives in life</a:t>
            </a:r>
            <a:r>
              <a:rPr lang="en-NZ" dirty="0" smtClean="0"/>
              <a:t>.</a:t>
            </a:r>
          </a:p>
          <a:p>
            <a:pPr>
              <a:buFont typeface="Wingdings" panose="05000000000000000000" pitchFamily="2" charset="2"/>
              <a:buChar char="v"/>
            </a:pPr>
            <a:r>
              <a:rPr lang="en-NZ" dirty="0" smtClean="0">
                <a:solidFill>
                  <a:srgbClr val="00B0F0"/>
                </a:solidFill>
              </a:rPr>
              <a:t>What is optimal </a:t>
            </a:r>
            <a:r>
              <a:rPr lang="en-NZ" dirty="0">
                <a:solidFill>
                  <a:srgbClr val="00B0F0"/>
                </a:solidFill>
              </a:rPr>
              <a:t>human </a:t>
            </a:r>
            <a:r>
              <a:rPr lang="en-NZ" dirty="0" smtClean="0">
                <a:solidFill>
                  <a:srgbClr val="00B0F0"/>
                </a:solidFill>
              </a:rPr>
              <a:t>functioning</a:t>
            </a:r>
            <a:r>
              <a:rPr lang="en-NZ" dirty="0" smtClean="0"/>
              <a:t>?</a:t>
            </a:r>
          </a:p>
        </p:txBody>
      </p:sp>
      <p:sp>
        <p:nvSpPr>
          <p:cNvPr id="5" name="Content Placeholder 2"/>
          <p:cNvSpPr txBox="1">
            <a:spLocks/>
          </p:cNvSpPr>
          <p:nvPr/>
        </p:nvSpPr>
        <p:spPr>
          <a:xfrm>
            <a:off x="1176528" y="2438400"/>
            <a:ext cx="5302649"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NZ" dirty="0"/>
          </a:p>
        </p:txBody>
      </p:sp>
    </p:spTree>
    <p:extLst>
      <p:ext uri="{BB962C8B-B14F-4D97-AF65-F5344CB8AC3E}">
        <p14:creationId xmlns:p14="http://schemas.microsoft.com/office/powerpoint/2010/main" val="4059076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13745</TotalTime>
  <Words>1663</Words>
  <Application>Microsoft Office PowerPoint</Application>
  <PresentationFormat>Widescreen</PresentationFormat>
  <Paragraphs>182</Paragraphs>
  <Slides>29</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ＭＳ Ｐゴシック</vt:lpstr>
      <vt:lpstr>Arial</vt:lpstr>
      <vt:lpstr>Calibri</vt:lpstr>
      <vt:lpstr>Calibri Light</vt:lpstr>
      <vt:lpstr>Futura Book</vt:lpstr>
      <vt:lpstr>Houschka Pro Light</vt:lpstr>
      <vt:lpstr>Tw Cen MT</vt:lpstr>
      <vt:lpstr>Webdings</vt:lpstr>
      <vt:lpstr>Wingdings</vt:lpstr>
      <vt:lpstr>Retrospect</vt:lpstr>
      <vt:lpstr>Health and Wellbeing  WoW Week October 2015</vt:lpstr>
      <vt:lpstr>Presentation slides   aaronjarden.com</vt:lpstr>
      <vt:lpstr>Killer questions?</vt:lpstr>
      <vt:lpstr>The plan</vt:lpstr>
      <vt:lpstr>Positive assessment</vt:lpstr>
      <vt:lpstr>Positive introductions</vt:lpstr>
      <vt:lpstr>Positive introductions</vt:lpstr>
      <vt:lpstr>Positive assessment</vt:lpstr>
      <vt:lpstr>Positive psychology &amp; wellbeing science</vt:lpstr>
      <vt:lpstr>I'm no expert on  your wellbeing</vt:lpstr>
      <vt:lpstr>The answers – up front</vt:lpstr>
      <vt:lpstr>Five ways to wellbeing</vt:lpstr>
      <vt:lpstr>Pathways to wellbeing</vt:lpstr>
      <vt:lpstr>Five ways: connect, be active, take notice, keep learning, give</vt:lpstr>
      <vt:lpstr>Positive assessment – work   An overview of workplace wellbeing</vt:lpstr>
      <vt:lpstr>Or a simpler wellbeing framework</vt:lpstr>
      <vt:lpstr>Is happiness within your control? </vt:lpstr>
      <vt:lpstr>Relationships - communication </vt:lpstr>
      <vt:lpstr>Positive assessment: www.workonwellbeing.com</vt:lpstr>
      <vt:lpstr>PowerPoint Presentation</vt:lpstr>
      <vt:lpstr>PowerPoint Presentation</vt:lpstr>
      <vt:lpstr>PowerPoint Presentation</vt:lpstr>
      <vt:lpstr>Savour your experiences</vt:lpstr>
      <vt:lpstr>Savour your experiences</vt:lpstr>
      <vt:lpstr>Discomfort as a pathway to wellbeing</vt:lpstr>
      <vt:lpstr>Slow down</vt:lpstr>
      <vt:lpstr>Peak-end theory</vt:lpstr>
      <vt:lpstr>A wellbeing overview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ReviewerA</dc:creator>
  <cp:lastModifiedBy>Aaron Jarden</cp:lastModifiedBy>
  <cp:revision>95</cp:revision>
  <dcterms:created xsi:type="dcterms:W3CDTF">2013-08-09T04:42:53Z</dcterms:created>
  <dcterms:modified xsi:type="dcterms:W3CDTF">2015-09-14T20:39:18Z</dcterms:modified>
</cp:coreProperties>
</file>