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23" r:id="rId3"/>
    <p:sldId id="278" r:id="rId4"/>
    <p:sldId id="324" r:id="rId5"/>
    <p:sldId id="325" r:id="rId6"/>
    <p:sldId id="326" r:id="rId7"/>
    <p:sldId id="327" r:id="rId8"/>
    <p:sldId id="328"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6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A7B3-DBE9-42C0-A6B8-9F9A3C02C468}" type="datetimeFigureOut">
              <a:rPr lang="en-US" smtClean="0"/>
              <a:t>9/18/2018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59312-E5E3-46C5-B603-E467B0F45F48}" type="slidenum">
              <a:rPr lang="en-US" smtClean="0"/>
              <a:t>‹#›</a:t>
            </a:fld>
            <a:endParaRPr lang="en-US"/>
          </a:p>
        </p:txBody>
      </p:sp>
    </p:spTree>
    <p:extLst>
      <p:ext uri="{BB962C8B-B14F-4D97-AF65-F5344CB8AC3E}">
        <p14:creationId xmlns:p14="http://schemas.microsoft.com/office/powerpoint/2010/main" val="87153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a:t>
            </a:fld>
            <a:endParaRPr lang="en-US"/>
          </a:p>
        </p:txBody>
      </p:sp>
    </p:spTree>
    <p:extLst>
      <p:ext uri="{BB962C8B-B14F-4D97-AF65-F5344CB8AC3E}">
        <p14:creationId xmlns:p14="http://schemas.microsoft.com/office/powerpoint/2010/main" val="338540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a:t>
            </a:fld>
            <a:endParaRPr lang="en-US"/>
          </a:p>
        </p:txBody>
      </p:sp>
    </p:spTree>
    <p:extLst>
      <p:ext uri="{BB962C8B-B14F-4D97-AF65-F5344CB8AC3E}">
        <p14:creationId xmlns:p14="http://schemas.microsoft.com/office/powerpoint/2010/main" val="103696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extLst>
      <p:ext uri="{BB962C8B-B14F-4D97-AF65-F5344CB8AC3E}">
        <p14:creationId xmlns:p14="http://schemas.microsoft.com/office/powerpoint/2010/main" val="1235977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extLst>
      <p:ext uri="{BB962C8B-B14F-4D97-AF65-F5344CB8AC3E}">
        <p14:creationId xmlns:p14="http://schemas.microsoft.com/office/powerpoint/2010/main" val="356050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extLst>
      <p:ext uri="{BB962C8B-B14F-4D97-AF65-F5344CB8AC3E}">
        <p14:creationId xmlns:p14="http://schemas.microsoft.com/office/powerpoint/2010/main" val="255072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extLst>
      <p:ext uri="{BB962C8B-B14F-4D97-AF65-F5344CB8AC3E}">
        <p14:creationId xmlns:p14="http://schemas.microsoft.com/office/powerpoint/2010/main" val="393648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18/09/2018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86552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18/09/2018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21329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18/09/2018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42622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18/09/2018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04026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B96B0-5E2B-4EA4-8E3F-6B638CEFDCF2}" type="datetimeFigureOut">
              <a:rPr lang="en-AU" smtClean="0"/>
              <a:t>18/09/2018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1260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4B96B0-5E2B-4EA4-8E3F-6B638CEFDCF2}" type="datetimeFigureOut">
              <a:rPr lang="en-AU" smtClean="0"/>
              <a:t>18/09/2018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16582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B96B0-5E2B-4EA4-8E3F-6B638CEFDCF2}" type="datetimeFigureOut">
              <a:rPr lang="en-AU" smtClean="0"/>
              <a:t>18/09/2018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94463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4B96B0-5E2B-4EA4-8E3F-6B638CEFDCF2}" type="datetimeFigureOut">
              <a:rPr lang="en-AU" smtClean="0"/>
              <a:t>18/09/2018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1236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B96B0-5E2B-4EA4-8E3F-6B638CEFDCF2}" type="datetimeFigureOut">
              <a:rPr lang="en-AU" smtClean="0"/>
              <a:t>18/09/2018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7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B96B0-5E2B-4EA4-8E3F-6B638CEFDCF2}" type="datetimeFigureOut">
              <a:rPr lang="en-AU" smtClean="0"/>
              <a:t>18/09/2018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427635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B96B0-5E2B-4EA4-8E3F-6B638CEFDCF2}" type="datetimeFigureOut">
              <a:rPr lang="en-AU" smtClean="0"/>
              <a:t>18/09/2018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81932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96B0-5E2B-4EA4-8E3F-6B638CEFDCF2}" type="datetimeFigureOut">
              <a:rPr lang="en-AU" smtClean="0"/>
              <a:t>18/09/2018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884A-82DE-4E69-81A4-C2155356B515}" type="slidenum">
              <a:rPr lang="en-AU" smtClean="0"/>
              <a:t>‹#›</a:t>
            </a:fld>
            <a:endParaRPr lang="en-AU"/>
          </a:p>
        </p:txBody>
      </p:sp>
    </p:spTree>
    <p:extLst>
      <p:ext uri="{BB962C8B-B14F-4D97-AF65-F5344CB8AC3E}">
        <p14:creationId xmlns:p14="http://schemas.microsoft.com/office/powerpoint/2010/main" val="4286490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media1.WAV"/><Relationship Id="rId7" Type="http://schemas.openxmlformats.org/officeDocument/2006/relationships/image" Target="../media/image4.gif"/><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WAV"/><Relationship Id="rId7" Type="http://schemas.openxmlformats.org/officeDocument/2006/relationships/image" Target="../media/image2.jpeg"/><Relationship Id="rId2" Type="http://schemas.microsoft.com/office/2007/relationships/media" Target="../media/media1.WAV"/><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B4609742-AF89-470E-BF8B-5D23B470A45C}"/>
              </a:ext>
            </a:extLst>
          </p:cNvPr>
          <p:cNvGraphicFramePr>
            <a:graphicFrameLocks noChangeAspect="1"/>
          </p:cNvGraphicFramePr>
          <p:nvPr>
            <p:extLst>
              <p:ext uri="{D42A27DB-BD31-4B8C-83A1-F6EECF244321}">
                <p14:modId xmlns:p14="http://schemas.microsoft.com/office/powerpoint/2010/main" val="3447222845"/>
              </p:ext>
            </p:extLst>
          </p:nvPr>
        </p:nvGraphicFramePr>
        <p:xfrm>
          <a:off x="6635954" y="4261934"/>
          <a:ext cx="2458590" cy="2596066"/>
        </p:xfrm>
        <a:graphic>
          <a:graphicData uri="http://schemas.openxmlformats.org/presentationml/2006/ole">
            <mc:AlternateContent xmlns:mc="http://schemas.openxmlformats.org/markup-compatibility/2006">
              <mc:Choice xmlns:v="urn:schemas-microsoft-com:vml" Requires="v">
                <p:oleObj spid="_x0000_s1035" r:id="rId3" imgW="2441160" imgH="2578320" progId="">
                  <p:embed/>
                </p:oleObj>
              </mc:Choice>
              <mc:Fallback>
                <p:oleObj r:id="rId3" imgW="2441160" imgH="2578320" progId="">
                  <p:embed/>
                  <p:pic>
                    <p:nvPicPr>
                      <p:cNvPr id="10" name="Object 9">
                        <a:extLst>
                          <a:ext uri="{FF2B5EF4-FFF2-40B4-BE49-F238E27FC236}">
                            <a16:creationId xmlns:a16="http://schemas.microsoft.com/office/drawing/2014/main" id="{B4609742-AF89-470E-BF8B-5D23B470A45C}"/>
                          </a:ext>
                        </a:extLst>
                      </p:cNvPr>
                      <p:cNvPicPr/>
                      <p:nvPr/>
                    </p:nvPicPr>
                    <p:blipFill>
                      <a:blip r:embed="rId4"/>
                      <a:stretch>
                        <a:fillRect/>
                      </a:stretch>
                    </p:blipFill>
                    <p:spPr>
                      <a:xfrm>
                        <a:off x="6635954" y="4261934"/>
                        <a:ext cx="2458590" cy="2596066"/>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normAutofit fontScale="90000"/>
          </a:bodyPr>
          <a:lstStyle/>
          <a:p>
            <a:r>
              <a:rPr lang="en-US" dirty="0"/>
              <a:t>Innovative and cutting-edge wellbeing promoting activities</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904205"/>
            <a:ext cx="6858000" cy="1655762"/>
          </a:xfrm>
        </p:spPr>
        <p:txBody>
          <a:bodyPr>
            <a:normAutofit fontScale="92500"/>
          </a:bodyPr>
          <a:lstStyle/>
          <a:p>
            <a:r>
              <a:rPr lang="en-AU" dirty="0"/>
              <a:t>Alexandra Johnson &amp; Aaron Jarden</a:t>
            </a:r>
          </a:p>
          <a:p>
            <a:r>
              <a:rPr lang="en-AU" dirty="0"/>
              <a:t>Centre for Positive Psychology – University of Melbourne </a:t>
            </a:r>
          </a:p>
          <a:p>
            <a:r>
              <a:rPr lang="en-AU" sz="1900" dirty="0"/>
              <a:t>19</a:t>
            </a:r>
            <a:r>
              <a:rPr lang="en-AU" sz="1900" baseline="30000" dirty="0"/>
              <a:t>th</a:t>
            </a:r>
            <a:r>
              <a:rPr lang="en-AU" sz="1900" dirty="0"/>
              <a:t> September 2018 </a:t>
            </a:r>
          </a:p>
          <a:p>
            <a:r>
              <a:rPr lang="en-AU" sz="1900" dirty="0"/>
              <a:t>PESA Victoria</a:t>
            </a:r>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6996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60955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752147" y="1922241"/>
            <a:ext cx="8404742" cy="3626303"/>
          </a:xfrm>
        </p:spPr>
        <p:txBody>
          <a:bodyPr>
            <a:noAutofit/>
          </a:bodyPr>
          <a:lstStyle/>
          <a:p>
            <a:pPr algn="l"/>
            <a:br>
              <a:rPr lang="en-US" sz="3200" dirty="0"/>
            </a:br>
            <a:br>
              <a:rPr lang="en-US" sz="3200" dirty="0"/>
            </a:br>
            <a:br>
              <a:rPr lang="en-US" sz="3200" dirty="0"/>
            </a:br>
            <a:br>
              <a:rPr lang="en-US" sz="3200" dirty="0"/>
            </a:br>
            <a:br>
              <a:rPr lang="en-US" sz="3200" dirty="0"/>
            </a:br>
            <a:br>
              <a:rPr lang="en-US" sz="3200" dirty="0"/>
            </a:br>
            <a:r>
              <a:rPr lang="en-US" sz="3200" dirty="0"/>
              <a:t>Speed Wellbeing: 6 Positive Psychological Interventions in 6 minutes</a:t>
            </a:r>
            <a:br>
              <a:rPr lang="en-US" sz="3200" dirty="0"/>
            </a:br>
            <a:br>
              <a:rPr lang="en-US" sz="3200" dirty="0"/>
            </a:br>
            <a:r>
              <a:rPr lang="en-US" sz="3200" dirty="0"/>
              <a:t>1.	3 breaths</a:t>
            </a:r>
            <a:br>
              <a:rPr lang="en-US" sz="3200" dirty="0"/>
            </a:br>
            <a:r>
              <a:rPr lang="en-US" sz="3200" dirty="0"/>
              <a:t>2.	Win a strength (strengths literacy) </a:t>
            </a:r>
            <a:br>
              <a:rPr lang="en-US" sz="3200" dirty="0"/>
            </a:br>
            <a:r>
              <a:rPr lang="en-US" sz="3200" dirty="0"/>
              <a:t>3.	Cognitive model </a:t>
            </a:r>
            <a:br>
              <a:rPr lang="en-US" sz="3200" dirty="0"/>
            </a:br>
            <a:r>
              <a:rPr lang="en-US" sz="3200" dirty="0"/>
              <a:t>4.	Eye gazing</a:t>
            </a:r>
            <a:br>
              <a:rPr lang="en-US" sz="3200" dirty="0"/>
            </a:br>
            <a:r>
              <a:rPr lang="en-US" sz="3200" dirty="0"/>
              <a:t>5.	Secret handshake</a:t>
            </a:r>
            <a:br>
              <a:rPr lang="en-US" sz="3200" dirty="0"/>
            </a:br>
            <a:r>
              <a:rPr lang="en-US" sz="3200" dirty="0"/>
              <a:t>6.	Slow stretch </a:t>
            </a:r>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209122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The Geelong Three Breaths</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7663094" cy="4247317"/>
          </a:xfrm>
          <a:prstGeom prst="rect">
            <a:avLst/>
          </a:prstGeom>
          <a:noFill/>
        </p:spPr>
        <p:txBody>
          <a:bodyPr wrap="square" rtlCol="0">
            <a:spAutoFit/>
          </a:bodyPr>
          <a:lstStyle/>
          <a:p>
            <a:r>
              <a:rPr lang="en-US" b="1" dirty="0"/>
              <a:t>Breath One</a:t>
            </a:r>
            <a:r>
              <a:rPr lang="en-US" dirty="0"/>
              <a:t>. Take a deep breath. Notice your </a:t>
            </a:r>
            <a:r>
              <a:rPr lang="en-US" dirty="0">
                <a:solidFill>
                  <a:srgbClr val="0070C0"/>
                </a:solidFill>
              </a:rPr>
              <a:t>physical body </a:t>
            </a:r>
            <a:r>
              <a:rPr lang="en-US" dirty="0"/>
              <a:t>and any points of pain or tension. Breath out slowly and release any tension away.</a:t>
            </a:r>
          </a:p>
          <a:p>
            <a:endParaRPr lang="en-US" dirty="0"/>
          </a:p>
          <a:p>
            <a:r>
              <a:rPr lang="en-US" b="1" dirty="0"/>
              <a:t>Breath Two</a:t>
            </a:r>
            <a:r>
              <a:rPr lang="en-US" dirty="0"/>
              <a:t>. Take a deep breath. As you breathe out think about what you are grateful for right at this very moment. Say to yourself “</a:t>
            </a:r>
            <a:r>
              <a:rPr lang="en-US" dirty="0">
                <a:solidFill>
                  <a:srgbClr val="0070C0"/>
                </a:solidFill>
              </a:rPr>
              <a:t>Right now I am grateful for...</a:t>
            </a:r>
            <a:r>
              <a:rPr lang="en-US" dirty="0"/>
              <a:t>”.</a:t>
            </a:r>
          </a:p>
          <a:p>
            <a:endParaRPr lang="en-US" dirty="0"/>
          </a:p>
          <a:p>
            <a:r>
              <a:rPr lang="en-US" b="1" dirty="0"/>
              <a:t>Breath Three</a:t>
            </a:r>
            <a:r>
              <a:rPr lang="en-US" dirty="0"/>
              <a:t>. Take a deep breath. As you breathe out think what intentional state you want to be in right now. Say to yourself “</a:t>
            </a:r>
            <a:r>
              <a:rPr lang="en-US" dirty="0">
                <a:solidFill>
                  <a:srgbClr val="0070C0"/>
                </a:solidFill>
              </a:rPr>
              <a:t>My intention right now is to be</a:t>
            </a:r>
            <a:r>
              <a:rPr lang="en-US" dirty="0"/>
              <a:t> (kind, open minded, relaxed, critical, curious </a:t>
            </a:r>
            <a:r>
              <a:rPr lang="en-US" dirty="0" err="1"/>
              <a:t>etc</a:t>
            </a:r>
            <a:r>
              <a:rPr lang="en-US" dirty="0"/>
              <a:t>)...”.</a:t>
            </a:r>
          </a:p>
          <a:p>
            <a:endParaRPr lang="en-US" dirty="0"/>
          </a:p>
          <a:p>
            <a:r>
              <a:rPr lang="en-US" dirty="0"/>
              <a:t>       </a:t>
            </a:r>
          </a:p>
          <a:p>
            <a:endParaRPr lang="en-US" dirty="0"/>
          </a:p>
          <a:p>
            <a:endParaRPr lang="en-US" dirty="0"/>
          </a:p>
          <a:p>
            <a:r>
              <a:rPr lang="en-US" dirty="0"/>
              <a:t>               Developed by Justin Robinson at Geelong Grammar. </a:t>
            </a:r>
          </a:p>
        </p:txBody>
      </p:sp>
      <p:pic>
        <p:nvPicPr>
          <p:cNvPr id="8" name="Picture 2" descr="Image result for Justin Robinson at Geelong Grammar">
            <a:extLst>
              <a:ext uri="{FF2B5EF4-FFF2-40B4-BE49-F238E27FC236}">
                <a16:creationId xmlns:a16="http://schemas.microsoft.com/office/drawing/2014/main" id="{9986D66C-029F-4E22-87C6-54B30BD75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8884" y="4359079"/>
            <a:ext cx="865915" cy="1397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spTree>
    <p:custDataLst>
      <p:tags r:id="rId1"/>
    </p:custDataLst>
    <p:extLst>
      <p:ext uri="{BB962C8B-B14F-4D97-AF65-F5344CB8AC3E}">
        <p14:creationId xmlns:p14="http://schemas.microsoft.com/office/powerpoint/2010/main" val="20839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Win a Strength</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7663094" cy="1477328"/>
          </a:xfrm>
          <a:prstGeom prst="rect">
            <a:avLst/>
          </a:prstGeom>
          <a:noFill/>
        </p:spPr>
        <p:txBody>
          <a:bodyPr wrap="square" rtlCol="0">
            <a:spAutoFit/>
          </a:bodyPr>
          <a:lstStyle/>
          <a:p>
            <a:r>
              <a:rPr lang="en-US" dirty="0"/>
              <a:t>https://www.workonwellbeing.com/strengths</a:t>
            </a:r>
          </a:p>
          <a:p>
            <a:r>
              <a:rPr lang="en-US" dirty="0"/>
              <a:t>       </a:t>
            </a:r>
          </a:p>
          <a:p>
            <a:r>
              <a:rPr lang="en-US" dirty="0"/>
              <a:t>Look at your day through the lens of this strength…</a:t>
            </a:r>
          </a:p>
          <a:p>
            <a:endParaRPr lang="en-US" dirty="0"/>
          </a:p>
          <a:p>
            <a:r>
              <a:rPr lang="en-US" dirty="0"/>
              <a:t>               </a:t>
            </a:r>
          </a:p>
        </p:txBody>
      </p:sp>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pic>
        <p:nvPicPr>
          <p:cNvPr id="6" name="Picture 5">
            <a:extLst>
              <a:ext uri="{FF2B5EF4-FFF2-40B4-BE49-F238E27FC236}">
                <a16:creationId xmlns:a16="http://schemas.microsoft.com/office/drawing/2014/main" id="{FA7F8779-0222-4469-A90A-BD9CDED06C20}"/>
              </a:ext>
            </a:extLst>
          </p:cNvPr>
          <p:cNvPicPr>
            <a:picLocks noChangeAspect="1"/>
          </p:cNvPicPr>
          <p:nvPr/>
        </p:nvPicPr>
        <p:blipFill rotWithShape="1">
          <a:blip r:embed="rId8"/>
          <a:srcRect l="31068" t="20787" r="31845" b="14833"/>
          <a:stretch/>
        </p:blipFill>
        <p:spPr>
          <a:xfrm>
            <a:off x="2876365" y="2421500"/>
            <a:ext cx="3391270" cy="3311371"/>
          </a:xfrm>
          <a:prstGeom prst="rect">
            <a:avLst/>
          </a:prstGeom>
        </p:spPr>
      </p:pic>
    </p:spTree>
    <p:custDataLst>
      <p:tags r:id="rId1"/>
    </p:custDataLst>
    <p:extLst>
      <p:ext uri="{BB962C8B-B14F-4D97-AF65-F5344CB8AC3E}">
        <p14:creationId xmlns:p14="http://schemas.microsoft.com/office/powerpoint/2010/main" val="37109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Cognitive Model</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364610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Imagine someone punches you in the arm… </a:t>
            </a:r>
          </a:p>
          <a:p>
            <a:pPr marL="285750" indent="-285750">
              <a:buFont typeface="Arial" panose="020B0604020202020204" pitchFamily="34" charset="0"/>
              <a:buChar char="•"/>
            </a:pPr>
            <a:r>
              <a:rPr lang="en-US" dirty="0">
                <a:solidFill>
                  <a:srgbClr val="0070C0"/>
                </a:solidFill>
              </a:rPr>
              <a:t>Imagine someone gives you a hug… </a:t>
            </a:r>
          </a:p>
          <a:p>
            <a:endParaRPr lang="en-US" dirty="0"/>
          </a:p>
          <a:p>
            <a:endParaRPr lang="en-US" dirty="0"/>
          </a:p>
          <a:p>
            <a:r>
              <a:rPr lang="en-US" dirty="0"/>
              <a:t>               </a:t>
            </a:r>
          </a:p>
        </p:txBody>
      </p:sp>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pic>
        <p:nvPicPr>
          <p:cNvPr id="10" name="Picture 2" descr="http://psycheme.co.uk/wp-content/uploads/2012/04/Infographic.png">
            <a:extLst>
              <a:ext uri="{FF2B5EF4-FFF2-40B4-BE49-F238E27FC236}">
                <a16:creationId xmlns:a16="http://schemas.microsoft.com/office/drawing/2014/main" id="{041714B9-2A3C-4314-A590-D3F1DDCF303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659" t="9237" r="20579" b="8116"/>
          <a:stretch/>
        </p:blipFill>
        <p:spPr bwMode="auto">
          <a:xfrm>
            <a:off x="4365193" y="1221454"/>
            <a:ext cx="4534055" cy="3902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11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Eye Gazing</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7663094" cy="4154984"/>
          </a:xfrm>
          <a:prstGeom prst="rect">
            <a:avLst/>
          </a:prstGeom>
          <a:noFill/>
        </p:spPr>
        <p:txBody>
          <a:bodyPr wrap="square" rtlCol="0">
            <a:spAutoFit/>
          </a:bodyPr>
          <a:lstStyle/>
          <a:p>
            <a:r>
              <a:rPr lang="en-US" dirty="0"/>
              <a:t>Sit directly facing your partner. Spend the next minute staring directly into your partners eyes. </a:t>
            </a:r>
          </a:p>
          <a:p>
            <a:endParaRPr lang="en-US" dirty="0"/>
          </a:p>
          <a:p>
            <a:r>
              <a:rPr lang="en-US" dirty="0">
                <a:solidFill>
                  <a:srgbClr val="00B0F0"/>
                </a:solidFill>
              </a:rPr>
              <a:t>This is the only instruction</a:t>
            </a:r>
            <a:r>
              <a:rPr lang="en-US" dirty="0"/>
              <a:t>. Try not to gaze away, talk, or do any other movements – just sit still and stare into their eyes.</a:t>
            </a:r>
          </a:p>
          <a:p>
            <a:endParaRPr lang="en-US" dirty="0"/>
          </a:p>
          <a:p>
            <a:endParaRPr lang="en-US" dirty="0"/>
          </a:p>
          <a:p>
            <a:endParaRPr lang="en-US" dirty="0"/>
          </a:p>
          <a:p>
            <a:endParaRPr lang="en-US" dirty="0"/>
          </a:p>
          <a:p>
            <a:endParaRPr lang="en-US" dirty="0"/>
          </a:p>
          <a:p>
            <a:endParaRPr lang="en-US" dirty="0"/>
          </a:p>
          <a:p>
            <a:endParaRPr lang="en-US" dirty="0"/>
          </a:p>
          <a:p>
            <a:endParaRPr lang="en-US" sz="1200" dirty="0">
              <a:solidFill>
                <a:schemeClr val="bg1">
                  <a:lumMod val="65000"/>
                </a:schemeClr>
              </a:solidFill>
            </a:endParaRPr>
          </a:p>
          <a:p>
            <a:endParaRPr lang="en-US" sz="1200" dirty="0">
              <a:solidFill>
                <a:schemeClr val="bg1">
                  <a:lumMod val="65000"/>
                </a:schemeClr>
              </a:solidFill>
            </a:endParaRPr>
          </a:p>
          <a:p>
            <a:r>
              <a:rPr lang="en-US" sz="1200" dirty="0">
                <a:solidFill>
                  <a:schemeClr val="bg1">
                    <a:lumMod val="65000"/>
                  </a:schemeClr>
                </a:solidFill>
              </a:rPr>
              <a:t>Aron, A., </a:t>
            </a:r>
            <a:r>
              <a:rPr lang="en-US" sz="1200" dirty="0" err="1">
                <a:solidFill>
                  <a:schemeClr val="bg1">
                    <a:lumMod val="65000"/>
                  </a:schemeClr>
                </a:solidFill>
              </a:rPr>
              <a:t>Melinat</a:t>
            </a:r>
            <a:r>
              <a:rPr lang="en-US" sz="1200" dirty="0">
                <a:solidFill>
                  <a:schemeClr val="bg1">
                    <a:lumMod val="65000"/>
                  </a:schemeClr>
                </a:solidFill>
              </a:rPr>
              <a:t>, E., Aron, E. N., Vallone, R. D., &amp; Bator, R. J. (1997). The experimental generation of interpersonal closeness: A procedure and some preliminary findings. </a:t>
            </a:r>
            <a:r>
              <a:rPr lang="en-US" sz="1200" i="1" dirty="0">
                <a:solidFill>
                  <a:schemeClr val="bg1">
                    <a:lumMod val="65000"/>
                  </a:schemeClr>
                </a:solidFill>
              </a:rPr>
              <a:t>Personality and Social Psychology Bulletin, 23(4</a:t>
            </a:r>
            <a:r>
              <a:rPr lang="en-US" sz="1200" dirty="0">
                <a:solidFill>
                  <a:schemeClr val="bg1">
                    <a:lumMod val="65000"/>
                  </a:schemeClr>
                </a:solidFill>
              </a:rPr>
              <a:t>), 363-377.     </a:t>
            </a:r>
          </a:p>
        </p:txBody>
      </p:sp>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pic>
        <p:nvPicPr>
          <p:cNvPr id="6" name="Picture 5">
            <a:extLst>
              <a:ext uri="{FF2B5EF4-FFF2-40B4-BE49-F238E27FC236}">
                <a16:creationId xmlns:a16="http://schemas.microsoft.com/office/drawing/2014/main" id="{04573666-C117-4DB0-B2E7-0DB36193759D}"/>
              </a:ext>
            </a:extLst>
          </p:cNvPr>
          <p:cNvPicPr>
            <a:picLocks noChangeAspect="1"/>
          </p:cNvPicPr>
          <p:nvPr/>
        </p:nvPicPr>
        <p:blipFill>
          <a:blip r:embed="rId8"/>
          <a:stretch>
            <a:fillRect/>
          </a:stretch>
        </p:blipFill>
        <p:spPr>
          <a:xfrm>
            <a:off x="3332021" y="3223187"/>
            <a:ext cx="2829105" cy="2170153"/>
          </a:xfrm>
          <a:prstGeom prst="rect">
            <a:avLst/>
          </a:prstGeom>
        </p:spPr>
      </p:pic>
    </p:spTree>
    <p:custDataLst>
      <p:tags r:id="rId1"/>
    </p:custDataLst>
    <p:extLst>
      <p:ext uri="{BB962C8B-B14F-4D97-AF65-F5344CB8AC3E}">
        <p14:creationId xmlns:p14="http://schemas.microsoft.com/office/powerpoint/2010/main" val="5464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Secret Handshake</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7663094" cy="923330"/>
          </a:xfrm>
          <a:prstGeom prst="rect">
            <a:avLst/>
          </a:prstGeom>
          <a:noFill/>
        </p:spPr>
        <p:txBody>
          <a:bodyPr wrap="square" rtlCol="0">
            <a:spAutoFit/>
          </a:bodyPr>
          <a:lstStyle/>
          <a:p>
            <a:r>
              <a:rPr lang="en-US" dirty="0"/>
              <a:t>Shared knowledge increases social bonds. Within one minute, </a:t>
            </a:r>
            <a:r>
              <a:rPr lang="en-US" dirty="0">
                <a:solidFill>
                  <a:srgbClr val="00B0F0"/>
                </a:solidFill>
              </a:rPr>
              <a:t>create a secret handshake</a:t>
            </a:r>
            <a:r>
              <a:rPr lang="en-US" dirty="0"/>
              <a:t> with the person next to you.  </a:t>
            </a:r>
          </a:p>
          <a:p>
            <a:r>
              <a:rPr lang="en-US" dirty="0"/>
              <a:t>               </a:t>
            </a:r>
          </a:p>
        </p:txBody>
      </p:sp>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pic>
        <p:nvPicPr>
          <p:cNvPr id="8" name="Picture 2" descr="https://www.playmeo.com/wp-content/uploads/2015/10/0051_5-handshakes-5-minutes.png">
            <a:extLst>
              <a:ext uri="{FF2B5EF4-FFF2-40B4-BE49-F238E27FC236}">
                <a16:creationId xmlns:a16="http://schemas.microsoft.com/office/drawing/2014/main" id="{B2E27AE9-9A6D-4774-B0AB-D9F1CA4064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9400" y="2910266"/>
            <a:ext cx="2225199" cy="20726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551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4499993" y="5841268"/>
            <a:ext cx="144016" cy="144016"/>
          </a:xfrm>
          <a:prstGeom prst="rect">
            <a:avLst/>
          </a:prstGeom>
        </p:spPr>
      </p:pic>
      <p:sp>
        <p:nvSpPr>
          <p:cNvPr id="2" name="Title 1"/>
          <p:cNvSpPr>
            <a:spLocks noGrp="1"/>
          </p:cNvSpPr>
          <p:nvPr>
            <p:ph type="title"/>
          </p:nvPr>
        </p:nvSpPr>
        <p:spPr>
          <a:xfrm>
            <a:off x="628650" y="365126"/>
            <a:ext cx="7886700" cy="922136"/>
          </a:xfrm>
        </p:spPr>
        <p:txBody>
          <a:bodyPr>
            <a:normAutofit/>
          </a:bodyPr>
          <a:lstStyle/>
          <a:p>
            <a:r>
              <a:rPr lang="en-US" sz="5400" dirty="0"/>
              <a:t>Slow Stretch</a:t>
            </a:r>
            <a:endParaRPr lang="en-GB" sz="5400"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3" name="TextBox 2">
            <a:extLst>
              <a:ext uri="{FF2B5EF4-FFF2-40B4-BE49-F238E27FC236}">
                <a16:creationId xmlns:a16="http://schemas.microsoft.com/office/drawing/2014/main" id="{6BDE68F4-3A1A-4BF1-85DF-7D2E6E0D977C}"/>
              </a:ext>
            </a:extLst>
          </p:cNvPr>
          <p:cNvSpPr txBox="1"/>
          <p:nvPr/>
        </p:nvSpPr>
        <p:spPr>
          <a:xfrm>
            <a:off x="668446" y="1464660"/>
            <a:ext cx="7663094" cy="1846659"/>
          </a:xfrm>
          <a:prstGeom prst="rect">
            <a:avLst/>
          </a:prstGeom>
          <a:noFill/>
        </p:spPr>
        <p:txBody>
          <a:bodyPr wrap="square" rtlCol="0">
            <a:spAutoFit/>
          </a:bodyPr>
          <a:lstStyle/>
          <a:p>
            <a:r>
              <a:rPr lang="en-US" dirty="0">
                <a:solidFill>
                  <a:srgbClr val="00B0F0"/>
                </a:solidFill>
              </a:rPr>
              <a:t>Stand up and stretch </a:t>
            </a:r>
            <a:r>
              <a:rPr lang="en-US" dirty="0"/>
              <a:t>at 50% of the pace that you would usually stretch. Like you are on the moon… </a:t>
            </a:r>
          </a:p>
          <a:p>
            <a:endParaRPr lang="en-US" dirty="0"/>
          </a:p>
          <a:p>
            <a:r>
              <a:rPr lang="en-US" sz="1200" dirty="0" err="1">
                <a:solidFill>
                  <a:schemeClr val="bg1">
                    <a:lumMod val="65000"/>
                  </a:schemeClr>
                </a:solidFill>
              </a:rPr>
              <a:t>Honoré</a:t>
            </a:r>
            <a:r>
              <a:rPr lang="en-US" sz="1200" dirty="0">
                <a:solidFill>
                  <a:schemeClr val="bg1">
                    <a:lumMod val="65000"/>
                  </a:schemeClr>
                </a:solidFill>
              </a:rPr>
              <a:t>, C. (2004). </a:t>
            </a:r>
            <a:r>
              <a:rPr lang="en-US" sz="1200" i="1" dirty="0">
                <a:solidFill>
                  <a:schemeClr val="bg1">
                    <a:lumMod val="65000"/>
                  </a:schemeClr>
                </a:solidFill>
              </a:rPr>
              <a:t>In praise of slowness: How a world wide movement is challenging the cult of speed</a:t>
            </a:r>
            <a:r>
              <a:rPr lang="en-US" sz="1200" dirty="0">
                <a:solidFill>
                  <a:schemeClr val="bg1">
                    <a:lumMod val="65000"/>
                  </a:schemeClr>
                </a:solidFill>
              </a:rPr>
              <a:t>. London: Orion Books.</a:t>
            </a:r>
          </a:p>
          <a:p>
            <a:endParaRPr lang="en-US" dirty="0"/>
          </a:p>
          <a:p>
            <a:r>
              <a:rPr lang="en-US" dirty="0"/>
              <a:t>               </a:t>
            </a:r>
          </a:p>
        </p:txBody>
      </p:sp>
      <p:pic>
        <p:nvPicPr>
          <p:cNvPr id="9" name="Picture 8" descr="A picture containing clipart&#10;&#10;Description generated with very high confidence">
            <a:extLst>
              <a:ext uri="{FF2B5EF4-FFF2-40B4-BE49-F238E27FC236}">
                <a16:creationId xmlns:a16="http://schemas.microsoft.com/office/drawing/2014/main" id="{6C85AD6C-DDC4-4D6A-9BB4-611979FD2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13" y="36442"/>
            <a:ext cx="1132265" cy="328684"/>
          </a:xfrm>
          <a:prstGeom prst="rect">
            <a:avLst/>
          </a:prstGeom>
        </p:spPr>
      </p:pic>
      <p:pic>
        <p:nvPicPr>
          <p:cNvPr id="6" name="Picture 5">
            <a:extLst>
              <a:ext uri="{FF2B5EF4-FFF2-40B4-BE49-F238E27FC236}">
                <a16:creationId xmlns:a16="http://schemas.microsoft.com/office/drawing/2014/main" id="{E11A36D5-1983-4D0C-B1F0-6305AEE49732}"/>
              </a:ext>
            </a:extLst>
          </p:cNvPr>
          <p:cNvPicPr>
            <a:picLocks noChangeAspect="1"/>
          </p:cNvPicPr>
          <p:nvPr/>
        </p:nvPicPr>
        <p:blipFill>
          <a:blip r:embed="rId8"/>
          <a:stretch>
            <a:fillRect/>
          </a:stretch>
        </p:blipFill>
        <p:spPr>
          <a:xfrm>
            <a:off x="3137328" y="3207616"/>
            <a:ext cx="2725330" cy="2387051"/>
          </a:xfrm>
          <a:prstGeom prst="rect">
            <a:avLst/>
          </a:prstGeom>
        </p:spPr>
      </p:pic>
      <p:sp>
        <p:nvSpPr>
          <p:cNvPr id="8" name="TextBox 7">
            <a:extLst>
              <a:ext uri="{FF2B5EF4-FFF2-40B4-BE49-F238E27FC236}">
                <a16:creationId xmlns:a16="http://schemas.microsoft.com/office/drawing/2014/main" id="{1E509EED-4EAC-4AE8-84F8-CE4C8BC0060A}"/>
              </a:ext>
            </a:extLst>
          </p:cNvPr>
          <p:cNvSpPr txBox="1"/>
          <p:nvPr/>
        </p:nvSpPr>
        <p:spPr>
          <a:xfrm>
            <a:off x="5530788" y="5393340"/>
            <a:ext cx="390618" cy="369332"/>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8524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par>
                                <p:cTn id="8" presetID="1" presetClass="mediacall" presetSubtype="0" fill="hold" nodeType="withEffect">
                                  <p:stCondLst>
                                    <p:cond delay="0"/>
                                  </p:stCondLst>
                                  <p:childTnLst>
                                    <p:cmd type="call" cmd="playFrom(0.0)">
                                      <p:cBhvr>
                                        <p:cTn id="9"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a:t>Go well! </a:t>
            </a:r>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932808"/>
            <a:ext cx="6858000" cy="1324992"/>
          </a:xfrm>
        </p:spPr>
        <p:txBody>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2094754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1634</TotalTime>
  <Words>1044</Words>
  <Application>Microsoft Office PowerPoint</Application>
  <PresentationFormat>On-screen Show (4:3)</PresentationFormat>
  <Paragraphs>68</Paragraphs>
  <Slides>9</Slides>
  <Notes>6</Notes>
  <HiddenSlides>0</HiddenSlides>
  <MMClips>6</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9</vt:i4>
      </vt:variant>
    </vt:vector>
  </HeadingPairs>
  <TitlesOfParts>
    <vt:vector size="13" baseType="lpstr">
      <vt:lpstr>Arial</vt:lpstr>
      <vt:lpstr>Calibri</vt:lpstr>
      <vt:lpstr>Calibri Light</vt:lpstr>
      <vt:lpstr>Office Theme</vt:lpstr>
      <vt:lpstr>Innovative and cutting-edge wellbeing promoting activities</vt:lpstr>
      <vt:lpstr>      Speed Wellbeing: 6 Positive Psychological Interventions in 6 minutes  1. 3 breaths 2. Win a strength (strengths literacy)  3. Cognitive model  4. Eye gazing 5. Secret handshake 6. Slow stretch </vt:lpstr>
      <vt:lpstr>The Geelong Three Breaths</vt:lpstr>
      <vt:lpstr>Win a Strength</vt:lpstr>
      <vt:lpstr>Cognitive Model</vt:lpstr>
      <vt:lpstr>Eye Gazing</vt:lpstr>
      <vt:lpstr>Secret Handshake</vt:lpstr>
      <vt:lpstr>Slow Stretch</vt:lpstr>
      <vt:lpstr>Go well!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Hayes-Brown</dc:creator>
  <cp:lastModifiedBy>reviewer</cp:lastModifiedBy>
  <cp:revision>11</cp:revision>
  <dcterms:created xsi:type="dcterms:W3CDTF">2017-10-13T00:03:39Z</dcterms:created>
  <dcterms:modified xsi:type="dcterms:W3CDTF">2018-09-18T02:48:38Z</dcterms:modified>
</cp:coreProperties>
</file>