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8"/>
  </p:notesMasterIdLst>
  <p:sldIdLst>
    <p:sldId id="256" r:id="rId3"/>
    <p:sldId id="262" r:id="rId4"/>
    <p:sldId id="263" r:id="rId5"/>
    <p:sldId id="264" r:id="rId6"/>
    <p:sldId id="265" r:id="rId7"/>
    <p:sldId id="266" r:id="rId8"/>
    <p:sldId id="267" r:id="rId9"/>
    <p:sldId id="261" r:id="rId10"/>
    <p:sldId id="270" r:id="rId11"/>
    <p:sldId id="283" r:id="rId12"/>
    <p:sldId id="285" r:id="rId13"/>
    <p:sldId id="284" r:id="rId14"/>
    <p:sldId id="274" r:id="rId15"/>
    <p:sldId id="272" r:id="rId16"/>
    <p:sldId id="286" r:id="rId17"/>
    <p:sldId id="271" r:id="rId18"/>
    <p:sldId id="273" r:id="rId19"/>
    <p:sldId id="287" r:id="rId20"/>
    <p:sldId id="288" r:id="rId21"/>
    <p:sldId id="290" r:id="rId22"/>
    <p:sldId id="289" r:id="rId23"/>
    <p:sldId id="275" r:id="rId24"/>
    <p:sldId id="278" r:id="rId25"/>
    <p:sldId id="304" r:id="rId26"/>
    <p:sldId id="276" r:id="rId27"/>
    <p:sldId id="298" r:id="rId28"/>
    <p:sldId id="292" r:id="rId29"/>
    <p:sldId id="306" r:id="rId30"/>
    <p:sldId id="280" r:id="rId31"/>
    <p:sldId id="294" r:id="rId32"/>
    <p:sldId id="295" r:id="rId33"/>
    <p:sldId id="305" r:id="rId34"/>
    <p:sldId id="291" r:id="rId35"/>
    <p:sldId id="297" r:id="rId36"/>
    <p:sldId id="25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1BE"/>
    <a:srgbClr val="6094BE"/>
    <a:srgbClr val="299F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756"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CF07C-C223-47EF-A821-F7DCDF143AFC}" type="datetimeFigureOut">
              <a:rPr lang="en-NZ" smtClean="0"/>
              <a:t>3/04/2017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8077-4905-49AC-B232-09640AC9B9C5}" type="slidenum">
              <a:rPr lang="en-NZ" smtClean="0"/>
              <a:t>‹#›</a:t>
            </a:fld>
            <a:endParaRPr lang="en-NZ"/>
          </a:p>
        </p:txBody>
      </p:sp>
    </p:spTree>
    <p:extLst>
      <p:ext uri="{BB962C8B-B14F-4D97-AF65-F5344CB8AC3E}">
        <p14:creationId xmlns:p14="http://schemas.microsoft.com/office/powerpoint/2010/main" val="26128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30</a:t>
            </a:fld>
            <a:endParaRPr lang="en-AU"/>
          </a:p>
        </p:txBody>
      </p:sp>
    </p:spTree>
    <p:extLst>
      <p:ext uri="{BB962C8B-B14F-4D97-AF65-F5344CB8AC3E}">
        <p14:creationId xmlns:p14="http://schemas.microsoft.com/office/powerpoint/2010/main" val="42488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Projected</a:t>
            </a:r>
            <a:r>
              <a:rPr lang="en-AU" baseline="0" dirty="0"/>
              <a:t> that between 14 000 to 25000 will be lost from the departure of the car industry. Our economy is transforming and is creating significant unemployment. It is our belief that the LMBE Model of teaching resilience skills could be useful to manufacturing workers in anticipation of the unemployment tsunami. </a:t>
            </a:r>
          </a:p>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31</a:t>
            </a:fld>
            <a:endParaRPr lang="en-AU"/>
          </a:p>
        </p:txBody>
      </p:sp>
    </p:spTree>
    <p:extLst>
      <p:ext uri="{BB962C8B-B14F-4D97-AF65-F5344CB8AC3E}">
        <p14:creationId xmlns:p14="http://schemas.microsoft.com/office/powerpoint/2010/main" val="69098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30312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8746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542962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3/04/2017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23344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3/04/2017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215189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9DABEB-0ECA-4102-A7C5-9B3605A46325}" type="datetimeFigureOut">
              <a:rPr lang="en-NZ" smtClean="0"/>
              <a:t>3/04/2017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25806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329DABEB-0ECA-4102-A7C5-9B3605A46325}" type="datetimeFigureOut">
              <a:rPr lang="en-NZ" smtClean="0"/>
              <a:t>3/04/2017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56447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329DABEB-0ECA-4102-A7C5-9B3605A46325}" type="datetimeFigureOut">
              <a:rPr lang="en-NZ" smtClean="0"/>
              <a:t>3/04/2017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171696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329DABEB-0ECA-4102-A7C5-9B3605A46325}" type="datetimeFigureOut">
              <a:rPr lang="en-NZ" smtClean="0"/>
              <a:t>3/04/2017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33940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9DABEB-0ECA-4102-A7C5-9B3605A46325}" type="datetimeFigureOut">
              <a:rPr lang="en-NZ" smtClean="0"/>
              <a:t>3/04/2017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9966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9DABEB-0ECA-4102-A7C5-9B3605A46325}" type="datetimeFigureOut">
              <a:rPr lang="en-NZ" smtClean="0"/>
              <a:t>3/04/2017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68740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388149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9DABEB-0ECA-4102-A7C5-9B3605A46325}" type="datetimeFigureOut">
              <a:rPr lang="en-NZ" smtClean="0"/>
              <a:t>3/04/2017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614637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3/04/2017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398190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329DABEB-0ECA-4102-A7C5-9B3605A46325}" type="datetimeFigureOut">
              <a:rPr lang="en-NZ" smtClean="0"/>
              <a:t>3/04/2017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A1520F7-EECA-4AE1-9BFD-D0244472CC02}" type="slidenum">
              <a:rPr lang="en-NZ" smtClean="0"/>
              <a:t>‹#›</a:t>
            </a:fld>
            <a:endParaRPr lang="en-NZ"/>
          </a:p>
        </p:txBody>
      </p:sp>
    </p:spTree>
    <p:extLst>
      <p:ext uri="{BB962C8B-B14F-4D97-AF65-F5344CB8AC3E}">
        <p14:creationId xmlns:p14="http://schemas.microsoft.com/office/powerpoint/2010/main" val="159588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80521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FBF3DEF-C5EA-3C43-A739-822E20F45EB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968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FBF3DEF-C5EA-3C43-A739-822E20F45EBF}"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4457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FBF3DEF-C5EA-3C43-A739-822E20F45EBF}" type="datetimeFigureOut">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406856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44333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1866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87813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t>4/3/2017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t>‹#›</a:t>
            </a:fld>
            <a:endParaRPr lang="en-US"/>
          </a:p>
        </p:txBody>
      </p:sp>
    </p:spTree>
    <p:extLst>
      <p:ext uri="{BB962C8B-B14F-4D97-AF65-F5344CB8AC3E}">
        <p14:creationId xmlns:p14="http://schemas.microsoft.com/office/powerpoint/2010/main" val="111318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DABEB-0ECA-4102-A7C5-9B3605A46325}" type="datetimeFigureOut">
              <a:rPr lang="en-NZ" smtClean="0"/>
              <a:t>3/04/2017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520F7-EECA-4AE1-9BFD-D0244472CC02}" type="slidenum">
              <a:rPr lang="en-NZ" smtClean="0"/>
              <a:t>‹#›</a:t>
            </a:fld>
            <a:endParaRPr lang="en-NZ"/>
          </a:p>
        </p:txBody>
      </p:sp>
    </p:spTree>
    <p:extLst>
      <p:ext uri="{BB962C8B-B14F-4D97-AF65-F5344CB8AC3E}">
        <p14:creationId xmlns:p14="http://schemas.microsoft.com/office/powerpoint/2010/main" val="249658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7"/>
            <a:ext cx="11198593" cy="2161918"/>
          </a:xfrm>
        </p:spPr>
        <p:txBody>
          <a:bodyPr>
            <a:normAutofit fontScale="47500" lnSpcReduction="20000"/>
          </a:bodyPr>
          <a:lstStyle/>
          <a:p>
            <a:r>
              <a:rPr lang="en-AU" sz="5100" dirty="0">
                <a:latin typeface="Arial"/>
                <a:cs typeface="Arial"/>
              </a:rPr>
              <a:t>WELLBEING 101: MAKING WELLBEING PROGRAMS SUCCESSFUL</a:t>
            </a:r>
          </a:p>
          <a:p>
            <a:br>
              <a:rPr lang="en-US" sz="4000" dirty="0">
                <a:latin typeface="Arial"/>
                <a:cs typeface="Arial"/>
              </a:rPr>
            </a:br>
            <a:r>
              <a:rPr lang="en-US" sz="2800" i="1" dirty="0">
                <a:latin typeface="Arial"/>
                <a:cs typeface="Arial"/>
              </a:rPr>
              <a:t>Dr Aaron Jarden</a:t>
            </a:r>
          </a:p>
          <a:p>
            <a:endParaRPr lang="en-US" sz="2800" i="1" dirty="0">
              <a:latin typeface="Arial"/>
              <a:cs typeface="Arial"/>
            </a:endParaRPr>
          </a:p>
          <a:p>
            <a:r>
              <a:rPr lang="en-US" sz="2800" i="1" dirty="0">
                <a:latin typeface="Arial"/>
                <a:cs typeface="Arial"/>
              </a:rPr>
              <a:t>aaron.jarden@sahmri.com</a:t>
            </a:r>
          </a:p>
          <a:p>
            <a:r>
              <a:rPr lang="en-US" sz="2000" i="1" dirty="0">
                <a:latin typeface="Arial"/>
                <a:cs typeface="Arial"/>
              </a:rPr>
              <a:t>4</a:t>
            </a:r>
            <a:r>
              <a:rPr lang="en-US" sz="2000" i="1" baseline="30000" dirty="0">
                <a:latin typeface="Arial"/>
                <a:cs typeface="Arial"/>
              </a:rPr>
              <a:t>th</a:t>
            </a:r>
            <a:r>
              <a:rPr lang="en-US" sz="2000" i="1" dirty="0">
                <a:latin typeface="Arial"/>
                <a:cs typeface="Arial"/>
              </a:rPr>
              <a:t> April 2017</a:t>
            </a:r>
          </a:p>
          <a:p>
            <a:r>
              <a:rPr lang="en-US" sz="2000" i="1" dirty="0">
                <a:latin typeface="Arial"/>
                <a:cs typeface="Arial"/>
              </a:rPr>
              <a:t>Corporate Health and Wellbeing Summit</a:t>
            </a:r>
          </a:p>
          <a:p>
            <a:r>
              <a:rPr lang="en-US" sz="2000" i="1" dirty="0">
                <a:latin typeface="Arial"/>
                <a:cs typeface="Arial"/>
              </a:rPr>
              <a:t>Auckland </a:t>
            </a:r>
          </a:p>
          <a:p>
            <a:endParaRPr lang="en-US" sz="2000" i="1" dirty="0">
              <a:latin typeface="Arial"/>
              <a:cs typeface="Arial"/>
            </a:endParaRPr>
          </a:p>
          <a:p>
            <a:r>
              <a:rPr lang="en-NZ" sz="2100" i="1"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52059" y="5273030"/>
            <a:ext cx="1042338" cy="1042338"/>
          </a:xfrm>
          <a:prstGeom prst="rect">
            <a:avLst/>
          </a:prstGeom>
        </p:spPr>
      </p:pic>
      <p:sp>
        <p:nvSpPr>
          <p:cNvPr id="10" name="Rectangle 9"/>
          <p:cNvSpPr/>
          <p:nvPr/>
        </p:nvSpPr>
        <p:spPr>
          <a:xfrm>
            <a:off x="9008610" y="6369853"/>
            <a:ext cx="2783872" cy="523220"/>
          </a:xfrm>
          <a:prstGeom prst="rect">
            <a:avLst/>
          </a:prstGeom>
        </p:spPr>
        <p:txBody>
          <a:bodyPr wrap="square">
            <a:spAutoFit/>
          </a:bodyPr>
          <a:lstStyle/>
          <a:p>
            <a:pPr algn="ctr"/>
            <a:r>
              <a:rPr lang="en-AU" sz="1400" dirty="0">
                <a:solidFill>
                  <a:schemeClr val="tx1">
                    <a:tint val="75000"/>
                  </a:schemeClr>
                </a:solidFill>
                <a:latin typeface="Arial"/>
                <a:cs typeface="Arial"/>
              </a:rPr>
              <a:t>www.aaronjarden.com</a:t>
            </a:r>
          </a:p>
          <a:p>
            <a:pPr algn="ctr"/>
            <a:r>
              <a:rPr lang="en-AU" sz="1400" dirty="0">
                <a:solidFill>
                  <a:schemeClr val="tx1">
                    <a:tint val="75000"/>
                  </a:schemeClr>
                </a:solidFill>
                <a:latin typeface="Arial"/>
                <a:cs typeface="Arial"/>
              </a:rPr>
              <a:t>www.wellbeingandresilience.com</a:t>
            </a:r>
          </a:p>
        </p:txBody>
      </p:sp>
      <p:pic>
        <p:nvPicPr>
          <p:cNvPr id="2" name="Picture 1"/>
          <p:cNvPicPr>
            <a:picLocks noChangeAspect="1"/>
          </p:cNvPicPr>
          <p:nvPr/>
        </p:nvPicPr>
        <p:blipFill rotWithShape="1">
          <a:blip r:embed="rId5"/>
          <a:srcRect l="4604" t="41405" r="17062" b="21592"/>
          <a:stretch/>
        </p:blipFill>
        <p:spPr>
          <a:xfrm>
            <a:off x="292231" y="6116333"/>
            <a:ext cx="2221502" cy="590277"/>
          </a:xfrm>
          <a:prstGeom prst="rect">
            <a:avLst/>
          </a:prstGeom>
        </p:spPr>
      </p:pic>
    </p:spTree>
    <p:extLst>
      <p:ext uri="{BB962C8B-B14F-4D97-AF65-F5344CB8AC3E}">
        <p14:creationId xmlns:p14="http://schemas.microsoft.com/office/powerpoint/2010/main" val="69667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5141180" cy="4952734"/>
          </a:xfrm>
        </p:spPr>
        <p:txBody>
          <a:bodyPr numCol="1">
            <a:noAutofit/>
          </a:bodyPr>
          <a:lstStyle/>
          <a:p>
            <a:pPr marL="0" indent="0">
              <a:spcAft>
                <a:spcPts val="600"/>
              </a:spcAft>
              <a:buNone/>
            </a:pPr>
            <a:r>
              <a:rPr lang="en-US" sz="2000" b="1" dirty="0">
                <a:solidFill>
                  <a:srgbClr val="6094BE"/>
                </a:solidFill>
                <a:latin typeface="Arial"/>
                <a:cs typeface="Arial"/>
              </a:rPr>
              <a:t>Positive psychology and wellbeing science</a:t>
            </a:r>
          </a:p>
          <a:p>
            <a:pPr>
              <a:spcAft>
                <a:spcPts val="600"/>
              </a:spcAft>
            </a:pPr>
            <a:r>
              <a:rPr lang="en-AU" sz="1600" dirty="0">
                <a:latin typeface="Arial"/>
                <a:cs typeface="Arial"/>
              </a:rPr>
              <a:t>Positive psychology is a branch of psychology that conducts scientific inquiry into the factors that help individuals, communities and organisations thrive by building on their strengths and virtues. </a:t>
            </a:r>
          </a:p>
          <a:p>
            <a:pPr>
              <a:spcAft>
                <a:spcPts val="600"/>
              </a:spcAft>
            </a:pPr>
            <a:r>
              <a:rPr lang="en-AU" sz="1600" dirty="0">
                <a:latin typeface="Arial"/>
                <a:cs typeface="Arial"/>
              </a:rPr>
              <a:t>Positive psychology is the study of topics as diverse as happiness, optimism, hope, flow, meaning, subjective wellbeing and personal growth. </a:t>
            </a:r>
          </a:p>
          <a:p>
            <a:pPr>
              <a:spcAft>
                <a:spcPts val="600"/>
              </a:spcAft>
            </a:pPr>
            <a:r>
              <a:rPr lang="en-AU" sz="1600" dirty="0">
                <a:latin typeface="Arial"/>
                <a:cs typeface="Arial"/>
              </a:rPr>
              <a:t>Positive psychology aims to expand psychology from its focus on repairing the negatives in life to also promoting the positives in life.</a:t>
            </a:r>
          </a:p>
          <a:p>
            <a:pPr marL="0" indent="0">
              <a:spcAft>
                <a:spcPts val="600"/>
              </a:spcAft>
              <a:buNone/>
            </a:pPr>
            <a:endParaRPr lang="en-AU" sz="1600" dirty="0">
              <a:latin typeface="Arial" panose="020B0604020202020204" pitchFamily="34" charset="0"/>
              <a:cs typeface="Arial" panose="020B0604020202020204" pitchFamily="34" charset="0"/>
            </a:endParaRP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1200329"/>
          </a:xfrm>
          <a:prstGeom prst="rect">
            <a:avLst/>
          </a:prstGeom>
          <a:noFill/>
        </p:spPr>
        <p:txBody>
          <a:bodyPr wrap="square" rtlCol="0">
            <a:spAutoFit/>
          </a:bodyPr>
          <a:lstStyle/>
          <a:p>
            <a:r>
              <a:rPr lang="en-NZ" sz="3600" dirty="0">
                <a:solidFill>
                  <a:schemeClr val="bg1"/>
                </a:solidFill>
                <a:latin typeface="Arial"/>
                <a:cs typeface="Arial"/>
              </a:rPr>
              <a:t>Positive psychology &amp; wellbeing science </a:t>
            </a:r>
          </a:p>
          <a:p>
            <a:endParaRPr lang="en-US" sz="3600" dirty="0">
              <a:solidFill>
                <a:schemeClr val="bg1"/>
              </a:solidFill>
              <a:latin typeface="Arial"/>
              <a:cs typeface="Arial"/>
            </a:endParaRP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rotWithShape="1">
          <a:blip r:embed="rId3"/>
          <a:srcRect l="16700" t="11840" r="15350" b="7623"/>
          <a:stretch/>
        </p:blipFill>
        <p:spPr>
          <a:xfrm>
            <a:off x="5548930" y="1077534"/>
            <a:ext cx="6648236" cy="4924914"/>
          </a:xfrm>
          <a:prstGeom prst="rect">
            <a:avLst/>
          </a:prstGeom>
        </p:spPr>
      </p:pic>
    </p:spTree>
    <p:extLst>
      <p:ext uri="{BB962C8B-B14F-4D97-AF65-F5344CB8AC3E}">
        <p14:creationId xmlns:p14="http://schemas.microsoft.com/office/powerpoint/2010/main" val="193502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2"/>
            <a:ext cx="6241616" cy="1059744"/>
          </a:xfrm>
        </p:spPr>
        <p:txBody>
          <a:bodyPr numCol="1">
            <a:noAutofit/>
          </a:bodyPr>
          <a:lstStyle/>
          <a:p>
            <a:pPr marL="0" indent="0">
              <a:spcAft>
                <a:spcPts val="600"/>
              </a:spcAft>
              <a:buNone/>
            </a:pPr>
            <a:r>
              <a:rPr lang="en-AU" sz="2000" b="1" dirty="0">
                <a:solidFill>
                  <a:srgbClr val="6094BE"/>
                </a:solidFill>
                <a:latin typeface="Arial"/>
                <a:cs typeface="Arial"/>
              </a:rPr>
              <a:t>What is optimal human functioning?</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1200329"/>
          </a:xfrm>
          <a:prstGeom prst="rect">
            <a:avLst/>
          </a:prstGeom>
          <a:noFill/>
        </p:spPr>
        <p:txBody>
          <a:bodyPr wrap="square" rtlCol="0">
            <a:spAutoFit/>
          </a:bodyPr>
          <a:lstStyle/>
          <a:p>
            <a:r>
              <a:rPr lang="en-NZ" sz="3600" dirty="0">
                <a:solidFill>
                  <a:schemeClr val="bg1"/>
                </a:solidFill>
                <a:latin typeface="Arial"/>
                <a:cs typeface="Arial"/>
              </a:rPr>
              <a:t>Positive psychology &amp; wellbeing science </a:t>
            </a:r>
          </a:p>
          <a:p>
            <a:endParaRPr lang="en-US" sz="3600" dirty="0">
              <a:solidFill>
                <a:schemeClr val="bg1"/>
              </a:solidFill>
              <a:latin typeface="Arial"/>
              <a:cs typeface="Arial"/>
            </a:endParaRP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160" r="12458"/>
          <a:stretch/>
        </p:blipFill>
        <p:spPr>
          <a:xfrm>
            <a:off x="3535422" y="2390116"/>
            <a:ext cx="5121155" cy="3925554"/>
          </a:xfrm>
          <a:prstGeom prst="rect">
            <a:avLst/>
          </a:prstGeom>
        </p:spPr>
      </p:pic>
    </p:spTree>
    <p:extLst>
      <p:ext uri="{BB962C8B-B14F-4D97-AF65-F5344CB8AC3E}">
        <p14:creationId xmlns:p14="http://schemas.microsoft.com/office/powerpoint/2010/main" val="36757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US" sz="2000" b="1" dirty="0">
                <a:solidFill>
                  <a:srgbClr val="6094BE"/>
                </a:solidFill>
                <a:latin typeface="Arial"/>
                <a:cs typeface="Arial"/>
              </a:rPr>
              <a:t>Aaron on wellbeing science</a:t>
            </a:r>
          </a:p>
          <a:p>
            <a:pPr>
              <a:spcAft>
                <a:spcPts val="600"/>
              </a:spcAft>
            </a:pPr>
            <a:r>
              <a:rPr lang="en-NZ" sz="1600" dirty="0">
                <a:latin typeface="Arial"/>
                <a:cs typeface="Arial"/>
              </a:rPr>
              <a:t>The good life is best construed as a matrix that includes happiness, occasional sadness, a sense of purpose, playfulness, and psychological flexibility, as well autonomy, mastery, and belonging/connection.</a:t>
            </a:r>
          </a:p>
          <a:p>
            <a:pPr>
              <a:spcAft>
                <a:spcPts val="600"/>
              </a:spcAft>
            </a:pPr>
            <a:r>
              <a:rPr lang="en-NZ" sz="1600" dirty="0">
                <a:latin typeface="Arial"/>
                <a:cs typeface="Arial"/>
              </a:rPr>
              <a:t>For me it’s not just about learning to be more positive – it’s about using scientifically-informed tools and strategies to make my thinking more flexible, accurate, clear, and expansive. This thinking (I hope) leads to happiness and more healthy behaviours. </a:t>
            </a:r>
          </a:p>
          <a:p>
            <a:pPr marL="0" indent="0">
              <a:spcAft>
                <a:spcPts val="600"/>
              </a:spcAft>
              <a:buNone/>
            </a:pPr>
            <a:endParaRPr lang="en-AU" sz="1600" dirty="0">
              <a:latin typeface="Arial" panose="020B0604020202020204" pitchFamily="34" charset="0"/>
              <a:cs typeface="Arial" panose="020B0604020202020204" pitchFamily="34" charset="0"/>
            </a:endParaRP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The good life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9677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2">
            <a:noAutofit/>
          </a:bodyPr>
          <a:lstStyle/>
          <a:p>
            <a:pPr marL="0" indent="0">
              <a:spcAft>
                <a:spcPts val="600"/>
              </a:spcAft>
              <a:buNone/>
            </a:pPr>
            <a:r>
              <a:rPr lang="en-AU" sz="2000" b="1" dirty="0">
                <a:solidFill>
                  <a:srgbClr val="6094BE"/>
                </a:solidFill>
                <a:latin typeface="Arial"/>
                <a:cs typeface="Arial"/>
              </a:rPr>
              <a:t>Wellbeing science to date</a:t>
            </a:r>
          </a:p>
          <a:p>
            <a:pPr marL="0" indent="0">
              <a:spcAft>
                <a:spcPts val="600"/>
              </a:spcAft>
              <a:buNone/>
            </a:pPr>
            <a:r>
              <a:rPr lang="en-NZ" sz="1600" dirty="0">
                <a:latin typeface="Arial"/>
                <a:cs typeface="Arial"/>
              </a:rPr>
              <a:t>Progress</a:t>
            </a:r>
          </a:p>
          <a:p>
            <a:pPr>
              <a:spcAft>
                <a:spcPts val="600"/>
              </a:spcAft>
            </a:pPr>
            <a:r>
              <a:rPr lang="en-NZ" sz="1600" dirty="0">
                <a:latin typeface="Arial"/>
                <a:cs typeface="Arial"/>
              </a:rPr>
              <a:t>Positive neuroscience</a:t>
            </a:r>
          </a:p>
          <a:p>
            <a:pPr>
              <a:spcAft>
                <a:spcPts val="600"/>
              </a:spcAft>
            </a:pPr>
            <a:r>
              <a:rPr lang="en-NZ" sz="1600" dirty="0">
                <a:latin typeface="Arial"/>
                <a:cs typeface="Arial"/>
              </a:rPr>
              <a:t>Positive education</a:t>
            </a:r>
          </a:p>
          <a:p>
            <a:pPr>
              <a:spcAft>
                <a:spcPts val="600"/>
              </a:spcAft>
            </a:pPr>
            <a:r>
              <a:rPr lang="en-NZ" sz="1600" dirty="0">
                <a:latin typeface="Arial"/>
                <a:cs typeface="Arial"/>
              </a:rPr>
              <a:t>Positive health</a:t>
            </a:r>
          </a:p>
          <a:p>
            <a:pPr>
              <a:spcAft>
                <a:spcPts val="600"/>
              </a:spcAft>
            </a:pPr>
            <a:r>
              <a:rPr lang="en-NZ" sz="1600" dirty="0">
                <a:latin typeface="Arial"/>
                <a:cs typeface="Arial"/>
              </a:rPr>
              <a:t>Military</a:t>
            </a:r>
          </a:p>
          <a:p>
            <a:pPr>
              <a:spcAft>
                <a:spcPts val="600"/>
              </a:spcAft>
            </a:pPr>
            <a:r>
              <a:rPr lang="en-NZ" sz="1600" dirty="0">
                <a:latin typeface="Arial"/>
                <a:cs typeface="Arial"/>
              </a:rPr>
              <a:t>Positive organisations</a:t>
            </a:r>
          </a:p>
          <a:p>
            <a:pPr>
              <a:spcAft>
                <a:spcPts val="600"/>
              </a:spcAft>
            </a:pPr>
            <a:r>
              <a:rPr lang="en-NZ" sz="1600" dirty="0">
                <a:latin typeface="Arial"/>
                <a:cs typeface="Arial"/>
              </a:rPr>
              <a:t>National accounts of wellbeing</a:t>
            </a:r>
          </a:p>
          <a:p>
            <a:pPr>
              <a:spcAft>
                <a:spcPts val="600"/>
              </a:spcAft>
            </a:pPr>
            <a:r>
              <a:rPr lang="en-NZ" sz="1600" dirty="0">
                <a:latin typeface="Arial"/>
                <a:cs typeface="Arial"/>
              </a:rPr>
              <a:t>Culture and wellbeing</a:t>
            </a: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r>
              <a:rPr lang="en-NZ" sz="1600" dirty="0">
                <a:latin typeface="Arial"/>
                <a:cs typeface="Arial"/>
              </a:rPr>
              <a:t>New areas emerging </a:t>
            </a:r>
          </a:p>
          <a:p>
            <a:pPr>
              <a:spcAft>
                <a:spcPts val="600"/>
              </a:spcAft>
            </a:pPr>
            <a:r>
              <a:rPr lang="en-NZ" sz="1600" dirty="0">
                <a:latin typeface="Arial"/>
                <a:cs typeface="Arial"/>
              </a:rPr>
              <a:t>Discomfort</a:t>
            </a:r>
          </a:p>
          <a:p>
            <a:pPr>
              <a:spcAft>
                <a:spcPts val="600"/>
              </a:spcAft>
            </a:pPr>
            <a:r>
              <a:rPr lang="en-NZ" sz="1600" dirty="0">
                <a:latin typeface="Arial"/>
                <a:cs typeface="Arial"/>
              </a:rPr>
              <a:t>Strategic laziness</a:t>
            </a:r>
          </a:p>
          <a:p>
            <a:pPr>
              <a:spcAft>
                <a:spcPts val="600"/>
              </a:spcAft>
            </a:pPr>
            <a:r>
              <a:rPr lang="en-NZ" sz="1600" dirty="0">
                <a:latin typeface="Arial"/>
                <a:cs typeface="Arial"/>
              </a:rPr>
              <a:t>Play</a:t>
            </a:r>
          </a:p>
          <a:p>
            <a:pPr>
              <a:spcAft>
                <a:spcPts val="600"/>
              </a:spcAft>
            </a:pPr>
            <a:r>
              <a:rPr lang="en-NZ" sz="1600" dirty="0">
                <a:latin typeface="Arial"/>
                <a:cs typeface="Arial"/>
              </a:rPr>
              <a:t>Slowness</a:t>
            </a:r>
          </a:p>
          <a:p>
            <a:pPr>
              <a:spcAft>
                <a:spcPts val="600"/>
              </a:spcAft>
            </a:pPr>
            <a:r>
              <a:rPr lang="en-NZ" sz="1600" dirty="0">
                <a:latin typeface="Arial"/>
                <a:cs typeface="Arial"/>
              </a:rPr>
              <a:t>Nature</a:t>
            </a:r>
          </a:p>
          <a:p>
            <a:pPr>
              <a:spcAft>
                <a:spcPts val="600"/>
              </a:spcAft>
            </a:pPr>
            <a:r>
              <a:rPr lang="en-NZ" sz="1600" dirty="0">
                <a:latin typeface="Arial"/>
                <a:cs typeface="Arial"/>
              </a:rPr>
              <a:t>Wellbeing technology</a:t>
            </a:r>
          </a:p>
          <a:p>
            <a:pPr>
              <a:spcAft>
                <a:spcPts val="600"/>
              </a:spcAft>
            </a:pPr>
            <a:r>
              <a:rPr lang="en-NZ" sz="1600" dirty="0">
                <a:latin typeface="Arial"/>
                <a:cs typeface="Arial"/>
              </a:rPr>
              <a:t>The most disadvantaged (little samples)</a:t>
            </a:r>
          </a:p>
          <a:p>
            <a:pPr>
              <a:spcAft>
                <a:spcPts val="600"/>
              </a:spcAft>
            </a:pPr>
            <a:r>
              <a:rPr lang="en-NZ" sz="1600" dirty="0">
                <a:latin typeface="Arial"/>
                <a:cs typeface="Arial"/>
              </a:rPr>
              <a:t>Physical health and wellbeing</a:t>
            </a:r>
          </a:p>
          <a:p>
            <a:pPr>
              <a:spcAft>
                <a:spcPts val="600"/>
              </a:spcAft>
            </a:pPr>
            <a:r>
              <a:rPr lang="en-NZ" sz="1600" dirty="0">
                <a:latin typeface="Arial"/>
                <a:cs typeface="Arial"/>
              </a:rPr>
              <a:t>Positive failure </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Progress to date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2" name="Rectangle 1"/>
          <p:cNvSpPr/>
          <p:nvPr/>
        </p:nvSpPr>
        <p:spPr>
          <a:xfrm>
            <a:off x="869133" y="3621386"/>
            <a:ext cx="2118511" cy="38024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5999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First up, let’s taste it</a:t>
            </a:r>
          </a:p>
          <a:p>
            <a:pPr marL="0" indent="0">
              <a:spcAft>
                <a:spcPts val="600"/>
              </a:spcAft>
              <a:buNone/>
            </a:pPr>
            <a:r>
              <a:rPr lang="en-NZ" sz="1600" dirty="0">
                <a:latin typeface="Arial"/>
                <a:cs typeface="Arial"/>
              </a:rPr>
              <a:t>Step 1: Pair up.</a:t>
            </a:r>
          </a:p>
          <a:p>
            <a:pPr marL="0" indent="0">
              <a:spcAft>
                <a:spcPts val="600"/>
              </a:spcAft>
              <a:buNone/>
            </a:pPr>
            <a:r>
              <a:rPr lang="en-NZ" sz="1600" dirty="0">
                <a:latin typeface="Arial"/>
                <a:cs typeface="Arial"/>
              </a:rPr>
              <a:t>Step 2: In 2 minutes (1 minute each), tell a story – a thoughtful narrative with a beginning, middle and end – that illustrates </a:t>
            </a:r>
            <a:r>
              <a:rPr lang="en-NZ" sz="1600" dirty="0">
                <a:solidFill>
                  <a:srgbClr val="3381BE"/>
                </a:solidFill>
                <a:latin typeface="Arial"/>
                <a:cs typeface="Arial"/>
              </a:rPr>
              <a:t>when you are at your best at work</a:t>
            </a:r>
            <a:r>
              <a:rPr lang="en-NZ" sz="1600" dirty="0">
                <a:latin typeface="Arial"/>
                <a:cs typeface="Arial"/>
              </a:rPr>
              <a:t>.</a:t>
            </a:r>
          </a:p>
          <a:p>
            <a:pPr marL="0" indent="0">
              <a:spcAft>
                <a:spcPts val="600"/>
              </a:spcAft>
              <a:buNone/>
            </a:pPr>
            <a:r>
              <a:rPr lang="en-NZ" sz="1600" dirty="0">
                <a:latin typeface="Arial"/>
                <a:cs typeface="Arial"/>
              </a:rPr>
              <a:t>Note: Swap when you hear the bell the first time after 1 minute, stop completely when you hear the bell the second time after 2 minutes. </a:t>
            </a:r>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Positive introduction</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813453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4597972" cy="3925121"/>
          </a:xfrm>
        </p:spPr>
        <p:txBody>
          <a:bodyPr numCol="1">
            <a:noAutofit/>
          </a:bodyPr>
          <a:lstStyle/>
          <a:p>
            <a:pPr marL="0" indent="0">
              <a:spcAft>
                <a:spcPts val="600"/>
              </a:spcAft>
              <a:buNone/>
            </a:pPr>
            <a:r>
              <a:rPr lang="en-NZ" sz="2000" b="1" dirty="0">
                <a:solidFill>
                  <a:srgbClr val="6094BE"/>
                </a:solidFill>
                <a:latin typeface="Arial"/>
                <a:cs typeface="Arial"/>
              </a:rPr>
              <a:t>Key point: </a:t>
            </a:r>
          </a:p>
          <a:p>
            <a:pPr>
              <a:spcAft>
                <a:spcPts val="600"/>
              </a:spcAft>
            </a:pPr>
            <a:r>
              <a:rPr lang="en-NZ" sz="1600" dirty="0">
                <a:latin typeface="Arial"/>
                <a:cs typeface="Arial"/>
              </a:rPr>
              <a:t>Wield your strengths at work – they are paths to engagement and enjoyment.</a:t>
            </a:r>
          </a:p>
          <a:p>
            <a:pPr marL="0" indent="0">
              <a:spcAft>
                <a:spcPts val="600"/>
              </a:spcAft>
              <a:buNone/>
            </a:pPr>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Positive introduction</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1066801"/>
            <a:ext cx="5791200" cy="5791200"/>
          </a:xfrm>
          <a:prstGeom prst="rect">
            <a:avLst/>
          </a:prstGeom>
        </p:spPr>
      </p:pic>
    </p:spTree>
    <p:extLst>
      <p:ext uri="{BB962C8B-B14F-4D97-AF65-F5344CB8AC3E}">
        <p14:creationId xmlns:p14="http://schemas.microsoft.com/office/powerpoint/2010/main" val="161831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Recipe of </a:t>
            </a:r>
            <a:r>
              <a:rPr lang="en-NZ" sz="2000" b="1" dirty="0">
                <a:solidFill>
                  <a:srgbClr val="6094BE"/>
                </a:solidFill>
                <a:latin typeface="Arial"/>
                <a:cs typeface="Arial"/>
              </a:rPr>
              <a:t>essential ingredients to a successful wellbeing program</a:t>
            </a:r>
            <a:endParaRPr lang="en-AU" sz="2000" b="1" dirty="0">
              <a:solidFill>
                <a:srgbClr val="6094BE"/>
              </a:solidFill>
              <a:latin typeface="Arial"/>
              <a:cs typeface="Arial"/>
            </a:endParaRPr>
          </a:p>
          <a:p>
            <a:pPr>
              <a:spcAft>
                <a:spcPts val="600"/>
              </a:spcAft>
            </a:pPr>
            <a:r>
              <a:rPr lang="en-AU" sz="1600" dirty="0">
                <a:latin typeface="Arial"/>
                <a:cs typeface="Arial"/>
              </a:rPr>
              <a:t>Beautiful questions.</a:t>
            </a:r>
          </a:p>
          <a:p>
            <a:pPr>
              <a:spcAft>
                <a:spcPts val="600"/>
              </a:spcAft>
            </a:pPr>
            <a:r>
              <a:rPr lang="en-AU" sz="1600" dirty="0">
                <a:latin typeface="Arial"/>
                <a:cs typeface="Arial"/>
              </a:rPr>
              <a:t>Wellbeing assessment and evaluation. </a:t>
            </a:r>
          </a:p>
          <a:p>
            <a:pPr>
              <a:spcAft>
                <a:spcPts val="600"/>
              </a:spcAft>
            </a:pPr>
            <a:r>
              <a:rPr lang="en-NZ" sz="1600" dirty="0">
                <a:latin typeface="Arial"/>
                <a:cs typeface="Arial"/>
              </a:rPr>
              <a:t>A wellbeing framework and models.</a:t>
            </a:r>
          </a:p>
          <a:p>
            <a:pPr>
              <a:spcAft>
                <a:spcPts val="600"/>
              </a:spcAft>
            </a:pPr>
            <a:r>
              <a:rPr lang="en-NZ" sz="1600" dirty="0">
                <a:latin typeface="Arial"/>
                <a:cs typeface="Arial"/>
              </a:rPr>
              <a:t>Positive leadership and champions.</a:t>
            </a:r>
          </a:p>
          <a:p>
            <a:pPr>
              <a:spcAft>
                <a:spcPts val="600"/>
              </a:spcAft>
            </a:pPr>
            <a:r>
              <a:rPr lang="en-NZ" sz="1600" dirty="0">
                <a:latin typeface="Arial"/>
                <a:cs typeface="Arial"/>
              </a:rPr>
              <a:t>Tools and programs.</a:t>
            </a:r>
          </a:p>
          <a:p>
            <a:pPr>
              <a:spcAft>
                <a:spcPts val="600"/>
              </a:spcAft>
            </a:pPr>
            <a:r>
              <a:rPr lang="en-NZ" sz="1600" dirty="0">
                <a:latin typeface="Arial"/>
                <a:cs typeface="Arial"/>
              </a:rPr>
              <a:t>Risks.</a:t>
            </a:r>
          </a:p>
          <a:p>
            <a:pPr>
              <a:spcAft>
                <a:spcPts val="600"/>
              </a:spcAft>
            </a:pPr>
            <a:r>
              <a:rPr lang="en-NZ" sz="1600" dirty="0">
                <a:latin typeface="Arial"/>
                <a:cs typeface="Arial"/>
              </a:rPr>
              <a:t>A whole bunch of other stuff, like:</a:t>
            </a:r>
          </a:p>
          <a:p>
            <a:pPr lvl="1">
              <a:spcAft>
                <a:spcPts val="600"/>
              </a:spcAft>
            </a:pPr>
            <a:r>
              <a:rPr lang="en-NZ" sz="1600" dirty="0">
                <a:latin typeface="Arial"/>
                <a:cs typeface="Arial"/>
              </a:rPr>
              <a:t>Onboarding and communications and simplifying messages.</a:t>
            </a:r>
          </a:p>
          <a:p>
            <a:pPr lvl="1">
              <a:spcAft>
                <a:spcPts val="600"/>
              </a:spcAft>
            </a:pPr>
            <a:r>
              <a:rPr lang="en-NZ" sz="1600" dirty="0">
                <a:latin typeface="Arial"/>
                <a:cs typeface="Arial"/>
              </a:rPr>
              <a:t>Time and money.</a:t>
            </a:r>
          </a:p>
          <a:p>
            <a:pPr lvl="1">
              <a:spcAft>
                <a:spcPts val="600"/>
              </a:spcAft>
            </a:pPr>
            <a:r>
              <a:rPr lang="en-NZ" sz="1600" dirty="0">
                <a:latin typeface="Arial"/>
                <a:cs typeface="Arial"/>
              </a:rPr>
              <a:t>Timing and readiness for change – wellbeing is hard work and takes time.</a:t>
            </a:r>
          </a:p>
          <a:p>
            <a:pPr lvl="1">
              <a:spcAft>
                <a:spcPts val="600"/>
              </a:spcAft>
            </a:pPr>
            <a:r>
              <a:rPr lang="en-NZ" sz="1600" dirty="0">
                <a:latin typeface="Arial"/>
                <a:cs typeface="Arial"/>
              </a:rPr>
              <a:t>Program scope and focus.</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29568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5351086"/>
          </a:xfrm>
        </p:spPr>
        <p:txBody>
          <a:bodyPr numCol="2">
            <a:noAutofit/>
          </a:bodyPr>
          <a:lstStyle/>
          <a:p>
            <a:pPr marL="0" indent="0">
              <a:spcAft>
                <a:spcPts val="600"/>
              </a:spcAft>
              <a:buNone/>
            </a:pPr>
            <a:r>
              <a:rPr lang="en-AU" sz="2000" b="1" dirty="0">
                <a:solidFill>
                  <a:srgbClr val="6094BE"/>
                </a:solidFill>
                <a:latin typeface="Arial"/>
                <a:cs typeface="Arial"/>
              </a:rPr>
              <a:t>Beautiful questions</a:t>
            </a:r>
          </a:p>
          <a:p>
            <a:pPr>
              <a:spcAft>
                <a:spcPts val="600"/>
              </a:spcAft>
              <a:buFont typeface="+mj-lt"/>
              <a:buAutoNum type="arabicPeriod"/>
            </a:pPr>
            <a:r>
              <a:rPr lang="en-NZ" sz="1600" dirty="0">
                <a:latin typeface="Arial"/>
                <a:cs typeface="Arial"/>
              </a:rPr>
              <a:t>What’s working? </a:t>
            </a:r>
          </a:p>
          <a:p>
            <a:pPr lvl="1">
              <a:spcAft>
                <a:spcPts val="600"/>
              </a:spcAft>
            </a:pPr>
            <a:r>
              <a:rPr lang="en-NZ" sz="1600" dirty="0">
                <a:latin typeface="Arial"/>
                <a:cs typeface="Arial"/>
              </a:rPr>
              <a:t>What has already been embedded within the organisation?</a:t>
            </a:r>
          </a:p>
          <a:p>
            <a:pPr lvl="1">
              <a:spcAft>
                <a:spcPts val="600"/>
              </a:spcAft>
            </a:pPr>
            <a:r>
              <a:rPr lang="en-NZ" sz="1600" dirty="0">
                <a:latin typeface="Arial"/>
                <a:cs typeface="Arial"/>
              </a:rPr>
              <a:t>Why is it working? </a:t>
            </a:r>
          </a:p>
          <a:p>
            <a:pPr lvl="2">
              <a:spcAft>
                <a:spcPts val="600"/>
              </a:spcAft>
            </a:pPr>
            <a:r>
              <a:rPr lang="en-NZ" sz="1600" dirty="0">
                <a:latin typeface="Arial"/>
                <a:cs typeface="Arial"/>
              </a:rPr>
              <a:t>What (or more likely who) has sustained this embedding?</a:t>
            </a:r>
          </a:p>
          <a:p>
            <a:pPr lvl="2">
              <a:spcAft>
                <a:spcPts val="600"/>
              </a:spcAft>
            </a:pPr>
            <a:r>
              <a:rPr lang="en-NZ" sz="1600" dirty="0">
                <a:latin typeface="Arial"/>
                <a:cs typeface="Arial"/>
              </a:rPr>
              <a:t>What are the positive processes? How did they happen? </a:t>
            </a:r>
          </a:p>
          <a:p>
            <a:pPr>
              <a:spcAft>
                <a:spcPts val="600"/>
              </a:spcAft>
              <a:buFont typeface="+mj-lt"/>
              <a:buAutoNum type="arabicPeriod"/>
            </a:pPr>
            <a:r>
              <a:rPr lang="en-NZ" sz="1600" dirty="0">
                <a:latin typeface="Arial"/>
                <a:cs typeface="Arial"/>
              </a:rPr>
              <a:t>What has failed? </a:t>
            </a:r>
          </a:p>
          <a:p>
            <a:pPr lvl="1">
              <a:spcAft>
                <a:spcPts val="600"/>
              </a:spcAft>
            </a:pPr>
            <a:r>
              <a:rPr lang="en-NZ" sz="1600" dirty="0">
                <a:latin typeface="Arial"/>
                <a:cs typeface="Arial"/>
              </a:rPr>
              <a:t>Why? </a:t>
            </a:r>
          </a:p>
          <a:p>
            <a:pPr lvl="1">
              <a:spcAft>
                <a:spcPts val="600"/>
              </a:spcAft>
            </a:pPr>
            <a:r>
              <a:rPr lang="en-NZ" sz="1600" dirty="0">
                <a:latin typeface="Arial"/>
                <a:cs typeface="Arial"/>
              </a:rPr>
              <a:t>Disengaged health &amp; safety? </a:t>
            </a:r>
          </a:p>
          <a:p>
            <a:pPr>
              <a:spcAft>
                <a:spcPts val="600"/>
              </a:spcAft>
              <a:buFont typeface="+mj-lt"/>
              <a:buAutoNum type="arabicPeriod"/>
            </a:pPr>
            <a:r>
              <a:rPr lang="en-NZ" sz="1600" dirty="0">
                <a:latin typeface="Arial"/>
                <a:cs typeface="Arial"/>
              </a:rPr>
              <a:t>How will you know wellbeing has worked? </a:t>
            </a:r>
          </a:p>
          <a:p>
            <a:pPr lvl="1">
              <a:spcAft>
                <a:spcPts val="600"/>
              </a:spcAft>
            </a:pPr>
            <a:r>
              <a:rPr lang="en-NZ" sz="1600" dirty="0">
                <a:latin typeface="Arial"/>
                <a:cs typeface="Arial"/>
              </a:rPr>
              <a:t>Types of evidence and triangulating information.</a:t>
            </a: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endParaRPr lang="en-NZ" sz="1600" dirty="0">
              <a:latin typeface="Arial"/>
              <a:cs typeface="Arial"/>
            </a:endParaRPr>
          </a:p>
          <a:p>
            <a:pPr lvl="1">
              <a:spcAft>
                <a:spcPts val="600"/>
              </a:spcAft>
            </a:pPr>
            <a:r>
              <a:rPr lang="en-NZ" sz="1600" dirty="0">
                <a:latin typeface="Arial"/>
                <a:cs typeface="Arial"/>
              </a:rPr>
              <a:t>Measuring IV’s and </a:t>
            </a:r>
            <a:r>
              <a:rPr lang="en-NZ" sz="1600" dirty="0" err="1">
                <a:latin typeface="Arial"/>
                <a:cs typeface="Arial"/>
              </a:rPr>
              <a:t>DV’s</a:t>
            </a:r>
            <a:r>
              <a:rPr lang="en-NZ" sz="1600" dirty="0">
                <a:latin typeface="Arial"/>
                <a:cs typeface="Arial"/>
              </a:rPr>
              <a:t> - indicators of change. </a:t>
            </a:r>
          </a:p>
          <a:p>
            <a:pPr lvl="1">
              <a:spcAft>
                <a:spcPts val="600"/>
              </a:spcAft>
            </a:pPr>
            <a:r>
              <a:rPr lang="en-NZ" sz="1600" dirty="0">
                <a:latin typeface="Arial"/>
                <a:cs typeface="Arial"/>
              </a:rPr>
              <a:t>Pre – post and longer term assessment.</a:t>
            </a:r>
          </a:p>
          <a:p>
            <a:pPr>
              <a:spcAft>
                <a:spcPts val="600"/>
              </a:spcAft>
              <a:buFont typeface="+mj-lt"/>
              <a:buAutoNum type="arabicPeriod"/>
            </a:pPr>
            <a:r>
              <a:rPr lang="en-NZ" sz="1600" dirty="0">
                <a:latin typeface="Arial"/>
                <a:cs typeface="Arial"/>
              </a:rPr>
              <a:t>Is the organisation ready and willing for wellbeing? (or more likely ‘who’ in the organisation is ready?).</a:t>
            </a:r>
          </a:p>
          <a:p>
            <a:pPr>
              <a:spcAft>
                <a:spcPts val="600"/>
              </a:spcAft>
              <a:buFont typeface="+mj-lt"/>
              <a:buAutoNum type="arabicPeriod"/>
            </a:pPr>
            <a:r>
              <a:rPr lang="en-NZ" sz="1600" dirty="0">
                <a:latin typeface="Arial"/>
                <a:cs typeface="Arial"/>
              </a:rPr>
              <a:t>Is the organisation connected to wellbeing people, expertise and knowledge? (support)</a:t>
            </a:r>
          </a:p>
          <a:p>
            <a:pPr>
              <a:spcAft>
                <a:spcPts val="600"/>
              </a:spcAft>
              <a:buFont typeface="+mj-lt"/>
              <a:buAutoNum type="arabicPeriod"/>
            </a:pPr>
            <a:r>
              <a:rPr lang="en-NZ" sz="1600" dirty="0">
                <a:latin typeface="Arial"/>
                <a:cs typeface="Arial"/>
              </a:rPr>
              <a:t>Why are the employees working there? What do they want out of work? What does a good day at work look like?</a:t>
            </a:r>
          </a:p>
          <a:p>
            <a:pPr>
              <a:spcAft>
                <a:spcPts val="600"/>
              </a:spcAft>
              <a:buFont typeface="+mj-lt"/>
              <a:buAutoNum type="arabicPeriod"/>
            </a:pPr>
            <a:r>
              <a:rPr lang="en-NZ" sz="1600" dirty="0">
                <a:latin typeface="Arial"/>
                <a:cs typeface="Arial"/>
              </a:rPr>
              <a:t>Is there much point increasing wellbeing, when </a:t>
            </a:r>
            <a:r>
              <a:rPr lang="en-NZ" sz="1600" dirty="0" err="1">
                <a:latin typeface="Arial"/>
                <a:cs typeface="Arial"/>
              </a:rPr>
              <a:t>illbeing</a:t>
            </a:r>
            <a:r>
              <a:rPr lang="en-NZ" sz="1600" dirty="0">
                <a:latin typeface="Arial"/>
                <a:cs typeface="Arial"/>
              </a:rPr>
              <a:t> is bad or getting worse? </a:t>
            </a:r>
          </a:p>
          <a:p>
            <a:pPr>
              <a:spcAft>
                <a:spcPts val="600"/>
              </a:spcAft>
              <a:buFont typeface="+mj-lt"/>
              <a:buAutoNum type="arabicPeriod"/>
            </a:pPr>
            <a:r>
              <a:rPr lang="en-NZ" sz="1600" dirty="0">
                <a:latin typeface="Arial"/>
                <a:cs typeface="Arial"/>
              </a:rPr>
              <a:t>How will the organisation capitalise on other opportunities during the wellbeing change?</a:t>
            </a:r>
          </a:p>
          <a:p>
            <a:pPr>
              <a:spcAft>
                <a:spcPts val="600"/>
              </a:spcAft>
              <a:buFont typeface="+mj-lt"/>
              <a:buAutoNum type="arabicPeriod"/>
            </a:pPr>
            <a:r>
              <a:rPr lang="en-NZ" sz="1600" dirty="0">
                <a:latin typeface="Arial"/>
                <a:cs typeface="Arial"/>
              </a:rPr>
              <a:t>How do you celebrate success? </a:t>
            </a: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3742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assessment and evaluation</a:t>
            </a:r>
          </a:p>
          <a:p>
            <a:pPr>
              <a:spcAft>
                <a:spcPts val="600"/>
              </a:spcAft>
            </a:pPr>
            <a:r>
              <a:rPr lang="en-NZ" sz="1600" dirty="0">
                <a:latin typeface="Arial"/>
                <a:cs typeface="Arial"/>
              </a:rPr>
              <a:t>Assessments create opportunities for conversations, conversations improve wellbeing (also use existing events, and create new wellbeing events to do so). </a:t>
            </a:r>
          </a:p>
          <a:p>
            <a:pPr>
              <a:spcAft>
                <a:spcPts val="600"/>
              </a:spcAft>
            </a:pPr>
            <a:r>
              <a:rPr lang="en-NZ" sz="1600" dirty="0">
                <a:latin typeface="Arial"/>
                <a:cs typeface="Arial"/>
              </a:rPr>
              <a:t>Assessments also data-driven decision making.</a:t>
            </a:r>
          </a:p>
          <a:p>
            <a:pPr>
              <a:spcAft>
                <a:spcPts val="600"/>
              </a:spcAft>
            </a:pPr>
            <a:r>
              <a:rPr lang="en-NZ" sz="1600" dirty="0">
                <a:latin typeface="Arial"/>
                <a:cs typeface="Arial"/>
              </a:rPr>
              <a:t>www.workonwellbeing.com &amp; www.happinessatworksurvey.com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20981" t="7861" r="22125" b="31761"/>
          <a:stretch/>
        </p:blipFill>
        <p:spPr>
          <a:xfrm>
            <a:off x="1828800" y="3639747"/>
            <a:ext cx="3956364" cy="2359767"/>
          </a:xfrm>
          <a:prstGeom prst="rect">
            <a:avLst/>
          </a:prstGeom>
        </p:spPr>
      </p:pic>
      <p:pic>
        <p:nvPicPr>
          <p:cNvPr id="2" name="Picture 1"/>
          <p:cNvPicPr>
            <a:picLocks noChangeAspect="1"/>
          </p:cNvPicPr>
          <p:nvPr/>
        </p:nvPicPr>
        <p:blipFill rotWithShape="1">
          <a:blip r:embed="rId4"/>
          <a:srcRect l="14530" t="8874" r="15478" b="6241"/>
          <a:stretch/>
        </p:blipFill>
        <p:spPr>
          <a:xfrm>
            <a:off x="6819507" y="3639747"/>
            <a:ext cx="3450560" cy="2353901"/>
          </a:xfrm>
          <a:prstGeom prst="rect">
            <a:avLst/>
          </a:prstGeom>
        </p:spPr>
      </p:pic>
    </p:spTree>
    <p:extLst>
      <p:ext uri="{BB962C8B-B14F-4D97-AF65-F5344CB8AC3E}">
        <p14:creationId xmlns:p14="http://schemas.microsoft.com/office/powerpoint/2010/main" val="3780277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a:blip r:embed="rId3"/>
          <a:stretch>
            <a:fillRect/>
          </a:stretch>
        </p:blipFill>
        <p:spPr>
          <a:xfrm>
            <a:off x="6753886" y="1668437"/>
            <a:ext cx="4128379" cy="4251539"/>
          </a:xfrm>
          <a:prstGeom prst="rect">
            <a:avLst/>
          </a:prstGeom>
        </p:spPr>
      </p:pic>
      <p:pic>
        <p:nvPicPr>
          <p:cNvPr id="11" name="Content Placeholder 8"/>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040467" y="1726800"/>
            <a:ext cx="4551009" cy="4159875"/>
          </a:xfrm>
          <a:prstGeom prst="rect">
            <a:avLst/>
          </a:prstGeom>
        </p:spPr>
      </p:pic>
      <p:sp>
        <p:nvSpPr>
          <p:cNvPr id="6" name="Content Placeholder 2"/>
          <p:cNvSpPr>
            <a:spLocks noGrp="1"/>
          </p:cNvSpPr>
          <p:nvPr>
            <p:ph idx="1"/>
          </p:nvPr>
        </p:nvSpPr>
        <p:spPr>
          <a:xfrm>
            <a:off x="517236" y="1330371"/>
            <a:ext cx="11034986" cy="4952734"/>
          </a:xfrm>
        </p:spPr>
        <p:txBody>
          <a:bodyPr numCol="1">
            <a:noAutofit/>
          </a:bodyPr>
          <a:lstStyle/>
          <a:p>
            <a:pPr marL="0" indent="0">
              <a:spcAft>
                <a:spcPts val="600"/>
              </a:spcAft>
              <a:buNone/>
            </a:pPr>
            <a:r>
              <a:rPr lang="en-AU" sz="2000" b="1" dirty="0">
                <a:solidFill>
                  <a:srgbClr val="6094BE"/>
                </a:solidFill>
                <a:latin typeface="Arial"/>
                <a:cs typeface="Arial"/>
              </a:rPr>
              <a:t>A wellbeing framework and models</a:t>
            </a:r>
          </a:p>
          <a:p>
            <a:pPr>
              <a:spcAft>
                <a:spcPts val="600"/>
              </a:spcAft>
            </a:pPr>
            <a:r>
              <a:rPr lang="en-NZ" sz="1600" dirty="0">
                <a:latin typeface="Arial"/>
                <a:cs typeface="Arial"/>
              </a:rPr>
              <a:t>Me, we, us</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a:spcAft>
                <a:spcPts val="600"/>
              </a:spcAft>
            </a:pPr>
            <a:r>
              <a:rPr lang="en-NZ" sz="1600" dirty="0">
                <a:latin typeface="Arial"/>
                <a:cs typeface="Arial"/>
              </a:rPr>
              <a:t>Embedding change must be holistic and systemic. All organizations are complex and dynamic systems, not simple and linear. As a result, a simple cause-and-effect approach to embedding change will not work. </a:t>
            </a:r>
            <a:endParaRPr lang="en-NZ" sz="1600" dirty="0">
              <a:latin typeface="Arial"/>
              <a:cs typeface="Arial"/>
            </a:endParaRP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Tree>
    <p:extLst>
      <p:ext uri="{BB962C8B-B14F-4D97-AF65-F5344CB8AC3E}">
        <p14:creationId xmlns:p14="http://schemas.microsoft.com/office/powerpoint/2010/main" val="345054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196" name="Picture 4" descr="http://qbq.com/wp-content/uploads/2014/02/prison-cell-bars-gat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59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A wellbeing framework and models</a:t>
            </a:r>
          </a:p>
          <a:p>
            <a:pPr>
              <a:spcAft>
                <a:spcPts val="600"/>
              </a:spcAft>
            </a:pPr>
            <a:r>
              <a:rPr lang="en-NZ" sz="1600" dirty="0">
                <a:latin typeface="Arial"/>
                <a:cs typeface="Arial"/>
              </a:rPr>
              <a:t>Work wellbeing</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12962" r="15092" b="1801"/>
          <a:stretch/>
        </p:blipFill>
        <p:spPr>
          <a:xfrm>
            <a:off x="4991435" y="1167897"/>
            <a:ext cx="6913615" cy="5305331"/>
          </a:xfrm>
          <a:prstGeom prst="rect">
            <a:avLst/>
          </a:prstGeom>
        </p:spPr>
      </p:pic>
    </p:spTree>
    <p:extLst>
      <p:ext uri="{BB962C8B-B14F-4D97-AF65-F5344CB8AC3E}">
        <p14:creationId xmlns:p14="http://schemas.microsoft.com/office/powerpoint/2010/main" val="1870607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A wellbeing framework and models</a:t>
            </a:r>
          </a:p>
          <a:p>
            <a:pPr>
              <a:spcAft>
                <a:spcPts val="600"/>
              </a:spcAft>
            </a:pPr>
            <a:r>
              <a:rPr lang="en-NZ" sz="1600" dirty="0">
                <a:latin typeface="Arial"/>
                <a:cs typeface="Arial"/>
              </a:rPr>
              <a:t>PERMA+</a:t>
            </a:r>
          </a:p>
          <a:p>
            <a:pPr>
              <a:spcAft>
                <a:spcPts val="600"/>
              </a:spcAft>
            </a:pPr>
            <a:r>
              <a:rPr lang="en-NZ" sz="1600" dirty="0">
                <a:latin typeface="Arial"/>
                <a:cs typeface="Arial"/>
              </a:rPr>
              <a:t>5 Ways to Wellbeing</a:t>
            </a:r>
          </a:p>
          <a:p>
            <a:pPr>
              <a:spcAft>
                <a:spcPts val="600"/>
              </a:spcAft>
            </a:pPr>
            <a:r>
              <a:rPr lang="en-NZ" sz="1600" dirty="0">
                <a:latin typeface="Arial"/>
                <a:cs typeface="Arial"/>
              </a:rPr>
              <a:t>5 domains of functioning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4671588" y="1888026"/>
            <a:ext cx="6326662" cy="2183239"/>
          </a:xfrm>
          <a:prstGeom prst="rect">
            <a:avLst/>
          </a:prstGeom>
        </p:spPr>
      </p:pic>
      <p:pic>
        <p:nvPicPr>
          <p:cNvPr id="12" name="Picture 2" descr="http://swindonmind.org/wp-content/uploads/2015/01/WB-CYMK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296" y="4406563"/>
            <a:ext cx="5057245" cy="2062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researchgate.net/profile/Reuben_Rusk/publication/271756751/figure/fig1/AS:392162001866762@1470510116206/Figure-2-An-abstracted-view-of-term-mapping-analysis-of-3466-terms-from-PP-related.p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34" y="3804102"/>
            <a:ext cx="3154848" cy="26649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040467" y="1888026"/>
            <a:ext cx="2205608" cy="19427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cxnSpLocks/>
          </p:cNvCxnSpPr>
          <p:nvPr/>
        </p:nvCxnSpPr>
        <p:spPr>
          <a:xfrm>
            <a:off x="2955462" y="2323919"/>
            <a:ext cx="2205608" cy="23050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cxnSpLocks/>
          </p:cNvCxnSpPr>
          <p:nvPr/>
        </p:nvCxnSpPr>
        <p:spPr>
          <a:xfrm>
            <a:off x="1648874" y="2889819"/>
            <a:ext cx="163044" cy="5992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3851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600" dirty="0">
                <a:latin typeface="Arial"/>
                <a:cs typeface="Arial"/>
              </a:rPr>
              <a:t>Comparing models</a:t>
            </a: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a:blip r:embed="rId3"/>
          <a:stretch>
            <a:fillRect/>
          </a:stretch>
        </p:blipFill>
        <p:spPr>
          <a:xfrm>
            <a:off x="6206064" y="1167897"/>
            <a:ext cx="5860788" cy="5588277"/>
          </a:xfrm>
          <a:prstGeom prst="rect">
            <a:avLst/>
          </a:prstGeom>
        </p:spPr>
      </p:pic>
      <p:pic>
        <p:nvPicPr>
          <p:cNvPr id="15" name="Picture 14"/>
          <p:cNvPicPr>
            <a:picLocks noChangeAspect="1"/>
          </p:cNvPicPr>
          <p:nvPr/>
        </p:nvPicPr>
        <p:blipFill rotWithShape="1">
          <a:blip r:embed="rId3"/>
          <a:srcRect l="76664" t="20076" r="2568" b="51441"/>
          <a:stretch/>
        </p:blipFill>
        <p:spPr>
          <a:xfrm>
            <a:off x="1611517" y="2278753"/>
            <a:ext cx="3114391" cy="4072667"/>
          </a:xfrm>
          <a:prstGeom prst="rect">
            <a:avLst/>
          </a:prstGeom>
        </p:spPr>
      </p:pic>
      <p:cxnSp>
        <p:nvCxnSpPr>
          <p:cNvPr id="4" name="Connector: Elbow 3"/>
          <p:cNvCxnSpPr/>
          <p:nvPr/>
        </p:nvCxnSpPr>
        <p:spPr>
          <a:xfrm rot="10800000" flipV="1">
            <a:off x="4997514" y="3911097"/>
            <a:ext cx="6246891" cy="2372008"/>
          </a:xfrm>
          <a:prstGeom prst="bentConnector3">
            <a:avLst>
              <a:gd name="adj1" fmla="val 145"/>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67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600" dirty="0">
                <a:latin typeface="Arial"/>
                <a:cs typeface="Arial"/>
              </a:rPr>
              <a:t>Credit: This exercise was developed by Justin Robinson, Head of Positive Education at Geelong </a:t>
            </a:r>
            <a:r>
              <a:rPr lang="en-NZ" sz="1600" dirty="0" err="1">
                <a:latin typeface="Arial"/>
                <a:cs typeface="Arial"/>
              </a:rPr>
              <a:t>Grammer</a:t>
            </a:r>
            <a:r>
              <a:rPr lang="en-NZ" sz="1600" dirty="0">
                <a:latin typeface="Arial"/>
                <a:cs typeface="Arial"/>
              </a:rPr>
              <a:t> School in Australia</a:t>
            </a:r>
            <a:endParaRPr lang="en-US" sz="1600" dirty="0">
              <a:latin typeface="Arial"/>
              <a:cs typeface="Arial"/>
            </a:endParaRPr>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Quick break</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070283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6128008" cy="4952734"/>
          </a:xfrm>
        </p:spPr>
        <p:txBody>
          <a:bodyPr numCol="1">
            <a:noAutofit/>
          </a:bodyPr>
          <a:lstStyle/>
          <a:p>
            <a:pPr marL="0" indent="0">
              <a:spcAft>
                <a:spcPts val="600"/>
              </a:spcAft>
              <a:buNone/>
            </a:pPr>
            <a:r>
              <a:rPr lang="en-NZ" sz="2000" b="1" dirty="0">
                <a:solidFill>
                  <a:srgbClr val="6094BE"/>
                </a:solidFill>
                <a:latin typeface="Arial"/>
                <a:cs typeface="Arial"/>
              </a:rPr>
              <a:t>Positive leadership and champions </a:t>
            </a:r>
          </a:p>
          <a:p>
            <a:pPr>
              <a:spcAft>
                <a:spcPts val="600"/>
              </a:spcAft>
            </a:pPr>
            <a:r>
              <a:rPr lang="en-NZ" sz="1600" dirty="0">
                <a:latin typeface="Arial"/>
                <a:cs typeface="Arial"/>
              </a:rPr>
              <a:t>Champions start wellbeing programs and keep them going.</a:t>
            </a:r>
            <a:r>
              <a:rPr lang="en-NZ" sz="1600" dirty="0">
                <a:latin typeface="Arial"/>
                <a:cs typeface="Arial"/>
              </a:rPr>
              <a:t> You want them championing the change from the bottom up and inside out. </a:t>
            </a:r>
            <a:endParaRPr lang="en-NZ" sz="1600" dirty="0">
              <a:latin typeface="Arial"/>
              <a:cs typeface="Arial"/>
            </a:endParaRPr>
          </a:p>
          <a:p>
            <a:pPr>
              <a:spcAft>
                <a:spcPts val="600"/>
              </a:spcAft>
            </a:pPr>
            <a:r>
              <a:rPr lang="en-NZ" sz="1600" dirty="0">
                <a:latin typeface="Arial"/>
                <a:cs typeface="Arial"/>
              </a:rPr>
              <a:t>Positive leaders have a simple clear co-developed vision that is </a:t>
            </a:r>
            <a:r>
              <a:rPr lang="en-NZ" sz="1600" dirty="0">
                <a:latin typeface="Arial"/>
                <a:cs typeface="Arial"/>
              </a:rPr>
              <a:t>idealist, visual, long-term, challenging and realistic.</a:t>
            </a:r>
            <a:endParaRPr lang="en-NZ" sz="1600" dirty="0">
              <a:latin typeface="Arial"/>
              <a:cs typeface="Arial"/>
            </a:endParaRPr>
          </a:p>
          <a:p>
            <a:pPr>
              <a:spcAft>
                <a:spcPts val="600"/>
              </a:spcAft>
            </a:pPr>
            <a:r>
              <a:rPr lang="en-NZ" sz="1600" dirty="0">
                <a:latin typeface="Arial"/>
                <a:cs typeface="Arial"/>
              </a:rPr>
              <a:t>Change must have a clear strategic mandate and be linked to a compelling rationale. </a:t>
            </a:r>
            <a:endParaRPr lang="en-NZ" sz="1600" dirty="0">
              <a:latin typeface="Arial"/>
              <a:cs typeface="Arial"/>
            </a:endParaRPr>
          </a:p>
          <a:p>
            <a:pPr>
              <a:spcAft>
                <a:spcPts val="600"/>
              </a:spcAft>
            </a:pPr>
            <a:r>
              <a:rPr lang="en-NZ" sz="1600" dirty="0">
                <a:latin typeface="Arial"/>
                <a:cs typeface="Arial"/>
              </a:rPr>
              <a:t>Positive leadership is crucial:</a:t>
            </a:r>
          </a:p>
          <a:p>
            <a:pPr lvl="1">
              <a:spcAft>
                <a:spcPts val="600"/>
              </a:spcAft>
            </a:pPr>
            <a:r>
              <a:rPr lang="en-NZ" sz="1600" dirty="0">
                <a:latin typeface="Arial"/>
                <a:cs typeface="Arial"/>
              </a:rPr>
              <a:t>Leadership involvement was cited as the most effective factor for a successful wellbeing program by 59 percent of employer respondents. (State of Workplace Wellbeing Survey).</a:t>
            </a:r>
          </a:p>
          <a:p>
            <a:pPr>
              <a:spcAft>
                <a:spcPts val="600"/>
              </a:spcAft>
            </a:pPr>
            <a:endParaRPr lang="en-US" sz="1600" dirty="0">
              <a:latin typeface="Arial"/>
              <a:cs typeface="Arial"/>
            </a:endParaRPr>
          </a:p>
          <a:p>
            <a:endParaRPr lang="en-US" sz="2400" dirty="0"/>
          </a:p>
          <a:p>
            <a:endParaRPr lang="en-US" sz="1600" dirty="0">
              <a:latin typeface="Arial"/>
              <a:cs typeface="Arial"/>
            </a:endParaRPr>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p:cNvPicPr>
            <a:picLocks noChangeAspect="1"/>
          </p:cNvPicPr>
          <p:nvPr/>
        </p:nvPicPr>
        <p:blipFill rotWithShape="1">
          <a:blip r:embed="rId3"/>
          <a:srcRect l="45321" t="17762" r="23011" b="41247"/>
          <a:stretch/>
        </p:blipFill>
        <p:spPr>
          <a:xfrm>
            <a:off x="6877427" y="1674933"/>
            <a:ext cx="4973559" cy="3621302"/>
          </a:xfrm>
          <a:prstGeom prst="rect">
            <a:avLst/>
          </a:prstGeom>
        </p:spPr>
      </p:pic>
    </p:spTree>
    <p:extLst>
      <p:ext uri="{BB962C8B-B14F-4D97-AF65-F5344CB8AC3E}">
        <p14:creationId xmlns:p14="http://schemas.microsoft.com/office/powerpoint/2010/main" val="151765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tools: Apps and e-learning</a:t>
            </a:r>
          </a:p>
          <a:p>
            <a:pPr>
              <a:spcAft>
                <a:spcPts val="600"/>
              </a:spcAft>
            </a:pPr>
            <a:r>
              <a:rPr lang="en-NZ" sz="1600" dirty="0">
                <a:latin typeface="Arial"/>
                <a:cs typeface="Arial"/>
              </a:rPr>
              <a:t>Make a distinction between “wellbeing skill building tools” and tools that “increase wellbeing”.</a:t>
            </a:r>
            <a:endParaRPr lang="en-AU" sz="1600" dirty="0">
              <a:latin typeface="Arial"/>
              <a:cs typeface="Arial"/>
            </a:endParaRPr>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4267500" y="3217040"/>
            <a:ext cx="2319960" cy="2309068"/>
          </a:xfrm>
          <a:prstGeom prst="rect">
            <a:avLst/>
          </a:prstGeom>
        </p:spPr>
      </p:pic>
      <p:pic>
        <p:nvPicPr>
          <p:cNvPr id="4" name="Picture 3"/>
          <p:cNvPicPr>
            <a:picLocks noChangeAspect="1"/>
          </p:cNvPicPr>
          <p:nvPr/>
        </p:nvPicPr>
        <p:blipFill rotWithShape="1">
          <a:blip r:embed="rId4"/>
          <a:srcRect l="4505" t="30289" r="75989" b="12139"/>
          <a:stretch/>
        </p:blipFill>
        <p:spPr>
          <a:xfrm>
            <a:off x="1005601" y="2359837"/>
            <a:ext cx="2706320" cy="4492889"/>
          </a:xfrm>
          <a:prstGeom prst="rect">
            <a:avLst/>
          </a:prstGeom>
        </p:spPr>
      </p:pic>
      <p:pic>
        <p:nvPicPr>
          <p:cNvPr id="10" name="Picture 9"/>
          <p:cNvPicPr>
            <a:picLocks noChangeAspect="1"/>
          </p:cNvPicPr>
          <p:nvPr/>
        </p:nvPicPr>
        <p:blipFill>
          <a:blip r:embed="rId5"/>
          <a:stretch>
            <a:fillRect/>
          </a:stretch>
        </p:blipFill>
        <p:spPr>
          <a:xfrm>
            <a:off x="10644253" y="5296276"/>
            <a:ext cx="1341294" cy="1747991"/>
          </a:xfrm>
          <a:prstGeom prst="rect">
            <a:avLst/>
          </a:prstGeom>
        </p:spPr>
      </p:pic>
      <p:pic>
        <p:nvPicPr>
          <p:cNvPr id="14" name="Picture 13"/>
          <p:cNvPicPr>
            <a:picLocks noChangeAspect="1"/>
          </p:cNvPicPr>
          <p:nvPr/>
        </p:nvPicPr>
        <p:blipFill>
          <a:blip r:embed="rId6"/>
          <a:stretch>
            <a:fillRect/>
          </a:stretch>
        </p:blipFill>
        <p:spPr>
          <a:xfrm>
            <a:off x="9365406" y="5526108"/>
            <a:ext cx="1278847" cy="1180027"/>
          </a:xfrm>
          <a:prstGeom prst="rect">
            <a:avLst/>
          </a:prstGeom>
        </p:spPr>
      </p:pic>
      <p:pic>
        <p:nvPicPr>
          <p:cNvPr id="16" name="Picture 15"/>
          <p:cNvPicPr>
            <a:picLocks noChangeAspect="1"/>
          </p:cNvPicPr>
          <p:nvPr/>
        </p:nvPicPr>
        <p:blipFill>
          <a:blip r:embed="rId7"/>
          <a:stretch>
            <a:fillRect/>
          </a:stretch>
        </p:blipFill>
        <p:spPr>
          <a:xfrm>
            <a:off x="8200201" y="5526108"/>
            <a:ext cx="1056178" cy="1056178"/>
          </a:xfrm>
          <a:prstGeom prst="rect">
            <a:avLst/>
          </a:prstGeom>
        </p:spPr>
      </p:pic>
      <p:pic>
        <p:nvPicPr>
          <p:cNvPr id="18" name="Picture 17"/>
          <p:cNvPicPr>
            <a:picLocks noChangeAspect="1"/>
          </p:cNvPicPr>
          <p:nvPr/>
        </p:nvPicPr>
        <p:blipFill>
          <a:blip r:embed="rId8"/>
          <a:stretch>
            <a:fillRect/>
          </a:stretch>
        </p:blipFill>
        <p:spPr>
          <a:xfrm>
            <a:off x="7182895" y="2074417"/>
            <a:ext cx="4496554" cy="1700378"/>
          </a:xfrm>
          <a:prstGeom prst="rect">
            <a:avLst/>
          </a:prstGeom>
        </p:spPr>
      </p:pic>
      <p:pic>
        <p:nvPicPr>
          <p:cNvPr id="20" name="Picture 19"/>
          <p:cNvPicPr>
            <a:picLocks noChangeAspect="1"/>
          </p:cNvPicPr>
          <p:nvPr/>
        </p:nvPicPr>
        <p:blipFill>
          <a:blip r:embed="rId9"/>
          <a:stretch>
            <a:fillRect/>
          </a:stretch>
        </p:blipFill>
        <p:spPr>
          <a:xfrm>
            <a:off x="8192213" y="3106789"/>
            <a:ext cx="2693685" cy="2403695"/>
          </a:xfrm>
          <a:prstGeom prst="rect">
            <a:avLst/>
          </a:prstGeom>
        </p:spPr>
      </p:pic>
      <p:pic>
        <p:nvPicPr>
          <p:cNvPr id="21" name="Shape 402" descr="little person with stack of papers.png"/>
          <p:cNvPicPr preferRelativeResize="0"/>
          <p:nvPr/>
        </p:nvPicPr>
        <p:blipFill rotWithShape="1">
          <a:blip r:embed="rId10">
            <a:alphaModFix/>
          </a:blip>
          <a:srcRect/>
          <a:stretch/>
        </p:blipFill>
        <p:spPr>
          <a:xfrm>
            <a:off x="6696487" y="5296276"/>
            <a:ext cx="1569270" cy="1753377"/>
          </a:xfrm>
          <a:prstGeom prst="rect">
            <a:avLst/>
          </a:prstGeom>
          <a:noFill/>
          <a:ln>
            <a:noFill/>
          </a:ln>
        </p:spPr>
      </p:pic>
    </p:spTree>
    <p:extLst>
      <p:ext uri="{BB962C8B-B14F-4D97-AF65-F5344CB8AC3E}">
        <p14:creationId xmlns:p14="http://schemas.microsoft.com/office/powerpoint/2010/main" val="180261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Risks</a:t>
            </a:r>
          </a:p>
          <a:p>
            <a:pPr>
              <a:spcAft>
                <a:spcPts val="600"/>
              </a:spcAft>
            </a:pPr>
            <a:r>
              <a:rPr lang="en-NZ" sz="1600" dirty="0">
                <a:latin typeface="Arial"/>
                <a:cs typeface="Arial"/>
              </a:rPr>
              <a:t>Overpromise, under deliver – selling false hope.</a:t>
            </a:r>
          </a:p>
          <a:p>
            <a:pPr>
              <a:spcAft>
                <a:spcPts val="600"/>
              </a:spcAft>
            </a:pPr>
            <a:r>
              <a:rPr lang="en-NZ" sz="1600" dirty="0">
                <a:latin typeface="Arial"/>
                <a:cs typeface="Arial"/>
              </a:rPr>
              <a:t>Bad advice, poor program logic.</a:t>
            </a:r>
          </a:p>
          <a:p>
            <a:pPr>
              <a:spcAft>
                <a:spcPts val="600"/>
              </a:spcAft>
            </a:pPr>
            <a:r>
              <a:rPr lang="en-NZ" sz="1600" dirty="0">
                <a:latin typeface="Arial"/>
                <a:cs typeface="Arial"/>
              </a:rPr>
              <a:t>Low ROI, look bad to those above.</a:t>
            </a:r>
          </a:p>
          <a:p>
            <a:pPr>
              <a:spcAft>
                <a:spcPts val="600"/>
              </a:spcAft>
            </a:pPr>
            <a:r>
              <a:rPr lang="en-NZ" sz="1600" dirty="0">
                <a:latin typeface="Arial"/>
                <a:cs typeface="Arial"/>
              </a:rPr>
              <a:t>Bad apples and win-lose power struggles. </a:t>
            </a:r>
          </a:p>
          <a:p>
            <a:pPr>
              <a:spcAft>
                <a:spcPts val="600"/>
              </a:spcAft>
            </a:pPr>
            <a:r>
              <a:rPr lang="en-NZ" sz="1600" dirty="0">
                <a:latin typeface="Arial"/>
                <a:cs typeface="Arial"/>
              </a:rPr>
              <a:t>Expecting fast change – wellbeing is hard work. </a:t>
            </a:r>
          </a:p>
          <a:p>
            <a:pPr>
              <a:spcAft>
                <a:spcPts val="600"/>
              </a:spcAft>
            </a:pPr>
            <a:r>
              <a:rPr lang="en-NZ" sz="1600" dirty="0">
                <a:latin typeface="Arial"/>
                <a:cs typeface="Arial"/>
              </a:rPr>
              <a:t>A vision alone is not sufficient to capture the hearts and minds of everyone but it is a good start. People must be able to make the link with what is important to them personally.</a:t>
            </a:r>
          </a:p>
          <a:p>
            <a:pPr>
              <a:spcAft>
                <a:spcPts val="600"/>
              </a:spcAft>
            </a:pPr>
            <a:r>
              <a:rPr lang="en-NZ" sz="1600" dirty="0">
                <a:latin typeface="Arial"/>
                <a:cs typeface="Arial"/>
              </a:rPr>
              <a:t>Be prepared to ‘course correct’. Very few change programmes end up exactly where they predicted at the outset, for many reasons. Ensure you have checkpoints.</a:t>
            </a:r>
            <a:endParaRPr lang="en-NZ" sz="1600" dirty="0">
              <a:latin typeface="Arial"/>
              <a:cs typeface="Arial"/>
            </a:endParaRPr>
          </a:p>
          <a:p>
            <a:pPr>
              <a:spcAft>
                <a:spcPts val="600"/>
              </a:spcAft>
            </a:pPr>
            <a:r>
              <a:rPr lang="en-NZ" sz="1600" dirty="0">
                <a:latin typeface="Arial"/>
                <a:cs typeface="Arial"/>
              </a:rPr>
              <a:t>A lack of leadership and top level support is the main reason for the failure to sustain changes in an organisation.</a:t>
            </a: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Essential ingredients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4210353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Other stuff:</a:t>
            </a:r>
          </a:p>
          <a:p>
            <a:pPr>
              <a:spcAft>
                <a:spcPts val="600"/>
              </a:spcAft>
            </a:pPr>
            <a:r>
              <a:rPr lang="en-NZ" sz="1600" dirty="0">
                <a:latin typeface="Arial"/>
                <a:cs typeface="Arial"/>
              </a:rPr>
              <a:t>Clear, minimal, transparent, communication (no long docs, less email) – builds trust.</a:t>
            </a:r>
          </a:p>
          <a:p>
            <a:pPr>
              <a:spcAft>
                <a:spcPts val="600"/>
              </a:spcAft>
            </a:pPr>
            <a:r>
              <a:rPr lang="en-NZ" sz="1600" dirty="0">
                <a:latin typeface="Arial"/>
                <a:cs typeface="Arial"/>
              </a:rPr>
              <a:t>Sense of meaning, being </a:t>
            </a:r>
            <a:r>
              <a:rPr lang="en-NZ" sz="1600" dirty="0">
                <a:latin typeface="Arial"/>
                <a:cs typeface="Arial"/>
              </a:rPr>
              <a:t>autonomy supportive,</a:t>
            </a:r>
            <a:r>
              <a:rPr lang="en-NZ" sz="1600" dirty="0">
                <a:latin typeface="Arial"/>
                <a:cs typeface="Arial"/>
              </a:rPr>
              <a:t> and job-crafting.</a:t>
            </a:r>
          </a:p>
          <a:p>
            <a:pPr>
              <a:spcAft>
                <a:spcPts val="600"/>
              </a:spcAft>
            </a:pPr>
            <a:r>
              <a:rPr lang="en-NZ" sz="1600" dirty="0">
                <a:latin typeface="Arial"/>
                <a:cs typeface="Arial"/>
              </a:rPr>
              <a:t>Endorse things officially.</a:t>
            </a:r>
          </a:p>
          <a:p>
            <a:pPr>
              <a:spcAft>
                <a:spcPts val="600"/>
              </a:spcAft>
            </a:pPr>
            <a:r>
              <a:rPr lang="en-NZ" sz="1600" dirty="0">
                <a:latin typeface="Arial"/>
                <a:cs typeface="Arial"/>
              </a:rPr>
              <a:t>No one-size model – scientifically informed practice, trial and error.</a:t>
            </a:r>
          </a:p>
          <a:p>
            <a:pPr>
              <a:spcAft>
                <a:spcPts val="600"/>
              </a:spcAft>
            </a:pPr>
            <a:r>
              <a:rPr lang="en-NZ" sz="1600" dirty="0">
                <a:latin typeface="Arial"/>
                <a:cs typeface="Arial"/>
              </a:rPr>
              <a:t>Create time and space for wellbeing, and timing important (when to introduce, when to embed). </a:t>
            </a:r>
          </a:p>
          <a:p>
            <a:pPr>
              <a:spcAft>
                <a:spcPts val="600"/>
              </a:spcAft>
            </a:pPr>
            <a:r>
              <a:rPr lang="en-NZ" sz="1600" dirty="0">
                <a:latin typeface="Arial"/>
                <a:cs typeface="Arial"/>
              </a:rPr>
              <a:t>Play is much underrated. As is simplification. </a:t>
            </a:r>
          </a:p>
          <a:p>
            <a:pPr>
              <a:spcAft>
                <a:spcPts val="600"/>
              </a:spcAft>
            </a:pPr>
            <a:r>
              <a:rPr lang="en-NZ" sz="1600" dirty="0">
                <a:latin typeface="Arial"/>
                <a:cs typeface="Arial"/>
              </a:rPr>
              <a:t>Use of strengths. </a:t>
            </a:r>
          </a:p>
          <a:p>
            <a:pPr>
              <a:spcAft>
                <a:spcPts val="600"/>
              </a:spcAft>
            </a:pPr>
            <a:r>
              <a:rPr lang="en-NZ" sz="1600" dirty="0">
                <a:latin typeface="Arial"/>
                <a:cs typeface="Arial"/>
              </a:rPr>
              <a:t>Have an implementation plan. </a:t>
            </a:r>
          </a:p>
          <a:p>
            <a:pPr>
              <a:spcAft>
                <a:spcPts val="600"/>
              </a:spcAft>
            </a:pPr>
            <a:r>
              <a:rPr lang="en-NZ" sz="1600" dirty="0">
                <a:latin typeface="Arial"/>
                <a:cs typeface="Arial"/>
              </a:rPr>
              <a:t>Linking wellbeing metrics to </a:t>
            </a:r>
            <a:r>
              <a:rPr lang="en-NZ" sz="1600" dirty="0" err="1">
                <a:latin typeface="Arial"/>
                <a:cs typeface="Arial"/>
              </a:rPr>
              <a:t>KPI’s</a:t>
            </a:r>
            <a:r>
              <a:rPr lang="en-NZ" sz="1600" dirty="0">
                <a:latin typeface="Arial"/>
                <a:cs typeface="Arial"/>
              </a:rPr>
              <a:t>. </a:t>
            </a:r>
          </a:p>
          <a:p>
            <a:pPr>
              <a:spcAft>
                <a:spcPts val="600"/>
              </a:spcAft>
            </a:pPr>
            <a:r>
              <a:rPr lang="en-NZ" sz="1600" dirty="0">
                <a:latin typeface="Arial"/>
                <a:cs typeface="Arial"/>
              </a:rPr>
              <a:t>Pull people into a better future, rather than push them from the past. </a:t>
            </a:r>
          </a:p>
          <a:p>
            <a:pPr>
              <a:spcAft>
                <a:spcPts val="600"/>
              </a:spcAft>
            </a:pPr>
            <a:endParaRPr lang="en-NZ" sz="1600" dirty="0">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More essentials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4032737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Create your own checklist, like this:</a:t>
            </a:r>
            <a:endParaRPr lang="en-NZ" sz="1600" dirty="0">
              <a:latin typeface="Arial"/>
              <a:cs typeface="Arial"/>
            </a:endParaRPr>
          </a:p>
          <a:p>
            <a:pPr>
              <a:spcAft>
                <a:spcPts val="600"/>
              </a:spcAft>
              <a:buFont typeface="Wingdings" panose="05000000000000000000" pitchFamily="2" charset="2"/>
              <a:buChar char="ü"/>
            </a:pPr>
            <a:r>
              <a:rPr lang="en-NZ" sz="1600" dirty="0">
                <a:latin typeface="Arial"/>
                <a:cs typeface="Arial"/>
              </a:rPr>
              <a:t>The workplace has to ‘feel’ good.</a:t>
            </a:r>
          </a:p>
          <a:p>
            <a:pPr>
              <a:spcAft>
                <a:spcPts val="600"/>
              </a:spcAft>
              <a:buFont typeface="Wingdings" panose="05000000000000000000" pitchFamily="2" charset="2"/>
              <a:buChar char="ü"/>
            </a:pPr>
            <a:r>
              <a:rPr lang="en-NZ" sz="1600" dirty="0">
                <a:latin typeface="Arial"/>
                <a:cs typeface="Arial"/>
              </a:rPr>
              <a:t>Play to everyone's strengths.</a:t>
            </a:r>
          </a:p>
          <a:p>
            <a:pPr>
              <a:spcAft>
                <a:spcPts val="600"/>
              </a:spcAft>
              <a:buFont typeface="Wingdings" panose="05000000000000000000" pitchFamily="2" charset="2"/>
              <a:buChar char="ü"/>
            </a:pPr>
            <a:r>
              <a:rPr lang="en-NZ" sz="1600" dirty="0">
                <a:latin typeface="Arial"/>
                <a:cs typeface="Arial"/>
              </a:rPr>
              <a:t>Encourage risk and failure.</a:t>
            </a:r>
          </a:p>
          <a:p>
            <a:pPr>
              <a:spcAft>
                <a:spcPts val="600"/>
              </a:spcAft>
              <a:buFont typeface="Wingdings" panose="05000000000000000000" pitchFamily="2" charset="2"/>
              <a:buChar char="ü"/>
            </a:pPr>
            <a:r>
              <a:rPr lang="en-NZ" sz="1600" dirty="0">
                <a:latin typeface="Arial"/>
                <a:cs typeface="Arial"/>
              </a:rPr>
              <a:t>Build social capital.</a:t>
            </a:r>
          </a:p>
          <a:p>
            <a:pPr>
              <a:spcAft>
                <a:spcPts val="600"/>
              </a:spcAft>
              <a:buFont typeface="Wingdings" panose="05000000000000000000" pitchFamily="2" charset="2"/>
              <a:buChar char="ü"/>
            </a:pPr>
            <a:r>
              <a:rPr lang="en-NZ" sz="1600" dirty="0">
                <a:latin typeface="Arial"/>
                <a:cs typeface="Arial"/>
              </a:rPr>
              <a:t>Be grateful, authentic and appreciative at all levels.</a:t>
            </a:r>
          </a:p>
          <a:p>
            <a:pPr>
              <a:spcAft>
                <a:spcPts val="600"/>
              </a:spcAft>
              <a:buFont typeface="Wingdings" panose="05000000000000000000" pitchFamily="2" charset="2"/>
              <a:buChar char="ü"/>
            </a:pPr>
            <a:r>
              <a:rPr lang="en-NZ" sz="1600" dirty="0">
                <a:latin typeface="Arial"/>
                <a:cs typeface="Arial"/>
              </a:rPr>
              <a:t>Create the conditions for change.</a:t>
            </a:r>
          </a:p>
          <a:p>
            <a:pPr>
              <a:spcAft>
                <a:spcPts val="600"/>
              </a:spcAft>
              <a:buFont typeface="Wingdings" panose="05000000000000000000" pitchFamily="2" charset="2"/>
              <a:buChar char="ü"/>
            </a:pPr>
            <a:r>
              <a:rPr lang="en-NZ" sz="1600" dirty="0">
                <a:latin typeface="Arial"/>
                <a:cs typeface="Arial"/>
              </a:rPr>
              <a:t>Create positive practices.</a:t>
            </a:r>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Checklists help focus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44153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9752831" cy="3925121"/>
          </a:xfrm>
        </p:spPr>
        <p:txBody>
          <a:bodyPr numCol="1">
            <a:noAutofit/>
          </a:bodyPr>
          <a:lstStyle/>
          <a:p>
            <a:pPr marL="0" indent="0">
              <a:buNone/>
            </a:pPr>
            <a:r>
              <a:rPr lang="en-NZ" sz="2000" b="1" dirty="0">
                <a:solidFill>
                  <a:srgbClr val="6094BE"/>
                </a:solidFill>
                <a:latin typeface="Arial"/>
                <a:cs typeface="Arial"/>
              </a:rPr>
              <a:t>“Wellbeing is measurable, teachable and learnable”</a:t>
            </a:r>
          </a:p>
          <a:p>
            <a:endParaRPr lang="en-US" sz="1000"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Now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706" y="2507276"/>
            <a:ext cx="4078587" cy="4078587"/>
          </a:xfrm>
          <a:prstGeom prst="rect">
            <a:avLst/>
          </a:prstGeom>
        </p:spPr>
      </p:pic>
    </p:spTree>
    <p:extLst>
      <p:ext uri="{BB962C8B-B14F-4D97-AF65-F5344CB8AC3E}">
        <p14:creationId xmlns:p14="http://schemas.microsoft.com/office/powerpoint/2010/main" val="124832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4" name="Picture 8" descr="http://farm4.static.flickr.com/3385/3658033441_7d552de5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54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0" y="0"/>
            <a:ext cx="12179190" cy="6858000"/>
          </a:xfrm>
          <a:prstGeom prst="rect">
            <a:avLst/>
          </a:prstGeom>
        </p:spPr>
      </p:pic>
      <p:sp>
        <p:nvSpPr>
          <p:cNvPr id="2" name="Title 1"/>
          <p:cNvSpPr>
            <a:spLocks noGrp="1"/>
          </p:cNvSpPr>
          <p:nvPr>
            <p:ph type="title"/>
          </p:nvPr>
        </p:nvSpPr>
        <p:spPr>
          <a:xfrm>
            <a:off x="1352033" y="626437"/>
            <a:ext cx="9513556" cy="1653705"/>
          </a:xfrm>
          <a:solidFill>
            <a:srgbClr val="2F4E89">
              <a:alpha val="85000"/>
            </a:srgbClr>
          </a:solidFill>
          <a:ln>
            <a:noFill/>
          </a:ln>
        </p:spPr>
        <p:txBody>
          <a:bodyPr>
            <a:normAutofit/>
          </a:bodyPr>
          <a:lstStyle/>
          <a:p>
            <a:pPr algn="ctr"/>
            <a:r>
              <a:rPr lang="en-AU" dirty="0">
                <a:solidFill>
                  <a:schemeClr val="bg1"/>
                </a:solidFill>
              </a:rPr>
              <a:t>Positive mental health and wellbeing </a:t>
            </a:r>
            <a:br>
              <a:rPr lang="en-AU" dirty="0">
                <a:solidFill>
                  <a:schemeClr val="bg1"/>
                </a:solidFill>
              </a:rPr>
            </a:br>
            <a:r>
              <a:rPr lang="en-AU" dirty="0">
                <a:solidFill>
                  <a:schemeClr val="bg1"/>
                </a:solidFill>
              </a:rPr>
              <a:t>for a resilient society.</a:t>
            </a:r>
            <a:endParaRPr lang="en-AU" i="1" dirty="0">
              <a:solidFill>
                <a:schemeClr val="bg1"/>
              </a:solidFill>
            </a:endParaRPr>
          </a:p>
        </p:txBody>
      </p:sp>
      <p:sp>
        <p:nvSpPr>
          <p:cNvPr id="5" name="Rectangle 4"/>
          <p:cNvSpPr/>
          <p:nvPr/>
        </p:nvSpPr>
        <p:spPr>
          <a:xfrm>
            <a:off x="135203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Position South Australia as the State of Wellbeing</a:t>
            </a:r>
          </a:p>
        </p:txBody>
      </p:sp>
      <p:sp>
        <p:nvSpPr>
          <p:cNvPr id="9" name="Rectangle 8"/>
          <p:cNvSpPr/>
          <p:nvPr/>
        </p:nvSpPr>
        <p:spPr>
          <a:xfrm>
            <a:off x="377950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Measure the wellbeing of all South Australians and beyond</a:t>
            </a:r>
          </a:p>
        </p:txBody>
      </p:sp>
      <p:sp>
        <p:nvSpPr>
          <p:cNvPr id="10" name="Rectangle 9"/>
          <p:cNvSpPr/>
          <p:nvPr/>
        </p:nvSpPr>
        <p:spPr>
          <a:xfrm>
            <a:off x="8691229" y="2597787"/>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Generate and publish research on how to build wellbeing efficiently, at scale, across the life course</a:t>
            </a:r>
            <a:endParaRPr lang="en-AU" dirty="0">
              <a:solidFill>
                <a:schemeClr val="bg1"/>
              </a:solidFill>
            </a:endParaRPr>
          </a:p>
        </p:txBody>
      </p:sp>
      <p:sp>
        <p:nvSpPr>
          <p:cNvPr id="11" name="Rectangle 10"/>
          <p:cNvSpPr/>
          <p:nvPr/>
        </p:nvSpPr>
        <p:spPr>
          <a:xfrm>
            <a:off x="6286494" y="2597787"/>
            <a:ext cx="2200940" cy="1990088"/>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Teach, build and embed wellbeing science </a:t>
            </a:r>
          </a:p>
        </p:txBody>
      </p:sp>
      <p:sp>
        <p:nvSpPr>
          <p:cNvPr id="12" name="TextBox 11"/>
          <p:cNvSpPr txBox="1"/>
          <p:nvPr/>
        </p:nvSpPr>
        <p:spPr>
          <a:xfrm>
            <a:off x="1352032" y="4905520"/>
            <a:ext cx="2164609"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LEAD</a:t>
            </a:r>
          </a:p>
          <a:p>
            <a:endParaRPr lang="en-AU" dirty="0"/>
          </a:p>
        </p:txBody>
      </p:sp>
      <p:sp>
        <p:nvSpPr>
          <p:cNvPr id="13" name="TextBox 12"/>
          <p:cNvSpPr txBox="1"/>
          <p:nvPr/>
        </p:nvSpPr>
        <p:spPr>
          <a:xfrm>
            <a:off x="3780405"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MEASURE</a:t>
            </a:r>
          </a:p>
          <a:p>
            <a:endParaRPr lang="en-AU" dirty="0"/>
          </a:p>
        </p:txBody>
      </p:sp>
      <p:sp>
        <p:nvSpPr>
          <p:cNvPr id="14" name="TextBox 13"/>
          <p:cNvSpPr txBox="1"/>
          <p:nvPr/>
        </p:nvSpPr>
        <p:spPr>
          <a:xfrm>
            <a:off x="6286494"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BUILD </a:t>
            </a:r>
            <a:r>
              <a:rPr lang="en-AU" b="1" dirty="0">
                <a:sym typeface="Wingdings" panose="05000000000000000000" pitchFamily="2" charset="2"/>
              </a:rPr>
              <a:t> </a:t>
            </a:r>
            <a:r>
              <a:rPr lang="en-AU" b="1" dirty="0"/>
              <a:t>EMBED</a:t>
            </a:r>
          </a:p>
          <a:p>
            <a:pPr algn="ctr"/>
            <a:endParaRPr lang="en-AU" b="1" dirty="0"/>
          </a:p>
        </p:txBody>
      </p:sp>
      <p:sp>
        <p:nvSpPr>
          <p:cNvPr id="15" name="TextBox 14"/>
          <p:cNvSpPr txBox="1"/>
          <p:nvPr/>
        </p:nvSpPr>
        <p:spPr>
          <a:xfrm>
            <a:off x="8691229" y="4905520"/>
            <a:ext cx="219998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RESEARCH</a:t>
            </a:r>
          </a:p>
          <a:p>
            <a:pPr algn="ctr"/>
            <a:r>
              <a:rPr lang="en-AU" b="1" dirty="0"/>
              <a:t> </a:t>
            </a:r>
          </a:p>
        </p:txBody>
      </p:sp>
      <p:sp>
        <p:nvSpPr>
          <p:cNvPr id="3" name="Rectangle 2"/>
          <p:cNvSpPr/>
          <p:nvPr/>
        </p:nvSpPr>
        <p:spPr>
          <a:xfrm>
            <a:off x="1352032" y="626437"/>
            <a:ext cx="9513556" cy="16543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8304663" y="348018"/>
            <a:ext cx="184731" cy="369332"/>
          </a:xfrm>
          <a:prstGeom prst="rect">
            <a:avLst/>
          </a:prstGeom>
          <a:noFill/>
        </p:spPr>
        <p:txBody>
          <a:bodyPr wrap="none" rtlCol="0">
            <a:spAutoFit/>
          </a:bodyPr>
          <a:lstStyle/>
          <a:p>
            <a:endParaRPr lang="en-AU" dirty="0"/>
          </a:p>
        </p:txBody>
      </p:sp>
      <p:grpSp>
        <p:nvGrpSpPr>
          <p:cNvPr id="8" name="Group 7"/>
          <p:cNvGrpSpPr/>
          <p:nvPr/>
        </p:nvGrpSpPr>
        <p:grpSpPr>
          <a:xfrm>
            <a:off x="1277990" y="5941962"/>
            <a:ext cx="10017008" cy="787603"/>
            <a:chOff x="1352032" y="6425046"/>
            <a:chExt cx="10017008" cy="787603"/>
          </a:xfrm>
        </p:grpSpPr>
        <p:sp>
          <p:nvSpPr>
            <p:cNvPr id="17" name="TextBox 16"/>
            <p:cNvSpPr txBox="1"/>
            <p:nvPr/>
          </p:nvSpPr>
          <p:spPr>
            <a:xfrm>
              <a:off x="1352032" y="6425046"/>
              <a:ext cx="10017008" cy="787603"/>
            </a:xfrm>
            <a:prstGeom prst="rect">
              <a:avLst/>
            </a:prstGeom>
            <a:solidFill>
              <a:schemeClr val="bg1">
                <a:alpha val="59000"/>
              </a:schemeClr>
            </a:solidFill>
            <a:ln>
              <a:solidFill>
                <a:schemeClr val="bg1"/>
              </a:solidFill>
            </a:ln>
          </p:spPr>
          <p:txBody>
            <a:bodyPr wrap="square" rtlCol="0">
              <a:spAutoFit/>
            </a:bodyPr>
            <a:lstStyle/>
            <a:p>
              <a:endParaRPr lang="en-AU" dirty="0"/>
            </a:p>
          </p:txBody>
        </p:sp>
        <p:sp>
          <p:nvSpPr>
            <p:cNvPr id="16" name="TextBox 15"/>
            <p:cNvSpPr txBox="1"/>
            <p:nvPr/>
          </p:nvSpPr>
          <p:spPr>
            <a:xfrm>
              <a:off x="1352032" y="6516740"/>
              <a:ext cx="10017008" cy="477054"/>
            </a:xfrm>
            <a:prstGeom prst="rect">
              <a:avLst/>
            </a:prstGeom>
            <a:noFill/>
          </p:spPr>
          <p:txBody>
            <a:bodyPr wrap="square" rtlCol="0">
              <a:spAutoFit/>
            </a:bodyPr>
            <a:lstStyle/>
            <a:p>
              <a:pPr algn="ctr"/>
              <a:r>
                <a:rPr lang="en-AU" sz="2500" b="1" dirty="0"/>
                <a:t>Organisations, Government, Schools, Ageing, Youth, Community</a:t>
              </a:r>
            </a:p>
          </p:txBody>
        </p:sp>
      </p:grpSp>
    </p:spTree>
    <p:extLst>
      <p:ext uri="{BB962C8B-B14F-4D97-AF65-F5344CB8AC3E}">
        <p14:creationId xmlns:p14="http://schemas.microsoft.com/office/powerpoint/2010/main" val="16575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anim calcmode="lin" valueType="num">
                                      <p:cBhvr>
                                        <p:cTn id="58" dur="500" fill="hold"/>
                                        <p:tgtEl>
                                          <p:spTgt spid="15"/>
                                        </p:tgtEl>
                                        <p:attrNameLst>
                                          <p:attrName>ppt_x</p:attrName>
                                        </p:attrNameLst>
                                      </p:cBhvr>
                                      <p:tavLst>
                                        <p:tav tm="0">
                                          <p:val>
                                            <p:strVal val="#ppt_x"/>
                                          </p:val>
                                        </p:tav>
                                        <p:tav tm="100000">
                                          <p:val>
                                            <p:strVal val="#ppt_x"/>
                                          </p:val>
                                        </p:tav>
                                      </p:tavLst>
                                    </p:anim>
                                    <p:anim calcmode="lin" valueType="num">
                                      <p:cBhvr>
                                        <p:cTn id="5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1" grpId="0" animBg="1"/>
      <p:bldP spid="12" grpId="0" animBg="1"/>
      <p:bldP spid="13" grpId="0" animBg="1"/>
      <p:bldP spid="14" grpId="0" animBg="1"/>
      <p:bldP spid="1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p:cNvSpPr>
            <a:spLocks noGrp="1"/>
          </p:cNvSpPr>
          <p:nvPr>
            <p:ph type="title"/>
          </p:nvPr>
        </p:nvSpPr>
        <p:spPr>
          <a:xfrm>
            <a:off x="137160" y="330332"/>
            <a:ext cx="11917680" cy="1325563"/>
          </a:xfrm>
        </p:spPr>
        <p:txBody>
          <a:bodyPr>
            <a:noAutofit/>
          </a:bodyPr>
          <a:lstStyle/>
          <a:p>
            <a:pPr algn="ctr"/>
            <a:r>
              <a:rPr lang="en-AU" sz="3600" b="1" dirty="0">
                <a:latin typeface="Arial" panose="020B0604020202020204" pitchFamily="34" charset="0"/>
                <a:cs typeface="Arial" panose="020B0604020202020204" pitchFamily="34" charset="0"/>
              </a:rPr>
              <a:t>RESULTS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Auto-manufacturing industry</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31080" y="1711760"/>
            <a:ext cx="2529840" cy="1207349"/>
          </a:xfrm>
        </p:spPr>
      </p:pic>
      <p:pic>
        <p:nvPicPr>
          <p:cNvPr id="10" name="Picture 9"/>
          <p:cNvPicPr>
            <a:picLocks noChangeAspect="1"/>
          </p:cNvPicPr>
          <p:nvPr/>
        </p:nvPicPr>
        <p:blipFill>
          <a:blip r:embed="rId5"/>
          <a:stretch>
            <a:fillRect/>
          </a:stretch>
        </p:blipFill>
        <p:spPr>
          <a:xfrm>
            <a:off x="715107" y="2974975"/>
            <a:ext cx="11016427" cy="3584759"/>
          </a:xfrm>
          <a:prstGeom prst="rect">
            <a:avLst/>
          </a:prstGeom>
        </p:spPr>
      </p:pic>
    </p:spTree>
    <p:extLst>
      <p:ext uri="{BB962C8B-B14F-4D97-AF65-F5344CB8AC3E}">
        <p14:creationId xmlns:p14="http://schemas.microsoft.com/office/powerpoint/2010/main" val="37752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040467" y="186268"/>
            <a:ext cx="8229600" cy="646331"/>
          </a:xfrm>
          <a:prstGeom prst="rect">
            <a:avLst/>
          </a:prstGeom>
          <a:noFill/>
        </p:spPr>
        <p:txBody>
          <a:bodyPr wrap="square" rtlCol="0">
            <a:spAutoFit/>
          </a:bodyPr>
          <a:lstStyle/>
          <a:p>
            <a:endParaRPr lang="en-US" sz="3600" dirty="0">
              <a:solidFill>
                <a:schemeClr val="bg1"/>
              </a:solidFill>
              <a:latin typeface="Arial"/>
              <a:cs typeface="Arial"/>
            </a:endParaRP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050" name="Picture 2" descr="https://resources.stuff.co.nz/content/dam/images/1/a/4/9/5/w/image.related.StuffLandscapeSixteenByNine.620x349.1a47lj.png/14568743997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805" y="1484769"/>
            <a:ext cx="4726365" cy="2664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996899" y="1484769"/>
            <a:ext cx="4687007" cy="2433638"/>
          </a:xfrm>
          <a:prstGeom prst="rect">
            <a:avLst/>
          </a:prstGeom>
        </p:spPr>
      </p:pic>
      <p:sp>
        <p:nvSpPr>
          <p:cNvPr id="11" name="Rectangle 10"/>
          <p:cNvSpPr/>
          <p:nvPr/>
        </p:nvSpPr>
        <p:spPr>
          <a:xfrm>
            <a:off x="1822326" y="4483040"/>
            <a:ext cx="3036152" cy="923330"/>
          </a:xfrm>
          <a:prstGeom prst="rect">
            <a:avLst/>
          </a:prstGeom>
        </p:spPr>
        <p:txBody>
          <a:bodyPr wrap="none">
            <a:spAutoFit/>
          </a:bodyPr>
          <a:lstStyle/>
          <a:p>
            <a:r>
              <a:rPr lang="en-NZ" dirty="0"/>
              <a:t>Franchise Businesses Limited</a:t>
            </a:r>
          </a:p>
          <a:p>
            <a:endParaRPr lang="en-NZ" dirty="0"/>
          </a:p>
          <a:p>
            <a:r>
              <a:rPr lang="en-NZ" dirty="0"/>
              <a:t>Green Acres, Hire a Hubby, </a:t>
            </a:r>
            <a:r>
              <a:rPr lang="en-NZ" dirty="0" err="1"/>
              <a:t>etc</a:t>
            </a:r>
            <a:endParaRPr lang="en-NZ" dirty="0"/>
          </a:p>
        </p:txBody>
      </p:sp>
      <p:pic>
        <p:nvPicPr>
          <p:cNvPr id="12" name="Picture 11"/>
          <p:cNvPicPr>
            <a:picLocks noChangeAspect="1"/>
          </p:cNvPicPr>
          <p:nvPr/>
        </p:nvPicPr>
        <p:blipFill rotWithShape="1">
          <a:blip r:embed="rId5"/>
          <a:srcRect l="18745" t="8910" r="18673" b="10596"/>
          <a:stretch/>
        </p:blipFill>
        <p:spPr>
          <a:xfrm>
            <a:off x="7333307" y="4198924"/>
            <a:ext cx="3675282" cy="2659075"/>
          </a:xfrm>
          <a:prstGeom prst="rect">
            <a:avLst/>
          </a:prstGeom>
        </p:spPr>
      </p:pic>
    </p:spTree>
    <p:extLst>
      <p:ext uri="{BB962C8B-B14F-4D97-AF65-F5344CB8AC3E}">
        <p14:creationId xmlns:p14="http://schemas.microsoft.com/office/powerpoint/2010/main" val="1681309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Some good examples</a:t>
            </a:r>
          </a:p>
          <a:p>
            <a:pPr>
              <a:spcAft>
                <a:spcPts val="600"/>
              </a:spcAft>
            </a:pPr>
            <a:r>
              <a:rPr lang="en-NZ" sz="1600" dirty="0">
                <a:latin typeface="Arial"/>
                <a:cs typeface="Arial"/>
              </a:rPr>
              <a:t>CEO Friday lunch.</a:t>
            </a:r>
          </a:p>
          <a:p>
            <a:pPr>
              <a:spcAft>
                <a:spcPts val="600"/>
              </a:spcAft>
            </a:pPr>
            <a:r>
              <a:rPr lang="en-NZ" sz="1600" dirty="0">
                <a:latin typeface="Arial"/>
                <a:cs typeface="Arial"/>
              </a:rPr>
              <a:t>10/2 rule - Ritz-Carlton.</a:t>
            </a:r>
          </a:p>
          <a:p>
            <a:pPr>
              <a:spcAft>
                <a:spcPts val="600"/>
              </a:spcAft>
            </a:pPr>
            <a:r>
              <a:rPr lang="en-NZ" sz="1600" dirty="0">
                <a:latin typeface="Arial"/>
                <a:cs typeface="Arial"/>
              </a:rPr>
              <a:t>Cape of awesomeness.</a:t>
            </a:r>
          </a:p>
          <a:p>
            <a:pPr>
              <a:spcAft>
                <a:spcPts val="600"/>
              </a:spcAft>
            </a:pPr>
            <a:r>
              <a:rPr lang="en-NZ" sz="1600" dirty="0">
                <a:latin typeface="Arial"/>
                <a:cs typeface="Arial"/>
              </a:rPr>
              <a:t>Gratitude walls.</a:t>
            </a:r>
          </a:p>
          <a:p>
            <a:pPr>
              <a:spcAft>
                <a:spcPts val="600"/>
              </a:spcAft>
            </a:pPr>
            <a:r>
              <a:rPr lang="en-NZ" sz="1600" dirty="0">
                <a:latin typeface="Arial"/>
                <a:cs typeface="Arial"/>
              </a:rPr>
              <a:t>Entrance door activities and messaging.</a:t>
            </a:r>
          </a:p>
          <a:p>
            <a:pPr>
              <a:spcAft>
                <a:spcPts val="600"/>
              </a:spcAft>
            </a:pPr>
            <a:r>
              <a:rPr lang="en-NZ" sz="1600" dirty="0">
                <a:latin typeface="Arial"/>
                <a:cs typeface="Arial"/>
              </a:rPr>
              <a:t>Team meetings – start with ‘what went well?’, walking meetings.</a:t>
            </a:r>
          </a:p>
          <a:p>
            <a:pPr>
              <a:spcAft>
                <a:spcPts val="600"/>
              </a:spcAft>
            </a:pPr>
            <a:r>
              <a:rPr lang="en-NZ" sz="1600" dirty="0">
                <a:latin typeface="Arial"/>
                <a:cs typeface="Arial"/>
              </a:rPr>
              <a:t>Gamification (leader boards, points, etc.). </a:t>
            </a:r>
          </a:p>
          <a:p>
            <a:pPr>
              <a:spcAft>
                <a:spcPts val="600"/>
              </a:spcAft>
            </a:pPr>
            <a:r>
              <a:rPr lang="en-NZ" sz="1600" dirty="0">
                <a:latin typeface="Arial"/>
                <a:cs typeface="Arial"/>
              </a:rPr>
              <a:t>Visual things </a:t>
            </a: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Case studies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31717" t="23416" r="44738" b="17667"/>
          <a:stretch/>
        </p:blipFill>
        <p:spPr>
          <a:xfrm>
            <a:off x="8229601" y="1315725"/>
            <a:ext cx="3278362" cy="4614497"/>
          </a:xfrm>
          <a:prstGeom prst="rect">
            <a:avLst/>
          </a:prstGeom>
        </p:spPr>
      </p:pic>
      <p:cxnSp>
        <p:nvCxnSpPr>
          <p:cNvPr id="11" name="Connector: Elbow 10"/>
          <p:cNvCxnSpPr>
            <a:cxnSpLocks/>
          </p:cNvCxnSpPr>
          <p:nvPr/>
        </p:nvCxnSpPr>
        <p:spPr>
          <a:xfrm>
            <a:off x="2299580" y="4535786"/>
            <a:ext cx="5649363" cy="633743"/>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30531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Some key points</a:t>
            </a:r>
          </a:p>
          <a:p>
            <a:pPr>
              <a:spcAft>
                <a:spcPts val="600"/>
              </a:spcAft>
            </a:pPr>
            <a:r>
              <a:rPr lang="en-NZ" sz="1600" dirty="0">
                <a:latin typeface="Arial"/>
                <a:cs typeface="Arial"/>
              </a:rPr>
              <a:t>Be careful filling in customs forms.</a:t>
            </a:r>
          </a:p>
          <a:p>
            <a:pPr>
              <a:spcAft>
                <a:spcPts val="600"/>
              </a:spcAft>
            </a:pPr>
            <a:r>
              <a:rPr lang="en-NZ" sz="1600" dirty="0">
                <a:latin typeface="Arial"/>
                <a:cs typeface="Arial"/>
              </a:rPr>
              <a:t>When you are at your best, you’re deploying your strengths.</a:t>
            </a:r>
          </a:p>
          <a:p>
            <a:pPr>
              <a:spcAft>
                <a:spcPts val="600"/>
              </a:spcAft>
            </a:pPr>
            <a:r>
              <a:rPr lang="en-NZ" sz="1600" dirty="0">
                <a:latin typeface="Arial"/>
                <a:cs typeface="Arial"/>
              </a:rPr>
              <a:t>Geelong three breaths is portable.</a:t>
            </a:r>
          </a:p>
          <a:p>
            <a:pPr>
              <a:spcAft>
                <a:spcPts val="600"/>
              </a:spcAft>
            </a:pPr>
            <a:r>
              <a:rPr lang="en-NZ" sz="1600" dirty="0">
                <a:latin typeface="Arial"/>
                <a:cs typeface="Arial"/>
              </a:rPr>
              <a:t>Select tools wisely, and place them in a framework / model.</a:t>
            </a:r>
          </a:p>
          <a:p>
            <a:pPr>
              <a:spcAft>
                <a:spcPts val="600"/>
              </a:spcAft>
            </a:pPr>
            <a:r>
              <a:rPr lang="en-NZ" sz="1600" dirty="0">
                <a:latin typeface="Arial"/>
                <a:cs typeface="Arial"/>
              </a:rPr>
              <a:t>Assessment and leadership are crucial to longer term change. </a:t>
            </a:r>
          </a:p>
          <a:p>
            <a:pPr>
              <a:spcAft>
                <a:spcPts val="600"/>
              </a:spcAft>
            </a:pPr>
            <a:r>
              <a:rPr lang="en-NZ" sz="1600" dirty="0">
                <a:latin typeface="Arial"/>
                <a:cs typeface="Arial"/>
              </a:rPr>
              <a:t>Ask people: “What does a great day at work look like?”</a:t>
            </a:r>
          </a:p>
          <a:p>
            <a:pPr>
              <a:spcAft>
                <a:spcPts val="600"/>
              </a:spcAft>
            </a:pPr>
            <a:endParaRPr lang="en-NZ" sz="1600" dirty="0">
              <a:latin typeface="Arial"/>
              <a:cs typeface="Arial"/>
            </a:endParaRPr>
          </a:p>
          <a:p>
            <a:pPr>
              <a:spcAft>
                <a:spcPts val="600"/>
              </a:spcAft>
            </a:pPr>
            <a:endParaRPr lang="en-NZ" sz="1600" dirty="0">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Recap</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164641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H 0013 SAHMRI Mind &amp; Brain powerpoin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3"/>
          <a:srcRect l="4033" r="3750"/>
          <a:stretch/>
        </p:blipFill>
        <p:spPr>
          <a:xfrm>
            <a:off x="1" y="0"/>
            <a:ext cx="12192000" cy="6860683"/>
          </a:xfrm>
          <a:prstGeom prst="rect">
            <a:avLst/>
          </a:prstGeom>
          <a:effectLst>
            <a:outerShdw blurRad="50800" dist="50800" dir="5400000" algn="ctr" rotWithShape="0">
              <a:srgbClr val="000000">
                <a:alpha val="50000"/>
              </a:srgbClr>
            </a:outerShdw>
          </a:effectLst>
        </p:spPr>
      </p:pic>
      <p:sp>
        <p:nvSpPr>
          <p:cNvPr id="9" name="Subtitle 2"/>
          <p:cNvSpPr txBox="1">
            <a:spLocks/>
          </p:cNvSpPr>
          <p:nvPr/>
        </p:nvSpPr>
        <p:spPr>
          <a:xfrm>
            <a:off x="7832777" y="2169740"/>
            <a:ext cx="4405064"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4000" dirty="0">
                <a:latin typeface="Arial"/>
                <a:cs typeface="Arial"/>
              </a:rPr>
            </a:br>
            <a:r>
              <a:rPr lang="en-US" sz="2400" i="1" dirty="0">
                <a:solidFill>
                  <a:schemeClr val="bg1"/>
                </a:solidFill>
                <a:latin typeface="Arial"/>
                <a:cs typeface="Arial"/>
              </a:rPr>
              <a:t>www.aaronjarden.com</a:t>
            </a:r>
          </a:p>
          <a:p>
            <a:pPr marL="0" indent="0" algn="ctr">
              <a:buNone/>
            </a:pPr>
            <a:r>
              <a:rPr lang="en-US" sz="1400" i="1" dirty="0">
                <a:solidFill>
                  <a:schemeClr val="bg1"/>
                </a:solidFill>
                <a:latin typeface="Arial"/>
                <a:cs typeface="Arial"/>
              </a:rPr>
              <a:t>Copy of these slides at: www.aaronjarden.com</a:t>
            </a:r>
          </a:p>
        </p:txBody>
      </p:sp>
      <p:sp>
        <p:nvSpPr>
          <p:cNvPr id="3" name="Subtitle 2"/>
          <p:cNvSpPr txBox="1">
            <a:spLocks/>
          </p:cNvSpPr>
          <p:nvPr/>
        </p:nvSpPr>
        <p:spPr>
          <a:xfrm>
            <a:off x="8405092" y="353075"/>
            <a:ext cx="3260436" cy="1106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i="1" dirty="0">
                <a:solidFill>
                  <a:schemeClr val="bg1"/>
                </a:solidFill>
                <a:latin typeface="Arial"/>
                <a:cs typeface="Arial"/>
              </a:rPr>
              <a:t>Dr Aaron Jarden</a:t>
            </a:r>
          </a:p>
          <a:p>
            <a:pPr marL="0" indent="0" algn="ctr">
              <a:buNone/>
            </a:pPr>
            <a:r>
              <a:rPr lang="en-US" sz="1400" i="1" dirty="0">
                <a:solidFill>
                  <a:schemeClr val="bg1"/>
                </a:solidFill>
                <a:latin typeface="Arial"/>
                <a:cs typeface="Arial"/>
              </a:rPr>
              <a:t>aaron.jarden@sahmri.com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65434" y="1430830"/>
            <a:ext cx="1148987" cy="1148987"/>
          </a:xfrm>
          <a:prstGeom prst="rect">
            <a:avLst/>
          </a:prstGeom>
        </p:spPr>
      </p:pic>
    </p:spTree>
    <p:extLst>
      <p:ext uri="{BB962C8B-B14F-4D97-AF65-F5344CB8AC3E}">
        <p14:creationId xmlns:p14="http://schemas.microsoft.com/office/powerpoint/2010/main" val="363503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691" y="1856151"/>
            <a:ext cx="4032068" cy="3024051"/>
          </a:xfrm>
          <a:prstGeom prst="rect">
            <a:avLst/>
          </a:prstGeom>
        </p:spPr>
      </p:pic>
    </p:spTree>
    <p:extLst>
      <p:ext uri="{BB962C8B-B14F-4D97-AF65-F5344CB8AC3E}">
        <p14:creationId xmlns:p14="http://schemas.microsoft.com/office/powerpoint/2010/main" val="417070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196" name="Picture 4" descr="http://qbq.com/wp-content/uploads/2014/02/prison-cell-bars-gat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6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8204" name="Picture 12" descr="http://www.acting-man.com/blog/media/2014/04/cossack-slavyans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668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1026" name="Picture 2" descr="http://www.traveltajikistan.com/arrival/customs1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851" y="205631"/>
            <a:ext cx="9344298" cy="650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9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369148" cy="4672077"/>
          </a:xfrm>
        </p:spPr>
        <p:txBody>
          <a:bodyPr numCol="1">
            <a:noAutofit/>
          </a:bodyPr>
          <a:lstStyle/>
          <a:p>
            <a:pPr marL="0" indent="0">
              <a:spcAft>
                <a:spcPts val="600"/>
              </a:spcAft>
              <a:buNone/>
            </a:pPr>
            <a:r>
              <a:rPr lang="en-AU" sz="2000" b="1" dirty="0">
                <a:solidFill>
                  <a:srgbClr val="6094BE"/>
                </a:solidFill>
                <a:latin typeface="Arial"/>
                <a:cs typeface="Arial"/>
              </a:rPr>
              <a:t>My goal</a:t>
            </a:r>
          </a:p>
          <a:p>
            <a:pPr>
              <a:spcAft>
                <a:spcPts val="600"/>
              </a:spcAft>
            </a:pPr>
            <a:r>
              <a:rPr lang="en-AU" sz="1600" dirty="0">
                <a:latin typeface="Arial"/>
                <a:cs typeface="Arial"/>
              </a:rPr>
              <a:t>“My goal is simple. It is complete understanding of human wellbeing, why it is as it is and how it can be improved.”</a:t>
            </a:r>
          </a:p>
          <a:p>
            <a:pPr algn="just">
              <a:spcAft>
                <a:spcPts val="600"/>
              </a:spcAft>
            </a:pPr>
            <a:r>
              <a:rPr lang="en-AU" sz="1600" dirty="0">
                <a:latin typeface="Arial"/>
                <a:cs typeface="Arial"/>
              </a:rPr>
              <a:t>Within an organisational setting, it’s to enable organisations to invest in creating more rewarding, happier jobs for their people. To create positive workplaces where people are able to do meaningful and enjoyable work that taps into their greatest strengths and their most important goals. To capitalise on the unique intellectual and personal strengths of each employee by focusing less on getting employees to do their work and fixing problems and into promoting excellence by enabling them to do good work; their best work. </a:t>
            </a:r>
          </a:p>
          <a:p>
            <a:pPr marL="0" indent="0">
              <a:spcAft>
                <a:spcPts val="600"/>
              </a:spcAft>
              <a:buNone/>
            </a:pPr>
            <a:r>
              <a:rPr lang="en-AU" sz="1600" dirty="0">
                <a:solidFill>
                  <a:srgbClr val="FF0000"/>
                </a:solidFill>
                <a:latin typeface="Arial"/>
                <a:cs typeface="Arial"/>
              </a:rPr>
              <a:t>                Wellbeing </a:t>
            </a:r>
            <a:r>
              <a:rPr lang="en-AU" sz="1600" dirty="0">
                <a:solidFill>
                  <a:srgbClr val="FF0000"/>
                </a:solidFill>
                <a:latin typeface="Arial"/>
                <a:cs typeface="Arial"/>
                <a:sym typeface="Wingdings" panose="05000000000000000000" pitchFamily="2" charset="2"/>
              </a:rPr>
              <a:t> Engagement </a:t>
            </a:r>
            <a:r>
              <a:rPr lang="en-AU" sz="1600" dirty="0">
                <a:solidFill>
                  <a:srgbClr val="92D050"/>
                </a:solidFill>
                <a:latin typeface="Arial"/>
                <a:cs typeface="Arial"/>
                <a:sym typeface="Wingdings" panose="05000000000000000000" pitchFamily="2" charset="2"/>
              </a:rPr>
              <a:t></a:t>
            </a:r>
            <a:r>
              <a:rPr lang="en-AU" sz="1600" dirty="0">
                <a:latin typeface="Arial"/>
                <a:cs typeface="Arial"/>
                <a:sym typeface="Wingdings" panose="05000000000000000000" pitchFamily="2" charset="2"/>
              </a:rPr>
              <a:t> Productivity  Business success</a:t>
            </a:r>
            <a:endParaRPr lang="en-AU" sz="1600" dirty="0">
              <a:latin typeface="Arial"/>
              <a:cs typeface="Arial"/>
            </a:endParaRPr>
          </a:p>
          <a:p>
            <a:pPr marL="0" indent="0">
              <a:spcAft>
                <a:spcPts val="600"/>
              </a:spcAft>
              <a:buNone/>
            </a:pPr>
            <a:r>
              <a:rPr lang="en-AU" sz="2000" dirty="0">
                <a:solidFill>
                  <a:srgbClr val="FF0000"/>
                </a:solidFill>
                <a:latin typeface="Arial"/>
                <a:cs typeface="Arial"/>
              </a:rPr>
              <a:t>			</a:t>
            </a:r>
            <a:r>
              <a:rPr lang="en-AU" sz="1600" dirty="0">
                <a:latin typeface="Arial"/>
                <a:cs typeface="Arial"/>
              </a:rPr>
              <a:t>Wellness </a:t>
            </a:r>
            <a:r>
              <a:rPr lang="en-AU" sz="1600" dirty="0">
                <a:latin typeface="Arial"/>
                <a:cs typeface="Arial"/>
                <a:sym typeface="Wingdings" panose="05000000000000000000" pitchFamily="2" charset="2"/>
              </a:rPr>
              <a:t></a:t>
            </a:r>
            <a:endParaRPr lang="en-AU" sz="1600" b="1" dirty="0">
              <a:latin typeface="Arial"/>
              <a:cs typeface="Arial"/>
            </a:endParaRPr>
          </a:p>
          <a:p>
            <a:pPr marL="0" indent="0">
              <a:spcAft>
                <a:spcPts val="600"/>
              </a:spcAft>
              <a:buNone/>
            </a:pPr>
            <a:r>
              <a:rPr lang="en-AU" sz="2000" b="1" dirty="0">
                <a:solidFill>
                  <a:srgbClr val="6094BE"/>
                </a:solidFill>
                <a:latin typeface="Arial"/>
                <a:cs typeface="Arial"/>
              </a:rPr>
              <a:t>Your goal</a:t>
            </a:r>
          </a:p>
          <a:p>
            <a:pPr>
              <a:spcAft>
                <a:spcPts val="600"/>
              </a:spcAft>
            </a:pPr>
            <a:r>
              <a:rPr lang="en-AU" sz="1600" dirty="0">
                <a:latin typeface="Arial"/>
                <a:cs typeface="Arial"/>
              </a:rPr>
              <a:t>What’s your goal? </a:t>
            </a:r>
          </a:p>
          <a:p>
            <a:pPr>
              <a:spcAft>
                <a:spcPts val="600"/>
              </a:spcAft>
            </a:pPr>
            <a:r>
              <a:rPr lang="en-NZ" sz="1600" dirty="0">
                <a:latin typeface="Arial"/>
                <a:cs typeface="Arial"/>
              </a:rPr>
              <a:t>Do you need to focus more on what success looks like for your organisation at an employee level?</a:t>
            </a: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Perspectives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2" name="Arrow: Curved Up 1"/>
          <p:cNvSpPr/>
          <p:nvPr/>
        </p:nvSpPr>
        <p:spPr>
          <a:xfrm>
            <a:off x="4544291" y="4304145"/>
            <a:ext cx="997528" cy="415636"/>
          </a:xfrm>
          <a:prstGeom prst="curved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73861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Overview</a:t>
            </a:r>
          </a:p>
          <a:p>
            <a:pPr>
              <a:spcAft>
                <a:spcPts val="600"/>
              </a:spcAft>
            </a:pPr>
            <a:r>
              <a:rPr lang="en-AU" sz="1600" dirty="0">
                <a:latin typeface="Arial"/>
                <a:cs typeface="Arial"/>
              </a:rPr>
              <a:t>Positive psychology and wellbeing science.</a:t>
            </a:r>
          </a:p>
          <a:p>
            <a:pPr>
              <a:spcAft>
                <a:spcPts val="600"/>
              </a:spcAft>
            </a:pPr>
            <a:r>
              <a:rPr lang="en-AU" sz="1600" dirty="0">
                <a:latin typeface="Arial"/>
                <a:cs typeface="Arial"/>
              </a:rPr>
              <a:t>Some </a:t>
            </a:r>
            <a:r>
              <a:rPr lang="en-NZ" sz="1600" dirty="0">
                <a:latin typeface="Arial"/>
                <a:cs typeface="Arial"/>
              </a:rPr>
              <a:t>essential ingredients to a successful wellbeing program.</a:t>
            </a:r>
          </a:p>
          <a:p>
            <a:pPr>
              <a:spcAft>
                <a:spcPts val="600"/>
              </a:spcAft>
            </a:pPr>
            <a:r>
              <a:rPr lang="en-NZ" sz="1600" dirty="0">
                <a:latin typeface="Arial"/>
                <a:cs typeface="Arial"/>
              </a:rPr>
              <a:t>Case studies.</a:t>
            </a:r>
          </a:p>
          <a:p>
            <a:pPr>
              <a:spcAft>
                <a:spcPts val="600"/>
              </a:spcAft>
            </a:pPr>
            <a:endParaRPr lang="en-AU"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2040467" y="186268"/>
            <a:ext cx="8229600" cy="646331"/>
          </a:xfrm>
          <a:prstGeom prst="rect">
            <a:avLst/>
          </a:prstGeom>
          <a:noFill/>
        </p:spPr>
        <p:txBody>
          <a:bodyPr wrap="square" rtlCol="0">
            <a:spAutoFit/>
          </a:bodyPr>
          <a:lstStyle/>
          <a:p>
            <a:r>
              <a:rPr lang="en-US" sz="3600" dirty="0">
                <a:solidFill>
                  <a:schemeClr val="bg1"/>
                </a:solidFill>
                <a:latin typeface="Arial"/>
                <a:cs typeface="Arial"/>
              </a:rPr>
              <a:t>Overview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299966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6696</TotalTime>
  <Words>1854</Words>
  <Application>Microsoft Office PowerPoint</Application>
  <PresentationFormat>Widescreen</PresentationFormat>
  <Paragraphs>263</Paragraphs>
  <Slides>35</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mental health and wellbeing  for a resilient society.</vt:lpstr>
      <vt:lpstr>RESULTS  Auto-manufacturing industry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Madssen</dc:creator>
  <cp:lastModifiedBy>reviewer</cp:lastModifiedBy>
  <cp:revision>85</cp:revision>
  <dcterms:created xsi:type="dcterms:W3CDTF">2013-12-18T22:47:06Z</dcterms:created>
  <dcterms:modified xsi:type="dcterms:W3CDTF">2017-04-03T03:56:11Z</dcterms:modified>
</cp:coreProperties>
</file>