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7" r:id="rId19"/>
    <p:sldId id="296" r:id="rId20"/>
    <p:sldId id="298"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1BE"/>
    <a:srgbClr val="6094BE"/>
    <a:srgbClr val="299F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303128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87466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54296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38814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FBF3DEF-C5EA-3C43-A739-822E20F45EBF}"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80521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7FBF3DEF-C5EA-3C43-A739-822E20F45EBF}"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79688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7FBF3DEF-C5EA-3C43-A739-822E20F45EBF}"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44570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7FBF3DEF-C5EA-3C43-A739-822E20F45EBF}"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406856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F3DEF-C5EA-3C43-A739-822E20F45EBF}"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4433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FBF3DEF-C5EA-3C43-A739-822E20F45EBF}"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71866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FBF3DEF-C5EA-3C43-A739-822E20F45EBF}"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87813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3DEF-C5EA-3C43-A739-822E20F45EBF}" type="datetimeFigureOut">
              <a:rPr lang="en-US" smtClean="0"/>
              <a:t>3/1/2017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CA2E-9E73-C04F-8706-43C781F866B7}" type="slidenum">
              <a:rPr lang="en-US" smtClean="0"/>
              <a:t>‹#›</a:t>
            </a:fld>
            <a:endParaRPr lang="en-US"/>
          </a:p>
        </p:txBody>
      </p:sp>
    </p:spTree>
    <p:extLst>
      <p:ext uri="{BB962C8B-B14F-4D97-AF65-F5344CB8AC3E}">
        <p14:creationId xmlns:p14="http://schemas.microsoft.com/office/powerpoint/2010/main" val="111318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2166" y="4508283"/>
            <a:ext cx="7441070" cy="1752600"/>
          </a:xfrm>
        </p:spPr>
        <p:txBody>
          <a:bodyPr>
            <a:normAutofit fontScale="92500"/>
          </a:bodyPr>
          <a:lstStyle/>
          <a:p>
            <a:r>
              <a:rPr lang="en-US" sz="3500" dirty="0">
                <a:latin typeface="Arial"/>
                <a:cs typeface="Arial"/>
              </a:rPr>
              <a:t>Evaluating Wellbeing in School Settings</a:t>
            </a:r>
            <a:br>
              <a:rPr lang="en-US" sz="4000" dirty="0">
                <a:latin typeface="Arial"/>
                <a:cs typeface="Arial"/>
              </a:rPr>
            </a:br>
            <a:r>
              <a:rPr lang="en-US" sz="2800" i="1" dirty="0">
                <a:latin typeface="Arial"/>
                <a:cs typeface="Arial"/>
              </a:rPr>
              <a:t>Aaron Jarden &amp; Mike Parker</a:t>
            </a:r>
          </a:p>
          <a:p>
            <a:r>
              <a:rPr lang="en-US" sz="2000" i="1" dirty="0">
                <a:latin typeface="Arial"/>
                <a:cs typeface="Arial"/>
              </a:rPr>
              <a:t>Friday 10</a:t>
            </a:r>
            <a:r>
              <a:rPr lang="en-US" sz="2000" i="1" baseline="30000" dirty="0">
                <a:latin typeface="Arial"/>
                <a:cs typeface="Arial"/>
              </a:rPr>
              <a:t>th</a:t>
            </a:r>
            <a:r>
              <a:rPr lang="en-US" sz="2000" i="1" dirty="0">
                <a:latin typeface="Arial"/>
                <a:cs typeface="Arial"/>
              </a:rPr>
              <a:t> March 2017</a:t>
            </a:r>
            <a:endParaRPr lang="en-US" sz="2000" dirty="0">
              <a:latin typeface="Arial"/>
              <a:cs typeface="Arial"/>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11549" b="7771"/>
          <a:stretch/>
        </p:blipFill>
        <p:spPr>
          <a:xfrm>
            <a:off x="0" y="-1"/>
            <a:ext cx="12192000" cy="4150659"/>
          </a:xfrm>
          <a:prstGeom prst="rect">
            <a:avLst/>
          </a:prstGeom>
        </p:spPr>
      </p:pic>
      <p:pic>
        <p:nvPicPr>
          <p:cNvPr id="6" name="Picture 5"/>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712166" y="117375"/>
            <a:ext cx="3066023" cy="7493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73900" y="5277650"/>
            <a:ext cx="1042338" cy="1042338"/>
          </a:xfrm>
          <a:prstGeom prst="rect">
            <a:avLst/>
          </a:prstGeom>
        </p:spPr>
      </p:pic>
      <p:pic>
        <p:nvPicPr>
          <p:cNvPr id="9" name="Picture 8"/>
          <p:cNvPicPr>
            <a:picLocks noChangeAspect="1"/>
          </p:cNvPicPr>
          <p:nvPr/>
        </p:nvPicPr>
        <p:blipFill rotWithShape="1">
          <a:blip r:embed="rId5"/>
          <a:srcRect l="11313" t="23031" r="7778" b="28484"/>
          <a:stretch/>
        </p:blipFill>
        <p:spPr>
          <a:xfrm>
            <a:off x="5790188" y="6142070"/>
            <a:ext cx="1038700" cy="497581"/>
          </a:xfrm>
          <a:prstGeom prst="rect">
            <a:avLst/>
          </a:prstGeom>
        </p:spPr>
      </p:pic>
      <p:pic>
        <p:nvPicPr>
          <p:cNvPr id="5" name="Picture 4"/>
          <p:cNvPicPr>
            <a:picLocks noChangeAspect="1"/>
          </p:cNvPicPr>
          <p:nvPr/>
        </p:nvPicPr>
        <p:blipFill>
          <a:blip r:embed="rId6"/>
          <a:stretch>
            <a:fillRect/>
          </a:stretch>
        </p:blipFill>
        <p:spPr>
          <a:xfrm>
            <a:off x="616943" y="6153999"/>
            <a:ext cx="2628234" cy="485652"/>
          </a:xfrm>
          <a:prstGeom prst="rect">
            <a:avLst/>
          </a:prstGeom>
        </p:spPr>
      </p:pic>
      <p:sp>
        <p:nvSpPr>
          <p:cNvPr id="10" name="Rectangle 9"/>
          <p:cNvSpPr/>
          <p:nvPr/>
        </p:nvSpPr>
        <p:spPr>
          <a:xfrm>
            <a:off x="9373900" y="6369854"/>
            <a:ext cx="2460557" cy="307777"/>
          </a:xfrm>
          <a:prstGeom prst="rect">
            <a:avLst/>
          </a:prstGeom>
        </p:spPr>
        <p:txBody>
          <a:bodyPr wrap="square">
            <a:spAutoFit/>
          </a:bodyPr>
          <a:lstStyle/>
          <a:p>
            <a:r>
              <a:rPr lang="en-AU" sz="1400" dirty="0">
                <a:solidFill>
                  <a:schemeClr val="tx1">
                    <a:tint val="75000"/>
                  </a:schemeClr>
                </a:solidFill>
                <a:latin typeface="Arial"/>
                <a:cs typeface="Arial"/>
              </a:rPr>
              <a:t>www.awesomeschools.com</a:t>
            </a:r>
          </a:p>
        </p:txBody>
      </p:sp>
      <p:pic>
        <p:nvPicPr>
          <p:cNvPr id="11" name="Picture 4" descr="http://draft.aweschools.com/img/12_michale-park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7653" y="5217173"/>
            <a:ext cx="1043710" cy="10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67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35709" y="1330371"/>
            <a:ext cx="9734358" cy="5121275"/>
          </a:xfrm>
        </p:spPr>
        <p:txBody>
          <a:bodyPr>
            <a:noAutofit/>
          </a:bodyPr>
          <a:lstStyle/>
          <a:p>
            <a:pPr marL="0" indent="0">
              <a:spcAft>
                <a:spcPts val="600"/>
              </a:spcAft>
              <a:buNone/>
            </a:pPr>
            <a:r>
              <a:rPr lang="en-AU" sz="2000" b="1" dirty="0">
                <a:solidFill>
                  <a:srgbClr val="6094BE"/>
                </a:solidFill>
                <a:latin typeface="Arial"/>
                <a:cs typeface="Arial"/>
              </a:rPr>
              <a:t>Some Features:</a:t>
            </a:r>
          </a:p>
          <a:p>
            <a:r>
              <a:rPr lang="en-AU" sz="1600" dirty="0">
                <a:latin typeface="Arial"/>
                <a:cs typeface="Arial"/>
              </a:rPr>
              <a:t>Bullying, key word, and low-wellbeing warnings.</a:t>
            </a:r>
          </a:p>
          <a:p>
            <a:r>
              <a:rPr lang="en-AU" sz="1600" dirty="0">
                <a:latin typeface="Arial"/>
                <a:cs typeface="Arial"/>
              </a:rPr>
              <a:t>Add questions (free-text, scale, grid).</a:t>
            </a:r>
          </a:p>
          <a:p>
            <a:r>
              <a:rPr lang="en-AU" sz="1600" dirty="0">
                <a:latin typeface="Arial"/>
                <a:cs typeface="Arial"/>
              </a:rPr>
              <a:t>Add measures (50 of the best).</a:t>
            </a:r>
          </a:p>
          <a:p>
            <a:r>
              <a:rPr lang="en-AU" sz="1600" dirty="0">
                <a:latin typeface="Arial"/>
                <a:cs typeface="Arial"/>
              </a:rPr>
              <a:t>Research consent form.</a:t>
            </a:r>
          </a:p>
          <a:p>
            <a:r>
              <a:rPr lang="en-AU" sz="1600" dirty="0">
                <a:latin typeface="Arial"/>
                <a:cs typeface="Arial"/>
              </a:rPr>
              <a:t>Full technical manual on website – fully transparent. </a:t>
            </a:r>
          </a:p>
          <a:p>
            <a:r>
              <a:rPr lang="en-AU" sz="1600" dirty="0">
                <a:latin typeface="Arial"/>
                <a:cs typeface="Arial"/>
              </a:rPr>
              <a:t>Raw results to all questions in report appendix.</a:t>
            </a: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Cool Features </a:t>
            </a:r>
          </a:p>
        </p:txBody>
      </p:sp>
      <p:pic>
        <p:nvPicPr>
          <p:cNvPr id="9" name="Content Placeholder 3"/>
          <p:cNvPicPr>
            <a:picLocks noChangeAspect="1"/>
          </p:cNvPicPr>
          <p:nvPr/>
        </p:nvPicPr>
        <p:blipFill>
          <a:blip r:embed="rId3"/>
          <a:stretch>
            <a:fillRect/>
          </a:stretch>
        </p:blipFill>
        <p:spPr>
          <a:xfrm>
            <a:off x="59100" y="6451646"/>
            <a:ext cx="953218" cy="413107"/>
          </a:xfrm>
          <a:prstGeom prst="rect">
            <a:avLst/>
          </a:prstGeom>
        </p:spPr>
      </p:pic>
      <p:pic>
        <p:nvPicPr>
          <p:cNvPr id="11" name="Picture 10"/>
          <p:cNvPicPr>
            <a:picLocks noChangeAspect="1"/>
          </p:cNvPicPr>
          <p:nvPr/>
        </p:nvPicPr>
        <p:blipFill rotWithShape="1">
          <a:blip r:embed="rId4"/>
          <a:srcRect l="29600" t="10990" r="30264" b="62292"/>
          <a:stretch/>
        </p:blipFill>
        <p:spPr>
          <a:xfrm>
            <a:off x="2362506" y="3825644"/>
            <a:ext cx="7543076" cy="2824538"/>
          </a:xfrm>
          <a:prstGeom prst="rect">
            <a:avLst/>
          </a:prstGeom>
        </p:spPr>
      </p:pic>
      <p:cxnSp>
        <p:nvCxnSpPr>
          <p:cNvPr id="3" name="Straight Arrow Connector 2"/>
          <p:cNvCxnSpPr/>
          <p:nvPr/>
        </p:nvCxnSpPr>
        <p:spPr>
          <a:xfrm>
            <a:off x="5292437" y="3445165"/>
            <a:ext cx="461818" cy="480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23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753"/>
          </a:xfrm>
          <a:prstGeom prst="rect">
            <a:avLst/>
          </a:prstGeom>
        </p:spPr>
      </p:pic>
      <p:sp>
        <p:nvSpPr>
          <p:cNvPr id="6" name="Content Placeholder 2"/>
          <p:cNvSpPr>
            <a:spLocks noGrp="1"/>
          </p:cNvSpPr>
          <p:nvPr>
            <p:ph idx="1"/>
          </p:nvPr>
        </p:nvSpPr>
        <p:spPr>
          <a:xfrm>
            <a:off x="508000" y="1330371"/>
            <a:ext cx="9762067" cy="5121275"/>
          </a:xfrm>
        </p:spPr>
        <p:txBody>
          <a:bodyPr>
            <a:noAutofit/>
          </a:bodyPr>
          <a:lstStyle/>
          <a:p>
            <a:pPr marL="0" indent="0">
              <a:spcAft>
                <a:spcPts val="600"/>
              </a:spcAft>
              <a:buNone/>
            </a:pPr>
            <a:r>
              <a:rPr lang="en-AU" sz="2000" b="1" dirty="0">
                <a:solidFill>
                  <a:srgbClr val="6094BE"/>
                </a:solidFill>
                <a:latin typeface="Arial"/>
                <a:cs typeface="Arial"/>
              </a:rPr>
              <a:t>Some Features:</a:t>
            </a:r>
          </a:p>
          <a:p>
            <a:r>
              <a:rPr lang="en-AU" sz="1600" dirty="0">
                <a:latin typeface="Arial"/>
                <a:cs typeface="Arial"/>
              </a:rPr>
              <a:t>Upload users.</a:t>
            </a:r>
          </a:p>
          <a:p>
            <a:r>
              <a:rPr lang="en-AU" sz="1600" dirty="0">
                <a:latin typeface="Arial"/>
                <a:cs typeface="Arial"/>
              </a:rPr>
              <a:t>Free-text reports.</a:t>
            </a:r>
          </a:p>
          <a:p>
            <a:r>
              <a:rPr lang="en-AU" sz="1600" dirty="0">
                <a:latin typeface="Arial"/>
                <a:cs typeface="Arial"/>
              </a:rPr>
              <a:t>Sub-group reporting.</a:t>
            </a:r>
          </a:p>
          <a:p>
            <a:r>
              <a:rPr lang="en-AU" sz="1600" dirty="0">
                <a:latin typeface="Arial"/>
                <a:cs typeface="Arial"/>
              </a:rPr>
              <a:t>Flexible assessments scheduling.</a:t>
            </a:r>
          </a:p>
          <a:p>
            <a:r>
              <a:rPr lang="en-AU" sz="1600" dirty="0">
                <a:latin typeface="Arial"/>
                <a:cs typeface="Arial"/>
              </a:rPr>
              <a:t>Overtime graphs.</a:t>
            </a:r>
          </a:p>
          <a:p>
            <a:r>
              <a:rPr lang="en-AU" sz="1600" dirty="0">
                <a:latin typeface="Arial"/>
                <a:cs typeface="Arial"/>
              </a:rPr>
              <a:t>School logos on all reports.</a:t>
            </a: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Cool Features </a:t>
            </a:r>
          </a:p>
        </p:txBody>
      </p:sp>
      <p:pic>
        <p:nvPicPr>
          <p:cNvPr id="9" name="Content Placeholder 3"/>
          <p:cNvPicPr>
            <a:picLocks noChangeAspect="1"/>
          </p:cNvPicPr>
          <p:nvPr/>
        </p:nvPicPr>
        <p:blipFill>
          <a:blip r:embed="rId3"/>
          <a:stretch>
            <a:fillRect/>
          </a:stretch>
        </p:blipFill>
        <p:spPr>
          <a:xfrm>
            <a:off x="31391" y="6451646"/>
            <a:ext cx="953218" cy="413107"/>
          </a:xfrm>
          <a:prstGeom prst="rect">
            <a:avLst/>
          </a:prstGeom>
        </p:spPr>
      </p:pic>
      <p:pic>
        <p:nvPicPr>
          <p:cNvPr id="10" name="Picture 9"/>
          <p:cNvPicPr>
            <a:picLocks noChangeAspect="1"/>
          </p:cNvPicPr>
          <p:nvPr/>
        </p:nvPicPr>
        <p:blipFill rotWithShape="1">
          <a:blip r:embed="rId4"/>
          <a:srcRect l="35449" t="12701" r="36278" b="17030"/>
          <a:stretch/>
        </p:blipFill>
        <p:spPr>
          <a:xfrm>
            <a:off x="5874327" y="1621721"/>
            <a:ext cx="3246338" cy="4538572"/>
          </a:xfrm>
          <a:prstGeom prst="rect">
            <a:avLst/>
          </a:prstGeom>
        </p:spPr>
      </p:pic>
      <p:cxnSp>
        <p:nvCxnSpPr>
          <p:cNvPr id="4" name="Straight Arrow Connector 3"/>
          <p:cNvCxnSpPr/>
          <p:nvPr/>
        </p:nvCxnSpPr>
        <p:spPr>
          <a:xfrm>
            <a:off x="3463637" y="3432376"/>
            <a:ext cx="3417454" cy="1259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121275"/>
          </a:xfrm>
        </p:spPr>
        <p:txBody>
          <a:bodyPr>
            <a:noAutofit/>
          </a:bodyPr>
          <a:lstStyle/>
          <a:p>
            <a:pPr marL="0" indent="0">
              <a:spcAft>
                <a:spcPts val="600"/>
              </a:spcAft>
              <a:buNone/>
            </a:pPr>
            <a:r>
              <a:rPr lang="en-AU" sz="2000" b="1" dirty="0">
                <a:solidFill>
                  <a:srgbClr val="6094BE"/>
                </a:solidFill>
                <a:latin typeface="Arial"/>
                <a:cs typeface="Arial"/>
              </a:rPr>
              <a:t>Example Report Pages:</a:t>
            </a:r>
          </a:p>
          <a:p>
            <a:pPr marL="0" indent="0">
              <a:buNone/>
            </a:pPr>
            <a:endParaRPr lang="en-AU" sz="1600" dirty="0">
              <a:latin typeface="Arial"/>
              <a:cs typeface="Arial"/>
            </a:endParaRPr>
          </a:p>
          <a:p>
            <a:pPr marL="0" indent="0">
              <a:buNone/>
            </a:pPr>
            <a:endParaRPr lang="en-AU" sz="1600" dirty="0">
              <a:latin typeface="Arial"/>
              <a:cs typeface="Arial"/>
            </a:endParaRPr>
          </a:p>
          <a:p>
            <a:pPr marL="0" indent="0">
              <a:buNone/>
            </a:pPr>
            <a:endParaRPr lang="en-AU" sz="1600" dirty="0">
              <a:latin typeface="Arial"/>
              <a:cs typeface="Arial"/>
            </a:endParaRPr>
          </a:p>
          <a:p>
            <a:pPr marL="0" indent="0">
              <a:buNone/>
            </a:pPr>
            <a:r>
              <a:rPr lang="en-AU" sz="1600" dirty="0">
                <a:latin typeface="Arial"/>
                <a:cs typeface="Arial"/>
              </a:rPr>
              <a:t>                    School Report                                                   Adult Report                          Student Report</a:t>
            </a: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Reports</a:t>
            </a:r>
          </a:p>
        </p:txBody>
      </p:sp>
      <p:pic>
        <p:nvPicPr>
          <p:cNvPr id="9" name="Content Placeholder 3"/>
          <p:cNvPicPr>
            <a:picLocks noChangeAspect="1"/>
          </p:cNvPicPr>
          <p:nvPr/>
        </p:nvPicPr>
        <p:blipFill>
          <a:blip r:embed="rId3"/>
          <a:stretch>
            <a:fillRect/>
          </a:stretch>
        </p:blipFill>
        <p:spPr>
          <a:xfrm>
            <a:off x="40628" y="6442865"/>
            <a:ext cx="953218" cy="413107"/>
          </a:xfrm>
          <a:prstGeom prst="rect">
            <a:avLst/>
          </a:prstGeom>
        </p:spPr>
      </p:pic>
      <p:pic>
        <p:nvPicPr>
          <p:cNvPr id="11" name="Picture 10"/>
          <p:cNvPicPr>
            <a:picLocks noChangeAspect="1"/>
          </p:cNvPicPr>
          <p:nvPr/>
        </p:nvPicPr>
        <p:blipFill rotWithShape="1">
          <a:blip r:embed="rId4"/>
          <a:srcRect l="33815" t="14718" r="34586" b="6782"/>
          <a:stretch/>
        </p:blipFill>
        <p:spPr>
          <a:xfrm>
            <a:off x="169270" y="3112620"/>
            <a:ext cx="2251060" cy="3145635"/>
          </a:xfrm>
          <a:prstGeom prst="rect">
            <a:avLst/>
          </a:prstGeom>
        </p:spPr>
      </p:pic>
      <p:pic>
        <p:nvPicPr>
          <p:cNvPr id="12" name="Picture 11"/>
          <p:cNvPicPr>
            <a:picLocks noChangeAspect="1"/>
          </p:cNvPicPr>
          <p:nvPr/>
        </p:nvPicPr>
        <p:blipFill rotWithShape="1">
          <a:blip r:embed="rId5"/>
          <a:srcRect l="33675" t="13663" r="34519" b="7223"/>
          <a:stretch/>
        </p:blipFill>
        <p:spPr>
          <a:xfrm>
            <a:off x="2510523" y="3112621"/>
            <a:ext cx="2248216" cy="3145634"/>
          </a:xfrm>
          <a:prstGeom prst="rect">
            <a:avLst/>
          </a:prstGeom>
        </p:spPr>
      </p:pic>
      <p:pic>
        <p:nvPicPr>
          <p:cNvPr id="13" name="Picture 12"/>
          <p:cNvPicPr>
            <a:picLocks noChangeAspect="1"/>
          </p:cNvPicPr>
          <p:nvPr/>
        </p:nvPicPr>
        <p:blipFill rotWithShape="1">
          <a:blip r:embed="rId6"/>
          <a:srcRect l="33811" t="12385" r="34590" b="8595"/>
          <a:stretch/>
        </p:blipFill>
        <p:spPr>
          <a:xfrm>
            <a:off x="5278079" y="3112618"/>
            <a:ext cx="2236323" cy="3145632"/>
          </a:xfrm>
          <a:prstGeom prst="rect">
            <a:avLst/>
          </a:prstGeom>
        </p:spPr>
      </p:pic>
      <p:pic>
        <p:nvPicPr>
          <p:cNvPr id="14" name="Picture 13"/>
          <p:cNvPicPr>
            <a:picLocks noChangeAspect="1"/>
          </p:cNvPicPr>
          <p:nvPr/>
        </p:nvPicPr>
        <p:blipFill rotWithShape="1">
          <a:blip r:embed="rId7"/>
          <a:srcRect l="33715" t="14853" r="34576" b="6048"/>
          <a:stretch/>
        </p:blipFill>
        <p:spPr>
          <a:xfrm>
            <a:off x="7956814" y="3112618"/>
            <a:ext cx="2241819" cy="3145630"/>
          </a:xfrm>
          <a:prstGeom prst="rect">
            <a:avLst/>
          </a:prstGeom>
        </p:spPr>
      </p:pic>
    </p:spTree>
    <p:extLst>
      <p:ext uri="{BB962C8B-B14F-4D97-AF65-F5344CB8AC3E}">
        <p14:creationId xmlns:p14="http://schemas.microsoft.com/office/powerpoint/2010/main" val="171571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753"/>
          </a:xfrm>
          <a:prstGeom prst="rect">
            <a:avLst/>
          </a:prstGeom>
        </p:spPr>
      </p:pic>
      <p:sp>
        <p:nvSpPr>
          <p:cNvPr id="6" name="Content Placeholder 2"/>
          <p:cNvSpPr>
            <a:spLocks noGrp="1"/>
          </p:cNvSpPr>
          <p:nvPr>
            <p:ph idx="1"/>
          </p:nvPr>
        </p:nvSpPr>
        <p:spPr>
          <a:xfrm>
            <a:off x="526473" y="1330371"/>
            <a:ext cx="9743594" cy="5121275"/>
          </a:xfrm>
        </p:spPr>
        <p:txBody>
          <a:bodyPr>
            <a:noAutofit/>
          </a:bodyPr>
          <a:lstStyle/>
          <a:p>
            <a:pPr marL="0" indent="0">
              <a:spcAft>
                <a:spcPts val="600"/>
              </a:spcAft>
              <a:buNone/>
            </a:pPr>
            <a:r>
              <a:rPr lang="en-AU" sz="2000" b="1" dirty="0">
                <a:solidFill>
                  <a:srgbClr val="6094BE"/>
                </a:solidFill>
                <a:latin typeface="Arial"/>
                <a:cs typeface="Arial"/>
              </a:rPr>
              <a:t>Data and Dashboards:</a:t>
            </a: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Data and Dashboards</a:t>
            </a:r>
          </a:p>
        </p:txBody>
      </p:sp>
      <p:pic>
        <p:nvPicPr>
          <p:cNvPr id="11" name="Picture 10"/>
          <p:cNvPicPr>
            <a:picLocks noChangeAspect="1"/>
          </p:cNvPicPr>
          <p:nvPr/>
        </p:nvPicPr>
        <p:blipFill rotWithShape="1">
          <a:blip r:embed="rId3"/>
          <a:srcRect l="31623" t="8267" r="32531" b="7743"/>
          <a:stretch/>
        </p:blipFill>
        <p:spPr>
          <a:xfrm>
            <a:off x="4092166" y="1146945"/>
            <a:ext cx="2516863" cy="3317155"/>
          </a:xfrm>
          <a:prstGeom prst="rect">
            <a:avLst/>
          </a:prstGeom>
        </p:spPr>
      </p:pic>
      <p:pic>
        <p:nvPicPr>
          <p:cNvPr id="12" name="Picture 11"/>
          <p:cNvPicPr>
            <a:picLocks noChangeAspect="1"/>
          </p:cNvPicPr>
          <p:nvPr/>
        </p:nvPicPr>
        <p:blipFill rotWithShape="1">
          <a:blip r:embed="rId4"/>
          <a:srcRect t="29122" r="41707" b="40537"/>
          <a:stretch/>
        </p:blipFill>
        <p:spPr>
          <a:xfrm>
            <a:off x="81080" y="4607077"/>
            <a:ext cx="4874741" cy="1427206"/>
          </a:xfrm>
          <a:prstGeom prst="rect">
            <a:avLst/>
          </a:prstGeom>
        </p:spPr>
      </p:pic>
      <p:pic>
        <p:nvPicPr>
          <p:cNvPr id="13" name="Picture 12"/>
          <p:cNvPicPr>
            <a:picLocks noChangeAspect="1"/>
          </p:cNvPicPr>
          <p:nvPr/>
        </p:nvPicPr>
        <p:blipFill rotWithShape="1">
          <a:blip r:embed="rId4"/>
          <a:srcRect l="58146" t="29122" b="40537"/>
          <a:stretch/>
        </p:blipFill>
        <p:spPr>
          <a:xfrm>
            <a:off x="4955821" y="4607077"/>
            <a:ext cx="3500051" cy="1427206"/>
          </a:xfrm>
          <a:prstGeom prst="rect">
            <a:avLst/>
          </a:prstGeom>
        </p:spPr>
      </p:pic>
      <p:pic>
        <p:nvPicPr>
          <p:cNvPr id="10" name="Content Placeholder 3"/>
          <p:cNvPicPr>
            <a:picLocks noChangeAspect="1"/>
          </p:cNvPicPr>
          <p:nvPr/>
        </p:nvPicPr>
        <p:blipFill>
          <a:blip r:embed="rId5"/>
          <a:stretch>
            <a:fillRect/>
          </a:stretch>
        </p:blipFill>
        <p:spPr>
          <a:xfrm>
            <a:off x="49864" y="6451646"/>
            <a:ext cx="953218" cy="413107"/>
          </a:xfrm>
          <a:prstGeom prst="rect">
            <a:avLst/>
          </a:prstGeom>
        </p:spPr>
      </p:pic>
    </p:spTree>
    <p:extLst>
      <p:ext uri="{BB962C8B-B14F-4D97-AF65-F5344CB8AC3E}">
        <p14:creationId xmlns:p14="http://schemas.microsoft.com/office/powerpoint/2010/main" val="345717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35709" y="1330371"/>
            <a:ext cx="9734358" cy="5121275"/>
          </a:xfrm>
        </p:spPr>
        <p:txBody>
          <a:bodyPr>
            <a:noAutofit/>
          </a:bodyPr>
          <a:lstStyle/>
          <a:p>
            <a:pPr marL="0" indent="0">
              <a:spcAft>
                <a:spcPts val="600"/>
              </a:spcAft>
              <a:buNone/>
            </a:pPr>
            <a:r>
              <a:rPr lang="en-AU" sz="2000" b="1" dirty="0">
                <a:solidFill>
                  <a:srgbClr val="6094BE"/>
                </a:solidFill>
                <a:latin typeface="Arial"/>
                <a:cs typeface="Arial"/>
              </a:rPr>
              <a:t>Ethical Issues:</a:t>
            </a:r>
          </a:p>
          <a:p>
            <a:r>
              <a:rPr lang="en-AU" sz="1600" dirty="0">
                <a:latin typeface="Arial"/>
                <a:cs typeface="Arial"/>
              </a:rPr>
              <a:t>Privacy protected.</a:t>
            </a:r>
          </a:p>
          <a:p>
            <a:r>
              <a:rPr lang="en-AU" sz="1600" dirty="0">
                <a:latin typeface="Arial"/>
                <a:cs typeface="Arial"/>
              </a:rPr>
              <a:t>Consent to share reports and warnings.</a:t>
            </a:r>
          </a:p>
          <a:p>
            <a:r>
              <a:rPr lang="en-AU" sz="1600" dirty="0">
                <a:latin typeface="Arial"/>
                <a:cs typeface="Arial"/>
              </a:rPr>
              <a:t>Schools wellbeing contact person put on student reports.</a:t>
            </a:r>
          </a:p>
          <a:p>
            <a:r>
              <a:rPr lang="en-AU" sz="1600" dirty="0">
                <a:latin typeface="Arial"/>
                <a:cs typeface="Arial"/>
              </a:rPr>
              <a:t>Key word notifications to school – “kill”, “suicide”, “die”. </a:t>
            </a:r>
          </a:p>
          <a:p>
            <a:r>
              <a:rPr lang="en-AU" sz="1600" dirty="0">
                <a:latin typeface="Arial"/>
                <a:cs typeface="Arial"/>
              </a:rPr>
              <a:t>Prominent disclaimers.</a:t>
            </a:r>
          </a:p>
          <a:p>
            <a:endParaRPr lang="en-AU" sz="1600" dirty="0">
              <a:latin typeface="Arial"/>
              <a:cs typeface="Arial"/>
            </a:endParaRPr>
          </a:p>
          <a:p>
            <a:endParaRPr lang="en-AU" sz="1600" dirty="0">
              <a:latin typeface="Arial"/>
              <a:cs typeface="Arial"/>
            </a:endParaRPr>
          </a:p>
          <a:p>
            <a:pPr marL="0" indent="0">
              <a:buNone/>
            </a:pPr>
            <a:endParaRPr lang="en-AU" sz="1600" dirty="0">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Ethical Issues </a:t>
            </a:r>
          </a:p>
        </p:txBody>
      </p:sp>
      <p:pic>
        <p:nvPicPr>
          <p:cNvPr id="9" name="Content Placeholder 3"/>
          <p:cNvPicPr>
            <a:picLocks noChangeAspect="1"/>
          </p:cNvPicPr>
          <p:nvPr/>
        </p:nvPicPr>
        <p:blipFill>
          <a:blip r:embed="rId3"/>
          <a:stretch>
            <a:fillRect/>
          </a:stretch>
        </p:blipFill>
        <p:spPr>
          <a:xfrm>
            <a:off x="59100" y="6442865"/>
            <a:ext cx="953218" cy="413107"/>
          </a:xfrm>
          <a:prstGeom prst="rect">
            <a:avLst/>
          </a:prstGeom>
        </p:spPr>
      </p:pic>
      <p:pic>
        <p:nvPicPr>
          <p:cNvPr id="11" name="Picture 10"/>
          <p:cNvPicPr>
            <a:picLocks noChangeAspect="1"/>
          </p:cNvPicPr>
          <p:nvPr/>
        </p:nvPicPr>
        <p:blipFill rotWithShape="1">
          <a:blip r:embed="rId4"/>
          <a:srcRect l="48707" t="34745" r="26893" b="52957"/>
          <a:stretch/>
        </p:blipFill>
        <p:spPr>
          <a:xfrm>
            <a:off x="2829263" y="4082474"/>
            <a:ext cx="5768939" cy="1635639"/>
          </a:xfrm>
          <a:prstGeom prst="rect">
            <a:avLst/>
          </a:prstGeom>
        </p:spPr>
      </p:pic>
      <p:cxnSp>
        <p:nvCxnSpPr>
          <p:cNvPr id="3" name="Straight Arrow Connector 2"/>
          <p:cNvCxnSpPr/>
          <p:nvPr/>
        </p:nvCxnSpPr>
        <p:spPr>
          <a:xfrm>
            <a:off x="4590473" y="3205018"/>
            <a:ext cx="221672" cy="6557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62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26473" y="1330371"/>
            <a:ext cx="9743594" cy="5121275"/>
          </a:xfrm>
        </p:spPr>
        <p:txBody>
          <a:bodyPr>
            <a:noAutofit/>
          </a:bodyPr>
          <a:lstStyle/>
          <a:p>
            <a:pPr marL="0" indent="0">
              <a:spcAft>
                <a:spcPts val="600"/>
              </a:spcAft>
              <a:buNone/>
            </a:pPr>
            <a:r>
              <a:rPr lang="en-AU" sz="2000" b="1" dirty="0">
                <a:solidFill>
                  <a:srgbClr val="6094BE"/>
                </a:solidFill>
                <a:latin typeface="Arial"/>
                <a:cs typeface="Arial"/>
              </a:rPr>
              <a:t>AWE: Feedback to Date - Schools</a:t>
            </a:r>
          </a:p>
          <a:p>
            <a:pPr algn="just"/>
            <a:r>
              <a:rPr lang="en-AU" sz="1600" dirty="0">
                <a:latin typeface="Arial"/>
                <a:cs typeface="Arial"/>
              </a:rPr>
              <a:t>“Mercedes College used the AWE survey in 2016 to measure the wellbeing of our staff and students, to assist with both understanding and monitoring any changes in the wellbeing of our school community. The data we received from AWE has been used most recently in a presentation to our whole staff about the importance of our wellbeing, and will be also used to review any changes when we re-test in 2017. The features of AWE that have been particularly useful are: the easy to understand online survey format; questions being based on psychological research; the opportunity to add our own questions to the survey; receiving all of the raw data enabling more in-depth analysis; the individual reports sent to the participants that include suggestions for improving wellbeing; and the student alert system that enabled us to monitor our more vulnerable students. </a:t>
            </a:r>
            <a:r>
              <a:rPr lang="en-AU" sz="1600" dirty="0">
                <a:solidFill>
                  <a:srgbClr val="00B0F0"/>
                </a:solidFill>
                <a:latin typeface="Arial"/>
                <a:cs typeface="Arial"/>
              </a:rPr>
              <a:t>I would recommend the AWE survey to any educational organisation that wants to make community wellbeing a priority</a:t>
            </a:r>
            <a:r>
              <a:rPr lang="en-AU" sz="1600" dirty="0">
                <a:latin typeface="Arial"/>
                <a:cs typeface="Arial"/>
              </a:rPr>
              <a:t>."</a:t>
            </a:r>
          </a:p>
          <a:p>
            <a:endParaRPr lang="en-AU" sz="1600" dirty="0">
              <a:latin typeface="Arial"/>
              <a:cs typeface="Arial"/>
            </a:endParaRPr>
          </a:p>
          <a:p>
            <a:pPr marL="0" indent="0" algn="just">
              <a:buNone/>
            </a:pPr>
            <a:r>
              <a:rPr lang="en-AU" sz="1600" dirty="0">
                <a:latin typeface="Arial"/>
                <a:cs typeface="Arial"/>
              </a:rPr>
              <a:t>      Tanya </a:t>
            </a:r>
            <a:r>
              <a:rPr lang="en-AU" sz="1600" dirty="0" err="1">
                <a:latin typeface="Arial"/>
                <a:cs typeface="Arial"/>
              </a:rPr>
              <a:t>Kadak</a:t>
            </a:r>
            <a:r>
              <a:rPr lang="en-AU" sz="1600" dirty="0">
                <a:latin typeface="Arial"/>
                <a:cs typeface="Arial"/>
              </a:rPr>
              <a:t> – College Psychologist and AWE Administrator - Mercedes College - June 2016.</a:t>
            </a:r>
          </a:p>
          <a:p>
            <a:endParaRPr lang="en-AU" sz="1600" dirty="0">
              <a:latin typeface="Arial"/>
              <a:cs typeface="Arial"/>
            </a:endParaRPr>
          </a:p>
          <a:p>
            <a:endParaRPr lang="en-AU" sz="1600" dirty="0">
              <a:latin typeface="Arial"/>
              <a:cs typeface="Arial"/>
            </a:endParaRPr>
          </a:p>
          <a:p>
            <a:pPr marL="0" indent="0">
              <a:buNone/>
            </a:pPr>
            <a:endParaRPr lang="en-AU" sz="1600" dirty="0">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Feedback to Date - Schools</a:t>
            </a:r>
          </a:p>
        </p:txBody>
      </p:sp>
      <p:pic>
        <p:nvPicPr>
          <p:cNvPr id="9" name="Content Placeholder 3"/>
          <p:cNvPicPr>
            <a:picLocks noChangeAspect="1"/>
          </p:cNvPicPr>
          <p:nvPr/>
        </p:nvPicPr>
        <p:blipFill>
          <a:blip r:embed="rId3"/>
          <a:stretch>
            <a:fillRect/>
          </a:stretch>
        </p:blipFill>
        <p:spPr>
          <a:xfrm>
            <a:off x="49864" y="6442865"/>
            <a:ext cx="953218" cy="413107"/>
          </a:xfrm>
          <a:prstGeom prst="rect">
            <a:avLst/>
          </a:prstGeom>
        </p:spPr>
      </p:pic>
    </p:spTree>
    <p:extLst>
      <p:ext uri="{BB962C8B-B14F-4D97-AF65-F5344CB8AC3E}">
        <p14:creationId xmlns:p14="http://schemas.microsoft.com/office/powerpoint/2010/main" val="63549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753"/>
          </a:xfrm>
          <a:prstGeom prst="rect">
            <a:avLst/>
          </a:prstGeom>
        </p:spPr>
      </p:pic>
      <p:sp>
        <p:nvSpPr>
          <p:cNvPr id="6" name="Content Placeholder 2"/>
          <p:cNvSpPr>
            <a:spLocks noGrp="1"/>
          </p:cNvSpPr>
          <p:nvPr>
            <p:ph idx="1"/>
          </p:nvPr>
        </p:nvSpPr>
        <p:spPr>
          <a:xfrm>
            <a:off x="517236" y="1330371"/>
            <a:ext cx="9752831" cy="5121275"/>
          </a:xfrm>
        </p:spPr>
        <p:txBody>
          <a:bodyPr>
            <a:noAutofit/>
          </a:bodyPr>
          <a:lstStyle/>
          <a:p>
            <a:pPr marL="0" indent="0">
              <a:spcAft>
                <a:spcPts val="600"/>
              </a:spcAft>
              <a:buNone/>
            </a:pPr>
            <a:r>
              <a:rPr lang="en-AU" sz="2000" b="1" dirty="0">
                <a:solidFill>
                  <a:srgbClr val="6094BE"/>
                </a:solidFill>
                <a:latin typeface="Arial"/>
                <a:cs typeface="Arial"/>
              </a:rPr>
              <a:t>AWE: Feedback to Date - Schools</a:t>
            </a:r>
          </a:p>
          <a:p>
            <a:pPr algn="just"/>
            <a:r>
              <a:rPr lang="en-AU" sz="1600" dirty="0">
                <a:latin typeface="Arial"/>
                <a:cs typeface="Arial"/>
              </a:rPr>
              <a:t>“We used AWE here in the Kristin Middle School starting in 2015 as we felt that it was important to have a clear measure of how our student body is feeling and as a gage of the impact of our increasing wellbeing offerings. We chose AWE as it has New Zealand based support who are readily available and due to the flexibility it provides to tailor the survey to our individual setting. </a:t>
            </a:r>
            <a:r>
              <a:rPr lang="en-AU" sz="1600" dirty="0">
                <a:solidFill>
                  <a:srgbClr val="00B0F0"/>
                </a:solidFill>
                <a:latin typeface="Arial"/>
                <a:cs typeface="Arial"/>
              </a:rPr>
              <a:t>The students find it easy to register and the reports that are generated allow us to make meaningful changes for the betterment of the programmes we offer</a:t>
            </a:r>
            <a:r>
              <a:rPr lang="en-AU" sz="1600" dirty="0">
                <a:latin typeface="Arial"/>
                <a:cs typeface="Arial"/>
              </a:rPr>
              <a:t>”.  </a:t>
            </a:r>
          </a:p>
          <a:p>
            <a:pPr algn="just"/>
            <a:endParaRPr lang="en-AU" sz="1600" dirty="0">
              <a:latin typeface="Arial"/>
              <a:cs typeface="Arial"/>
            </a:endParaRPr>
          </a:p>
          <a:p>
            <a:pPr marL="0" indent="0" algn="just">
              <a:buNone/>
            </a:pPr>
            <a:r>
              <a:rPr lang="en-AU" sz="1600" dirty="0">
                <a:latin typeface="Arial"/>
                <a:cs typeface="Arial"/>
              </a:rPr>
              <a:t>      Kate Pollard - Assistant Principal, Kristen Middle School.</a:t>
            </a:r>
          </a:p>
          <a:p>
            <a:pPr marL="0" indent="0">
              <a:buNone/>
            </a:pPr>
            <a:endParaRPr lang="en-AU" sz="1600" dirty="0">
              <a:latin typeface="Arial"/>
              <a:cs typeface="Arial"/>
            </a:endParaRPr>
          </a:p>
          <a:p>
            <a:endParaRPr lang="en-AU" sz="1600" dirty="0">
              <a:latin typeface="Arial"/>
              <a:cs typeface="Arial"/>
            </a:endParaRPr>
          </a:p>
          <a:p>
            <a:pPr marL="0" indent="0">
              <a:buNone/>
            </a:pPr>
            <a:endParaRPr lang="en-AU" sz="1600" dirty="0">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Feedback to Date - Schools</a:t>
            </a:r>
          </a:p>
        </p:txBody>
      </p:sp>
      <p:pic>
        <p:nvPicPr>
          <p:cNvPr id="9" name="Content Placeholder 3"/>
          <p:cNvPicPr>
            <a:picLocks noChangeAspect="1"/>
          </p:cNvPicPr>
          <p:nvPr/>
        </p:nvPicPr>
        <p:blipFill>
          <a:blip r:embed="rId3"/>
          <a:stretch>
            <a:fillRect/>
          </a:stretch>
        </p:blipFill>
        <p:spPr>
          <a:xfrm>
            <a:off x="40627" y="6451646"/>
            <a:ext cx="953218" cy="413107"/>
          </a:xfrm>
          <a:prstGeom prst="rect">
            <a:avLst/>
          </a:prstGeom>
        </p:spPr>
      </p:pic>
    </p:spTree>
    <p:extLst>
      <p:ext uri="{BB962C8B-B14F-4D97-AF65-F5344CB8AC3E}">
        <p14:creationId xmlns:p14="http://schemas.microsoft.com/office/powerpoint/2010/main" val="53957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44945" y="1330371"/>
            <a:ext cx="9725122" cy="5121275"/>
          </a:xfrm>
        </p:spPr>
        <p:txBody>
          <a:bodyPr>
            <a:noAutofit/>
          </a:bodyPr>
          <a:lstStyle/>
          <a:p>
            <a:pPr marL="0" indent="0">
              <a:spcAft>
                <a:spcPts val="600"/>
              </a:spcAft>
              <a:buNone/>
            </a:pPr>
            <a:r>
              <a:rPr lang="en-AU" sz="2000" b="1" dirty="0">
                <a:solidFill>
                  <a:srgbClr val="6094BE"/>
                </a:solidFill>
                <a:latin typeface="Arial"/>
                <a:cs typeface="Arial"/>
              </a:rPr>
              <a:t>AWE: Feedback to Date - Students</a:t>
            </a:r>
          </a:p>
          <a:p>
            <a:pPr algn="just"/>
            <a:r>
              <a:rPr lang="en-AU" sz="1600" dirty="0">
                <a:latin typeface="Arial"/>
                <a:cs typeface="Arial"/>
              </a:rPr>
              <a:t>“I really appreciate these types of surveys the school does. it makes me feel important”.</a:t>
            </a:r>
          </a:p>
          <a:p>
            <a:pPr algn="just"/>
            <a:r>
              <a:rPr lang="en-AU" sz="1600" dirty="0">
                <a:latin typeface="Arial"/>
                <a:cs typeface="Arial"/>
              </a:rPr>
              <a:t>“This survey has helped me understand my life and where I am at. It has made me more courageous to accomplish big things in life”.</a:t>
            </a:r>
          </a:p>
          <a:p>
            <a:pPr algn="just"/>
            <a:r>
              <a:rPr lang="en-AU" sz="1600" dirty="0">
                <a:latin typeface="Arial"/>
                <a:cs typeface="Arial"/>
              </a:rPr>
              <a:t>“This was a very helpful quiz to help understand more about me and to reflect”.</a:t>
            </a:r>
          </a:p>
          <a:p>
            <a:pPr algn="just"/>
            <a:r>
              <a:rPr lang="en-AU" sz="1600" dirty="0">
                <a:latin typeface="Arial"/>
                <a:cs typeface="Arial"/>
              </a:rPr>
              <a:t>“I thought this was a great test ad really made me think about my life”.</a:t>
            </a:r>
          </a:p>
          <a:p>
            <a:pPr marL="0" indent="0">
              <a:buNone/>
            </a:pPr>
            <a:endParaRPr lang="en-AU" sz="1600" dirty="0">
              <a:latin typeface="Arial"/>
              <a:cs typeface="Arial"/>
            </a:endParaRPr>
          </a:p>
          <a:p>
            <a:endParaRPr lang="en-AU" sz="1600" dirty="0">
              <a:latin typeface="Arial"/>
              <a:cs typeface="Arial"/>
            </a:endParaRPr>
          </a:p>
          <a:p>
            <a:pPr marL="0" indent="0">
              <a:buNone/>
            </a:pPr>
            <a:endParaRPr lang="en-AU" sz="1600" dirty="0">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Feedback to Date - Students</a:t>
            </a:r>
          </a:p>
        </p:txBody>
      </p:sp>
      <p:pic>
        <p:nvPicPr>
          <p:cNvPr id="9" name="Content Placeholder 3"/>
          <p:cNvPicPr>
            <a:picLocks noChangeAspect="1"/>
          </p:cNvPicPr>
          <p:nvPr/>
        </p:nvPicPr>
        <p:blipFill>
          <a:blip r:embed="rId3"/>
          <a:stretch>
            <a:fillRect/>
          </a:stretch>
        </p:blipFill>
        <p:spPr>
          <a:xfrm>
            <a:off x="68336" y="6442865"/>
            <a:ext cx="953218" cy="413107"/>
          </a:xfrm>
          <a:prstGeom prst="rect">
            <a:avLst/>
          </a:prstGeom>
        </p:spPr>
      </p:pic>
    </p:spTree>
    <p:extLst>
      <p:ext uri="{BB962C8B-B14F-4D97-AF65-F5344CB8AC3E}">
        <p14:creationId xmlns:p14="http://schemas.microsoft.com/office/powerpoint/2010/main" val="206491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5127" cy="6858000"/>
          </a:xfrm>
          <a:prstGeom prst="rect">
            <a:avLst/>
          </a:prstGeom>
        </p:spPr>
      </p:pic>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Wellbeing Activities</a:t>
            </a:r>
          </a:p>
        </p:txBody>
      </p:sp>
      <p:pic>
        <p:nvPicPr>
          <p:cNvPr id="9" name="Content Placeholder 3"/>
          <p:cNvPicPr>
            <a:picLocks noChangeAspect="1"/>
          </p:cNvPicPr>
          <p:nvPr/>
        </p:nvPicPr>
        <p:blipFill>
          <a:blip r:embed="rId3"/>
          <a:stretch>
            <a:fillRect/>
          </a:stretch>
        </p:blipFill>
        <p:spPr>
          <a:xfrm>
            <a:off x="83127" y="6444893"/>
            <a:ext cx="953218" cy="413107"/>
          </a:xfrm>
          <a:prstGeom prst="rect">
            <a:avLst/>
          </a:prstGeom>
        </p:spPr>
      </p:pic>
      <p:pic>
        <p:nvPicPr>
          <p:cNvPr id="10" name="Picture 9"/>
          <p:cNvPicPr>
            <a:picLocks noChangeAspect="1"/>
          </p:cNvPicPr>
          <p:nvPr/>
        </p:nvPicPr>
        <p:blipFill rotWithShape="1">
          <a:blip r:embed="rId4"/>
          <a:srcRect l="23484" t="8337" r="24007" b="10214"/>
          <a:stretch/>
        </p:blipFill>
        <p:spPr>
          <a:xfrm>
            <a:off x="274636" y="1228895"/>
            <a:ext cx="5564309" cy="4855034"/>
          </a:xfrm>
          <a:prstGeom prst="rect">
            <a:avLst/>
          </a:prstGeom>
        </p:spPr>
      </p:pic>
      <p:pic>
        <p:nvPicPr>
          <p:cNvPr id="11" name="Picture 10"/>
          <p:cNvPicPr>
            <a:picLocks noChangeAspect="1"/>
          </p:cNvPicPr>
          <p:nvPr/>
        </p:nvPicPr>
        <p:blipFill rotWithShape="1">
          <a:blip r:embed="rId5"/>
          <a:srcRect l="25542" t="12548" r="38514" b="6378"/>
          <a:stretch/>
        </p:blipFill>
        <p:spPr>
          <a:xfrm>
            <a:off x="6179676" y="1312751"/>
            <a:ext cx="3760580" cy="4771177"/>
          </a:xfrm>
          <a:prstGeom prst="rect">
            <a:avLst/>
          </a:prstGeom>
        </p:spPr>
      </p:pic>
      <p:sp>
        <p:nvSpPr>
          <p:cNvPr id="2" name="TextBox 1"/>
          <p:cNvSpPr txBox="1"/>
          <p:nvPr/>
        </p:nvSpPr>
        <p:spPr>
          <a:xfrm>
            <a:off x="5168989" y="1766354"/>
            <a:ext cx="669956" cy="251637"/>
          </a:xfrm>
          <a:prstGeom prst="rect">
            <a:avLst/>
          </a:prstGeom>
          <a:solidFill>
            <a:schemeClr val="tx1"/>
          </a:solidFill>
        </p:spPr>
        <p:txBody>
          <a:bodyPr wrap="square" rtlCol="0">
            <a:spAutoFit/>
          </a:bodyPr>
          <a:lstStyle/>
          <a:p>
            <a:endParaRPr lang="en-NZ" dirty="0"/>
          </a:p>
        </p:txBody>
      </p:sp>
    </p:spTree>
    <p:extLst>
      <p:ext uri="{BB962C8B-B14F-4D97-AF65-F5344CB8AC3E}">
        <p14:creationId xmlns:p14="http://schemas.microsoft.com/office/powerpoint/2010/main" val="201522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Live Demonstration</a:t>
            </a:r>
          </a:p>
        </p:txBody>
      </p:sp>
      <p:pic>
        <p:nvPicPr>
          <p:cNvPr id="9" name="Content Placeholder 3"/>
          <p:cNvPicPr>
            <a:picLocks noChangeAspect="1"/>
          </p:cNvPicPr>
          <p:nvPr/>
        </p:nvPicPr>
        <p:blipFill>
          <a:blip r:embed="rId3"/>
          <a:stretch>
            <a:fillRect/>
          </a:stretch>
        </p:blipFill>
        <p:spPr>
          <a:xfrm>
            <a:off x="76637" y="6444893"/>
            <a:ext cx="953218" cy="413107"/>
          </a:xfrm>
          <a:prstGeom prst="rect">
            <a:avLst/>
          </a:prstGeom>
        </p:spPr>
      </p:pic>
      <p:pic>
        <p:nvPicPr>
          <p:cNvPr id="10" name="Picture 9"/>
          <p:cNvPicPr>
            <a:picLocks noChangeAspect="1"/>
          </p:cNvPicPr>
          <p:nvPr/>
        </p:nvPicPr>
        <p:blipFill>
          <a:blip r:embed="rId4"/>
          <a:stretch>
            <a:fillRect/>
          </a:stretch>
        </p:blipFill>
        <p:spPr>
          <a:xfrm>
            <a:off x="702142" y="1541994"/>
            <a:ext cx="9058089" cy="4433293"/>
          </a:xfrm>
          <a:prstGeom prst="rect">
            <a:avLst/>
          </a:prstGeom>
        </p:spPr>
      </p:pic>
    </p:spTree>
    <p:extLst>
      <p:ext uri="{BB962C8B-B14F-4D97-AF65-F5344CB8AC3E}">
        <p14:creationId xmlns:p14="http://schemas.microsoft.com/office/powerpoint/2010/main" val="323691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5" y="1330371"/>
            <a:ext cx="9752831" cy="3925121"/>
          </a:xfrm>
        </p:spPr>
        <p:txBody>
          <a:bodyPr numCol="1">
            <a:noAutofit/>
          </a:bodyPr>
          <a:lstStyle/>
          <a:p>
            <a:pPr marL="0" indent="0">
              <a:spcAft>
                <a:spcPts val="600"/>
              </a:spcAft>
              <a:buNone/>
            </a:pPr>
            <a:r>
              <a:rPr lang="en-AU" sz="2000" b="1" dirty="0">
                <a:solidFill>
                  <a:srgbClr val="6094BE"/>
                </a:solidFill>
                <a:latin typeface="Arial"/>
                <a:cs typeface="Arial"/>
              </a:rPr>
              <a:t>What is ‘Assessing Wellbeing in Education’?</a:t>
            </a:r>
          </a:p>
          <a:p>
            <a:pPr>
              <a:spcAft>
                <a:spcPts val="600"/>
              </a:spcAft>
            </a:pPr>
            <a:r>
              <a:rPr lang="en-AU" sz="1600" dirty="0">
                <a:latin typeface="Arial"/>
                <a:cs typeface="Arial"/>
              </a:rPr>
              <a:t>History &amp; development.</a:t>
            </a:r>
          </a:p>
          <a:p>
            <a:pPr>
              <a:spcAft>
                <a:spcPts val="600"/>
              </a:spcAft>
            </a:pPr>
            <a:r>
              <a:rPr lang="en-AU" sz="1600" dirty="0">
                <a:latin typeface="Arial"/>
                <a:cs typeface="Arial"/>
              </a:rPr>
              <a:t>Assessment content.</a:t>
            </a:r>
          </a:p>
          <a:p>
            <a:pPr>
              <a:spcAft>
                <a:spcPts val="600"/>
              </a:spcAft>
            </a:pPr>
            <a:r>
              <a:rPr lang="en-AU" sz="1600" dirty="0">
                <a:latin typeface="Arial"/>
                <a:cs typeface="Arial"/>
              </a:rPr>
              <a:t>Assessment process and usability.</a:t>
            </a:r>
          </a:p>
          <a:p>
            <a:pPr>
              <a:spcAft>
                <a:spcPts val="600"/>
              </a:spcAft>
            </a:pPr>
            <a:r>
              <a:rPr lang="en-AU" sz="1600" dirty="0">
                <a:latin typeface="Arial"/>
                <a:cs typeface="Arial"/>
              </a:rPr>
              <a:t>Cool features.</a:t>
            </a:r>
          </a:p>
          <a:p>
            <a:pPr>
              <a:spcAft>
                <a:spcPts val="600"/>
              </a:spcAft>
            </a:pPr>
            <a:r>
              <a:rPr lang="en-AU" sz="1600" dirty="0">
                <a:latin typeface="Arial"/>
                <a:cs typeface="Arial"/>
              </a:rPr>
              <a:t>Reports and data.</a:t>
            </a:r>
          </a:p>
          <a:p>
            <a:pPr>
              <a:spcAft>
                <a:spcPts val="600"/>
              </a:spcAft>
            </a:pPr>
            <a:r>
              <a:rPr lang="en-AU" sz="1600" dirty="0">
                <a:latin typeface="Arial"/>
                <a:cs typeface="Arial"/>
              </a:rPr>
              <a:t>Ethical issues.</a:t>
            </a:r>
          </a:p>
          <a:p>
            <a:pPr>
              <a:spcAft>
                <a:spcPts val="600"/>
              </a:spcAft>
            </a:pPr>
            <a:r>
              <a:rPr lang="en-AU" sz="1600" dirty="0">
                <a:latin typeface="Arial"/>
                <a:cs typeface="Arial"/>
              </a:rPr>
              <a:t>Feedback to date.</a:t>
            </a:r>
          </a:p>
          <a:p>
            <a:pPr>
              <a:spcAft>
                <a:spcPts val="600"/>
              </a:spcAft>
            </a:pPr>
            <a:r>
              <a:rPr lang="en-AU" sz="1600" dirty="0">
                <a:latin typeface="Arial"/>
                <a:cs typeface="Arial"/>
              </a:rPr>
              <a:t>Wellbeing activities.</a:t>
            </a:r>
          </a:p>
          <a:p>
            <a:pPr marL="0" indent="0">
              <a:spcAft>
                <a:spcPts val="600"/>
              </a:spcAft>
              <a:buNone/>
            </a:pPr>
            <a:r>
              <a:rPr lang="en-AU" sz="2000" b="1" dirty="0">
                <a:solidFill>
                  <a:srgbClr val="6094BE"/>
                </a:solidFill>
                <a:latin typeface="Arial"/>
                <a:cs typeface="Arial"/>
              </a:rPr>
              <a:t>Live demonstration, Q</a:t>
            </a:r>
            <a:r>
              <a:rPr lang="en-AU" sz="1600" b="1" dirty="0">
                <a:solidFill>
                  <a:srgbClr val="6094BE"/>
                </a:solidFill>
                <a:latin typeface="Arial"/>
                <a:cs typeface="Arial"/>
              </a:rPr>
              <a:t>&amp;</a:t>
            </a:r>
            <a:r>
              <a:rPr lang="en-AU" sz="2000" b="1" dirty="0">
                <a:solidFill>
                  <a:srgbClr val="6094BE"/>
                </a:solidFill>
                <a:latin typeface="Arial"/>
                <a:cs typeface="Arial"/>
              </a:rPr>
              <a:t>A, Lollies</a:t>
            </a:r>
          </a:p>
          <a:p>
            <a:pPr>
              <a:spcAft>
                <a:spcPts val="600"/>
              </a:spcAft>
            </a:pPr>
            <a:endParaRPr lang="en-AU" sz="1600" dirty="0">
              <a:latin typeface="Arial"/>
              <a:cs typeface="Arial"/>
            </a:endParaRP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Overview</a:t>
            </a:r>
          </a:p>
        </p:txBody>
      </p:sp>
      <p:pic>
        <p:nvPicPr>
          <p:cNvPr id="9" name="Content Placeholder 3"/>
          <p:cNvPicPr>
            <a:picLocks noChangeAspect="1"/>
          </p:cNvPicPr>
          <p:nvPr/>
        </p:nvPicPr>
        <p:blipFill>
          <a:blip r:embed="rId3"/>
          <a:stretch>
            <a:fillRect/>
          </a:stretch>
        </p:blipFill>
        <p:spPr>
          <a:xfrm>
            <a:off x="40626" y="6442865"/>
            <a:ext cx="953218" cy="413107"/>
          </a:xfrm>
          <a:prstGeom prst="rect">
            <a:avLst/>
          </a:prstGeom>
        </p:spPr>
      </p:pic>
      <p:sp>
        <p:nvSpPr>
          <p:cNvPr id="3" name="TextBox 2"/>
          <p:cNvSpPr txBox="1"/>
          <p:nvPr/>
        </p:nvSpPr>
        <p:spPr>
          <a:xfrm>
            <a:off x="9886384" y="1167897"/>
            <a:ext cx="2305616" cy="5690103"/>
          </a:xfrm>
          <a:prstGeom prst="rect">
            <a:avLst/>
          </a:prstGeom>
          <a:solidFill>
            <a:schemeClr val="bg1"/>
          </a:solidFill>
        </p:spPr>
        <p:txBody>
          <a:bodyPr wrap="square" rtlCol="0">
            <a:spAutoFit/>
          </a:bodyPr>
          <a:lstStyle/>
          <a:p>
            <a:endParaRPr lang="en-NZ" dirty="0"/>
          </a:p>
        </p:txBody>
      </p:sp>
      <p:pic>
        <p:nvPicPr>
          <p:cNvPr id="2" name="Picture 1"/>
          <p:cNvPicPr>
            <a:picLocks noChangeAspect="1"/>
          </p:cNvPicPr>
          <p:nvPr/>
        </p:nvPicPr>
        <p:blipFill>
          <a:blip r:embed="rId4"/>
          <a:stretch>
            <a:fillRect/>
          </a:stretch>
        </p:blipFill>
        <p:spPr>
          <a:xfrm>
            <a:off x="4978302" y="2263366"/>
            <a:ext cx="7213697" cy="3530594"/>
          </a:xfrm>
          <a:prstGeom prst="rect">
            <a:avLst/>
          </a:prstGeom>
        </p:spPr>
      </p:pic>
    </p:spTree>
    <p:extLst>
      <p:ext uri="{BB962C8B-B14F-4D97-AF65-F5344CB8AC3E}">
        <p14:creationId xmlns:p14="http://schemas.microsoft.com/office/powerpoint/2010/main" val="18113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Lollies</a:t>
            </a:r>
          </a:p>
        </p:txBody>
      </p:sp>
      <p:pic>
        <p:nvPicPr>
          <p:cNvPr id="9" name="Content Placeholder 3"/>
          <p:cNvPicPr>
            <a:picLocks noChangeAspect="1"/>
          </p:cNvPicPr>
          <p:nvPr/>
        </p:nvPicPr>
        <p:blipFill>
          <a:blip r:embed="rId3"/>
          <a:stretch>
            <a:fillRect/>
          </a:stretch>
        </p:blipFill>
        <p:spPr>
          <a:xfrm>
            <a:off x="67401" y="6442865"/>
            <a:ext cx="953218" cy="413107"/>
          </a:xfrm>
          <a:prstGeom prst="rect">
            <a:avLst/>
          </a:prstGeom>
        </p:spPr>
      </p:pic>
      <p:pic>
        <p:nvPicPr>
          <p:cNvPr id="10" name="Picture 2" descr="https://gdaycanucks.files.wordpress.com/2012/01/lollie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397" y="1601363"/>
            <a:ext cx="6989975" cy="404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1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H 0013 SAHMRI Mind &amp; Brain powerpoin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txBox="1">
            <a:spLocks/>
          </p:cNvSpPr>
          <p:nvPr/>
        </p:nvSpPr>
        <p:spPr>
          <a:xfrm>
            <a:off x="1671782" y="2092"/>
            <a:ext cx="3260436"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br>
              <a:rPr lang="en-US" sz="4000" dirty="0">
                <a:latin typeface="Arial"/>
                <a:cs typeface="Arial"/>
              </a:rPr>
            </a:br>
            <a:r>
              <a:rPr lang="en-US" sz="2800" i="1" dirty="0">
                <a:solidFill>
                  <a:schemeClr val="bg1"/>
                </a:solidFill>
                <a:latin typeface="Arial"/>
                <a:cs typeface="Arial"/>
              </a:rPr>
              <a:t>Dr Aaron Jarden</a:t>
            </a:r>
          </a:p>
          <a:p>
            <a:pPr marL="0" indent="0">
              <a:buNone/>
            </a:pPr>
            <a:r>
              <a:rPr lang="en-US" sz="1400" i="1" dirty="0">
                <a:solidFill>
                  <a:schemeClr val="bg1"/>
                </a:solidFill>
                <a:latin typeface="Arial"/>
                <a:cs typeface="Arial"/>
              </a:rPr>
              <a:t>aaron.jarden@awesomeschools.com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80383" y="1521726"/>
            <a:ext cx="1148987" cy="1148987"/>
          </a:xfrm>
          <a:prstGeom prst="rect">
            <a:avLst/>
          </a:prstGeom>
        </p:spPr>
      </p:pic>
      <p:pic>
        <p:nvPicPr>
          <p:cNvPr id="6" name="Picture 4" descr="http://draft.aweschools.com/img/12_michale-park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461" y="1521727"/>
            <a:ext cx="1148987" cy="114898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4913027" y="0"/>
            <a:ext cx="3713018"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br>
              <a:rPr lang="en-US" sz="4000" dirty="0">
                <a:latin typeface="Arial"/>
                <a:cs typeface="Arial"/>
              </a:rPr>
            </a:br>
            <a:r>
              <a:rPr lang="en-US" sz="2800" i="1" dirty="0">
                <a:solidFill>
                  <a:schemeClr val="bg1"/>
                </a:solidFill>
                <a:latin typeface="Arial"/>
                <a:cs typeface="Arial"/>
              </a:rPr>
              <a:t>Mike Parker</a:t>
            </a:r>
          </a:p>
          <a:p>
            <a:pPr marL="0" indent="0">
              <a:buNone/>
            </a:pPr>
            <a:r>
              <a:rPr lang="en-US" sz="1400" i="1" dirty="0">
                <a:solidFill>
                  <a:schemeClr val="bg1"/>
                </a:solidFill>
                <a:latin typeface="Arial"/>
                <a:cs typeface="Arial"/>
              </a:rPr>
              <a:t>michael.parker@awesomeschools.com</a:t>
            </a:r>
          </a:p>
        </p:txBody>
      </p:sp>
      <p:sp>
        <p:nvSpPr>
          <p:cNvPr id="9" name="Subtitle 2"/>
          <p:cNvSpPr txBox="1">
            <a:spLocks/>
          </p:cNvSpPr>
          <p:nvPr/>
        </p:nvSpPr>
        <p:spPr>
          <a:xfrm>
            <a:off x="1780383" y="3045854"/>
            <a:ext cx="4405064"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br>
              <a:rPr lang="en-US" sz="4000" dirty="0">
                <a:latin typeface="Arial"/>
                <a:cs typeface="Arial"/>
              </a:rPr>
            </a:br>
            <a:r>
              <a:rPr lang="en-US" sz="2400" i="1" dirty="0">
                <a:solidFill>
                  <a:schemeClr val="bg1"/>
                </a:solidFill>
                <a:latin typeface="Arial"/>
                <a:cs typeface="Arial"/>
              </a:rPr>
              <a:t>www.awesomeschools.com</a:t>
            </a:r>
          </a:p>
          <a:p>
            <a:pPr marL="0" indent="0" algn="ctr">
              <a:buNone/>
            </a:pPr>
            <a:endParaRPr lang="en-US" sz="1400" i="1" dirty="0">
              <a:solidFill>
                <a:schemeClr val="bg1"/>
              </a:solidFill>
              <a:latin typeface="Arial"/>
              <a:cs typeface="Arial"/>
            </a:endParaRPr>
          </a:p>
          <a:p>
            <a:pPr marL="0" indent="0" algn="ctr">
              <a:buNone/>
            </a:pPr>
            <a:r>
              <a:rPr lang="en-US" sz="1400" i="1" dirty="0">
                <a:solidFill>
                  <a:schemeClr val="bg1"/>
                </a:solidFill>
                <a:latin typeface="Arial"/>
                <a:cs typeface="Arial"/>
              </a:rPr>
              <a:t>Copy of these slides at: www.aaronjarden.com</a:t>
            </a:r>
          </a:p>
        </p:txBody>
      </p:sp>
      <p:pic>
        <p:nvPicPr>
          <p:cNvPr id="10" name="Content Placeholder 3"/>
          <p:cNvPicPr>
            <a:picLocks noChangeAspect="1"/>
          </p:cNvPicPr>
          <p:nvPr/>
        </p:nvPicPr>
        <p:blipFill>
          <a:blip r:embed="rId5"/>
          <a:stretch>
            <a:fillRect/>
          </a:stretch>
        </p:blipFill>
        <p:spPr>
          <a:xfrm>
            <a:off x="3506306" y="2933046"/>
            <a:ext cx="953218" cy="413107"/>
          </a:xfrm>
          <a:prstGeom prst="rect">
            <a:avLst/>
          </a:prstGeom>
        </p:spPr>
      </p:pic>
    </p:spTree>
    <p:extLst>
      <p:ext uri="{BB962C8B-B14F-4D97-AF65-F5344CB8AC3E}">
        <p14:creationId xmlns:p14="http://schemas.microsoft.com/office/powerpoint/2010/main" val="363503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35709" y="1330371"/>
            <a:ext cx="9734358" cy="5121275"/>
          </a:xfrm>
        </p:spPr>
        <p:txBody>
          <a:bodyPr>
            <a:noAutofit/>
          </a:bodyPr>
          <a:lstStyle/>
          <a:p>
            <a:pPr marL="0" indent="0">
              <a:spcAft>
                <a:spcPts val="600"/>
              </a:spcAft>
              <a:buNone/>
            </a:pPr>
            <a:r>
              <a:rPr lang="en-AU" sz="2000" b="1" dirty="0">
                <a:solidFill>
                  <a:srgbClr val="6094BE"/>
                </a:solidFill>
                <a:latin typeface="Arial"/>
                <a:cs typeface="Arial"/>
              </a:rPr>
              <a:t>Timeline: </a:t>
            </a:r>
          </a:p>
          <a:p>
            <a:pPr>
              <a:spcAft>
                <a:spcPts val="600"/>
              </a:spcAft>
            </a:pPr>
            <a:r>
              <a:rPr lang="en-AU" sz="1600" dirty="0">
                <a:latin typeface="Arial"/>
                <a:cs typeface="Arial"/>
              </a:rPr>
              <a:t>4th October 2013 – Aaron email’s Mike with an idea.</a:t>
            </a:r>
          </a:p>
          <a:p>
            <a:pPr>
              <a:spcAft>
                <a:spcPts val="600"/>
              </a:spcAft>
            </a:pPr>
            <a:r>
              <a:rPr lang="en-AU" sz="1600" dirty="0">
                <a:latin typeface="Arial"/>
                <a:cs typeface="Arial"/>
              </a:rPr>
              <a:t>30th November 2013 – Business plan drafted.</a:t>
            </a:r>
          </a:p>
          <a:p>
            <a:pPr>
              <a:spcAft>
                <a:spcPts val="600"/>
              </a:spcAft>
            </a:pPr>
            <a:r>
              <a:rPr lang="en-AU" sz="1600" dirty="0">
                <a:latin typeface="Arial"/>
                <a:cs typeface="Arial"/>
              </a:rPr>
              <a:t>11th February 2014 – Development of the ‘student assessment’ to complement </a:t>
            </a:r>
            <a:r>
              <a:rPr lang="en-AU" sz="1600" dirty="0" err="1">
                <a:latin typeface="Arial"/>
                <a:cs typeface="Arial"/>
              </a:rPr>
              <a:t>WoW</a:t>
            </a:r>
            <a:r>
              <a:rPr lang="en-AU" sz="1600" dirty="0">
                <a:latin typeface="Arial"/>
                <a:cs typeface="Arial"/>
              </a:rPr>
              <a:t> assessment.</a:t>
            </a:r>
          </a:p>
          <a:p>
            <a:pPr>
              <a:spcAft>
                <a:spcPts val="600"/>
              </a:spcAft>
            </a:pPr>
            <a:r>
              <a:rPr lang="en-AU" sz="1600" dirty="0">
                <a:latin typeface="Arial"/>
                <a:cs typeface="Arial"/>
              </a:rPr>
              <a:t>16th March 2014 – Employed an IT company to build AWE (originally called APE).</a:t>
            </a:r>
          </a:p>
          <a:p>
            <a:pPr>
              <a:spcAft>
                <a:spcPts val="600"/>
              </a:spcAft>
            </a:pPr>
            <a:r>
              <a:rPr lang="en-AU" sz="1600" dirty="0">
                <a:latin typeface="Arial"/>
                <a:cs typeface="Arial"/>
              </a:rPr>
              <a:t>April – September 2014 – Build, testing, refinement.</a:t>
            </a:r>
          </a:p>
          <a:p>
            <a:pPr>
              <a:spcAft>
                <a:spcPts val="600"/>
              </a:spcAft>
            </a:pPr>
            <a:r>
              <a:rPr lang="en-AU" sz="1600" dirty="0">
                <a:latin typeface="Arial"/>
                <a:cs typeface="Arial"/>
              </a:rPr>
              <a:t>28th October 2014 – Frist school registration.</a:t>
            </a:r>
          </a:p>
          <a:p>
            <a:pPr>
              <a:spcAft>
                <a:spcPts val="600"/>
              </a:spcAft>
            </a:pPr>
            <a:r>
              <a:rPr lang="en-AU" sz="1600" dirty="0">
                <a:latin typeface="Arial"/>
                <a:cs typeface="Arial"/>
              </a:rPr>
              <a:t>1</a:t>
            </a:r>
            <a:r>
              <a:rPr lang="en-AU" sz="1600" baseline="30000" dirty="0">
                <a:latin typeface="Arial"/>
                <a:cs typeface="Arial"/>
              </a:rPr>
              <a:t>st</a:t>
            </a:r>
            <a:r>
              <a:rPr lang="en-AU" sz="1600" dirty="0">
                <a:latin typeface="Arial"/>
                <a:cs typeface="Arial"/>
              </a:rPr>
              <a:t> October 2016 – Partnership with Plus Wellbeing (wellbeing for teachers).</a:t>
            </a:r>
          </a:p>
          <a:p>
            <a:pPr>
              <a:spcAft>
                <a:spcPts val="600"/>
              </a:spcAft>
            </a:pPr>
            <a:r>
              <a:rPr lang="en-AU" sz="1600" dirty="0">
                <a:latin typeface="Arial"/>
                <a:cs typeface="Arial"/>
              </a:rPr>
              <a:t>15</a:t>
            </a:r>
            <a:r>
              <a:rPr lang="en-AU" sz="1600" baseline="30000" dirty="0">
                <a:latin typeface="Arial"/>
                <a:cs typeface="Arial"/>
              </a:rPr>
              <a:t>th</a:t>
            </a:r>
            <a:r>
              <a:rPr lang="en-AU" sz="1600" dirty="0">
                <a:latin typeface="Arial"/>
                <a:cs typeface="Arial"/>
              </a:rPr>
              <a:t> January 2017 – AWE Junior (8-12 year olds) added. </a:t>
            </a:r>
          </a:p>
          <a:p>
            <a:pPr>
              <a:spcAft>
                <a:spcPts val="600"/>
              </a:spcAft>
            </a:pPr>
            <a:r>
              <a:rPr lang="en-AU" sz="1600" dirty="0">
                <a:latin typeface="Arial"/>
                <a:cs typeface="Arial"/>
              </a:rPr>
              <a:t>Team expanding over time: Aaron, Mike, Sarah and Denise.</a:t>
            </a:r>
          </a:p>
          <a:p>
            <a:pPr marL="0" indent="0">
              <a:spcAft>
                <a:spcPts val="600"/>
              </a:spcAft>
              <a:buNone/>
            </a:pPr>
            <a:endParaRPr lang="en-AU" sz="2200" dirty="0">
              <a:solidFill>
                <a:srgbClr val="000078"/>
              </a:solidFill>
              <a:latin typeface="Arial"/>
              <a:cs typeface="Arial"/>
            </a:endParaRP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Assessment Objectives</a:t>
            </a:r>
          </a:p>
        </p:txBody>
      </p:sp>
      <p:pic>
        <p:nvPicPr>
          <p:cNvPr id="9" name="Content Placeholder 3"/>
          <p:cNvPicPr>
            <a:picLocks noChangeAspect="1"/>
          </p:cNvPicPr>
          <p:nvPr/>
        </p:nvPicPr>
        <p:blipFill>
          <a:blip r:embed="rId3"/>
          <a:stretch>
            <a:fillRect/>
          </a:stretch>
        </p:blipFill>
        <p:spPr>
          <a:xfrm>
            <a:off x="59100" y="6411014"/>
            <a:ext cx="953218" cy="413107"/>
          </a:xfrm>
          <a:prstGeom prst="rect">
            <a:avLst/>
          </a:prstGeom>
        </p:spPr>
      </p:pic>
      <p:pic>
        <p:nvPicPr>
          <p:cNvPr id="10" name="Picture 9" descr="C:\Users\Aaron\Dropbox\APE\Logos\Final\Ape Png.png"/>
          <p:cNvPicPr/>
          <p:nvPr/>
        </p:nvPicPr>
        <p:blipFill>
          <a:blip r:embed="rId4">
            <a:extLst>
              <a:ext uri="{28A0092B-C50C-407E-A947-70E740481C1C}">
                <a14:useLocalDpi xmlns:a14="http://schemas.microsoft.com/office/drawing/2010/main" val="0"/>
              </a:ext>
            </a:extLst>
          </a:blip>
          <a:srcRect/>
          <a:stretch>
            <a:fillRect/>
          </a:stretch>
        </p:blipFill>
        <p:spPr bwMode="auto">
          <a:xfrm>
            <a:off x="8801485" y="3344555"/>
            <a:ext cx="1468582" cy="1476087"/>
          </a:xfrm>
          <a:prstGeom prst="rect">
            <a:avLst/>
          </a:prstGeom>
          <a:noFill/>
          <a:ln>
            <a:noFill/>
          </a:ln>
        </p:spPr>
      </p:pic>
      <p:pic>
        <p:nvPicPr>
          <p:cNvPr id="11" name="Picture 2" descr="http://draft.aweschools.com/img/7_aaron-jard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4808" y="5698836"/>
            <a:ext cx="1157135" cy="11571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draft.aweschools.com/img/12_michale-park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229" y="5698835"/>
            <a:ext cx="1159165" cy="11591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draft.aweschools.com/img/13_deni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1919" y="5698835"/>
            <a:ext cx="1159165" cy="11591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8363453" y="5698835"/>
            <a:ext cx="1159165" cy="1159165"/>
          </a:xfrm>
          <a:prstGeom prst="rect">
            <a:avLst/>
          </a:prstGeom>
        </p:spPr>
      </p:pic>
      <p:cxnSp>
        <p:nvCxnSpPr>
          <p:cNvPr id="3" name="Straight Arrow Connector 2"/>
          <p:cNvCxnSpPr/>
          <p:nvPr/>
        </p:nvCxnSpPr>
        <p:spPr>
          <a:xfrm>
            <a:off x="8377500" y="3094183"/>
            <a:ext cx="565535" cy="3338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3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9752831" cy="5121275"/>
          </a:xfrm>
        </p:spPr>
        <p:txBody>
          <a:bodyPr>
            <a:noAutofit/>
          </a:bodyPr>
          <a:lstStyle/>
          <a:p>
            <a:pPr marL="0" indent="0">
              <a:spcAft>
                <a:spcPts val="600"/>
              </a:spcAft>
              <a:buNone/>
            </a:pPr>
            <a:r>
              <a:rPr lang="en-AU" sz="2000" b="1" dirty="0">
                <a:solidFill>
                  <a:srgbClr val="6094BE"/>
                </a:solidFill>
                <a:latin typeface="Arial"/>
                <a:cs typeface="Arial"/>
              </a:rPr>
              <a:t>Aim:</a:t>
            </a:r>
          </a:p>
          <a:p>
            <a:pPr>
              <a:spcAft>
                <a:spcPts val="600"/>
              </a:spcAft>
            </a:pPr>
            <a:r>
              <a:rPr lang="en-AU" sz="1600" dirty="0">
                <a:latin typeface="Arial"/>
                <a:cs typeface="Arial"/>
              </a:rPr>
              <a:t>The aims in developing the AWE assessment were to utilise current assessment science to empirically measure, track and report on school community wellbeing (students, school staff, and parents).</a:t>
            </a:r>
          </a:p>
          <a:p>
            <a:pPr marL="0" indent="0">
              <a:spcAft>
                <a:spcPts val="600"/>
              </a:spcAft>
              <a:buNone/>
            </a:pPr>
            <a:r>
              <a:rPr lang="en-AU" sz="2000" b="1" dirty="0">
                <a:solidFill>
                  <a:srgbClr val="6094BE"/>
                </a:solidFill>
                <a:latin typeface="Arial"/>
                <a:cs typeface="Arial"/>
              </a:rPr>
              <a:t>Methods:</a:t>
            </a:r>
          </a:p>
          <a:p>
            <a:pPr>
              <a:spcAft>
                <a:spcPts val="600"/>
              </a:spcAft>
            </a:pPr>
            <a:r>
              <a:rPr lang="en-AU" sz="1600" dirty="0">
                <a:latin typeface="Arial"/>
                <a:cs typeface="Arial"/>
              </a:rPr>
              <a:t>In creating this assessment tool, best practice online measurement guidelines and recommendations for online psychometric testing were adhered to (i.e., American Psychological Association Internet Task Force guidelines: </a:t>
            </a:r>
            <a:r>
              <a:rPr lang="en-AU" sz="1600" dirty="0" err="1">
                <a:latin typeface="Arial"/>
                <a:cs typeface="Arial"/>
              </a:rPr>
              <a:t>Naglieri</a:t>
            </a:r>
            <a:r>
              <a:rPr lang="en-AU" sz="1600" dirty="0">
                <a:latin typeface="Arial"/>
                <a:cs typeface="Arial"/>
              </a:rPr>
              <a:t>, </a:t>
            </a:r>
            <a:r>
              <a:rPr lang="en-AU" sz="1600" dirty="0" err="1">
                <a:latin typeface="Arial"/>
                <a:cs typeface="Arial"/>
              </a:rPr>
              <a:t>Drasgow</a:t>
            </a:r>
            <a:r>
              <a:rPr lang="en-AU" sz="1600" dirty="0">
                <a:latin typeface="Arial"/>
                <a:cs typeface="Arial"/>
              </a:rPr>
              <a:t>, </a:t>
            </a:r>
            <a:r>
              <a:rPr lang="en-AU" sz="1600" dirty="0" err="1">
                <a:latin typeface="Arial"/>
                <a:cs typeface="Arial"/>
              </a:rPr>
              <a:t>Schmit</a:t>
            </a:r>
            <a:r>
              <a:rPr lang="en-AU" sz="1600" dirty="0">
                <a:latin typeface="Arial"/>
                <a:cs typeface="Arial"/>
              </a:rPr>
              <a:t>, Handler, </a:t>
            </a:r>
            <a:r>
              <a:rPr lang="en-AU" sz="1600" dirty="0" err="1">
                <a:latin typeface="Arial"/>
                <a:cs typeface="Arial"/>
              </a:rPr>
              <a:t>Prifitera</a:t>
            </a:r>
            <a:r>
              <a:rPr lang="en-AU" sz="1600" dirty="0">
                <a:latin typeface="Arial"/>
                <a:cs typeface="Arial"/>
              </a:rPr>
              <a:t>, Margolis, &amp; Velasquez, 2004). </a:t>
            </a:r>
          </a:p>
          <a:p>
            <a:pPr>
              <a:spcAft>
                <a:spcPts val="600"/>
              </a:spcAft>
            </a:pPr>
            <a:endParaRPr lang="en-AU" sz="1600" dirty="0">
              <a:latin typeface="Arial"/>
              <a:cs typeface="Arial"/>
            </a:endParaRPr>
          </a:p>
          <a:p>
            <a:pPr marL="0" indent="0">
              <a:spcAft>
                <a:spcPts val="600"/>
              </a:spcAft>
              <a:buNone/>
            </a:pPr>
            <a:endParaRPr lang="en-AU" sz="2200" dirty="0">
              <a:solidFill>
                <a:srgbClr val="000078"/>
              </a:solidFill>
              <a:latin typeface="Arial"/>
              <a:cs typeface="Arial"/>
            </a:endParaRP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History and Development</a:t>
            </a:r>
          </a:p>
        </p:txBody>
      </p:sp>
      <p:pic>
        <p:nvPicPr>
          <p:cNvPr id="9" name="Content Placeholder 3"/>
          <p:cNvPicPr>
            <a:picLocks noChangeAspect="1"/>
          </p:cNvPicPr>
          <p:nvPr/>
        </p:nvPicPr>
        <p:blipFill>
          <a:blip r:embed="rId3"/>
          <a:stretch>
            <a:fillRect/>
          </a:stretch>
        </p:blipFill>
        <p:spPr>
          <a:xfrm>
            <a:off x="40627" y="6442865"/>
            <a:ext cx="953218" cy="413107"/>
          </a:xfrm>
          <a:prstGeom prst="rect">
            <a:avLst/>
          </a:prstGeom>
        </p:spPr>
      </p:pic>
    </p:spTree>
    <p:extLst>
      <p:ext uri="{BB962C8B-B14F-4D97-AF65-F5344CB8AC3E}">
        <p14:creationId xmlns:p14="http://schemas.microsoft.com/office/powerpoint/2010/main" val="427130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35709" y="1330371"/>
            <a:ext cx="9734358" cy="5121275"/>
          </a:xfrm>
        </p:spPr>
        <p:txBody>
          <a:bodyPr>
            <a:noAutofit/>
          </a:bodyPr>
          <a:lstStyle/>
          <a:p>
            <a:pPr marL="0" indent="0">
              <a:spcAft>
                <a:spcPts val="600"/>
              </a:spcAft>
              <a:buNone/>
            </a:pPr>
            <a:r>
              <a:rPr lang="en-AU" sz="2000" b="1" dirty="0">
                <a:solidFill>
                  <a:srgbClr val="6094BE"/>
                </a:solidFill>
                <a:latin typeface="Arial"/>
                <a:cs typeface="Arial"/>
              </a:rPr>
              <a:t>Questions:</a:t>
            </a:r>
          </a:p>
          <a:p>
            <a:pPr marL="0" indent="0">
              <a:spcAft>
                <a:spcPts val="600"/>
              </a:spcAft>
              <a:buNone/>
            </a:pPr>
            <a:endParaRPr lang="en-AU" sz="2200" dirty="0">
              <a:solidFill>
                <a:srgbClr val="000078"/>
              </a:solidFill>
              <a:latin typeface="Arial"/>
              <a:cs typeface="Arial"/>
            </a:endParaRP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Assessment Content</a:t>
            </a:r>
          </a:p>
        </p:txBody>
      </p:sp>
      <p:pic>
        <p:nvPicPr>
          <p:cNvPr id="9" name="Content Placeholder 3"/>
          <p:cNvPicPr>
            <a:picLocks noChangeAspect="1"/>
          </p:cNvPicPr>
          <p:nvPr/>
        </p:nvPicPr>
        <p:blipFill>
          <a:blip r:embed="rId3"/>
          <a:stretch>
            <a:fillRect/>
          </a:stretch>
        </p:blipFill>
        <p:spPr>
          <a:xfrm>
            <a:off x="59100" y="6442865"/>
            <a:ext cx="953218" cy="41310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71470650"/>
              </p:ext>
            </p:extLst>
          </p:nvPr>
        </p:nvGraphicFramePr>
        <p:xfrm>
          <a:off x="1089889" y="1791855"/>
          <a:ext cx="8913092" cy="4302804"/>
        </p:xfrm>
        <a:graphic>
          <a:graphicData uri="http://schemas.openxmlformats.org/drawingml/2006/table">
            <a:tbl>
              <a:tblPr firstRow="1" bandRow="1">
                <a:tableStyleId>{5C22544A-7EE6-4342-B048-85BDC9FD1C3A}</a:tableStyleId>
              </a:tblPr>
              <a:tblGrid>
                <a:gridCol w="2228273">
                  <a:extLst>
                    <a:ext uri="{9D8B030D-6E8A-4147-A177-3AD203B41FA5}">
                      <a16:colId xmlns:a16="http://schemas.microsoft.com/office/drawing/2014/main" val="20000"/>
                    </a:ext>
                  </a:extLst>
                </a:gridCol>
                <a:gridCol w="2228273">
                  <a:extLst>
                    <a:ext uri="{9D8B030D-6E8A-4147-A177-3AD203B41FA5}">
                      <a16:colId xmlns:a16="http://schemas.microsoft.com/office/drawing/2014/main" val="20001"/>
                    </a:ext>
                  </a:extLst>
                </a:gridCol>
                <a:gridCol w="2228273">
                  <a:extLst>
                    <a:ext uri="{9D8B030D-6E8A-4147-A177-3AD203B41FA5}">
                      <a16:colId xmlns:a16="http://schemas.microsoft.com/office/drawing/2014/main" val="20002"/>
                    </a:ext>
                  </a:extLst>
                </a:gridCol>
                <a:gridCol w="2228273">
                  <a:extLst>
                    <a:ext uri="{9D8B030D-6E8A-4147-A177-3AD203B41FA5}">
                      <a16:colId xmlns:a16="http://schemas.microsoft.com/office/drawing/2014/main" val="20003"/>
                    </a:ext>
                  </a:extLst>
                </a:gridCol>
              </a:tblGrid>
              <a:tr h="1059520">
                <a:tc>
                  <a:txBody>
                    <a:bodyPr/>
                    <a:lstStyle/>
                    <a:p>
                      <a:endParaRPr lang="en-AU" dirty="0"/>
                    </a:p>
                  </a:txBody>
                  <a:tcPr>
                    <a:noFill/>
                  </a:tcPr>
                </a:tc>
                <a:tc>
                  <a:txBody>
                    <a:bodyPr/>
                    <a:lstStyle/>
                    <a:p>
                      <a:pPr algn="ctr"/>
                      <a:r>
                        <a:rPr lang="en-AU" sz="1400" dirty="0"/>
                        <a:t>Adult Assessment</a:t>
                      </a:r>
                    </a:p>
                    <a:p>
                      <a:pPr algn="ctr"/>
                      <a:r>
                        <a:rPr lang="en-AU" sz="1400" dirty="0"/>
                        <a:t>(Staff, Parents)</a:t>
                      </a:r>
                    </a:p>
                  </a:txBody>
                  <a:tcPr/>
                </a:tc>
                <a:tc>
                  <a:txBody>
                    <a:bodyPr/>
                    <a:lstStyle/>
                    <a:p>
                      <a:pPr algn="ctr"/>
                      <a:r>
                        <a:rPr lang="en-AU" sz="1400" dirty="0"/>
                        <a:t>AWE Junior</a:t>
                      </a:r>
                    </a:p>
                    <a:p>
                      <a:pPr algn="ctr"/>
                      <a:r>
                        <a:rPr lang="en-AU" sz="1400" dirty="0"/>
                        <a:t>(8-11 years)</a:t>
                      </a:r>
                    </a:p>
                  </a:txBody>
                  <a:tcPr/>
                </a:tc>
                <a:tc>
                  <a:txBody>
                    <a:bodyPr/>
                    <a:lstStyle/>
                    <a:p>
                      <a:pPr algn="ctr"/>
                      <a:r>
                        <a:rPr lang="en-AU" sz="1400" dirty="0"/>
                        <a:t>AWE Senior</a:t>
                      </a:r>
                    </a:p>
                    <a:p>
                      <a:pPr algn="ctr"/>
                      <a:r>
                        <a:rPr lang="en-AU" sz="1400" dirty="0"/>
                        <a:t>(12-18 years)</a:t>
                      </a:r>
                    </a:p>
                    <a:p>
                      <a:pPr algn="ctr"/>
                      <a:endParaRPr lang="en-AU" dirty="0"/>
                    </a:p>
                  </a:txBody>
                  <a:tcPr/>
                </a:tc>
                <a:extLst>
                  <a:ext uri="{0D108BD9-81ED-4DB2-BD59-A6C34878D82A}">
                    <a16:rowId xmlns:a16="http://schemas.microsoft.com/office/drawing/2014/main" val="10000"/>
                  </a:ext>
                </a:extLst>
              </a:tr>
              <a:tr h="582496">
                <a:tc>
                  <a:txBody>
                    <a:bodyPr/>
                    <a:lstStyle/>
                    <a:p>
                      <a:r>
                        <a:rPr lang="en-AU" sz="1400" b="1" kern="1200" dirty="0">
                          <a:solidFill>
                            <a:schemeClr val="lt1"/>
                          </a:solidFill>
                          <a:latin typeface="+mn-lt"/>
                          <a:ea typeface="+mn-ea"/>
                          <a:cs typeface="+mn-cs"/>
                        </a:rPr>
                        <a:t>Global Wellbeing</a:t>
                      </a:r>
                    </a:p>
                  </a:txBody>
                  <a:tcPr>
                    <a:solidFill>
                      <a:schemeClr val="accent1"/>
                    </a:solidFill>
                  </a:tcPr>
                </a:tc>
                <a:tc>
                  <a:txBody>
                    <a:bodyPr/>
                    <a:lstStyle/>
                    <a:p>
                      <a:r>
                        <a:rPr lang="en-AU" sz="1400" dirty="0"/>
                        <a:t>14 questions</a:t>
                      </a:r>
                    </a:p>
                  </a:txBody>
                  <a:tcPr/>
                </a:tc>
                <a:tc>
                  <a:txBody>
                    <a:bodyPr/>
                    <a:lstStyle/>
                    <a:p>
                      <a:r>
                        <a:rPr lang="en-AU" sz="1400" kern="1200" dirty="0">
                          <a:solidFill>
                            <a:schemeClr val="dk1"/>
                          </a:solidFill>
                          <a:latin typeface="+mn-lt"/>
                          <a:ea typeface="+mn-ea"/>
                          <a:cs typeface="+mn-cs"/>
                        </a:rPr>
                        <a:t>3 questions</a:t>
                      </a:r>
                    </a:p>
                  </a:txBody>
                  <a:tcPr/>
                </a:tc>
                <a:tc>
                  <a:txBody>
                    <a:bodyPr/>
                    <a:lstStyle/>
                    <a:p>
                      <a:r>
                        <a:rPr lang="en-AU" sz="1400" kern="1200" dirty="0">
                          <a:solidFill>
                            <a:schemeClr val="dk1"/>
                          </a:solidFill>
                          <a:latin typeface="+mn-lt"/>
                          <a:ea typeface="+mn-ea"/>
                          <a:cs typeface="+mn-cs"/>
                        </a:rPr>
                        <a:t>5 questions</a:t>
                      </a:r>
                    </a:p>
                  </a:txBody>
                  <a:tcPr/>
                </a:tc>
                <a:extLst>
                  <a:ext uri="{0D108BD9-81ED-4DB2-BD59-A6C34878D82A}">
                    <a16:rowId xmlns:a16="http://schemas.microsoft.com/office/drawing/2014/main" val="10001"/>
                  </a:ext>
                </a:extLst>
              </a:tr>
              <a:tr h="582496">
                <a:tc>
                  <a:txBody>
                    <a:bodyPr/>
                    <a:lstStyle/>
                    <a:p>
                      <a:r>
                        <a:rPr lang="en-AU" sz="1400" b="1" kern="1200" dirty="0">
                          <a:solidFill>
                            <a:schemeClr val="lt1"/>
                          </a:solidFill>
                          <a:latin typeface="+mn-lt"/>
                          <a:ea typeface="+mn-ea"/>
                          <a:cs typeface="+mn-cs"/>
                        </a:rPr>
                        <a:t>Domain Wellbeing</a:t>
                      </a:r>
                    </a:p>
                  </a:txBody>
                  <a:tcPr>
                    <a:solidFill>
                      <a:schemeClr val="accent1"/>
                    </a:solidFill>
                  </a:tcPr>
                </a:tc>
                <a:tc>
                  <a:txBody>
                    <a:bodyPr/>
                    <a:lstStyle/>
                    <a:p>
                      <a:r>
                        <a:rPr lang="en-AU" sz="1400" dirty="0"/>
                        <a:t>10 questions</a:t>
                      </a:r>
                    </a:p>
                  </a:txBody>
                  <a:tcPr/>
                </a:tc>
                <a:tc>
                  <a:txBody>
                    <a:bodyPr/>
                    <a:lstStyle/>
                    <a:p>
                      <a:r>
                        <a:rPr lang="en-AU" sz="1400" kern="1200" dirty="0">
                          <a:solidFill>
                            <a:schemeClr val="dk1"/>
                          </a:solidFill>
                          <a:latin typeface="+mn-lt"/>
                          <a:ea typeface="+mn-ea"/>
                          <a:cs typeface="+mn-cs"/>
                        </a:rPr>
                        <a:t>-</a:t>
                      </a:r>
                    </a:p>
                  </a:txBody>
                  <a:tcPr/>
                </a:tc>
                <a:tc>
                  <a:txBody>
                    <a:bodyPr/>
                    <a:lstStyle/>
                    <a:p>
                      <a:r>
                        <a:rPr lang="en-AU" sz="1400" kern="1200" dirty="0">
                          <a:solidFill>
                            <a:schemeClr val="dk1"/>
                          </a:solidFill>
                          <a:latin typeface="+mn-lt"/>
                          <a:ea typeface="+mn-ea"/>
                          <a:cs typeface="+mn-cs"/>
                        </a:rPr>
                        <a:t>5 questions</a:t>
                      </a:r>
                    </a:p>
                  </a:txBody>
                  <a:tcPr/>
                </a:tc>
                <a:extLst>
                  <a:ext uri="{0D108BD9-81ED-4DB2-BD59-A6C34878D82A}">
                    <a16:rowId xmlns:a16="http://schemas.microsoft.com/office/drawing/2014/main" val="10002"/>
                  </a:ext>
                </a:extLst>
              </a:tr>
              <a:tr h="692764">
                <a:tc>
                  <a:txBody>
                    <a:bodyPr/>
                    <a:lstStyle/>
                    <a:p>
                      <a:r>
                        <a:rPr lang="en-AU" sz="1400" b="1" kern="1200" dirty="0">
                          <a:solidFill>
                            <a:schemeClr val="lt1"/>
                          </a:solidFill>
                          <a:latin typeface="+mn-lt"/>
                          <a:ea typeface="+mn-ea"/>
                          <a:cs typeface="+mn-cs"/>
                        </a:rPr>
                        <a:t>School / Work Wellbeing</a:t>
                      </a:r>
                    </a:p>
                  </a:txBody>
                  <a:tcPr>
                    <a:solidFill>
                      <a:schemeClr val="accent1"/>
                    </a:solidFill>
                  </a:tcPr>
                </a:tc>
                <a:tc>
                  <a:txBody>
                    <a:bodyPr/>
                    <a:lstStyle/>
                    <a:p>
                      <a:r>
                        <a:rPr lang="en-AU" sz="1400" dirty="0"/>
                        <a:t>19 questions –    work wellbeing</a:t>
                      </a:r>
                    </a:p>
                  </a:txBody>
                  <a:tcPr/>
                </a:tc>
                <a:tc>
                  <a:txBody>
                    <a:bodyPr/>
                    <a:lstStyle/>
                    <a:p>
                      <a:r>
                        <a:rPr lang="en-AU" sz="1400" kern="1200" dirty="0">
                          <a:solidFill>
                            <a:schemeClr val="dk1"/>
                          </a:solidFill>
                          <a:latin typeface="+mn-lt"/>
                          <a:ea typeface="+mn-ea"/>
                          <a:cs typeface="+mn-cs"/>
                        </a:rPr>
                        <a:t>7 questions –    school wellbeing</a:t>
                      </a:r>
                    </a:p>
                  </a:txBody>
                  <a:tcPr/>
                </a:tc>
                <a:tc>
                  <a:txBody>
                    <a:bodyPr/>
                    <a:lstStyle/>
                    <a:p>
                      <a:r>
                        <a:rPr lang="en-AU" sz="1400" kern="1200" dirty="0">
                          <a:solidFill>
                            <a:schemeClr val="dk1"/>
                          </a:solidFill>
                          <a:latin typeface="+mn-lt"/>
                          <a:ea typeface="+mn-ea"/>
                          <a:cs typeface="+mn-cs"/>
                        </a:rPr>
                        <a:t>10 questions – school wellbeing</a:t>
                      </a:r>
                    </a:p>
                  </a:txBody>
                  <a:tcPr/>
                </a:tc>
                <a:extLst>
                  <a:ext uri="{0D108BD9-81ED-4DB2-BD59-A6C34878D82A}">
                    <a16:rowId xmlns:a16="http://schemas.microsoft.com/office/drawing/2014/main" val="10003"/>
                  </a:ext>
                </a:extLst>
              </a:tr>
              <a:tr h="692764">
                <a:tc>
                  <a:txBody>
                    <a:bodyPr/>
                    <a:lstStyle/>
                    <a:p>
                      <a:r>
                        <a:rPr lang="en-AU" sz="1400" b="1" kern="1200" dirty="0">
                          <a:solidFill>
                            <a:schemeClr val="lt1"/>
                          </a:solidFill>
                          <a:latin typeface="+mn-lt"/>
                          <a:ea typeface="+mn-ea"/>
                          <a:cs typeface="+mn-cs"/>
                        </a:rPr>
                        <a:t>Component Wellbeing</a:t>
                      </a:r>
                    </a:p>
                  </a:txBody>
                  <a:tcPr>
                    <a:solidFill>
                      <a:schemeClr val="accent1"/>
                    </a:solidFill>
                  </a:tcPr>
                </a:tc>
                <a:tc>
                  <a:txBody>
                    <a:bodyPr/>
                    <a:lstStyle/>
                    <a:p>
                      <a:r>
                        <a:rPr lang="en-AU" sz="1400" dirty="0"/>
                        <a:t>9 questions (up</a:t>
                      </a:r>
                      <a:r>
                        <a:rPr lang="en-AU" sz="1400" baseline="0" dirty="0"/>
                        <a:t> to)</a:t>
                      </a:r>
                      <a:endParaRPr lang="en-AU" sz="1400" dirty="0"/>
                    </a:p>
                  </a:txBody>
                  <a:tcPr/>
                </a:tc>
                <a:tc>
                  <a:txBody>
                    <a:bodyPr/>
                    <a:lstStyle/>
                    <a:p>
                      <a:r>
                        <a:rPr lang="en-AU" sz="1400" kern="1200" dirty="0">
                          <a:solidFill>
                            <a:schemeClr val="dk1"/>
                          </a:solidFill>
                          <a:latin typeface="+mn-lt"/>
                          <a:ea typeface="+mn-ea"/>
                          <a:cs typeface="+mn-cs"/>
                        </a:rPr>
                        <a:t>2 questions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latin typeface="+mn-lt"/>
                          <a:ea typeface="+mn-ea"/>
                          <a:cs typeface="+mn-cs"/>
                        </a:rPr>
                        <a:t>9 questions (up to)</a:t>
                      </a:r>
                    </a:p>
                  </a:txBody>
                  <a:tcPr/>
                </a:tc>
                <a:extLst>
                  <a:ext uri="{0D108BD9-81ED-4DB2-BD59-A6C34878D82A}">
                    <a16:rowId xmlns:a16="http://schemas.microsoft.com/office/drawing/2014/main" val="10004"/>
                  </a:ext>
                </a:extLst>
              </a:tr>
              <a:tr h="692764">
                <a:tc>
                  <a:txBody>
                    <a:bodyPr/>
                    <a:lstStyle/>
                    <a:p>
                      <a:r>
                        <a:rPr lang="en-AU" sz="1400" b="0" i="1" kern="1200" dirty="0">
                          <a:solidFill>
                            <a:schemeClr val="tx1"/>
                          </a:solidFill>
                          <a:latin typeface="+mn-lt"/>
                          <a:ea typeface="+mn-ea"/>
                          <a:cs typeface="+mn-cs"/>
                        </a:rPr>
                        <a:t>Total</a:t>
                      </a:r>
                      <a:r>
                        <a:rPr lang="en-AU" sz="1400" b="0" i="1" kern="1200" baseline="0" dirty="0">
                          <a:solidFill>
                            <a:schemeClr val="tx1"/>
                          </a:solidFill>
                          <a:latin typeface="+mn-lt"/>
                          <a:ea typeface="+mn-ea"/>
                          <a:cs typeface="+mn-cs"/>
                        </a:rPr>
                        <a:t> questions</a:t>
                      </a:r>
                      <a:endParaRPr lang="en-AU" sz="1400" b="0" i="1" kern="1200" dirty="0">
                        <a:solidFill>
                          <a:schemeClr val="tx1"/>
                        </a:solidFill>
                        <a:latin typeface="+mn-lt"/>
                        <a:ea typeface="+mn-ea"/>
                        <a:cs typeface="+mn-cs"/>
                      </a:endParaRPr>
                    </a:p>
                  </a:txBody>
                  <a:tcPr>
                    <a:solidFill>
                      <a:schemeClr val="bg1"/>
                    </a:solidFill>
                  </a:tcPr>
                </a:tc>
                <a:tc>
                  <a:txBody>
                    <a:bodyPr/>
                    <a:lstStyle/>
                    <a:p>
                      <a:r>
                        <a:rPr lang="en-AU" sz="1400" i="1" dirty="0"/>
                        <a:t>52 questions</a:t>
                      </a:r>
                    </a:p>
                  </a:txBody>
                  <a:tcPr>
                    <a:solidFill>
                      <a:schemeClr val="bg1"/>
                    </a:solidFill>
                  </a:tcPr>
                </a:tc>
                <a:tc>
                  <a:txBody>
                    <a:bodyPr/>
                    <a:lstStyle/>
                    <a:p>
                      <a:r>
                        <a:rPr lang="en-AU" sz="1400" i="1" kern="1200" dirty="0">
                          <a:solidFill>
                            <a:schemeClr val="dk1"/>
                          </a:solidFill>
                          <a:latin typeface="+mn-lt"/>
                          <a:ea typeface="+mn-ea"/>
                          <a:cs typeface="+mn-cs"/>
                        </a:rPr>
                        <a:t>12 questions</a:t>
                      </a: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i="1" kern="1200" dirty="0">
                          <a:solidFill>
                            <a:schemeClr val="dk1"/>
                          </a:solidFill>
                          <a:latin typeface="+mn-lt"/>
                          <a:ea typeface="+mn-ea"/>
                          <a:cs typeface="+mn-cs"/>
                        </a:rPr>
                        <a:t>29 questions</a:t>
                      </a: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791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26473" y="1330371"/>
            <a:ext cx="9743594" cy="5121275"/>
          </a:xfrm>
        </p:spPr>
        <p:txBody>
          <a:bodyPr>
            <a:noAutofit/>
          </a:bodyPr>
          <a:lstStyle/>
          <a:p>
            <a:pPr marL="0" indent="0">
              <a:spcAft>
                <a:spcPts val="600"/>
              </a:spcAft>
              <a:buNone/>
            </a:pPr>
            <a:r>
              <a:rPr lang="en-AU" sz="2000" b="1" dirty="0">
                <a:solidFill>
                  <a:srgbClr val="6094BE"/>
                </a:solidFill>
                <a:latin typeface="Arial"/>
                <a:cs typeface="Arial"/>
              </a:rPr>
              <a:t>Example Questions: Adults</a:t>
            </a:r>
          </a:p>
          <a:p>
            <a:pPr>
              <a:spcAft>
                <a:spcPts val="600"/>
              </a:spcAft>
            </a:pPr>
            <a:r>
              <a:rPr lang="en-AU" sz="1600" dirty="0">
                <a:latin typeface="Arial"/>
                <a:cs typeface="Arial"/>
              </a:rPr>
              <a:t>How satisfied are you with your workplace relationships?</a:t>
            </a:r>
          </a:p>
          <a:p>
            <a:pPr>
              <a:spcAft>
                <a:spcPts val="600"/>
              </a:spcAft>
            </a:pPr>
            <a:r>
              <a:rPr lang="en-AU" sz="1600" dirty="0">
                <a:latin typeface="Arial"/>
                <a:cs typeface="Arial"/>
              </a:rPr>
              <a:t>How much control over the important aspects of your job do you have?</a:t>
            </a:r>
          </a:p>
          <a:p>
            <a:pPr>
              <a:spcAft>
                <a:spcPts val="600"/>
              </a:spcAft>
            </a:pPr>
            <a:r>
              <a:rPr lang="en-AU" sz="1600" dirty="0">
                <a:latin typeface="Arial"/>
                <a:cs typeface="Arial"/>
              </a:rPr>
              <a:t>To what extent are you using your strengths in your job?</a:t>
            </a:r>
          </a:p>
          <a:p>
            <a:pPr>
              <a:spcAft>
                <a:spcPts val="600"/>
              </a:spcAft>
            </a:pPr>
            <a:r>
              <a:rPr lang="en-AU" sz="1600" dirty="0">
                <a:latin typeface="Arial"/>
                <a:cs typeface="Arial"/>
              </a:rPr>
              <a:t>In general, how rushed and pressured for time do you feel in your job?</a:t>
            </a:r>
          </a:p>
          <a:p>
            <a:pPr>
              <a:spcAft>
                <a:spcPts val="600"/>
              </a:spcAft>
            </a:pPr>
            <a:r>
              <a:rPr lang="en-AU" sz="1600" dirty="0">
                <a:latin typeface="Arial"/>
                <a:cs typeface="Arial"/>
              </a:rPr>
              <a:t>In general, how satisfied are you that your school supports and enables student wellbeing?</a:t>
            </a:r>
          </a:p>
          <a:p>
            <a:pPr marL="0" indent="0">
              <a:spcAft>
                <a:spcPts val="600"/>
              </a:spcAft>
              <a:buNone/>
            </a:pPr>
            <a:endParaRPr lang="en-AU" sz="1600" dirty="0">
              <a:latin typeface="Arial"/>
              <a:cs typeface="Arial"/>
            </a:endParaRPr>
          </a:p>
          <a:p>
            <a:pPr marL="0" indent="0">
              <a:spcAft>
                <a:spcPts val="600"/>
              </a:spcAft>
              <a:buNone/>
            </a:pPr>
            <a:endParaRPr lang="en-AU" sz="1600" dirty="0">
              <a:latin typeface="Arial"/>
              <a:cs typeface="Arial"/>
            </a:endParaRPr>
          </a:p>
          <a:p>
            <a:pPr marL="0" indent="0">
              <a:spcAft>
                <a:spcPts val="600"/>
              </a:spcAft>
              <a:buNone/>
            </a:pPr>
            <a:endParaRPr lang="en-AU" sz="2200" dirty="0">
              <a:solidFill>
                <a:srgbClr val="000078"/>
              </a:solidFill>
              <a:latin typeface="Arial"/>
              <a:cs typeface="Arial"/>
            </a:endParaRP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Assessment Content</a:t>
            </a:r>
          </a:p>
        </p:txBody>
      </p:sp>
      <p:pic>
        <p:nvPicPr>
          <p:cNvPr id="9" name="Content Placeholder 3"/>
          <p:cNvPicPr>
            <a:picLocks noChangeAspect="1"/>
          </p:cNvPicPr>
          <p:nvPr/>
        </p:nvPicPr>
        <p:blipFill>
          <a:blip r:embed="rId3"/>
          <a:stretch>
            <a:fillRect/>
          </a:stretch>
        </p:blipFill>
        <p:spPr>
          <a:xfrm>
            <a:off x="49864" y="6442865"/>
            <a:ext cx="953218" cy="413107"/>
          </a:xfrm>
          <a:prstGeom prst="rect">
            <a:avLst/>
          </a:prstGeom>
        </p:spPr>
      </p:pic>
    </p:spTree>
    <p:extLst>
      <p:ext uri="{BB962C8B-B14F-4D97-AF65-F5344CB8AC3E}">
        <p14:creationId xmlns:p14="http://schemas.microsoft.com/office/powerpoint/2010/main" val="33186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35709" y="1330371"/>
            <a:ext cx="9734358" cy="5121275"/>
          </a:xfrm>
        </p:spPr>
        <p:txBody>
          <a:bodyPr>
            <a:noAutofit/>
          </a:bodyPr>
          <a:lstStyle/>
          <a:p>
            <a:pPr marL="0" indent="0">
              <a:spcAft>
                <a:spcPts val="600"/>
              </a:spcAft>
              <a:buNone/>
            </a:pPr>
            <a:r>
              <a:rPr lang="en-AU" sz="2000" b="1" dirty="0">
                <a:solidFill>
                  <a:srgbClr val="6094BE"/>
                </a:solidFill>
                <a:latin typeface="Arial"/>
                <a:cs typeface="Arial"/>
              </a:rPr>
              <a:t>Example Questions: Students</a:t>
            </a:r>
          </a:p>
          <a:p>
            <a:pPr marL="0" indent="0">
              <a:spcAft>
                <a:spcPts val="600"/>
              </a:spcAft>
              <a:buNone/>
            </a:pPr>
            <a:r>
              <a:rPr lang="en-AU" sz="1600" dirty="0">
                <a:latin typeface="Arial"/>
                <a:cs typeface="Arial"/>
              </a:rPr>
              <a:t>Senior</a:t>
            </a:r>
          </a:p>
          <a:p>
            <a:pPr>
              <a:spcAft>
                <a:spcPts val="600"/>
              </a:spcAft>
            </a:pPr>
            <a:r>
              <a:rPr lang="en-AU" sz="1600" dirty="0">
                <a:latin typeface="Arial"/>
                <a:cs typeface="Arial"/>
              </a:rPr>
              <a:t>My relationships with other students at school are fantastic.</a:t>
            </a:r>
          </a:p>
          <a:p>
            <a:pPr>
              <a:spcAft>
                <a:spcPts val="600"/>
              </a:spcAft>
            </a:pPr>
            <a:r>
              <a:rPr lang="en-AU" sz="1600" dirty="0">
                <a:latin typeface="Arial"/>
                <a:cs typeface="Arial"/>
              </a:rPr>
              <a:t>I fell like I fit in at my school. </a:t>
            </a:r>
          </a:p>
          <a:p>
            <a:pPr>
              <a:spcAft>
                <a:spcPts val="600"/>
              </a:spcAft>
            </a:pPr>
            <a:r>
              <a:rPr lang="en-AU" sz="1600" dirty="0">
                <a:latin typeface="Arial"/>
                <a:cs typeface="Arial"/>
              </a:rPr>
              <a:t>I get bullied by students at my school.</a:t>
            </a:r>
          </a:p>
          <a:p>
            <a:pPr>
              <a:spcAft>
                <a:spcPts val="600"/>
              </a:spcAft>
            </a:pPr>
            <a:r>
              <a:rPr lang="en-AU" sz="1600" dirty="0">
                <a:latin typeface="Arial"/>
                <a:cs typeface="Arial"/>
              </a:rPr>
              <a:t>I am able to deal with my problem at school. </a:t>
            </a:r>
          </a:p>
          <a:p>
            <a:pPr>
              <a:spcAft>
                <a:spcPts val="600"/>
              </a:spcAft>
            </a:pPr>
            <a:r>
              <a:rPr lang="en-AU" sz="1600" dirty="0">
                <a:latin typeface="Arial"/>
                <a:cs typeface="Arial"/>
              </a:rPr>
              <a:t>The teachers at my school care about me.</a:t>
            </a:r>
          </a:p>
          <a:p>
            <a:pPr marL="0" indent="0">
              <a:spcAft>
                <a:spcPts val="600"/>
              </a:spcAft>
              <a:buNone/>
            </a:pPr>
            <a:r>
              <a:rPr lang="en-AU" sz="1600" dirty="0">
                <a:latin typeface="Arial"/>
                <a:cs typeface="Arial"/>
              </a:rPr>
              <a:t>Junior </a:t>
            </a:r>
          </a:p>
          <a:p>
            <a:pPr>
              <a:spcAft>
                <a:spcPts val="600"/>
              </a:spcAft>
            </a:pPr>
            <a:r>
              <a:rPr lang="en-AU" sz="1600" dirty="0">
                <a:latin typeface="Arial"/>
                <a:cs typeface="Arial"/>
              </a:rPr>
              <a:t>Which face best describes how you fell about your school? </a:t>
            </a:r>
          </a:p>
          <a:p>
            <a:pPr>
              <a:spcAft>
                <a:spcPts val="600"/>
              </a:spcAft>
            </a:pPr>
            <a:r>
              <a:rPr lang="en-AU" sz="1600" dirty="0">
                <a:latin typeface="Arial"/>
                <a:cs typeface="Arial"/>
              </a:rPr>
              <a:t>Which face best describes how you fell about your health? </a:t>
            </a:r>
          </a:p>
          <a:p>
            <a:pPr marL="0" indent="0">
              <a:spcAft>
                <a:spcPts val="600"/>
              </a:spcAft>
              <a:buNone/>
            </a:pPr>
            <a:endParaRPr lang="en-AU" sz="2200" dirty="0">
              <a:solidFill>
                <a:srgbClr val="000078"/>
              </a:solidFill>
              <a:latin typeface="Arial"/>
              <a:cs typeface="Arial"/>
            </a:endParaRP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Assessment Content</a:t>
            </a:r>
          </a:p>
        </p:txBody>
      </p:sp>
      <p:pic>
        <p:nvPicPr>
          <p:cNvPr id="9" name="Content Placeholder 3"/>
          <p:cNvPicPr>
            <a:picLocks noChangeAspect="1"/>
          </p:cNvPicPr>
          <p:nvPr/>
        </p:nvPicPr>
        <p:blipFill>
          <a:blip r:embed="rId3"/>
          <a:stretch>
            <a:fillRect/>
          </a:stretch>
        </p:blipFill>
        <p:spPr>
          <a:xfrm>
            <a:off x="59100" y="6442865"/>
            <a:ext cx="953218" cy="413107"/>
          </a:xfrm>
          <a:prstGeom prst="rect">
            <a:avLst/>
          </a:prstGeom>
        </p:spPr>
      </p:pic>
      <p:pic>
        <p:nvPicPr>
          <p:cNvPr id="3" name="Picture 2"/>
          <p:cNvPicPr>
            <a:picLocks noChangeAspect="1"/>
          </p:cNvPicPr>
          <p:nvPr/>
        </p:nvPicPr>
        <p:blipFill rotWithShape="1">
          <a:blip r:embed="rId4"/>
          <a:srcRect l="26665" t="17572" r="26781" b="49759"/>
          <a:stretch/>
        </p:blipFill>
        <p:spPr>
          <a:xfrm>
            <a:off x="4771177" y="5226348"/>
            <a:ext cx="4128380" cy="1629624"/>
          </a:xfrm>
          <a:prstGeom prst="rect">
            <a:avLst/>
          </a:prstGeom>
        </p:spPr>
      </p:pic>
    </p:spTree>
    <p:extLst>
      <p:ext uri="{BB962C8B-B14F-4D97-AF65-F5344CB8AC3E}">
        <p14:creationId xmlns:p14="http://schemas.microsoft.com/office/powerpoint/2010/main" val="299762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753"/>
          </a:xfrm>
          <a:prstGeom prst="rect">
            <a:avLst/>
          </a:prstGeom>
        </p:spPr>
      </p:pic>
      <p:sp>
        <p:nvSpPr>
          <p:cNvPr id="6" name="Content Placeholder 2"/>
          <p:cNvSpPr>
            <a:spLocks noGrp="1"/>
          </p:cNvSpPr>
          <p:nvPr>
            <p:ph idx="1"/>
          </p:nvPr>
        </p:nvSpPr>
        <p:spPr>
          <a:xfrm>
            <a:off x="517236" y="1330371"/>
            <a:ext cx="9752831" cy="5121275"/>
          </a:xfrm>
        </p:spPr>
        <p:txBody>
          <a:bodyPr>
            <a:noAutofit/>
          </a:bodyPr>
          <a:lstStyle/>
          <a:p>
            <a:pPr marL="0" indent="0">
              <a:spcAft>
                <a:spcPts val="600"/>
              </a:spcAft>
              <a:buNone/>
            </a:pPr>
            <a:r>
              <a:rPr lang="en-AU" sz="2000" b="1" dirty="0">
                <a:solidFill>
                  <a:srgbClr val="6094BE"/>
                </a:solidFill>
                <a:latin typeface="Arial"/>
                <a:cs typeface="Arial"/>
              </a:rPr>
              <a:t>Qualitative Questions - Both Adults and Senior Students:</a:t>
            </a:r>
            <a:endParaRPr lang="en-AU" sz="1600" dirty="0">
              <a:latin typeface="Arial"/>
              <a:cs typeface="Arial"/>
            </a:endParaRPr>
          </a:p>
          <a:p>
            <a:pPr>
              <a:spcAft>
                <a:spcPts val="600"/>
              </a:spcAft>
            </a:pPr>
            <a:r>
              <a:rPr lang="en-AU" sz="1600" dirty="0">
                <a:latin typeface="Arial"/>
                <a:cs typeface="Arial"/>
              </a:rPr>
              <a:t>What one thing, more than anything else, makes your school a great place?</a:t>
            </a:r>
          </a:p>
          <a:p>
            <a:pPr>
              <a:spcAft>
                <a:spcPts val="600"/>
              </a:spcAft>
            </a:pPr>
            <a:r>
              <a:rPr lang="en-AU" sz="1600" dirty="0">
                <a:latin typeface="Arial"/>
                <a:cs typeface="Arial"/>
              </a:rPr>
              <a:t>What one thing, more than anything else, needs to change to make your school a great place?</a:t>
            </a:r>
          </a:p>
          <a:p>
            <a:pPr marL="0" indent="0">
              <a:spcAft>
                <a:spcPts val="600"/>
              </a:spcAft>
              <a:buNone/>
            </a:pPr>
            <a:endParaRPr lang="en-US" sz="2200" dirty="0">
              <a:solidFill>
                <a:srgbClr val="000078"/>
              </a:solidFill>
              <a:latin typeface="Arial"/>
              <a:cs typeface="Arial"/>
            </a:endParaRP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Assessment Content</a:t>
            </a:r>
          </a:p>
        </p:txBody>
      </p:sp>
      <p:pic>
        <p:nvPicPr>
          <p:cNvPr id="9" name="Content Placeholder 3"/>
          <p:cNvPicPr>
            <a:picLocks noChangeAspect="1"/>
          </p:cNvPicPr>
          <p:nvPr/>
        </p:nvPicPr>
        <p:blipFill>
          <a:blip r:embed="rId3"/>
          <a:stretch>
            <a:fillRect/>
          </a:stretch>
        </p:blipFill>
        <p:spPr>
          <a:xfrm>
            <a:off x="40627" y="6451646"/>
            <a:ext cx="953218" cy="413107"/>
          </a:xfrm>
          <a:prstGeom prst="rect">
            <a:avLst/>
          </a:prstGeom>
        </p:spPr>
      </p:pic>
    </p:spTree>
    <p:extLst>
      <p:ext uri="{BB962C8B-B14F-4D97-AF65-F5344CB8AC3E}">
        <p14:creationId xmlns:p14="http://schemas.microsoft.com/office/powerpoint/2010/main" val="78915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9752831" cy="5121275"/>
          </a:xfrm>
        </p:spPr>
        <p:txBody>
          <a:bodyPr>
            <a:noAutofit/>
          </a:bodyPr>
          <a:lstStyle/>
          <a:p>
            <a:pPr marL="0" indent="0">
              <a:spcAft>
                <a:spcPts val="600"/>
              </a:spcAft>
              <a:buNone/>
            </a:pPr>
            <a:r>
              <a:rPr lang="en-AU" sz="2000" b="1" dirty="0">
                <a:solidFill>
                  <a:srgbClr val="6094BE"/>
                </a:solidFill>
                <a:latin typeface="Arial"/>
                <a:cs typeface="Arial"/>
              </a:rPr>
              <a:t>Importance of Process:</a:t>
            </a:r>
          </a:p>
          <a:p>
            <a:pPr>
              <a:spcAft>
                <a:spcPts val="600"/>
              </a:spcAft>
            </a:pPr>
            <a:r>
              <a:rPr lang="en-AU" sz="1600" dirty="0">
                <a:latin typeface="Arial"/>
                <a:cs typeface="Arial"/>
              </a:rPr>
              <a:t>A focus on usability: Mean = 4 ½ minutes for senior students, 9 minutes for adults. </a:t>
            </a:r>
          </a:p>
          <a:p>
            <a:endParaRPr lang="en-US" sz="2400" dirty="0"/>
          </a:p>
          <a:p>
            <a:endParaRPr lang="en-US"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AWE: Assessment Process</a:t>
            </a:r>
          </a:p>
        </p:txBody>
      </p:sp>
      <p:pic>
        <p:nvPicPr>
          <p:cNvPr id="9" name="Content Placeholder 3"/>
          <p:cNvPicPr>
            <a:picLocks noChangeAspect="1"/>
          </p:cNvPicPr>
          <p:nvPr/>
        </p:nvPicPr>
        <p:blipFill>
          <a:blip r:embed="rId3"/>
          <a:stretch>
            <a:fillRect/>
          </a:stretch>
        </p:blipFill>
        <p:spPr>
          <a:xfrm>
            <a:off x="40627" y="6442865"/>
            <a:ext cx="953218" cy="413107"/>
          </a:xfrm>
          <a:prstGeom prst="rect">
            <a:avLst/>
          </a:prstGeom>
        </p:spPr>
      </p:pic>
      <p:pic>
        <p:nvPicPr>
          <p:cNvPr id="10"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17398" r="17001" b="36768"/>
          <a:stretch/>
        </p:blipFill>
        <p:spPr>
          <a:xfrm>
            <a:off x="1837921" y="2438400"/>
            <a:ext cx="7241424" cy="3775630"/>
          </a:xfrm>
          <a:prstGeom prst="rect">
            <a:avLst/>
          </a:prstGeom>
        </p:spPr>
      </p:pic>
    </p:spTree>
    <p:extLst>
      <p:ext uri="{BB962C8B-B14F-4D97-AF65-F5344CB8AC3E}">
        <p14:creationId xmlns:p14="http://schemas.microsoft.com/office/powerpoint/2010/main" val="417819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5082</TotalTime>
  <Words>1152</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 Madssen</dc:creator>
  <cp:lastModifiedBy>reviewer</cp:lastModifiedBy>
  <cp:revision>44</cp:revision>
  <dcterms:created xsi:type="dcterms:W3CDTF">2013-12-18T22:47:06Z</dcterms:created>
  <dcterms:modified xsi:type="dcterms:W3CDTF">2017-03-01T19:57:43Z</dcterms:modified>
</cp:coreProperties>
</file>