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307" r:id="rId3"/>
    <p:sldId id="342" r:id="rId4"/>
    <p:sldId id="345" r:id="rId5"/>
    <p:sldId id="346" r:id="rId6"/>
    <p:sldId id="339" r:id="rId7"/>
    <p:sldId id="338" r:id="rId8"/>
    <p:sldId id="343" r:id="rId9"/>
    <p:sldId id="34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1BE"/>
    <a:srgbClr val="6094BE"/>
    <a:srgbClr val="299F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834"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CF07C-C223-47EF-A821-F7DCDF143AFC}" type="datetimeFigureOut">
              <a:rPr lang="en-NZ" smtClean="0"/>
              <a:t>10/07/2017</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98077-4905-49AC-B232-09640AC9B9C5}" type="slidenum">
              <a:rPr lang="en-NZ" smtClean="0"/>
              <a:t>‹#›</a:t>
            </a:fld>
            <a:endParaRPr lang="en-NZ"/>
          </a:p>
        </p:txBody>
      </p:sp>
    </p:spTree>
    <p:extLst>
      <p:ext uri="{BB962C8B-B14F-4D97-AF65-F5344CB8AC3E}">
        <p14:creationId xmlns:p14="http://schemas.microsoft.com/office/powerpoint/2010/main" val="261280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398077-4905-49AC-B232-09640AC9B9C5}" type="slidenum">
              <a:rPr lang="en-NZ" smtClean="0"/>
              <a:t>1</a:t>
            </a:fld>
            <a:endParaRPr lang="en-NZ"/>
          </a:p>
        </p:txBody>
      </p:sp>
    </p:spTree>
    <p:extLst>
      <p:ext uri="{BB962C8B-B14F-4D97-AF65-F5344CB8AC3E}">
        <p14:creationId xmlns:p14="http://schemas.microsoft.com/office/powerpoint/2010/main" val="331582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303128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87466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54296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FBF3DEF-C5EA-3C43-A739-822E20F45EBF}"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38814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7FBF3DEF-C5EA-3C43-A739-822E20F45EBF}" type="datetimeFigureOut">
              <a:rPr lang="en-US" smtClean="0"/>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80521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7FBF3DEF-C5EA-3C43-A739-822E20F45EBF}"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9688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7FBF3DEF-C5EA-3C43-A739-822E20F45EBF}" type="datetimeFigureOut">
              <a:rPr lang="en-US" smtClean="0"/>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144570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7FBF3DEF-C5EA-3C43-A739-822E20F45EBF}" type="datetimeFigureOut">
              <a:rPr lang="en-US" smtClean="0"/>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406856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3DEF-C5EA-3C43-A739-822E20F45EBF}" type="datetimeFigureOut">
              <a:rPr lang="en-US" smtClean="0"/>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4433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71866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7FBF3DEF-C5EA-3C43-A739-822E20F45EBF}" type="datetimeFigureOut">
              <a:rPr lang="en-US" smtClean="0"/>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7CA2E-9E73-C04F-8706-43C781F866B7}" type="slidenum">
              <a:rPr lang="en-US" smtClean="0"/>
              <a:t>‹#›</a:t>
            </a:fld>
            <a:endParaRPr lang="en-US"/>
          </a:p>
        </p:txBody>
      </p:sp>
    </p:spTree>
    <p:extLst>
      <p:ext uri="{BB962C8B-B14F-4D97-AF65-F5344CB8AC3E}">
        <p14:creationId xmlns:p14="http://schemas.microsoft.com/office/powerpoint/2010/main" val="287813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3DEF-C5EA-3C43-A739-822E20F45EBF}" type="datetimeFigureOut">
              <a:rPr lang="en-US" smtClean="0"/>
              <a:t>7/10/2017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7CA2E-9E73-C04F-8706-43C781F866B7}" type="slidenum">
              <a:rPr lang="en-US" smtClean="0"/>
              <a:t>‹#›</a:t>
            </a:fld>
            <a:endParaRPr lang="en-US"/>
          </a:p>
        </p:txBody>
      </p:sp>
    </p:spTree>
    <p:extLst>
      <p:ext uri="{BB962C8B-B14F-4D97-AF65-F5344CB8AC3E}">
        <p14:creationId xmlns:p14="http://schemas.microsoft.com/office/powerpoint/2010/main" val="111318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3889" y="4356577"/>
            <a:ext cx="11198593" cy="2383588"/>
          </a:xfrm>
        </p:spPr>
        <p:txBody>
          <a:bodyPr>
            <a:normAutofit fontScale="55000" lnSpcReduction="20000"/>
          </a:bodyPr>
          <a:lstStyle/>
          <a:p>
            <a:r>
              <a:rPr lang="en-AU" sz="5100" dirty="0">
                <a:solidFill>
                  <a:schemeClr val="accent1">
                    <a:lumMod val="75000"/>
                  </a:schemeClr>
                </a:solidFill>
                <a:latin typeface="Arial"/>
                <a:cs typeface="Arial"/>
              </a:rPr>
              <a:t>Cross-cultural conceptions of ‘wellbeing’</a:t>
            </a:r>
            <a:br>
              <a:rPr lang="en-US" sz="4000" dirty="0">
                <a:latin typeface="Arial"/>
                <a:cs typeface="Arial"/>
              </a:rPr>
            </a:br>
            <a:endParaRPr lang="en-US" sz="4000" dirty="0">
              <a:latin typeface="Arial"/>
              <a:cs typeface="Arial"/>
            </a:endParaRPr>
          </a:p>
          <a:p>
            <a:r>
              <a:rPr lang="en-US" sz="3800" dirty="0">
                <a:solidFill>
                  <a:schemeClr val="accent1">
                    <a:lumMod val="75000"/>
                  </a:schemeClr>
                </a:solidFill>
                <a:latin typeface="Arial"/>
                <a:cs typeface="Arial"/>
              </a:rPr>
              <a:t>Dr Aaron Jarden</a:t>
            </a:r>
          </a:p>
          <a:p>
            <a:endParaRPr lang="en-US" sz="2800" i="1" dirty="0">
              <a:latin typeface="Arial"/>
              <a:cs typeface="Arial"/>
            </a:endParaRPr>
          </a:p>
          <a:p>
            <a:r>
              <a:rPr lang="en-US" sz="2800" dirty="0">
                <a:latin typeface="Arial"/>
                <a:cs typeface="Arial"/>
              </a:rPr>
              <a:t>aaron.jarden@sahmri.com</a:t>
            </a:r>
          </a:p>
          <a:p>
            <a:endParaRPr lang="en-US" sz="2000" dirty="0">
              <a:latin typeface="Arial"/>
              <a:cs typeface="Arial"/>
            </a:endParaRPr>
          </a:p>
          <a:p>
            <a:r>
              <a:rPr lang="en-US" sz="2000" dirty="0">
                <a:latin typeface="Arial"/>
                <a:cs typeface="Arial"/>
              </a:rPr>
              <a:t>14</a:t>
            </a:r>
            <a:r>
              <a:rPr lang="en-US" sz="2000" baseline="30000" dirty="0">
                <a:latin typeface="Arial"/>
                <a:cs typeface="Arial"/>
              </a:rPr>
              <a:t>th</a:t>
            </a:r>
            <a:r>
              <a:rPr lang="en-US" sz="2000" dirty="0">
                <a:latin typeface="Arial"/>
                <a:cs typeface="Arial"/>
              </a:rPr>
              <a:t> July 2017</a:t>
            </a:r>
          </a:p>
          <a:p>
            <a:r>
              <a:rPr lang="en-US" sz="2000" dirty="0">
                <a:latin typeface="Arial"/>
                <a:cs typeface="Arial"/>
              </a:rPr>
              <a:t>5</a:t>
            </a:r>
            <a:r>
              <a:rPr lang="en-US" sz="2000" baseline="30000" dirty="0">
                <a:latin typeface="Arial"/>
                <a:cs typeface="Arial"/>
              </a:rPr>
              <a:t>th</a:t>
            </a:r>
            <a:r>
              <a:rPr lang="en-US" sz="2000" dirty="0">
                <a:latin typeface="Arial"/>
                <a:cs typeface="Arial"/>
              </a:rPr>
              <a:t> World Congress on Positive Psychology, Canada</a:t>
            </a:r>
          </a:p>
          <a:p>
            <a:endParaRPr lang="en-US" sz="2000" dirty="0">
              <a:latin typeface="Arial"/>
              <a:cs typeface="Arial"/>
            </a:endParaRPr>
          </a:p>
          <a:p>
            <a:r>
              <a:rPr lang="en-NZ" sz="2100" dirty="0">
                <a:latin typeface="Arial"/>
                <a:cs typeface="Arial"/>
              </a:rPr>
              <a:t>Copy of these slides at: www.aaronjarden.com</a:t>
            </a:r>
          </a:p>
          <a:p>
            <a:endParaRPr lang="en-US" sz="2000" dirty="0">
              <a:latin typeface="Arial"/>
              <a:cs typeface="Arial"/>
            </a:endParaRPr>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11549" b="7771"/>
          <a:stretch/>
        </p:blipFill>
        <p:spPr>
          <a:xfrm>
            <a:off x="0" y="-1"/>
            <a:ext cx="12192000" cy="4150659"/>
          </a:xfrm>
          <a:prstGeom prst="rect">
            <a:avLst/>
          </a:prstGeom>
        </p:spPr>
      </p:pic>
      <p:pic>
        <p:nvPicPr>
          <p:cNvPr id="6" name="Picture 5"/>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712166" y="117375"/>
            <a:ext cx="3066023" cy="7493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50144" y="5327515"/>
            <a:ext cx="1042338" cy="1042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3585" y="5327515"/>
            <a:ext cx="1042338" cy="1042338"/>
          </a:xfrm>
          <a:prstGeom prst="rect">
            <a:avLst/>
          </a:prstGeom>
        </p:spPr>
      </p:pic>
    </p:spTree>
    <p:extLst>
      <p:ext uri="{BB962C8B-B14F-4D97-AF65-F5344CB8AC3E}">
        <p14:creationId xmlns:p14="http://schemas.microsoft.com/office/powerpoint/2010/main" val="69667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Intended talk</a:t>
            </a:r>
          </a:p>
          <a:p>
            <a:pPr marL="0" indent="0">
              <a:spcAft>
                <a:spcPts val="600"/>
              </a:spcAft>
              <a:buNone/>
            </a:pPr>
            <a:r>
              <a:rPr lang="en-NZ" sz="1600" dirty="0">
                <a:latin typeface="Arial"/>
                <a:cs typeface="Arial"/>
              </a:rPr>
              <a:t>What is “wellbeing” from a cross-cultural perspective? More specifically, </a:t>
            </a:r>
            <a:r>
              <a:rPr lang="en-NZ" sz="1600" dirty="0">
                <a:solidFill>
                  <a:srgbClr val="00B0F0"/>
                </a:solidFill>
                <a:latin typeface="Arial"/>
                <a:cs typeface="Arial"/>
              </a:rPr>
              <a:t>how is wellbeing conceived of across cultures and contexts</a:t>
            </a:r>
            <a:r>
              <a:rPr lang="en-NZ" sz="1600" dirty="0">
                <a:latin typeface="Arial"/>
                <a:cs typeface="Arial"/>
              </a:rPr>
              <a:t>? The developing field of positive psychology needs greater insight into how people with different nationalities and ethnicities </a:t>
            </a:r>
            <a:r>
              <a:rPr lang="en-NZ" sz="1600" dirty="0">
                <a:solidFill>
                  <a:srgbClr val="00B0F0"/>
                </a:solidFill>
                <a:latin typeface="Arial"/>
                <a:cs typeface="Arial"/>
              </a:rPr>
              <a:t>understand the concept of wellbeing </a:t>
            </a:r>
            <a:r>
              <a:rPr lang="en-NZ" sz="1600" dirty="0">
                <a:latin typeface="Arial"/>
                <a:cs typeface="Arial"/>
              </a:rPr>
              <a:t>in order to appreciate the commonalities and differences in conceptions of wellbeing around the globe. We also need to know </a:t>
            </a:r>
            <a:r>
              <a:rPr lang="en-NZ" sz="1600" dirty="0">
                <a:solidFill>
                  <a:srgbClr val="00B0F0"/>
                </a:solidFill>
                <a:latin typeface="Arial"/>
                <a:cs typeface="Arial"/>
              </a:rPr>
              <a:t>how well cross-cultural lay conceptions of wellbeing match the conceptions used by philosophers, psychologists, sociologists and economists</a:t>
            </a:r>
            <a:r>
              <a:rPr lang="en-NZ" sz="1600" dirty="0">
                <a:latin typeface="Arial"/>
                <a:cs typeface="Arial"/>
              </a:rPr>
              <a:t>.</a:t>
            </a:r>
          </a:p>
          <a:p>
            <a:pPr marL="0" indent="0">
              <a:spcAft>
                <a:spcPts val="600"/>
              </a:spcAft>
              <a:buNone/>
            </a:pPr>
            <a:r>
              <a:rPr lang="en-NZ" sz="1600" dirty="0">
                <a:latin typeface="Arial"/>
                <a:cs typeface="Arial"/>
              </a:rPr>
              <a:t>These such questions are engaged with utilising new data and a Prototype Analysis (Rosch, 1975) approach. To date we know that lay conceptions of wellbeing differ from academic models (Hone, </a:t>
            </a:r>
            <a:r>
              <a:rPr lang="en-NZ" sz="1600" dirty="0" err="1">
                <a:latin typeface="Arial"/>
                <a:cs typeface="Arial"/>
              </a:rPr>
              <a:t>Schofied</a:t>
            </a:r>
            <a:r>
              <a:rPr lang="en-NZ" sz="1600" dirty="0">
                <a:latin typeface="Arial"/>
                <a:cs typeface="Arial"/>
              </a:rPr>
              <a:t>, &amp; Jarden, 2016). For example, New Zealand workers are less likely than academic researchers to consider the presence of achievement, engagement, and optimism as important for wellbeing, and in contrast to academics, workers view physical health, work-life balance, and feeling valued as central components of wellbeing. We also know that while it is </a:t>
            </a:r>
            <a:r>
              <a:rPr lang="en-NZ" sz="1600" dirty="0">
                <a:solidFill>
                  <a:srgbClr val="00B0F0"/>
                </a:solidFill>
                <a:latin typeface="Arial"/>
                <a:cs typeface="Arial"/>
              </a:rPr>
              <a:t>clear from various population wellbeing surveys that wellbeing varies cross-culturally and across nations</a:t>
            </a:r>
            <a:r>
              <a:rPr lang="en-NZ" sz="1600" dirty="0">
                <a:latin typeface="Arial"/>
                <a:cs typeface="Arial"/>
              </a:rPr>
              <a:t> (Cheng et al., 2104; Delle Fave et al., 2016; Diener, 2009; Diener &amp; Suh, 2000; </a:t>
            </a:r>
            <a:r>
              <a:rPr lang="en-NZ" sz="1600" dirty="0" err="1">
                <a:latin typeface="Arial"/>
                <a:cs typeface="Arial"/>
              </a:rPr>
              <a:t>Dezhu</a:t>
            </a:r>
            <a:r>
              <a:rPr lang="en-NZ" sz="1600" dirty="0">
                <a:latin typeface="Arial"/>
                <a:cs typeface="Arial"/>
              </a:rPr>
              <a:t>, Yew-Kwang, &amp; </a:t>
            </a:r>
            <a:r>
              <a:rPr lang="en-NZ" sz="1600" dirty="0" err="1">
                <a:latin typeface="Arial"/>
                <a:cs typeface="Arial"/>
              </a:rPr>
              <a:t>Yujun</a:t>
            </a:r>
            <a:r>
              <a:rPr lang="en-NZ" sz="1600" dirty="0">
                <a:latin typeface="Arial"/>
                <a:cs typeface="Arial"/>
              </a:rPr>
              <a:t>, 2015; Lau, White, &amp; </a:t>
            </a:r>
            <a:r>
              <a:rPr lang="en-NZ" sz="1600" dirty="0" err="1">
                <a:latin typeface="Arial"/>
                <a:cs typeface="Arial"/>
              </a:rPr>
              <a:t>Schnall</a:t>
            </a:r>
            <a:r>
              <a:rPr lang="en-NZ" sz="1600" dirty="0">
                <a:latin typeface="Arial"/>
                <a:cs typeface="Arial"/>
              </a:rPr>
              <a:t>, 2013; Lomas, 2016; </a:t>
            </a:r>
            <a:r>
              <a:rPr lang="en-NZ" sz="1600" dirty="0" err="1">
                <a:latin typeface="Arial"/>
                <a:cs typeface="Arial"/>
              </a:rPr>
              <a:t>Tafarodi</a:t>
            </a:r>
            <a:r>
              <a:rPr lang="en-NZ" sz="1600" dirty="0">
                <a:latin typeface="Arial"/>
                <a:cs typeface="Arial"/>
              </a:rPr>
              <a:t> et al., 1012; Tamir et al., 2015; Uchida, &amp; </a:t>
            </a:r>
            <a:r>
              <a:rPr lang="en-NZ" sz="1600" dirty="0" err="1">
                <a:latin typeface="Arial"/>
                <a:cs typeface="Arial"/>
              </a:rPr>
              <a:t>Ogihara</a:t>
            </a:r>
            <a:r>
              <a:rPr lang="en-NZ" sz="1600" dirty="0">
                <a:latin typeface="Arial"/>
                <a:cs typeface="Arial"/>
              </a:rPr>
              <a:t>, 2012; Uchida, </a:t>
            </a:r>
            <a:r>
              <a:rPr lang="en-NZ" sz="1600" dirty="0" err="1">
                <a:latin typeface="Arial"/>
                <a:cs typeface="Arial"/>
              </a:rPr>
              <a:t>Norasakkunkit</a:t>
            </a:r>
            <a:r>
              <a:rPr lang="en-NZ" sz="1600" dirty="0">
                <a:latin typeface="Arial"/>
                <a:cs typeface="Arial"/>
              </a:rPr>
              <a:t>, &amp; </a:t>
            </a:r>
            <a:r>
              <a:rPr lang="en-NZ" sz="1600" dirty="0" err="1">
                <a:latin typeface="Arial"/>
                <a:cs typeface="Arial"/>
              </a:rPr>
              <a:t>Kitayama</a:t>
            </a:r>
            <a:r>
              <a:rPr lang="en-NZ" sz="1600" dirty="0">
                <a:latin typeface="Arial"/>
                <a:cs typeface="Arial"/>
              </a:rPr>
              <a:t>, 2013; Veenhoven, 2012), the glut of distinctly different understandings of wellbeing in this research makes this literature based challenging to assimilate (especially given that wellbeing is a multidimensional concept).</a:t>
            </a:r>
          </a:p>
          <a:p>
            <a:pPr marL="0" indent="0">
              <a:spcAft>
                <a:spcPts val="600"/>
              </a:spcAft>
              <a:buNone/>
            </a:pPr>
            <a:r>
              <a:rPr lang="en-NZ" sz="1600" dirty="0">
                <a:latin typeface="Arial"/>
                <a:cs typeface="Arial"/>
              </a:rPr>
              <a:t>This talk will present results that extends the above work to an international context with </a:t>
            </a:r>
            <a:r>
              <a:rPr lang="en-NZ" sz="1600" dirty="0">
                <a:solidFill>
                  <a:srgbClr val="00B0F0"/>
                </a:solidFill>
                <a:latin typeface="Arial"/>
                <a:cs typeface="Arial"/>
              </a:rPr>
              <a:t>cross-cultural lay samples</a:t>
            </a:r>
            <a:r>
              <a:rPr lang="en-NZ" sz="1600" dirty="0">
                <a:latin typeface="Arial"/>
                <a:cs typeface="Arial"/>
              </a:rPr>
              <a:t>. In doing so it will provide greater conceptual and definitional clarity on what wellbeing is across cultures, and provide a richer understanding of ‘wellbeing’.</a:t>
            </a:r>
            <a:endParaRPr lang="en-AU" sz="1600" dirty="0">
              <a:latin typeface="Arial"/>
              <a:cs typeface="Arial"/>
            </a:endParaRPr>
          </a:p>
          <a:p>
            <a:pPr marL="0" indent="0">
              <a:spcAft>
                <a:spcPts val="600"/>
              </a:spcAft>
              <a:buNone/>
            </a:pPr>
            <a:endParaRPr lang="en-US" sz="1000" dirty="0">
              <a:solidFill>
                <a:srgbClr val="000078"/>
              </a:solidFill>
              <a:latin typeface="Arial"/>
              <a:cs typeface="Arial"/>
            </a:endParaRPr>
          </a:p>
          <a:p>
            <a:endParaRPr lang="en-US" sz="1000" dirty="0"/>
          </a:p>
          <a:p>
            <a:endParaRPr lang="en-US" sz="10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Overview</a:t>
            </a:r>
          </a:p>
        </p:txBody>
      </p:sp>
    </p:spTree>
    <p:extLst>
      <p:ext uri="{BB962C8B-B14F-4D97-AF65-F5344CB8AC3E}">
        <p14:creationId xmlns:p14="http://schemas.microsoft.com/office/powerpoint/2010/main" val="378552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Intended overview</a:t>
            </a:r>
          </a:p>
          <a:p>
            <a:pPr>
              <a:spcAft>
                <a:spcPts val="600"/>
              </a:spcAft>
            </a:pPr>
            <a:r>
              <a:rPr lang="en-AU" sz="2000" dirty="0">
                <a:latin typeface="Arial"/>
                <a:cs typeface="Arial"/>
              </a:rPr>
              <a:t>Results indicated that New Zealand workers are less likely than academic researchers to consider the presence of </a:t>
            </a:r>
            <a:r>
              <a:rPr lang="en-AU" sz="2000" dirty="0">
                <a:solidFill>
                  <a:srgbClr val="00B0F0"/>
                </a:solidFill>
                <a:latin typeface="Arial"/>
                <a:cs typeface="Arial"/>
              </a:rPr>
              <a:t>achievement</a:t>
            </a:r>
            <a:r>
              <a:rPr lang="en-AU" sz="2000" dirty="0">
                <a:latin typeface="Arial"/>
                <a:cs typeface="Arial"/>
              </a:rPr>
              <a:t>, </a:t>
            </a:r>
            <a:r>
              <a:rPr lang="en-AU" sz="2000" dirty="0">
                <a:solidFill>
                  <a:srgbClr val="00B0F0"/>
                </a:solidFill>
                <a:latin typeface="Arial"/>
                <a:cs typeface="Arial"/>
              </a:rPr>
              <a:t>engagement</a:t>
            </a:r>
            <a:r>
              <a:rPr lang="en-AU" sz="2000" dirty="0">
                <a:latin typeface="Arial"/>
                <a:cs typeface="Arial"/>
              </a:rPr>
              <a:t>, and </a:t>
            </a:r>
            <a:r>
              <a:rPr lang="en-AU" sz="2000" dirty="0">
                <a:solidFill>
                  <a:srgbClr val="00B0F0"/>
                </a:solidFill>
                <a:latin typeface="Arial"/>
                <a:cs typeface="Arial"/>
              </a:rPr>
              <a:t>optimism</a:t>
            </a:r>
            <a:r>
              <a:rPr lang="en-AU" sz="2000" dirty="0">
                <a:latin typeface="Arial"/>
                <a:cs typeface="Arial"/>
              </a:rPr>
              <a:t> as important for wellbeing. </a:t>
            </a:r>
          </a:p>
          <a:p>
            <a:pPr>
              <a:spcAft>
                <a:spcPts val="600"/>
              </a:spcAft>
            </a:pPr>
            <a:r>
              <a:rPr lang="en-AU" sz="2000" dirty="0">
                <a:latin typeface="Arial"/>
                <a:cs typeface="Arial"/>
              </a:rPr>
              <a:t>In contrast to current popular academic models, New Zealand workers viewed </a:t>
            </a:r>
            <a:r>
              <a:rPr lang="en-AU" sz="2000" dirty="0">
                <a:solidFill>
                  <a:srgbClr val="00B0F0"/>
                </a:solidFill>
                <a:latin typeface="Arial"/>
                <a:cs typeface="Arial"/>
              </a:rPr>
              <a:t>physical health</a:t>
            </a:r>
            <a:r>
              <a:rPr lang="en-AU" sz="2000" dirty="0">
                <a:latin typeface="Arial"/>
                <a:cs typeface="Arial"/>
              </a:rPr>
              <a:t>, </a:t>
            </a:r>
            <a:r>
              <a:rPr lang="en-AU" sz="2000" dirty="0">
                <a:solidFill>
                  <a:srgbClr val="00B0F0"/>
                </a:solidFill>
                <a:latin typeface="Arial"/>
                <a:cs typeface="Arial"/>
              </a:rPr>
              <a:t>work-life balance</a:t>
            </a:r>
            <a:r>
              <a:rPr lang="en-AU" sz="2000" dirty="0">
                <a:latin typeface="Arial"/>
                <a:cs typeface="Arial"/>
              </a:rPr>
              <a:t>, and </a:t>
            </a:r>
            <a:r>
              <a:rPr lang="en-AU" sz="2000" dirty="0">
                <a:solidFill>
                  <a:srgbClr val="00B0F0"/>
                </a:solidFill>
                <a:latin typeface="Arial"/>
                <a:cs typeface="Arial"/>
              </a:rPr>
              <a:t>feeling valued </a:t>
            </a:r>
            <a:r>
              <a:rPr lang="en-AU" sz="2000" dirty="0">
                <a:latin typeface="Arial"/>
                <a:cs typeface="Arial"/>
              </a:rPr>
              <a:t>as central components of wellbeing.</a:t>
            </a:r>
            <a:endParaRPr lang="en-NZ" sz="2000" dirty="0">
              <a:latin typeface="Arial"/>
              <a:cs typeface="Arial"/>
            </a:endParaRPr>
          </a:p>
          <a:p>
            <a:pPr marL="0" indent="0">
              <a:spcAft>
                <a:spcPts val="600"/>
              </a:spcAft>
              <a:buNone/>
            </a:pPr>
            <a:endParaRPr lang="en-US" sz="1000" dirty="0">
              <a:solidFill>
                <a:srgbClr val="000078"/>
              </a:solidFill>
              <a:latin typeface="Arial"/>
              <a:cs typeface="Arial"/>
            </a:endParaRPr>
          </a:p>
          <a:p>
            <a:endParaRPr lang="en-US" sz="1000" dirty="0"/>
          </a:p>
          <a:p>
            <a:endParaRPr lang="en-US" sz="1000" dirty="0"/>
          </a:p>
        </p:txBody>
      </p:sp>
      <p:pic>
        <p:nvPicPr>
          <p:cNvPr id="3" name="Picture 2"/>
          <p:cNvPicPr>
            <a:picLocks noChangeAspect="1"/>
          </p:cNvPicPr>
          <p:nvPr/>
        </p:nvPicPr>
        <p:blipFill rotWithShape="1">
          <a:blip r:embed="rId3"/>
          <a:srcRect l="13077" t="12233" r="25999" b="26406"/>
          <a:stretch/>
        </p:blipFill>
        <p:spPr>
          <a:xfrm>
            <a:off x="3501438" y="3700185"/>
            <a:ext cx="4637988" cy="2627557"/>
          </a:xfrm>
          <a:prstGeom prst="rect">
            <a:avLst/>
          </a:prstGeom>
        </p:spPr>
      </p:pic>
      <p:cxnSp>
        <p:nvCxnSpPr>
          <p:cNvPr id="5" name="Straight Arrow Connector 4"/>
          <p:cNvCxnSpPr/>
          <p:nvPr/>
        </p:nvCxnSpPr>
        <p:spPr>
          <a:xfrm>
            <a:off x="1432874" y="3535052"/>
            <a:ext cx="2432116" cy="1583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5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9908808" cy="5202404"/>
          </a:xfrm>
        </p:spPr>
        <p:txBody>
          <a:bodyPr numCol="1">
            <a:noAutofit/>
          </a:bodyPr>
          <a:lstStyle/>
          <a:p>
            <a:pPr marL="0" indent="0">
              <a:spcAft>
                <a:spcPts val="600"/>
              </a:spcAft>
              <a:buNone/>
            </a:pPr>
            <a:r>
              <a:rPr lang="en-AU" sz="2000" b="1" dirty="0">
                <a:solidFill>
                  <a:srgbClr val="6094BE"/>
                </a:solidFill>
                <a:latin typeface="Arial"/>
                <a:cs typeface="Arial"/>
              </a:rPr>
              <a:t>Intended overview</a:t>
            </a:r>
          </a:p>
          <a:p>
            <a:pPr>
              <a:spcAft>
                <a:spcPts val="600"/>
              </a:spcAft>
            </a:pPr>
            <a:r>
              <a:rPr lang="en-AU" sz="2000" dirty="0" err="1">
                <a:latin typeface="Arial"/>
                <a:cs typeface="Arial"/>
              </a:rPr>
              <a:t>Hamling</a:t>
            </a:r>
            <a:r>
              <a:rPr lang="en-AU" sz="2000" dirty="0">
                <a:latin typeface="Arial"/>
                <a:cs typeface="Arial"/>
              </a:rPr>
              <a:t>, K.,  Jarden, A., &amp; Schofield, G. (2016). </a:t>
            </a:r>
            <a:r>
              <a:rPr lang="en-AU" sz="2000" u="sng" dirty="0">
                <a:latin typeface="Arial"/>
                <a:cs typeface="Arial"/>
              </a:rPr>
              <a:t>Recipes for occupational wellbeing: An investigation of the associations with wellbeing in New Zealand workers</a:t>
            </a:r>
            <a:r>
              <a:rPr lang="en-AU" sz="2000" dirty="0">
                <a:latin typeface="Arial"/>
                <a:cs typeface="Arial"/>
              </a:rPr>
              <a:t>. </a:t>
            </a:r>
            <a:r>
              <a:rPr lang="en-AU" sz="2000" i="1" dirty="0">
                <a:latin typeface="Arial"/>
                <a:cs typeface="Arial"/>
              </a:rPr>
              <a:t>New Zealand Journal of Human Resource Management, 12</a:t>
            </a:r>
            <a:r>
              <a:rPr lang="en-AU" sz="2000" dirty="0">
                <a:latin typeface="Arial"/>
                <a:cs typeface="Arial"/>
              </a:rPr>
              <a:t>(2), 151-173. </a:t>
            </a:r>
            <a:endParaRPr lang="en-NZ" sz="2000" dirty="0">
              <a:latin typeface="Arial"/>
              <a:cs typeface="Arial"/>
            </a:endParaRPr>
          </a:p>
          <a:p>
            <a:pPr>
              <a:spcAft>
                <a:spcPts val="600"/>
              </a:spcAft>
            </a:pPr>
            <a:r>
              <a:rPr lang="en-AU" sz="1600" dirty="0">
                <a:latin typeface="Arial"/>
                <a:cs typeface="Arial"/>
              </a:rPr>
              <a:t>This cross sectional study sought to investigate if </a:t>
            </a:r>
            <a:r>
              <a:rPr lang="en-AU" sz="1600" dirty="0">
                <a:solidFill>
                  <a:srgbClr val="00B0F0"/>
                </a:solidFill>
                <a:latin typeface="Arial"/>
                <a:cs typeface="Arial"/>
              </a:rPr>
              <a:t>workers in eight distinct occupational groups </a:t>
            </a:r>
            <a:r>
              <a:rPr lang="en-AU" sz="1600" dirty="0">
                <a:latin typeface="Arial"/>
                <a:cs typeface="Arial"/>
              </a:rPr>
              <a:t>in New Zealand </a:t>
            </a:r>
            <a:r>
              <a:rPr lang="en-AU" sz="1600" dirty="0">
                <a:solidFill>
                  <a:srgbClr val="00B0F0"/>
                </a:solidFill>
                <a:latin typeface="Arial"/>
                <a:cs typeface="Arial"/>
              </a:rPr>
              <a:t>experienced wellbeing in the same way or if there were unique recipes for wellbeing </a:t>
            </a:r>
            <a:r>
              <a:rPr lang="en-AU" sz="1600" dirty="0">
                <a:latin typeface="Arial"/>
                <a:cs typeface="Arial"/>
              </a:rPr>
              <a:t>according to occupational context. We first examined and compared the prevalence of flourishing (a global wellbeing outcome) and job satisfaction (a specific contextual wellbeing outcome) amongst the occupational groups. We then investigated if there were differences in the factors associated with flourishing and job satisfaction for each group of workers. Results of nonparametric testing revealed that the prevalence of flourishing and job satisfaction varied significantly between occupational groups, in particular, between higher and lower status occupations. Multiple regression analysis revealed that although there were unique factors associated with flourishing and job satisfaction scores across occupational groups, meaning and purpose was most strongly associated with flourishing scores while work life balance was most strongly associated with job satisfaction scores. The findings are discussed in the context of current workplace wellbeing initiatives.</a:t>
            </a:r>
            <a:endParaRPr lang="en-US" sz="1600" dirty="0">
              <a:latin typeface="Arial"/>
              <a:cs typeface="Arial"/>
            </a:endParaRPr>
          </a:p>
          <a:p>
            <a:endParaRPr lang="en-US" sz="1000" dirty="0"/>
          </a:p>
          <a:p>
            <a:endParaRPr lang="en-US" sz="1000" dirty="0"/>
          </a:p>
        </p:txBody>
      </p:sp>
    </p:spTree>
    <p:extLst>
      <p:ext uri="{BB962C8B-B14F-4D97-AF65-F5344CB8AC3E}">
        <p14:creationId xmlns:p14="http://schemas.microsoft.com/office/powerpoint/2010/main" val="175905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rotWithShape="1">
          <a:blip r:embed="rId3"/>
          <a:srcRect l="26508" t="14273" r="44497" b="8063"/>
          <a:stretch/>
        </p:blipFill>
        <p:spPr>
          <a:xfrm>
            <a:off x="465841" y="1138904"/>
            <a:ext cx="3795860" cy="5719096"/>
          </a:xfrm>
          <a:prstGeom prst="rect">
            <a:avLst/>
          </a:prstGeom>
        </p:spPr>
      </p:pic>
      <p:pic>
        <p:nvPicPr>
          <p:cNvPr id="9" name="Picture 8"/>
          <p:cNvPicPr>
            <a:picLocks noChangeAspect="1"/>
          </p:cNvPicPr>
          <p:nvPr/>
        </p:nvPicPr>
        <p:blipFill rotWithShape="1">
          <a:blip r:embed="rId3"/>
          <a:srcRect l="26508" t="25294" r="44497" b="61591"/>
          <a:stretch/>
        </p:blipFill>
        <p:spPr>
          <a:xfrm>
            <a:off x="4454164" y="1688280"/>
            <a:ext cx="7252980" cy="1845496"/>
          </a:xfrm>
          <a:prstGeom prst="rect">
            <a:avLst/>
          </a:prstGeom>
        </p:spPr>
      </p:pic>
      <p:cxnSp>
        <p:nvCxnSpPr>
          <p:cNvPr id="5" name="Straight Arrow Connector 4"/>
          <p:cNvCxnSpPr/>
          <p:nvPr/>
        </p:nvCxnSpPr>
        <p:spPr>
          <a:xfrm>
            <a:off x="4044884" y="2654426"/>
            <a:ext cx="740004" cy="471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3"/>
          <a:srcRect l="26508" t="67333" r="44497" b="25035"/>
          <a:stretch/>
        </p:blipFill>
        <p:spPr>
          <a:xfrm>
            <a:off x="4454164" y="4219312"/>
            <a:ext cx="7252980" cy="1073802"/>
          </a:xfrm>
          <a:prstGeom prst="rect">
            <a:avLst/>
          </a:prstGeom>
        </p:spPr>
      </p:pic>
      <p:cxnSp>
        <p:nvCxnSpPr>
          <p:cNvPr id="11" name="Straight Arrow Connector 10"/>
          <p:cNvCxnSpPr/>
          <p:nvPr/>
        </p:nvCxnSpPr>
        <p:spPr>
          <a:xfrm flipV="1">
            <a:off x="4044884" y="4672680"/>
            <a:ext cx="904188" cy="5968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77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5280249" cy="5202404"/>
          </a:xfrm>
        </p:spPr>
        <p:txBody>
          <a:bodyPr numCol="1">
            <a:noAutofit/>
          </a:bodyPr>
          <a:lstStyle/>
          <a:p>
            <a:pPr marL="0" indent="0">
              <a:spcAft>
                <a:spcPts val="600"/>
              </a:spcAft>
              <a:buNone/>
            </a:pPr>
            <a:r>
              <a:rPr lang="en-AU" sz="2000" b="1" dirty="0">
                <a:solidFill>
                  <a:srgbClr val="6094BE"/>
                </a:solidFill>
                <a:latin typeface="Arial"/>
                <a:cs typeface="Arial"/>
              </a:rPr>
              <a:t>What is wellbeing</a:t>
            </a:r>
          </a:p>
          <a:p>
            <a:pPr>
              <a:spcAft>
                <a:spcPts val="600"/>
              </a:spcAft>
            </a:pPr>
            <a:r>
              <a:rPr lang="en-AU" sz="2000" dirty="0">
                <a:latin typeface="Arial"/>
                <a:cs typeface="Arial"/>
              </a:rPr>
              <a:t>Humans have always struggled to define ‘happiness’. </a:t>
            </a:r>
          </a:p>
          <a:p>
            <a:pPr>
              <a:spcAft>
                <a:spcPts val="600"/>
              </a:spcAft>
            </a:pPr>
            <a:r>
              <a:rPr lang="en-AU" sz="2000" dirty="0">
                <a:latin typeface="Arial"/>
                <a:cs typeface="Arial"/>
              </a:rPr>
              <a:t>Also no consensus on ‘wellbeing’ (or ‘flourishing’ – high levels of wellbeing).</a:t>
            </a:r>
          </a:p>
          <a:p>
            <a:pPr>
              <a:spcAft>
                <a:spcPts val="600"/>
              </a:spcAft>
            </a:pPr>
            <a:r>
              <a:rPr lang="en-AU" sz="2000" dirty="0">
                <a:latin typeface="Arial"/>
                <a:cs typeface="Arial"/>
              </a:rPr>
              <a:t>Across countries, the term varies: happiness, wellbeing, welfare, quality of life, etc. </a:t>
            </a:r>
          </a:p>
          <a:p>
            <a:pPr>
              <a:spcAft>
                <a:spcPts val="600"/>
              </a:spcAft>
            </a:pPr>
            <a:r>
              <a:rPr lang="en-AU" sz="2000" dirty="0">
                <a:latin typeface="Arial"/>
                <a:cs typeface="Arial"/>
              </a:rPr>
              <a:t>For example, what does flourishing mean?</a:t>
            </a:r>
          </a:p>
          <a:p>
            <a:pPr>
              <a:spcAft>
                <a:spcPts val="600"/>
              </a:spcAft>
            </a:pPr>
            <a:endParaRPr lang="en-US" sz="18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What is wellbeing? </a:t>
            </a:r>
          </a:p>
        </p:txBody>
      </p:sp>
      <p:pic>
        <p:nvPicPr>
          <p:cNvPr id="5" name="Picture 4"/>
          <p:cNvPicPr>
            <a:picLocks noChangeAspect="1"/>
          </p:cNvPicPr>
          <p:nvPr/>
        </p:nvPicPr>
        <p:blipFill rotWithShape="1">
          <a:blip r:embed="rId3"/>
          <a:srcRect l="31739" t="23981" r="30351" b="19595"/>
          <a:stretch/>
        </p:blipFill>
        <p:spPr>
          <a:xfrm>
            <a:off x="6314721" y="1284486"/>
            <a:ext cx="5505748" cy="5121626"/>
          </a:xfrm>
          <a:prstGeom prst="rect">
            <a:avLst/>
          </a:prstGeom>
        </p:spPr>
      </p:pic>
      <p:cxnSp>
        <p:nvCxnSpPr>
          <p:cNvPr id="3" name="Straight Arrow Connector 2"/>
          <p:cNvCxnSpPr/>
          <p:nvPr/>
        </p:nvCxnSpPr>
        <p:spPr>
          <a:xfrm flipV="1">
            <a:off x="5118755" y="4524866"/>
            <a:ext cx="923826" cy="1414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65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Actual overview</a:t>
            </a:r>
          </a:p>
          <a:p>
            <a:pPr>
              <a:spcAft>
                <a:spcPts val="600"/>
              </a:spcAft>
            </a:pPr>
            <a:r>
              <a:rPr lang="en-NZ" sz="2000" b="1" dirty="0">
                <a:latin typeface="Arial"/>
                <a:cs typeface="Arial"/>
              </a:rPr>
              <a:t>Disabato, D. J., Goodman, F. R., Kashdan, T. B., Short, J. L., </a:t>
            </a:r>
            <a:r>
              <a:rPr lang="en-NZ" sz="2000" dirty="0">
                <a:latin typeface="Arial"/>
                <a:cs typeface="Arial"/>
              </a:rPr>
              <a:t>&amp; </a:t>
            </a:r>
            <a:r>
              <a:rPr lang="en-NZ" sz="2000" dirty="0">
                <a:solidFill>
                  <a:srgbClr val="00B0F0"/>
                </a:solidFill>
                <a:latin typeface="Arial"/>
                <a:cs typeface="Arial"/>
              </a:rPr>
              <a:t>Jarden, A</a:t>
            </a:r>
            <a:r>
              <a:rPr lang="en-NZ" sz="2000" dirty="0">
                <a:latin typeface="Arial"/>
                <a:cs typeface="Arial"/>
              </a:rPr>
              <a:t>. (2015, September 7). </a:t>
            </a:r>
            <a:r>
              <a:rPr lang="en-NZ" sz="2000" u="sng" dirty="0">
                <a:latin typeface="Arial"/>
                <a:cs typeface="Arial"/>
              </a:rPr>
              <a:t>Different Types of Well-Being? </a:t>
            </a:r>
            <a:r>
              <a:rPr lang="en-NZ" sz="2000" u="sng" dirty="0">
                <a:solidFill>
                  <a:srgbClr val="00B0F0"/>
                </a:solidFill>
                <a:latin typeface="Arial"/>
                <a:cs typeface="Arial"/>
              </a:rPr>
              <a:t>A Cross-Cultural Examination of Hedonic and </a:t>
            </a:r>
            <a:r>
              <a:rPr lang="en-NZ" sz="2000" u="sng" dirty="0" err="1">
                <a:solidFill>
                  <a:srgbClr val="00B0F0"/>
                </a:solidFill>
                <a:latin typeface="Arial"/>
                <a:cs typeface="Arial"/>
              </a:rPr>
              <a:t>Eudaimonic</a:t>
            </a:r>
            <a:r>
              <a:rPr lang="en-NZ" sz="2000" u="sng" dirty="0">
                <a:solidFill>
                  <a:srgbClr val="00B0F0"/>
                </a:solidFill>
                <a:latin typeface="Arial"/>
                <a:cs typeface="Arial"/>
              </a:rPr>
              <a:t> Well-Being</a:t>
            </a:r>
            <a:r>
              <a:rPr lang="en-NZ" sz="2000" dirty="0">
                <a:latin typeface="Arial"/>
                <a:cs typeface="Arial"/>
              </a:rPr>
              <a:t>. </a:t>
            </a:r>
            <a:r>
              <a:rPr lang="en-NZ" sz="2000" i="1" dirty="0">
                <a:latin typeface="Arial"/>
                <a:cs typeface="Arial"/>
              </a:rPr>
              <a:t>Psychological Assessment</a:t>
            </a:r>
            <a:r>
              <a:rPr lang="en-NZ" sz="2000" dirty="0">
                <a:latin typeface="Arial"/>
                <a:cs typeface="Arial"/>
              </a:rPr>
              <a:t>.</a:t>
            </a:r>
          </a:p>
          <a:p>
            <a:pPr>
              <a:spcAft>
                <a:spcPts val="600"/>
              </a:spcAft>
            </a:pPr>
            <a:r>
              <a:rPr lang="en-NZ" sz="1800" dirty="0">
                <a:latin typeface="Arial"/>
                <a:cs typeface="Arial"/>
              </a:rPr>
              <a:t>A large international sample was used to test whether </a:t>
            </a:r>
            <a:r>
              <a:rPr lang="en-NZ" sz="1800" dirty="0" err="1">
                <a:latin typeface="Arial"/>
                <a:cs typeface="Arial"/>
              </a:rPr>
              <a:t>hedonia</a:t>
            </a:r>
            <a:r>
              <a:rPr lang="en-NZ" sz="1800" dirty="0">
                <a:latin typeface="Arial"/>
                <a:cs typeface="Arial"/>
              </a:rPr>
              <a:t> (the experience of positive emotional states and satisfaction of desires) and eudaimonia (the presence of meaning and development of one’s potentials) represent 1 overarching well-being construct or 2 related dimensions. </a:t>
            </a:r>
            <a:r>
              <a:rPr lang="en-NZ" sz="1800" dirty="0">
                <a:solidFill>
                  <a:srgbClr val="00B0F0"/>
                </a:solidFill>
                <a:latin typeface="Arial"/>
                <a:cs typeface="Arial"/>
              </a:rPr>
              <a:t>A latent correlation of .96 presents negligible evidence for the discriminant validity </a:t>
            </a:r>
            <a:r>
              <a:rPr lang="en-NZ" sz="1800" dirty="0">
                <a:latin typeface="Arial"/>
                <a:cs typeface="Arial"/>
              </a:rPr>
              <a:t>between Diener’s (1984) subjective well-being model of </a:t>
            </a:r>
            <a:r>
              <a:rPr lang="en-NZ" sz="1800" dirty="0" err="1">
                <a:latin typeface="Arial"/>
                <a:cs typeface="Arial"/>
              </a:rPr>
              <a:t>hedonia</a:t>
            </a:r>
            <a:r>
              <a:rPr lang="en-NZ" sz="1800" dirty="0">
                <a:latin typeface="Arial"/>
                <a:cs typeface="Arial"/>
              </a:rPr>
              <a:t> and </a:t>
            </a:r>
            <a:r>
              <a:rPr lang="en-NZ" sz="1800" dirty="0" err="1">
                <a:latin typeface="Arial"/>
                <a:cs typeface="Arial"/>
              </a:rPr>
              <a:t>Ryff’s</a:t>
            </a:r>
            <a:r>
              <a:rPr lang="en-NZ" sz="1800" dirty="0">
                <a:latin typeface="Arial"/>
                <a:cs typeface="Arial"/>
              </a:rPr>
              <a:t> (1989) psychological well-being model of eudaimonia. When compared with known correlates of well-being (e.g., curiosity, gratitude), eudaimonia and </a:t>
            </a:r>
            <a:r>
              <a:rPr lang="en-NZ" sz="1800" dirty="0" err="1">
                <a:latin typeface="Arial"/>
                <a:cs typeface="Arial"/>
              </a:rPr>
              <a:t>hedonia</a:t>
            </a:r>
            <a:r>
              <a:rPr lang="en-NZ" sz="1800" dirty="0">
                <a:latin typeface="Arial"/>
                <a:cs typeface="Arial"/>
              </a:rPr>
              <a:t> showed very similar relationships, save goal-directed will and ways (i.e., hope), a meaning orientation to happiness, and grit. </a:t>
            </a:r>
            <a:r>
              <a:rPr lang="en-NZ" sz="1800" dirty="0">
                <a:solidFill>
                  <a:srgbClr val="00B0F0"/>
                </a:solidFill>
                <a:latin typeface="Arial"/>
                <a:cs typeface="Arial"/>
              </a:rPr>
              <a:t>Identical analyses in subsamples of 7 geographical world regions revealed similar results around the globe</a:t>
            </a:r>
            <a:r>
              <a:rPr lang="en-NZ" sz="1800" dirty="0">
                <a:latin typeface="Arial"/>
                <a:cs typeface="Arial"/>
              </a:rPr>
              <a:t>. A single overarching construct more accurately reflects </a:t>
            </a:r>
            <a:r>
              <a:rPr lang="en-NZ" sz="1800" dirty="0" err="1">
                <a:latin typeface="Arial"/>
                <a:cs typeface="Arial"/>
              </a:rPr>
              <a:t>hedonia</a:t>
            </a:r>
            <a:r>
              <a:rPr lang="en-NZ" sz="1800" dirty="0">
                <a:latin typeface="Arial"/>
                <a:cs typeface="Arial"/>
              </a:rPr>
              <a:t> and eudaimonia when measured as self-reported subjective and psychological well-being. Nevertheless, measures of eudaimonia may contain aspects of meaningful goal-directedness unique from </a:t>
            </a:r>
            <a:r>
              <a:rPr lang="en-NZ" sz="1800" dirty="0" err="1">
                <a:latin typeface="Arial"/>
                <a:cs typeface="Arial"/>
              </a:rPr>
              <a:t>hedonia</a:t>
            </a:r>
            <a:r>
              <a:rPr lang="en-NZ" sz="1800" dirty="0">
                <a:latin typeface="Arial"/>
                <a:cs typeface="Arial"/>
              </a:rPr>
              <a:t>.</a:t>
            </a:r>
            <a:endParaRPr lang="en-US" sz="1800" dirty="0"/>
          </a:p>
        </p:txBody>
      </p:sp>
      <p:sp>
        <p:nvSpPr>
          <p:cNvPr id="8" name="TextBox 7"/>
          <p:cNvSpPr txBox="1"/>
          <p:nvPr/>
        </p:nvSpPr>
        <p:spPr>
          <a:xfrm>
            <a:off x="2040467" y="186268"/>
            <a:ext cx="8229600" cy="646331"/>
          </a:xfrm>
          <a:prstGeom prst="rect">
            <a:avLst/>
          </a:prstGeom>
          <a:noFill/>
        </p:spPr>
        <p:txBody>
          <a:bodyPr wrap="square" rtlCol="0">
            <a:spAutoFit/>
          </a:bodyPr>
          <a:lstStyle/>
          <a:p>
            <a:r>
              <a:rPr lang="en-US" sz="3600" dirty="0">
                <a:solidFill>
                  <a:schemeClr val="bg1"/>
                </a:solidFill>
                <a:latin typeface="Arial"/>
                <a:cs typeface="Arial"/>
              </a:rPr>
              <a:t>Cross-cultural wellbeing</a:t>
            </a:r>
          </a:p>
        </p:txBody>
      </p:sp>
    </p:spTree>
    <p:extLst>
      <p:ext uri="{BB962C8B-B14F-4D97-AF65-F5344CB8AC3E}">
        <p14:creationId xmlns:p14="http://schemas.microsoft.com/office/powerpoint/2010/main" val="8228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6" y="1330371"/>
            <a:ext cx="10813783" cy="5202404"/>
          </a:xfrm>
        </p:spPr>
        <p:txBody>
          <a:bodyPr numCol="1">
            <a:noAutofit/>
          </a:bodyPr>
          <a:lstStyle/>
          <a:p>
            <a:pPr marL="0" indent="0">
              <a:spcAft>
                <a:spcPts val="600"/>
              </a:spcAft>
              <a:buNone/>
            </a:pPr>
            <a:r>
              <a:rPr lang="en-AU" sz="2000" b="1" dirty="0">
                <a:solidFill>
                  <a:srgbClr val="6094BE"/>
                </a:solidFill>
                <a:latin typeface="Arial"/>
                <a:cs typeface="Arial"/>
              </a:rPr>
              <a:t>Study</a:t>
            </a:r>
          </a:p>
          <a:p>
            <a:pPr>
              <a:spcAft>
                <a:spcPts val="600"/>
              </a:spcAft>
            </a:pPr>
            <a:r>
              <a:rPr lang="en-NZ" sz="2000" dirty="0">
                <a:latin typeface="Arial"/>
                <a:cs typeface="Arial"/>
              </a:rPr>
              <a:t>An understanding of ‘wellbeing’ is critical for both research and interventions. </a:t>
            </a:r>
          </a:p>
          <a:p>
            <a:pPr>
              <a:spcAft>
                <a:spcPts val="600"/>
              </a:spcAft>
            </a:pPr>
            <a:r>
              <a:rPr lang="en-AU" sz="2000" dirty="0">
                <a:latin typeface="Arial"/>
                <a:cs typeface="Arial"/>
              </a:rPr>
              <a:t>Before executives and policymakers allocate resources toward improving human wellbeing, a more comprehensive, scientifically based understanding of what exactly humans are striving for is needed.</a:t>
            </a:r>
          </a:p>
          <a:p>
            <a:pPr>
              <a:spcAft>
                <a:spcPts val="600"/>
              </a:spcAft>
            </a:pPr>
            <a:r>
              <a:rPr lang="en-AU" sz="2000" dirty="0">
                <a:latin typeface="Arial"/>
                <a:cs typeface="Arial"/>
              </a:rPr>
              <a:t>We assessed the extent to which </a:t>
            </a:r>
            <a:r>
              <a:rPr lang="en-AU" sz="2000" dirty="0" err="1">
                <a:latin typeface="Arial"/>
                <a:cs typeface="Arial"/>
              </a:rPr>
              <a:t>hedonia</a:t>
            </a:r>
            <a:r>
              <a:rPr lang="en-AU" sz="2000" dirty="0">
                <a:latin typeface="Arial"/>
                <a:cs typeface="Arial"/>
              </a:rPr>
              <a:t>, operationalized as subjective wellbeing, and </a:t>
            </a:r>
            <a:r>
              <a:rPr lang="en-AU" sz="2000" dirty="0" err="1">
                <a:latin typeface="Arial"/>
                <a:cs typeface="Arial"/>
              </a:rPr>
              <a:t>eudaimonia</a:t>
            </a:r>
            <a:r>
              <a:rPr lang="en-AU" sz="2000" dirty="0">
                <a:latin typeface="Arial"/>
                <a:cs typeface="Arial"/>
              </a:rPr>
              <a:t>, operationalized as psychological wellbeing, represent distinct types of wellbeing, globally.</a:t>
            </a:r>
          </a:p>
          <a:p>
            <a:pPr lvl="1">
              <a:spcAft>
                <a:spcPts val="600"/>
              </a:spcAft>
            </a:pPr>
            <a:r>
              <a:rPr lang="en-AU" sz="1600" dirty="0">
                <a:latin typeface="Arial"/>
                <a:cs typeface="Arial"/>
              </a:rPr>
              <a:t>International Wellbeing Study: www.wellbeingstudy.com</a:t>
            </a:r>
          </a:p>
          <a:p>
            <a:pPr lvl="1">
              <a:spcAft>
                <a:spcPts val="600"/>
              </a:spcAft>
            </a:pPr>
            <a:r>
              <a:rPr lang="en-AU" sz="1600" i="1" dirty="0">
                <a:latin typeface="Arial"/>
                <a:cs typeface="Arial"/>
              </a:rPr>
              <a:t>N</a:t>
            </a:r>
            <a:r>
              <a:rPr lang="en-AU" sz="1600" dirty="0">
                <a:latin typeface="Arial"/>
                <a:cs typeface="Arial"/>
              </a:rPr>
              <a:t> = 7, 617, community sample, 109 countries, 6 of 7 world regions, 16 languages</a:t>
            </a:r>
          </a:p>
          <a:p>
            <a:pPr lvl="1">
              <a:spcAft>
                <a:spcPts val="600"/>
              </a:spcAft>
            </a:pPr>
            <a:r>
              <a:rPr lang="en-AU" sz="1600" dirty="0">
                <a:latin typeface="Arial"/>
                <a:cs typeface="Arial"/>
              </a:rPr>
              <a:t>We tested the </a:t>
            </a:r>
            <a:r>
              <a:rPr lang="en-AU" sz="1600" dirty="0">
                <a:latin typeface="Arial"/>
                <a:cs typeface="Arial"/>
              </a:rPr>
              <a:t>discriminant validity between two proposed types of well-being - </a:t>
            </a:r>
            <a:r>
              <a:rPr lang="en-AU" sz="1600" dirty="0" err="1">
                <a:latin typeface="Arial"/>
                <a:cs typeface="Arial"/>
              </a:rPr>
              <a:t>hedonia</a:t>
            </a:r>
            <a:r>
              <a:rPr lang="en-AU" sz="1600" dirty="0">
                <a:latin typeface="Arial"/>
                <a:cs typeface="Arial"/>
              </a:rPr>
              <a:t> and </a:t>
            </a:r>
            <a:r>
              <a:rPr lang="en-AU" sz="1600" dirty="0" err="1">
                <a:latin typeface="Arial"/>
                <a:cs typeface="Arial"/>
              </a:rPr>
              <a:t>eudaimonia</a:t>
            </a:r>
            <a:r>
              <a:rPr lang="en-AU" sz="1600" dirty="0">
                <a:latin typeface="Arial"/>
                <a:cs typeface="Arial"/>
              </a:rPr>
              <a:t>.</a:t>
            </a:r>
            <a:endParaRPr lang="en-AU" sz="1600" dirty="0">
              <a:latin typeface="Arial"/>
              <a:cs typeface="Arial"/>
            </a:endParaRPr>
          </a:p>
          <a:p>
            <a:pPr>
              <a:spcAft>
                <a:spcPts val="600"/>
              </a:spcAft>
            </a:pPr>
            <a:r>
              <a:rPr lang="en-AU" sz="2000" dirty="0">
                <a:solidFill>
                  <a:srgbClr val="00B0F0"/>
                </a:solidFill>
                <a:latin typeface="Arial"/>
                <a:cs typeface="Arial"/>
              </a:rPr>
              <a:t>The international sample allowed us to test whether measurement models of well-being differed across world regions</a:t>
            </a:r>
            <a:r>
              <a:rPr lang="en-AU" sz="2000" dirty="0">
                <a:latin typeface="Arial"/>
                <a:cs typeface="Arial"/>
              </a:rPr>
              <a:t>.</a:t>
            </a:r>
            <a:endParaRPr lang="en-AU" sz="2000" dirty="0">
              <a:latin typeface="Arial"/>
              <a:cs typeface="Arial"/>
            </a:endParaRPr>
          </a:p>
          <a:p>
            <a:pPr>
              <a:spcAft>
                <a:spcPts val="600"/>
              </a:spcAft>
            </a:pPr>
            <a:endParaRPr lang="en-US" sz="2000" dirty="0">
              <a:latin typeface="Arial"/>
              <a:cs typeface="Arial"/>
            </a:endParaRPr>
          </a:p>
        </p:txBody>
      </p:sp>
    </p:spTree>
    <p:extLst>
      <p:ext uri="{BB962C8B-B14F-4D97-AF65-F5344CB8AC3E}">
        <p14:creationId xmlns:p14="http://schemas.microsoft.com/office/powerpoint/2010/main" val="283994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H 0013 SAHMRI Mind &amp; Brain 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idx="1"/>
          </p:nvPr>
        </p:nvSpPr>
        <p:spPr>
          <a:xfrm>
            <a:off x="517237" y="1330371"/>
            <a:ext cx="10116198" cy="5202404"/>
          </a:xfrm>
        </p:spPr>
        <p:txBody>
          <a:bodyPr numCol="1">
            <a:noAutofit/>
          </a:bodyPr>
          <a:lstStyle/>
          <a:p>
            <a:pPr marL="0" indent="0">
              <a:spcAft>
                <a:spcPts val="600"/>
              </a:spcAft>
              <a:buNone/>
            </a:pPr>
            <a:r>
              <a:rPr lang="en-AU" sz="2000" b="1" dirty="0">
                <a:solidFill>
                  <a:srgbClr val="6094BE"/>
                </a:solidFill>
                <a:latin typeface="Arial"/>
                <a:cs typeface="Arial"/>
              </a:rPr>
              <a:t>Results</a:t>
            </a:r>
          </a:p>
          <a:p>
            <a:pPr>
              <a:spcAft>
                <a:spcPts val="600"/>
              </a:spcAft>
            </a:pPr>
            <a:r>
              <a:rPr lang="en-NZ" sz="2000" dirty="0">
                <a:latin typeface="Arial"/>
                <a:cs typeface="Arial"/>
              </a:rPr>
              <a:t>CFA: Not much difference between models – near complete overlap.</a:t>
            </a:r>
          </a:p>
          <a:p>
            <a:pPr>
              <a:spcAft>
                <a:spcPts val="600"/>
              </a:spcAft>
            </a:pPr>
            <a:r>
              <a:rPr lang="en-AU" sz="2000" dirty="0" err="1">
                <a:latin typeface="Arial"/>
                <a:cs typeface="Arial"/>
              </a:rPr>
              <a:t>Hedonia</a:t>
            </a:r>
            <a:r>
              <a:rPr lang="en-AU" sz="2000" dirty="0">
                <a:latin typeface="Arial"/>
                <a:cs typeface="Arial"/>
              </a:rPr>
              <a:t> and Eudaimonia showed little evidence of discriminant validity, but instead were highly correlated (</a:t>
            </a:r>
            <a:r>
              <a:rPr lang="en-AU" sz="2000" i="1" dirty="0">
                <a:latin typeface="Arial"/>
                <a:cs typeface="Arial"/>
              </a:rPr>
              <a:t>r</a:t>
            </a:r>
            <a:r>
              <a:rPr lang="en-AU" sz="2000" dirty="0">
                <a:latin typeface="Arial"/>
                <a:cs typeface="Arial"/>
              </a:rPr>
              <a:t> = .96) (so estimated 92% of the variance) and similarly related to other well-being variables (</a:t>
            </a:r>
            <a:r>
              <a:rPr lang="en-AU" sz="2000" dirty="0">
                <a:latin typeface="Arial"/>
                <a:cs typeface="Arial"/>
                <a:sym typeface="Wingdings 3" panose="05040102010807070707" pitchFamily="18" charset="2"/>
              </a:rPr>
              <a:t></a:t>
            </a:r>
            <a:r>
              <a:rPr lang="en-AU" sz="2000" i="1" dirty="0">
                <a:latin typeface="Arial"/>
                <a:cs typeface="Arial"/>
              </a:rPr>
              <a:t>r</a:t>
            </a:r>
            <a:r>
              <a:rPr lang="en-AU" sz="2000" dirty="0">
                <a:latin typeface="Arial"/>
                <a:cs typeface="Arial"/>
              </a:rPr>
              <a:t>|=.07).</a:t>
            </a:r>
          </a:p>
          <a:p>
            <a:pPr>
              <a:spcAft>
                <a:spcPts val="600"/>
              </a:spcAft>
            </a:pPr>
            <a:r>
              <a:rPr lang="en-AU" sz="2000" dirty="0">
                <a:solidFill>
                  <a:srgbClr val="00B0F0"/>
                </a:solidFill>
                <a:latin typeface="Arial"/>
                <a:cs typeface="Arial"/>
              </a:rPr>
              <a:t>So different international samples displayed largely the same results</a:t>
            </a:r>
            <a:r>
              <a:rPr lang="en-AU" sz="2000" dirty="0">
                <a:latin typeface="Arial"/>
                <a:cs typeface="Arial"/>
              </a:rPr>
              <a:t>. </a:t>
            </a:r>
          </a:p>
          <a:p>
            <a:pPr lvl="1">
              <a:spcAft>
                <a:spcPts val="600"/>
              </a:spcAft>
            </a:pPr>
            <a:r>
              <a:rPr lang="en-AU" sz="1600" dirty="0">
                <a:latin typeface="Arial"/>
                <a:cs typeface="Arial"/>
              </a:rPr>
              <a:t>Although poorer model fit indices were obtained for East and South Asia and Southeast Asia.</a:t>
            </a:r>
          </a:p>
          <a:p>
            <a:pPr lvl="1">
              <a:spcAft>
                <a:spcPts val="600"/>
              </a:spcAft>
            </a:pPr>
            <a:r>
              <a:rPr lang="en-AU" sz="1600" dirty="0">
                <a:latin typeface="Arial"/>
                <a:cs typeface="Arial"/>
              </a:rPr>
              <a:t>The two world regions with the largest correlations were Oceania and the Anglo nations and Northern Europe; the regions with the smallest correlations were Latin America and Southeast Asia.</a:t>
            </a:r>
          </a:p>
          <a:p>
            <a:pPr>
              <a:spcAft>
                <a:spcPts val="600"/>
              </a:spcAft>
            </a:pPr>
            <a:endParaRPr lang="en-AU" sz="2000" dirty="0">
              <a:latin typeface="Arial"/>
              <a:cs typeface="Arial"/>
            </a:endParaRPr>
          </a:p>
          <a:p>
            <a:pPr>
              <a:spcAft>
                <a:spcPts val="600"/>
              </a:spcAft>
            </a:pPr>
            <a:endParaRPr lang="en-NZ" sz="2000" dirty="0">
              <a:latin typeface="Arial"/>
              <a:cs typeface="Arial"/>
            </a:endParaRPr>
          </a:p>
        </p:txBody>
      </p:sp>
      <p:pic>
        <p:nvPicPr>
          <p:cNvPr id="2" name="Picture 1"/>
          <p:cNvPicPr>
            <a:picLocks noChangeAspect="1"/>
          </p:cNvPicPr>
          <p:nvPr/>
        </p:nvPicPr>
        <p:blipFill rotWithShape="1">
          <a:blip r:embed="rId3"/>
          <a:srcRect l="17693" t="21146" r="30890" b="19473"/>
          <a:stretch/>
        </p:blipFill>
        <p:spPr>
          <a:xfrm>
            <a:off x="3355941" y="4675858"/>
            <a:ext cx="3359084" cy="2182142"/>
          </a:xfrm>
          <a:prstGeom prst="rect">
            <a:avLst/>
          </a:prstGeom>
        </p:spPr>
      </p:pic>
    </p:spTree>
    <p:extLst>
      <p:ext uri="{BB962C8B-B14F-4D97-AF65-F5344CB8AC3E}">
        <p14:creationId xmlns:p14="http://schemas.microsoft.com/office/powerpoint/2010/main" val="11194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11645</TotalTime>
  <Words>1178</Words>
  <Application>Microsoft Office PowerPoint</Application>
  <PresentationFormat>Widescreen</PresentationFormat>
  <Paragraphs>47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Lena Madssen</dc:creator>
  <cp:lastModifiedBy>Aaron Jarden</cp:lastModifiedBy>
  <cp:revision>140</cp:revision>
  <dcterms:created xsi:type="dcterms:W3CDTF">2013-12-18T22:47:06Z</dcterms:created>
  <dcterms:modified xsi:type="dcterms:W3CDTF">2017-07-10T02:43:51Z</dcterms:modified>
</cp:coreProperties>
</file>