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07" r:id="rId3"/>
    <p:sldId id="340" r:id="rId4"/>
    <p:sldId id="310" r:id="rId5"/>
    <p:sldId id="315" r:id="rId6"/>
    <p:sldId id="319" r:id="rId7"/>
    <p:sldId id="311" r:id="rId8"/>
    <p:sldId id="344" r:id="rId9"/>
    <p:sldId id="320" r:id="rId10"/>
    <p:sldId id="321" r:id="rId11"/>
    <p:sldId id="322" r:id="rId12"/>
    <p:sldId id="316" r:id="rId13"/>
    <p:sldId id="312" r:id="rId14"/>
    <p:sldId id="313" r:id="rId15"/>
    <p:sldId id="314" r:id="rId16"/>
    <p:sldId id="318" r:id="rId17"/>
    <p:sldId id="338" r:id="rId18"/>
    <p:sldId id="339" r:id="rId19"/>
    <p:sldId id="342" r:id="rId20"/>
    <p:sldId id="341" r:id="rId21"/>
    <p:sldId id="309" r:id="rId22"/>
    <p:sldId id="317" r:id="rId23"/>
    <p:sldId id="346" r:id="rId24"/>
    <p:sldId id="343" r:id="rId25"/>
    <p:sldId id="345" r:id="rId26"/>
    <p:sldId id="347" r:id="rId27"/>
    <p:sldId id="348" r:id="rId28"/>
    <p:sldId id="349" r:id="rId29"/>
    <p:sldId id="350" r:id="rId30"/>
    <p:sldId id="351" r:id="rId31"/>
    <p:sldId id="352" r:id="rId32"/>
    <p:sldId id="353" r:id="rId33"/>
    <p:sldId id="354" r:id="rId34"/>
    <p:sldId id="356" r:id="rId35"/>
    <p:sldId id="357" r:id="rId36"/>
    <p:sldId id="358" r:id="rId37"/>
    <p:sldId id="35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1BE"/>
    <a:srgbClr val="6094BE"/>
    <a:srgbClr val="299F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834"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CF07C-C223-47EF-A821-F7DCDF143AFC}" type="datetimeFigureOut">
              <a:rPr lang="en-NZ" smtClean="0"/>
              <a:t>3/08/2017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98077-4905-49AC-B232-09640AC9B9C5}" type="slidenum">
              <a:rPr lang="en-NZ" smtClean="0"/>
              <a:t>‹#›</a:t>
            </a:fld>
            <a:endParaRPr lang="en-NZ"/>
          </a:p>
        </p:txBody>
      </p:sp>
    </p:spTree>
    <p:extLst>
      <p:ext uri="{BB962C8B-B14F-4D97-AF65-F5344CB8AC3E}">
        <p14:creationId xmlns:p14="http://schemas.microsoft.com/office/powerpoint/2010/main" val="261280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398077-4905-49AC-B232-09640AC9B9C5}" type="slidenum">
              <a:rPr lang="en-NZ" smtClean="0"/>
              <a:t>1</a:t>
            </a:fld>
            <a:endParaRPr lang="en-NZ"/>
          </a:p>
        </p:txBody>
      </p:sp>
    </p:spTree>
    <p:extLst>
      <p:ext uri="{BB962C8B-B14F-4D97-AF65-F5344CB8AC3E}">
        <p14:creationId xmlns:p14="http://schemas.microsoft.com/office/powerpoint/2010/main" val="331582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303128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87466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54296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138814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7FBF3DEF-C5EA-3C43-A739-822E20F45EB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180521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7FBF3DEF-C5EA-3C43-A739-822E20F45EBF}"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79688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7FBF3DEF-C5EA-3C43-A739-822E20F45EBF}"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144570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7FBF3DEF-C5EA-3C43-A739-822E20F45EBF}"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406856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F3DEF-C5EA-3C43-A739-822E20F45EBF}"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44333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FBF3DEF-C5EA-3C43-A739-822E20F45EBF}"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71866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FBF3DEF-C5EA-3C43-A739-822E20F45EBF}"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87813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3DEF-C5EA-3C43-A739-822E20F45EBF}" type="datetimeFigureOut">
              <a:rPr lang="en-US" smtClean="0"/>
              <a:t>8/3/2017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7CA2E-9E73-C04F-8706-43C781F866B7}" type="slidenum">
              <a:rPr lang="en-US" smtClean="0"/>
              <a:t>‹#›</a:t>
            </a:fld>
            <a:endParaRPr lang="en-US"/>
          </a:p>
        </p:txBody>
      </p:sp>
    </p:spTree>
    <p:extLst>
      <p:ext uri="{BB962C8B-B14F-4D97-AF65-F5344CB8AC3E}">
        <p14:creationId xmlns:p14="http://schemas.microsoft.com/office/powerpoint/2010/main" val="1113184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3889" y="4356577"/>
            <a:ext cx="11198593" cy="2383588"/>
          </a:xfrm>
        </p:spPr>
        <p:txBody>
          <a:bodyPr>
            <a:normAutofit fontScale="55000" lnSpcReduction="20000"/>
          </a:bodyPr>
          <a:lstStyle/>
          <a:p>
            <a:r>
              <a:rPr lang="en-AU" sz="5100" dirty="0">
                <a:solidFill>
                  <a:schemeClr val="accent1">
                    <a:lumMod val="75000"/>
                  </a:schemeClr>
                </a:solidFill>
                <a:latin typeface="Arial"/>
                <a:cs typeface="Arial"/>
              </a:rPr>
              <a:t>Lesser Known Positive Psychological Interventions</a:t>
            </a:r>
            <a:br>
              <a:rPr lang="en-US" sz="4000" dirty="0">
                <a:latin typeface="Arial"/>
                <a:cs typeface="Arial"/>
              </a:rPr>
            </a:br>
            <a:endParaRPr lang="en-US" sz="4000" dirty="0">
              <a:latin typeface="Arial"/>
              <a:cs typeface="Arial"/>
            </a:endParaRPr>
          </a:p>
          <a:p>
            <a:r>
              <a:rPr lang="en-US" sz="3800" dirty="0">
                <a:solidFill>
                  <a:schemeClr val="accent1">
                    <a:lumMod val="75000"/>
                  </a:schemeClr>
                </a:solidFill>
                <a:latin typeface="Arial"/>
                <a:cs typeface="Arial"/>
              </a:rPr>
              <a:t>Dr Aaron Jarden</a:t>
            </a:r>
          </a:p>
          <a:p>
            <a:endParaRPr lang="en-US" sz="2800" i="1" dirty="0">
              <a:latin typeface="Arial"/>
              <a:cs typeface="Arial"/>
            </a:endParaRPr>
          </a:p>
          <a:p>
            <a:r>
              <a:rPr lang="en-US" sz="2800" dirty="0">
                <a:latin typeface="Arial"/>
                <a:cs typeface="Arial"/>
              </a:rPr>
              <a:t>aaron.jarden@sahmri.com</a:t>
            </a:r>
          </a:p>
          <a:p>
            <a:endParaRPr lang="en-US" sz="2000" dirty="0">
              <a:latin typeface="Arial"/>
              <a:cs typeface="Arial"/>
            </a:endParaRPr>
          </a:p>
          <a:p>
            <a:r>
              <a:rPr lang="en-US" sz="2000" dirty="0">
                <a:latin typeface="Arial"/>
                <a:cs typeface="Arial"/>
              </a:rPr>
              <a:t>3</a:t>
            </a:r>
            <a:r>
              <a:rPr lang="en-US" sz="2000" baseline="30000" dirty="0">
                <a:latin typeface="Arial"/>
                <a:cs typeface="Arial"/>
              </a:rPr>
              <a:t>rd</a:t>
            </a:r>
            <a:r>
              <a:rPr lang="en-US" sz="2000" dirty="0">
                <a:latin typeface="Arial"/>
                <a:cs typeface="Arial"/>
              </a:rPr>
              <a:t> August 2017</a:t>
            </a:r>
          </a:p>
          <a:p>
            <a:endParaRPr lang="en-US" sz="2000" dirty="0">
              <a:latin typeface="Arial"/>
              <a:cs typeface="Arial"/>
            </a:endParaRPr>
          </a:p>
          <a:p>
            <a:r>
              <a:rPr lang="en-NZ" sz="2100" dirty="0">
                <a:latin typeface="Arial"/>
                <a:cs typeface="Arial"/>
              </a:rPr>
              <a:t>Copy of these slides at: www.aaronjarden.com</a:t>
            </a:r>
          </a:p>
          <a:p>
            <a:endParaRPr lang="en-US" sz="2000" dirty="0">
              <a:latin typeface="Arial"/>
              <a:cs typeface="Arial"/>
            </a:endParaRP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1549" b="7771"/>
          <a:stretch/>
        </p:blipFill>
        <p:spPr>
          <a:xfrm>
            <a:off x="0" y="-1"/>
            <a:ext cx="12192000" cy="4150659"/>
          </a:xfrm>
          <a:prstGeom prst="rect">
            <a:avLst/>
          </a:prstGeom>
        </p:spPr>
      </p:pic>
      <p:pic>
        <p:nvPicPr>
          <p:cNvPr id="6" name="Picture 5"/>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712166" y="117375"/>
            <a:ext cx="3066023" cy="7493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50144" y="5327515"/>
            <a:ext cx="1042338" cy="10423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3585" y="5327515"/>
            <a:ext cx="1042338" cy="1042338"/>
          </a:xfrm>
          <a:prstGeom prst="rect">
            <a:avLst/>
          </a:prstGeom>
        </p:spPr>
      </p:pic>
    </p:spTree>
    <p:extLst>
      <p:ext uri="{BB962C8B-B14F-4D97-AF65-F5344CB8AC3E}">
        <p14:creationId xmlns:p14="http://schemas.microsoft.com/office/powerpoint/2010/main" val="69667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Some random points</a:t>
            </a:r>
          </a:p>
          <a:p>
            <a:pPr marL="0" indent="0">
              <a:spcAft>
                <a:spcPts val="600"/>
              </a:spcAft>
              <a:buNone/>
            </a:pPr>
            <a:endParaRPr lang="en-AU" sz="2000" b="1" dirty="0">
              <a:solidFill>
                <a:srgbClr val="6094BE"/>
              </a:solidFill>
              <a:latin typeface="Arial"/>
              <a:cs typeface="Arial"/>
            </a:endParaRP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Context and processes </a:t>
            </a:r>
          </a:p>
        </p:txBody>
      </p:sp>
      <p:sp>
        <p:nvSpPr>
          <p:cNvPr id="10" name="Rectangle 9">
            <a:extLst>
              <a:ext uri="{FF2B5EF4-FFF2-40B4-BE49-F238E27FC236}">
                <a16:creationId xmlns:a16="http://schemas.microsoft.com/office/drawing/2014/main" id="{6123D256-0702-40E2-B49C-8A20DDC3E4A9}"/>
              </a:ext>
            </a:extLst>
          </p:cNvPr>
          <p:cNvSpPr/>
          <p:nvPr/>
        </p:nvSpPr>
        <p:spPr>
          <a:xfrm>
            <a:off x="499733" y="1911873"/>
            <a:ext cx="4735286" cy="4216539"/>
          </a:xfrm>
          <a:prstGeom prst="rect">
            <a:avLst/>
          </a:prstGeom>
        </p:spPr>
        <p:txBody>
          <a:bodyPr wrap="square">
            <a:spAutoFit/>
          </a:bodyPr>
          <a:lstStyle/>
          <a:p>
            <a:r>
              <a:rPr lang="en-NZ" sz="1600" dirty="0">
                <a:latin typeface="Houschka Pro Light" panose="02000503030000020003" pitchFamily="50" charset="0"/>
              </a:rPr>
              <a:t>Fordyce lists 14 techniques as fundamentals:</a:t>
            </a:r>
          </a:p>
          <a:p>
            <a:endParaRPr lang="en-NZ" sz="1400" dirty="0">
              <a:latin typeface="Houschka Pro Light" panose="02000503030000020003" pitchFamily="50" charset="0"/>
            </a:endParaRPr>
          </a:p>
          <a:p>
            <a:pPr marL="342900" indent="-342900">
              <a:buClr>
                <a:srgbClr val="00B0F0"/>
              </a:buClr>
              <a:buFont typeface="+mj-lt"/>
              <a:buAutoNum type="arabicPeriod"/>
            </a:pPr>
            <a:r>
              <a:rPr lang="en-NZ" sz="1600" dirty="0">
                <a:latin typeface="Houschka Pro Light" panose="02000503030000020003" pitchFamily="50" charset="0"/>
              </a:rPr>
              <a:t>Keep busy and be more active. </a:t>
            </a:r>
          </a:p>
          <a:p>
            <a:pPr marL="342900" indent="-342900">
              <a:buClr>
                <a:srgbClr val="00B0F0"/>
              </a:buClr>
              <a:buFont typeface="+mj-lt"/>
              <a:buAutoNum type="arabicPeriod"/>
            </a:pPr>
            <a:r>
              <a:rPr lang="en-NZ" sz="1600" dirty="0">
                <a:latin typeface="Houschka Pro Light" panose="02000503030000020003" pitchFamily="50" charset="0"/>
              </a:rPr>
              <a:t>Spend more time socializing.</a:t>
            </a:r>
          </a:p>
          <a:p>
            <a:pPr marL="342900" indent="-342900">
              <a:buClr>
                <a:srgbClr val="00B0F0"/>
              </a:buClr>
              <a:buFont typeface="+mj-lt"/>
              <a:buAutoNum type="arabicPeriod"/>
            </a:pPr>
            <a:r>
              <a:rPr lang="en-NZ" sz="1600" dirty="0">
                <a:latin typeface="Houschka Pro Light" panose="02000503030000020003" pitchFamily="50" charset="0"/>
              </a:rPr>
              <a:t>Be productive at meaningful work.</a:t>
            </a:r>
          </a:p>
          <a:p>
            <a:pPr marL="342900" indent="-342900">
              <a:buClr>
                <a:srgbClr val="00B0F0"/>
              </a:buClr>
              <a:buFont typeface="+mj-lt"/>
              <a:buAutoNum type="arabicPeriod"/>
            </a:pPr>
            <a:r>
              <a:rPr lang="en-NZ" sz="1600" dirty="0">
                <a:latin typeface="Houschka Pro Light" panose="02000503030000020003" pitchFamily="50" charset="0"/>
              </a:rPr>
              <a:t>Get better organized and plan things out.</a:t>
            </a:r>
          </a:p>
          <a:p>
            <a:pPr marL="342900" indent="-342900">
              <a:buClr>
                <a:srgbClr val="00B0F0"/>
              </a:buClr>
              <a:buFont typeface="+mj-lt"/>
              <a:buAutoNum type="arabicPeriod"/>
            </a:pPr>
            <a:r>
              <a:rPr lang="en-NZ" sz="1600" dirty="0">
                <a:latin typeface="Houschka Pro Light" panose="02000503030000020003" pitchFamily="50" charset="0"/>
              </a:rPr>
              <a:t>Stop worrying.</a:t>
            </a:r>
          </a:p>
          <a:p>
            <a:pPr marL="342900" indent="-342900">
              <a:buClr>
                <a:srgbClr val="00B0F0"/>
              </a:buClr>
              <a:buFont typeface="+mj-lt"/>
              <a:buAutoNum type="arabicPeriod"/>
            </a:pPr>
            <a:r>
              <a:rPr lang="en-NZ" sz="1600" dirty="0">
                <a:latin typeface="Houschka Pro Light" panose="02000503030000020003" pitchFamily="50" charset="0"/>
              </a:rPr>
              <a:t>Lower your expectations and aspirations.</a:t>
            </a:r>
          </a:p>
          <a:p>
            <a:pPr marL="342900" indent="-342900">
              <a:buClr>
                <a:srgbClr val="00B0F0"/>
              </a:buClr>
              <a:buFont typeface="+mj-lt"/>
              <a:buAutoNum type="arabicPeriod"/>
            </a:pPr>
            <a:r>
              <a:rPr lang="en-NZ" sz="1600" dirty="0">
                <a:latin typeface="Houschka Pro Light" panose="02000503030000020003" pitchFamily="50" charset="0"/>
              </a:rPr>
              <a:t>Develop positive, optimistic thinking.</a:t>
            </a:r>
          </a:p>
          <a:p>
            <a:pPr marL="342900" indent="-342900">
              <a:buClr>
                <a:srgbClr val="00B0F0"/>
              </a:buClr>
              <a:buFont typeface="+mj-lt"/>
              <a:buAutoNum type="arabicPeriod"/>
            </a:pPr>
            <a:r>
              <a:rPr lang="en-NZ" sz="1600" dirty="0">
                <a:latin typeface="Houschka Pro Light" panose="02000503030000020003" pitchFamily="50" charset="0"/>
              </a:rPr>
              <a:t>Become present oriented.</a:t>
            </a:r>
          </a:p>
          <a:p>
            <a:pPr marL="342900" indent="-342900">
              <a:buClr>
                <a:srgbClr val="00B0F0"/>
              </a:buClr>
              <a:buFont typeface="+mj-lt"/>
              <a:buAutoNum type="arabicPeriod"/>
            </a:pPr>
            <a:r>
              <a:rPr lang="en-NZ" sz="1600" dirty="0">
                <a:latin typeface="Houschka Pro Light" panose="02000503030000020003" pitchFamily="50" charset="0"/>
              </a:rPr>
              <a:t>Work on a healthy personality.</a:t>
            </a:r>
          </a:p>
          <a:p>
            <a:pPr marL="342900" indent="-342900">
              <a:buClr>
                <a:srgbClr val="00B0F0"/>
              </a:buClr>
              <a:buFont typeface="+mj-lt"/>
              <a:buAutoNum type="arabicPeriod"/>
            </a:pPr>
            <a:r>
              <a:rPr lang="en-NZ" sz="1600" dirty="0">
                <a:latin typeface="Houschka Pro Light" panose="02000503030000020003" pitchFamily="50" charset="0"/>
              </a:rPr>
              <a:t>Develop an outgoing, social personality.</a:t>
            </a:r>
          </a:p>
          <a:p>
            <a:pPr marL="342900" indent="-342900">
              <a:buClr>
                <a:srgbClr val="00B0F0"/>
              </a:buClr>
              <a:buFont typeface="+mj-lt"/>
              <a:buAutoNum type="arabicPeriod"/>
            </a:pPr>
            <a:r>
              <a:rPr lang="en-NZ" sz="1600" dirty="0">
                <a:latin typeface="Houschka Pro Light" panose="02000503030000020003" pitchFamily="50" charset="0"/>
              </a:rPr>
              <a:t>Be yourself.</a:t>
            </a:r>
          </a:p>
          <a:p>
            <a:pPr marL="342900" indent="-342900">
              <a:buClr>
                <a:srgbClr val="00B0F0"/>
              </a:buClr>
              <a:buFont typeface="+mj-lt"/>
              <a:buAutoNum type="arabicPeriod"/>
            </a:pPr>
            <a:r>
              <a:rPr lang="en-NZ" sz="1600" dirty="0">
                <a:latin typeface="Houschka Pro Light" panose="02000503030000020003" pitchFamily="50" charset="0"/>
              </a:rPr>
              <a:t>Eliminate negative feelings and problems.</a:t>
            </a:r>
          </a:p>
          <a:p>
            <a:pPr marL="342900" indent="-342900">
              <a:buClr>
                <a:srgbClr val="00B0F0"/>
              </a:buClr>
              <a:buFont typeface="+mj-lt"/>
              <a:buAutoNum type="arabicPeriod"/>
            </a:pPr>
            <a:r>
              <a:rPr lang="en-NZ" sz="1600" dirty="0">
                <a:latin typeface="Houschka Pro Light" panose="02000503030000020003" pitchFamily="50" charset="0"/>
              </a:rPr>
              <a:t>Close relationships are the number one source of happiness.</a:t>
            </a:r>
          </a:p>
          <a:p>
            <a:pPr marL="342900" indent="-342900">
              <a:buClr>
                <a:srgbClr val="00B0F0"/>
              </a:buClr>
              <a:buFont typeface="+mj-lt"/>
              <a:buAutoNum type="arabicPeriod"/>
            </a:pPr>
            <a:r>
              <a:rPr lang="en-NZ" sz="1600" dirty="0">
                <a:latin typeface="Houschka Pro Light" panose="02000503030000020003" pitchFamily="50" charset="0"/>
              </a:rPr>
              <a:t>Put happiness as your most important priority.</a:t>
            </a:r>
          </a:p>
        </p:txBody>
      </p:sp>
      <p:pic>
        <p:nvPicPr>
          <p:cNvPr id="11" name="Picture 10">
            <a:extLst>
              <a:ext uri="{FF2B5EF4-FFF2-40B4-BE49-F238E27FC236}">
                <a16:creationId xmlns:a16="http://schemas.microsoft.com/office/drawing/2014/main" id="{96AD31E9-3BEF-467F-8CD5-6F19AB5280D9}"/>
              </a:ext>
            </a:extLst>
          </p:cNvPr>
          <p:cNvPicPr>
            <a:picLocks noChangeAspect="1"/>
          </p:cNvPicPr>
          <p:nvPr/>
        </p:nvPicPr>
        <p:blipFill>
          <a:blip r:embed="rId3"/>
          <a:stretch>
            <a:fillRect/>
          </a:stretch>
        </p:blipFill>
        <p:spPr>
          <a:xfrm>
            <a:off x="5616887" y="3004157"/>
            <a:ext cx="6592616" cy="3853843"/>
          </a:xfrm>
          <a:prstGeom prst="rect">
            <a:avLst/>
          </a:prstGeom>
        </p:spPr>
      </p:pic>
      <p:sp>
        <p:nvSpPr>
          <p:cNvPr id="2" name="TextBox 1">
            <a:extLst>
              <a:ext uri="{FF2B5EF4-FFF2-40B4-BE49-F238E27FC236}">
                <a16:creationId xmlns:a16="http://schemas.microsoft.com/office/drawing/2014/main" id="{95A486DB-98F2-41DA-B9BE-42556E789FAB}"/>
              </a:ext>
            </a:extLst>
          </p:cNvPr>
          <p:cNvSpPr txBox="1"/>
          <p:nvPr/>
        </p:nvSpPr>
        <p:spPr>
          <a:xfrm>
            <a:off x="6095999" y="1093509"/>
            <a:ext cx="6113503" cy="1910648"/>
          </a:xfrm>
          <a:prstGeom prst="rect">
            <a:avLst/>
          </a:prstGeom>
          <a:solidFill>
            <a:schemeClr val="bg1"/>
          </a:solidFill>
        </p:spPr>
        <p:txBody>
          <a:bodyPr wrap="square" rtlCol="0">
            <a:spAutoFit/>
          </a:bodyPr>
          <a:lstStyle/>
          <a:p>
            <a:endParaRPr lang="en-AU" dirty="0"/>
          </a:p>
        </p:txBody>
      </p:sp>
      <p:pic>
        <p:nvPicPr>
          <p:cNvPr id="2050" name="Picture 2" descr="https://images-na.ssl-images-amazon.com/images/I/51jZQYoFhfL._SY344_BO1,204,203,200_.jpg">
            <a:extLst>
              <a:ext uri="{FF2B5EF4-FFF2-40B4-BE49-F238E27FC236}">
                <a16:creationId xmlns:a16="http://schemas.microsoft.com/office/drawing/2014/main" id="{01F6E21E-7158-4520-9870-12E1E3D33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742" y="1259707"/>
            <a:ext cx="927008" cy="141922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9F4765F9-982F-4D07-9C89-CE699E8F7EA0}"/>
              </a:ext>
            </a:extLst>
          </p:cNvPr>
          <p:cNvSpPr/>
          <p:nvPr/>
        </p:nvSpPr>
        <p:spPr>
          <a:xfrm rot="988172">
            <a:off x="6670990" y="4583975"/>
            <a:ext cx="1776573" cy="1003140"/>
          </a:xfrm>
          <a:prstGeom prst="ellipse">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ln>
                <a:solidFill>
                  <a:srgbClr val="00B0F0"/>
                </a:solidFill>
              </a:ln>
              <a:noFill/>
            </a:endParaRPr>
          </a:p>
        </p:txBody>
      </p:sp>
    </p:spTree>
    <p:extLst>
      <p:ext uri="{BB962C8B-B14F-4D97-AF65-F5344CB8AC3E}">
        <p14:creationId xmlns:p14="http://schemas.microsoft.com/office/powerpoint/2010/main" val="406055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Relationships</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Context and processes </a:t>
            </a:r>
          </a:p>
        </p:txBody>
      </p:sp>
      <p:pic>
        <p:nvPicPr>
          <p:cNvPr id="9" name="Picture 8">
            <a:extLst>
              <a:ext uri="{FF2B5EF4-FFF2-40B4-BE49-F238E27FC236}">
                <a16:creationId xmlns:a16="http://schemas.microsoft.com/office/drawing/2014/main" id="{306FDAA2-EC61-4A1E-8E2C-1CBCA3B31302}"/>
              </a:ext>
            </a:extLst>
          </p:cNvPr>
          <p:cNvPicPr>
            <a:picLocks noChangeAspect="1"/>
          </p:cNvPicPr>
          <p:nvPr/>
        </p:nvPicPr>
        <p:blipFill rotWithShape="1">
          <a:blip r:embed="rId3"/>
          <a:srcRect l="19140" t="14165" r="29136" b="6237"/>
          <a:stretch/>
        </p:blipFill>
        <p:spPr>
          <a:xfrm>
            <a:off x="2873829" y="1305558"/>
            <a:ext cx="6296297" cy="5450318"/>
          </a:xfrm>
          <a:prstGeom prst="rect">
            <a:avLst/>
          </a:prstGeom>
        </p:spPr>
      </p:pic>
    </p:spTree>
    <p:extLst>
      <p:ext uri="{BB962C8B-B14F-4D97-AF65-F5344CB8AC3E}">
        <p14:creationId xmlns:p14="http://schemas.microsoft.com/office/powerpoint/2010/main" val="241238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Warm up: Let’s count</a:t>
            </a:r>
          </a:p>
          <a:p>
            <a:pPr>
              <a:spcAft>
                <a:spcPts val="600"/>
              </a:spcAft>
            </a:pPr>
            <a:r>
              <a:rPr lang="en-NZ" sz="1600" dirty="0">
                <a:latin typeface="Arial"/>
                <a:cs typeface="Arial"/>
              </a:rPr>
              <a:t>Pair up</a:t>
            </a:r>
          </a:p>
          <a:p>
            <a:pPr>
              <a:spcAft>
                <a:spcPts val="600"/>
              </a:spcAft>
            </a:pPr>
            <a:r>
              <a:rPr lang="en-NZ" sz="1600" dirty="0">
                <a:latin typeface="Arial"/>
                <a:cs typeface="Arial"/>
              </a:rPr>
              <a:t>Count up to 3 repeatedly, taking turns. Once mastered: </a:t>
            </a:r>
          </a:p>
          <a:p>
            <a:pPr>
              <a:spcAft>
                <a:spcPts val="600"/>
              </a:spcAft>
            </a:pPr>
            <a:r>
              <a:rPr lang="en-NZ" sz="1600" dirty="0">
                <a:latin typeface="Arial"/>
                <a:cs typeface="Arial"/>
              </a:rPr>
              <a:t>Then for every “1”, instead of saying “1”, clap. </a:t>
            </a:r>
          </a:p>
          <a:p>
            <a:pPr>
              <a:spcAft>
                <a:spcPts val="600"/>
              </a:spcAft>
            </a:pPr>
            <a:r>
              <a:rPr lang="en-NZ" sz="1600" dirty="0">
                <a:latin typeface="Arial"/>
                <a:cs typeface="Arial"/>
              </a:rPr>
              <a:t>Then for every “2”, instead of saying “2”, click. </a:t>
            </a:r>
          </a:p>
          <a:p>
            <a:pPr>
              <a:spcAft>
                <a:spcPts val="600"/>
              </a:spcAft>
            </a:pPr>
            <a:r>
              <a:rPr lang="en-NZ" sz="1600" dirty="0">
                <a:latin typeface="Arial"/>
                <a:cs typeface="Arial"/>
              </a:rPr>
              <a:t>Then for every “3”, instead of saying “3”, hi-five. </a:t>
            </a:r>
          </a:p>
          <a:p>
            <a:pPr>
              <a:spcAft>
                <a:spcPts val="600"/>
              </a:spcAft>
            </a:pPr>
            <a:r>
              <a:rPr lang="en-NZ" sz="1600" dirty="0">
                <a:latin typeface="Arial"/>
                <a:cs typeface="Arial"/>
              </a:rPr>
              <a:t>Now see how fast you can go… </a:t>
            </a:r>
          </a:p>
          <a:p>
            <a:pPr marL="0" indent="0">
              <a:spcAft>
                <a:spcPts val="600"/>
              </a:spcAft>
              <a:buNone/>
            </a:pPr>
            <a:r>
              <a:rPr lang="en-NZ" dirty="0"/>
              <a:t> </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Counting</a:t>
            </a:r>
          </a:p>
        </p:txBody>
      </p:sp>
    </p:spTree>
    <p:extLst>
      <p:ext uri="{BB962C8B-B14F-4D97-AF65-F5344CB8AC3E}">
        <p14:creationId xmlns:p14="http://schemas.microsoft.com/office/powerpoint/2010/main" val="222996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Warm up: Yes and, yes but</a:t>
            </a:r>
          </a:p>
          <a:p>
            <a:pPr>
              <a:spcAft>
                <a:spcPts val="600"/>
              </a:spcAft>
            </a:pPr>
            <a:r>
              <a:rPr lang="en-NZ" sz="1600" dirty="0">
                <a:latin typeface="Arial"/>
                <a:cs typeface="Arial"/>
              </a:rPr>
              <a:t>Set a seen of a party. </a:t>
            </a:r>
          </a:p>
          <a:p>
            <a:pPr>
              <a:spcAft>
                <a:spcPts val="600"/>
              </a:spcAft>
            </a:pPr>
            <a:r>
              <a:rPr lang="en-NZ" sz="1600" dirty="0">
                <a:latin typeface="Arial"/>
                <a:cs typeface="Arial"/>
              </a:rPr>
              <a:t>Start a conversation (“let’s have a party next Friday night?”), and every sentence needs to start with “Yes, but…” </a:t>
            </a:r>
          </a:p>
          <a:p>
            <a:pPr>
              <a:spcAft>
                <a:spcPts val="600"/>
              </a:spcAft>
            </a:pPr>
            <a:r>
              <a:rPr lang="en-NZ" sz="1600" dirty="0">
                <a:latin typeface="Arial"/>
                <a:cs typeface="Arial"/>
              </a:rPr>
              <a:t>Now have the conversation again, but every sentence needs to start with “Yes, and…” </a:t>
            </a:r>
          </a:p>
          <a:p>
            <a:pPr marL="0" indent="0">
              <a:buNone/>
            </a:pPr>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Yes and</a:t>
            </a:r>
          </a:p>
        </p:txBody>
      </p:sp>
      <p:pic>
        <p:nvPicPr>
          <p:cNvPr id="1026" name="Picture 2" descr="http://www.peoplethink.biz/wp-content/uploads/2017/07/Improv-4.png">
            <a:extLst>
              <a:ext uri="{FF2B5EF4-FFF2-40B4-BE49-F238E27FC236}">
                <a16:creationId xmlns:a16="http://schemas.microsoft.com/office/drawing/2014/main" id="{EBF87232-18A0-4770-ADF9-FDDE54032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249" y="3473829"/>
            <a:ext cx="5378679" cy="289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6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Warm up: Novel connections</a:t>
            </a:r>
          </a:p>
          <a:p>
            <a:pPr>
              <a:spcAft>
                <a:spcPts val="600"/>
              </a:spcAft>
            </a:pPr>
            <a:r>
              <a:rPr lang="en-NZ" sz="1600" dirty="0">
                <a:latin typeface="Arial"/>
                <a:cs typeface="Arial"/>
              </a:rPr>
              <a:t>Pair up</a:t>
            </a:r>
          </a:p>
          <a:p>
            <a:pPr>
              <a:spcAft>
                <a:spcPts val="600"/>
              </a:spcAft>
            </a:pPr>
            <a:r>
              <a:rPr lang="en-NZ" sz="1600" dirty="0">
                <a:latin typeface="Arial"/>
                <a:cs typeface="Arial"/>
              </a:rPr>
              <a:t>Create a secret handshake </a:t>
            </a:r>
          </a:p>
          <a:p>
            <a:pPr marL="0" indent="0">
              <a:buNone/>
            </a:pPr>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Handshake</a:t>
            </a:r>
          </a:p>
        </p:txBody>
      </p:sp>
      <p:pic>
        <p:nvPicPr>
          <p:cNvPr id="2050" name="Picture 2" descr="https://www.playmeo.com/wp-content/uploads/2015/10/0051_5-handshakes-5-minutes.png">
            <a:extLst>
              <a:ext uri="{FF2B5EF4-FFF2-40B4-BE49-F238E27FC236}">
                <a16:creationId xmlns:a16="http://schemas.microsoft.com/office/drawing/2014/main" id="{D37BD9B3-E008-4211-937D-2B992D4C9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590" y="3055879"/>
            <a:ext cx="3555722" cy="331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2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Questions</a:t>
            </a:r>
          </a:p>
          <a:p>
            <a:pPr>
              <a:spcAft>
                <a:spcPts val="600"/>
              </a:spcAft>
            </a:pPr>
            <a:r>
              <a:rPr lang="en-AU" sz="1600" dirty="0">
                <a:latin typeface="Arial"/>
                <a:cs typeface="Arial"/>
              </a:rPr>
              <a:t>What's the best thing that has happened today? </a:t>
            </a:r>
          </a:p>
          <a:p>
            <a:pPr marL="0" indent="0">
              <a:buNone/>
            </a:pPr>
            <a:endParaRPr lang="en-AU" sz="1600" dirty="0">
              <a:latin typeface="Arial"/>
              <a:cs typeface="Arial"/>
            </a:endParaRPr>
          </a:p>
          <a:p>
            <a:pPr marL="0" indent="0">
              <a:buNone/>
            </a:pPr>
            <a:r>
              <a:rPr lang="en-AU" sz="1600" dirty="0">
                <a:latin typeface="Arial"/>
                <a:cs typeface="Arial"/>
              </a:rPr>
              <a:t>“Answer not important, unless ask the right question”</a:t>
            </a:r>
          </a:p>
          <a:p>
            <a:endParaRPr lang="en-AU" sz="1600" dirty="0">
              <a:latin typeface="Arial"/>
              <a:cs typeface="Arial"/>
            </a:endParaRPr>
          </a:p>
          <a:p>
            <a:r>
              <a:rPr lang="en-AU" sz="1600" dirty="0">
                <a:latin typeface="Arial"/>
                <a:cs typeface="Arial"/>
              </a:rPr>
              <a:t>What questions are you asking? </a:t>
            </a:r>
          </a:p>
          <a:p>
            <a:r>
              <a:rPr lang="en-AU" sz="1600" dirty="0">
                <a:latin typeface="Arial"/>
                <a:cs typeface="Arial"/>
              </a:rPr>
              <a:t>What's right?</a:t>
            </a:r>
          </a:p>
          <a:p>
            <a:r>
              <a:rPr lang="en-AU" sz="1600" dirty="0">
                <a:latin typeface="Arial"/>
                <a:cs typeface="Arial"/>
              </a:rPr>
              <a:t>What's good?</a:t>
            </a:r>
          </a:p>
          <a:p>
            <a:r>
              <a:rPr lang="en-AU" sz="1600" dirty="0">
                <a:latin typeface="Arial"/>
                <a:cs typeface="Arial"/>
              </a:rPr>
              <a:t>What works? What doesn’t? </a:t>
            </a:r>
          </a:p>
          <a:p>
            <a:r>
              <a:rPr lang="en-AU" sz="1600" dirty="0">
                <a:latin typeface="Arial"/>
                <a:cs typeface="Arial"/>
              </a:rPr>
              <a:t>What should I focus on? (what we focus on, grows…)</a:t>
            </a:r>
          </a:p>
          <a:p>
            <a:r>
              <a:rPr lang="en-AU" sz="1600" dirty="0">
                <a:latin typeface="Arial"/>
                <a:cs typeface="Arial"/>
              </a:rPr>
              <a:t>In which ways do I accept myself, and which ways don’t I accept myself? </a:t>
            </a:r>
          </a:p>
          <a:p>
            <a:r>
              <a:rPr lang="en-AU" sz="1600" dirty="0">
                <a:latin typeface="Arial"/>
                <a:cs typeface="Arial"/>
              </a:rPr>
              <a:t>What are my greatest strengths and competencies?, and how do I use them? </a:t>
            </a:r>
          </a:p>
          <a:p>
            <a:r>
              <a:rPr lang="en-AU" sz="1600" dirty="0">
                <a:latin typeface="Arial"/>
                <a:cs typeface="Arial"/>
              </a:rPr>
              <a:t>Who are my most cherished relationships? How do they support me? </a:t>
            </a:r>
          </a:p>
          <a:p>
            <a:r>
              <a:rPr lang="en-AU" sz="1600" dirty="0">
                <a:latin typeface="Arial"/>
                <a:cs typeface="Arial"/>
              </a:rPr>
              <a:t>What would I like to learn? </a:t>
            </a:r>
          </a:p>
          <a:p>
            <a:r>
              <a:rPr lang="en-AU" sz="1600" dirty="0">
                <a:latin typeface="Arial"/>
                <a:cs typeface="Arial"/>
              </a:rPr>
              <a:t>What would I like to accomplish? </a:t>
            </a:r>
            <a:endParaRPr lang="en-NZ" sz="1600" dirty="0">
              <a:latin typeface="Arial"/>
              <a:cs typeface="Arial"/>
            </a:endParaRPr>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Questions</a:t>
            </a:r>
          </a:p>
        </p:txBody>
      </p:sp>
      <p:pic>
        <p:nvPicPr>
          <p:cNvPr id="5" name="Picture 2" descr="http://www.community-team.com/gr/PS%20Vita/Reality%20Fighters/Miyagi_Pose_B.jpg">
            <a:extLst>
              <a:ext uri="{FF2B5EF4-FFF2-40B4-BE49-F238E27FC236}">
                <a16:creationId xmlns:a16="http://schemas.microsoft.com/office/drawing/2014/main" id="{1C2CDD73-5E8F-47EA-99D6-EEECBF5F64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890" y="1765930"/>
            <a:ext cx="1794373" cy="179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1000"/>
                                        <p:tgtEl>
                                          <p:spTgt spid="6">
                                            <p:txEl>
                                              <p:pRg st="6" end="6"/>
                                            </p:txEl>
                                          </p:spTgt>
                                        </p:tgtEl>
                                      </p:cBhvr>
                                    </p:animEffect>
                                    <p:anim calcmode="lin" valueType="num">
                                      <p:cBhvr>
                                        <p:cTn id="1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1000"/>
                                        <p:tgtEl>
                                          <p:spTgt spid="6">
                                            <p:txEl>
                                              <p:pRg st="7" end="7"/>
                                            </p:txEl>
                                          </p:spTgt>
                                        </p:tgtEl>
                                      </p:cBhvr>
                                    </p:animEffect>
                                    <p:anim calcmode="lin" valueType="num">
                                      <p:cBhvr>
                                        <p:cTn id="2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1000"/>
                                        <p:tgtEl>
                                          <p:spTgt spid="6">
                                            <p:txEl>
                                              <p:pRg st="8" end="8"/>
                                            </p:txEl>
                                          </p:spTgt>
                                        </p:tgtEl>
                                      </p:cBhvr>
                                    </p:animEffect>
                                    <p:anim calcmode="lin" valueType="num">
                                      <p:cBhvr>
                                        <p:cTn id="2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1000"/>
                                        <p:tgtEl>
                                          <p:spTgt spid="6">
                                            <p:txEl>
                                              <p:pRg st="9" end="9"/>
                                            </p:txEl>
                                          </p:spTgt>
                                        </p:tgtEl>
                                      </p:cBhvr>
                                    </p:animEffect>
                                    <p:anim calcmode="lin" valueType="num">
                                      <p:cBhvr>
                                        <p:cTn id="3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fade">
                                      <p:cBhvr>
                                        <p:cTn id="37" dur="1000"/>
                                        <p:tgtEl>
                                          <p:spTgt spid="6">
                                            <p:txEl>
                                              <p:pRg st="10" end="10"/>
                                            </p:txEl>
                                          </p:spTgt>
                                        </p:tgtEl>
                                      </p:cBhvr>
                                    </p:animEffect>
                                    <p:anim calcmode="lin" valueType="num">
                                      <p:cBhvr>
                                        <p:cTn id="3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1000"/>
                                        <p:tgtEl>
                                          <p:spTgt spid="6">
                                            <p:txEl>
                                              <p:pRg st="11" end="11"/>
                                            </p:txEl>
                                          </p:spTgt>
                                        </p:tgtEl>
                                      </p:cBhvr>
                                    </p:animEffect>
                                    <p:anim calcmode="lin" valueType="num">
                                      <p:cBhvr>
                                        <p:cTn id="4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1000"/>
                                        <p:tgtEl>
                                          <p:spTgt spid="6">
                                            <p:txEl>
                                              <p:pRg st="12" end="12"/>
                                            </p:txEl>
                                          </p:spTgt>
                                        </p:tgtEl>
                                      </p:cBhvr>
                                    </p:animEffect>
                                    <p:anim calcmode="lin" valueType="num">
                                      <p:cBhvr>
                                        <p:cTn id="48"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1000"/>
                                        <p:tgtEl>
                                          <p:spTgt spid="6">
                                            <p:txEl>
                                              <p:pRg st="13" end="13"/>
                                            </p:txEl>
                                          </p:spTgt>
                                        </p:tgtEl>
                                      </p:cBhvr>
                                    </p:animEffect>
                                    <p:anim calcmode="lin" valueType="num">
                                      <p:cBhvr>
                                        <p:cTn id="53"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14" end="14"/>
                                            </p:txEl>
                                          </p:spTgt>
                                        </p:tgtEl>
                                        <p:attrNameLst>
                                          <p:attrName>style.visibility</p:attrName>
                                        </p:attrNameLst>
                                      </p:cBhvr>
                                      <p:to>
                                        <p:strVal val="visible"/>
                                      </p:to>
                                    </p:set>
                                    <p:animEffect transition="in" filter="fade">
                                      <p:cBhvr>
                                        <p:cTn id="57" dur="1000"/>
                                        <p:tgtEl>
                                          <p:spTgt spid="6">
                                            <p:txEl>
                                              <p:pRg st="14" end="14"/>
                                            </p:txEl>
                                          </p:spTgt>
                                        </p:tgtEl>
                                      </p:cBhvr>
                                    </p:animEffect>
                                    <p:anim calcmode="lin" valueType="num">
                                      <p:cBhvr>
                                        <p:cTn id="58"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4752348" cy="5202404"/>
          </a:xfrm>
        </p:spPr>
        <p:txBody>
          <a:bodyPr numCol="1">
            <a:noAutofit/>
          </a:bodyPr>
          <a:lstStyle/>
          <a:p>
            <a:pPr marL="0" indent="0">
              <a:spcAft>
                <a:spcPts val="600"/>
              </a:spcAft>
              <a:buNone/>
            </a:pPr>
            <a:r>
              <a:rPr lang="en-AU" sz="2000" b="1" dirty="0">
                <a:solidFill>
                  <a:srgbClr val="6094BE"/>
                </a:solidFill>
                <a:latin typeface="Arial"/>
                <a:cs typeface="Arial"/>
              </a:rPr>
              <a:t>Assessment</a:t>
            </a:r>
          </a:p>
          <a:p>
            <a:pPr>
              <a:spcAft>
                <a:spcPts val="600"/>
              </a:spcAft>
            </a:pPr>
            <a:r>
              <a:rPr lang="en-AU" sz="1600" dirty="0">
                <a:latin typeface="Arial"/>
                <a:cs typeface="Arial"/>
              </a:rPr>
              <a:t>How happy are you right now? </a:t>
            </a:r>
          </a:p>
          <a:p>
            <a:pPr>
              <a:spcAft>
                <a:spcPts val="600"/>
              </a:spcAft>
            </a:pPr>
            <a:r>
              <a:rPr lang="en-AU" sz="1600" dirty="0">
                <a:latin typeface="Arial"/>
                <a:cs typeface="Arial"/>
              </a:rPr>
              <a:t>What would you pay / give / do / sacrifice / commit to in order to be, on average, one point happier?</a:t>
            </a:r>
          </a:p>
          <a:p>
            <a:pPr marL="0" indent="0">
              <a:buNone/>
            </a:pPr>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Assessment</a:t>
            </a:r>
          </a:p>
        </p:txBody>
      </p:sp>
      <p:sp>
        <p:nvSpPr>
          <p:cNvPr id="5" name="Content Placeholder 2">
            <a:extLst>
              <a:ext uri="{FF2B5EF4-FFF2-40B4-BE49-F238E27FC236}">
                <a16:creationId xmlns:a16="http://schemas.microsoft.com/office/drawing/2014/main" id="{CFAF7F75-9035-49F2-AE2D-804F6A6558DB}"/>
              </a:ext>
            </a:extLst>
          </p:cNvPr>
          <p:cNvSpPr txBox="1">
            <a:spLocks/>
          </p:cNvSpPr>
          <p:nvPr/>
        </p:nvSpPr>
        <p:spPr>
          <a:xfrm>
            <a:off x="6745732" y="1380846"/>
            <a:ext cx="2637359" cy="510145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lvl="1" indent="0">
              <a:lnSpc>
                <a:spcPct val="150000"/>
              </a:lnSpc>
              <a:buClr>
                <a:srgbClr val="00B0F0"/>
              </a:buClr>
              <a:buSzPct val="50000"/>
              <a:buNone/>
            </a:pPr>
            <a:r>
              <a:rPr lang="en-NZ" sz="2000" dirty="0">
                <a:latin typeface="Houschka Pro Light" panose="02000503030000020003" pitchFamily="50" charset="0"/>
              </a:rPr>
              <a:t>10 - Extremely happy </a:t>
            </a:r>
          </a:p>
          <a:p>
            <a:pPr marL="90488" lvl="1" indent="0">
              <a:lnSpc>
                <a:spcPct val="150000"/>
              </a:lnSpc>
              <a:buClr>
                <a:srgbClr val="00B0F0"/>
              </a:buClr>
              <a:buSzPct val="50000"/>
              <a:buNone/>
            </a:pPr>
            <a:r>
              <a:rPr lang="en-NZ" sz="2000" dirty="0">
                <a:latin typeface="Houschka Pro Light" panose="02000503030000020003" pitchFamily="50" charset="0"/>
              </a:rPr>
              <a:t>9 -   Very happy </a:t>
            </a:r>
          </a:p>
          <a:p>
            <a:pPr marL="90488" lvl="1" indent="0">
              <a:lnSpc>
                <a:spcPct val="150000"/>
              </a:lnSpc>
              <a:buClr>
                <a:srgbClr val="00B0F0"/>
              </a:buClr>
              <a:buSzPct val="50000"/>
              <a:buNone/>
            </a:pPr>
            <a:r>
              <a:rPr lang="en-NZ" sz="2000" dirty="0">
                <a:latin typeface="Houschka Pro Light" panose="02000503030000020003" pitchFamily="50" charset="0"/>
              </a:rPr>
              <a:t>8 -   Pretty happy </a:t>
            </a:r>
          </a:p>
          <a:p>
            <a:pPr marL="90488" lvl="1" indent="0">
              <a:lnSpc>
                <a:spcPct val="150000"/>
              </a:lnSpc>
              <a:buClr>
                <a:srgbClr val="00B0F0"/>
              </a:buClr>
              <a:buSzPct val="50000"/>
              <a:buNone/>
            </a:pPr>
            <a:r>
              <a:rPr lang="en-NZ" sz="2000" dirty="0">
                <a:latin typeface="Houschka Pro Light" panose="02000503030000020003" pitchFamily="50" charset="0"/>
              </a:rPr>
              <a:t>7 -   Mildly happy </a:t>
            </a:r>
          </a:p>
          <a:p>
            <a:pPr marL="90488" lvl="1" indent="0">
              <a:lnSpc>
                <a:spcPct val="150000"/>
              </a:lnSpc>
              <a:buClr>
                <a:srgbClr val="00B0F0"/>
              </a:buClr>
              <a:buSzPct val="50000"/>
              <a:buNone/>
            </a:pPr>
            <a:r>
              <a:rPr lang="en-NZ" sz="2000" dirty="0">
                <a:latin typeface="Houschka Pro Light" panose="02000503030000020003" pitchFamily="50" charset="0"/>
              </a:rPr>
              <a:t>6 -   Slightly happy </a:t>
            </a:r>
          </a:p>
          <a:p>
            <a:pPr marL="90488" lvl="1" indent="0">
              <a:lnSpc>
                <a:spcPct val="150000"/>
              </a:lnSpc>
              <a:buClr>
                <a:srgbClr val="00B0F0"/>
              </a:buClr>
              <a:buSzPct val="50000"/>
              <a:buNone/>
            </a:pPr>
            <a:r>
              <a:rPr lang="en-NZ" sz="2000" dirty="0">
                <a:latin typeface="Houschka Pro Light" panose="02000503030000020003" pitchFamily="50" charset="0"/>
              </a:rPr>
              <a:t>5 -   Neutral </a:t>
            </a:r>
          </a:p>
          <a:p>
            <a:pPr marL="90488" lvl="1" indent="0">
              <a:lnSpc>
                <a:spcPct val="150000"/>
              </a:lnSpc>
              <a:buClr>
                <a:srgbClr val="00B0F0"/>
              </a:buClr>
              <a:buSzPct val="50000"/>
              <a:buNone/>
            </a:pPr>
            <a:r>
              <a:rPr lang="en-NZ" sz="2000" dirty="0">
                <a:latin typeface="Houschka Pro Light" panose="02000503030000020003" pitchFamily="50" charset="0"/>
              </a:rPr>
              <a:t>4 -   Slightly unhappy </a:t>
            </a:r>
          </a:p>
          <a:p>
            <a:pPr marL="90488" lvl="1" indent="0">
              <a:lnSpc>
                <a:spcPct val="150000"/>
              </a:lnSpc>
              <a:buClr>
                <a:srgbClr val="00B0F0"/>
              </a:buClr>
              <a:buSzPct val="50000"/>
              <a:buNone/>
            </a:pPr>
            <a:r>
              <a:rPr lang="en-NZ" sz="2000" dirty="0">
                <a:latin typeface="Houschka Pro Light" panose="02000503030000020003" pitchFamily="50" charset="0"/>
              </a:rPr>
              <a:t>3 -   Mildly unhappy </a:t>
            </a:r>
          </a:p>
          <a:p>
            <a:pPr marL="90488" lvl="1" indent="0">
              <a:lnSpc>
                <a:spcPct val="150000"/>
              </a:lnSpc>
              <a:buClr>
                <a:srgbClr val="00B0F0"/>
              </a:buClr>
              <a:buSzPct val="50000"/>
              <a:buNone/>
            </a:pPr>
            <a:r>
              <a:rPr lang="en-NZ" sz="2000" dirty="0">
                <a:latin typeface="Houschka Pro Light" panose="02000503030000020003" pitchFamily="50" charset="0"/>
              </a:rPr>
              <a:t>2 -   Pretty unhappy </a:t>
            </a:r>
          </a:p>
          <a:p>
            <a:pPr marL="90488" lvl="1" indent="0">
              <a:lnSpc>
                <a:spcPct val="150000"/>
              </a:lnSpc>
              <a:buClr>
                <a:srgbClr val="00B0F0"/>
              </a:buClr>
              <a:buSzPct val="50000"/>
              <a:buNone/>
            </a:pPr>
            <a:r>
              <a:rPr lang="en-NZ" sz="2000" dirty="0">
                <a:latin typeface="Houschka Pro Light" panose="02000503030000020003" pitchFamily="50" charset="0"/>
              </a:rPr>
              <a:t>1 -   Very unhappy </a:t>
            </a:r>
          </a:p>
          <a:p>
            <a:pPr marL="90488" lvl="1" indent="0">
              <a:lnSpc>
                <a:spcPct val="150000"/>
              </a:lnSpc>
              <a:buClr>
                <a:srgbClr val="00B0F0"/>
              </a:buClr>
              <a:buSzPct val="50000"/>
              <a:buNone/>
            </a:pPr>
            <a:r>
              <a:rPr lang="en-NZ" sz="2000" dirty="0">
                <a:latin typeface="Houschka Pro Light" panose="02000503030000020003" pitchFamily="50" charset="0"/>
              </a:rPr>
              <a:t>0 -   Extremely unhappy</a:t>
            </a:r>
          </a:p>
          <a:p>
            <a:pPr marL="90488" lvl="1" indent="0">
              <a:buClr>
                <a:srgbClr val="00B0F0"/>
              </a:buClr>
              <a:buSzPct val="50000"/>
              <a:buNone/>
            </a:pPr>
            <a:endParaRPr lang="en-NZ" dirty="0">
              <a:latin typeface="Houschka Pro Light" panose="02000503030000020003" pitchFamily="50" charset="0"/>
            </a:endParaRPr>
          </a:p>
          <a:p>
            <a:pPr lvl="1">
              <a:buClr>
                <a:srgbClr val="00B0F0"/>
              </a:buClr>
              <a:buSzPct val="50000"/>
              <a:buFont typeface="Arial" panose="020B0604020202020204" pitchFamily="34" charset="0"/>
              <a:buChar char="►"/>
            </a:pPr>
            <a:endParaRPr lang="en-NZ" dirty="0">
              <a:latin typeface="Houschka Pro Light" panose="02000503030000020003" pitchFamily="50" charset="0"/>
            </a:endParaRPr>
          </a:p>
          <a:p>
            <a:pPr>
              <a:buClr>
                <a:srgbClr val="00B0F0"/>
              </a:buClr>
              <a:buSzPct val="50000"/>
              <a:buFont typeface="Arial" panose="020B0604020202020204" pitchFamily="34" charset="0"/>
              <a:buChar char="►"/>
            </a:pPr>
            <a:endParaRPr lang="en-NZ" dirty="0">
              <a:latin typeface="Houschka Pro Light" panose="02000503030000020003" pitchFamily="50" charset="0"/>
            </a:endParaRPr>
          </a:p>
          <a:p>
            <a:pPr marL="0" indent="0">
              <a:buClr>
                <a:srgbClr val="00CC00"/>
              </a:buClr>
              <a:buSzPct val="50000"/>
              <a:buFont typeface="Arial" panose="020B0604020202020204" pitchFamily="34" charset="0"/>
              <a:buNone/>
            </a:pPr>
            <a:endParaRPr lang="en-NZ" sz="2400" dirty="0">
              <a:latin typeface="Houschka Pro Light" panose="02000503030000020003" pitchFamily="50" charset="0"/>
            </a:endParaRPr>
          </a:p>
          <a:p>
            <a:pPr>
              <a:buClr>
                <a:srgbClr val="00B0F0"/>
              </a:buClr>
              <a:buSzPct val="50000"/>
              <a:buFont typeface="Arial" panose="020B0604020202020204" pitchFamily="34" charset="0"/>
              <a:buChar char="►"/>
            </a:pPr>
            <a:endParaRPr lang="en-NZ" dirty="0">
              <a:latin typeface="Houschka Pro Light" panose="02000503030000020003" pitchFamily="50" charset="0"/>
            </a:endParaRPr>
          </a:p>
        </p:txBody>
      </p:sp>
      <p:pic>
        <p:nvPicPr>
          <p:cNvPr id="3074" name="Picture 2" descr="https://cdn2.hubspot.net/hubfs/367443/Blog_images/readiness-assessment-featured.jpg">
            <a:extLst>
              <a:ext uri="{FF2B5EF4-FFF2-40B4-BE49-F238E27FC236}">
                <a16:creationId xmlns:a16="http://schemas.microsoft.com/office/drawing/2014/main" id="{02124D7F-5A4A-4767-9C23-633E5CD45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410" y="4130891"/>
            <a:ext cx="3038852" cy="179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1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Usage</a:t>
            </a:r>
          </a:p>
        </p:txBody>
      </p:sp>
      <p:pic>
        <p:nvPicPr>
          <p:cNvPr id="3" name="Picture 2">
            <a:extLst>
              <a:ext uri="{FF2B5EF4-FFF2-40B4-BE49-F238E27FC236}">
                <a16:creationId xmlns:a16="http://schemas.microsoft.com/office/drawing/2014/main" id="{75FA5175-9E9F-4129-A810-581AB87407A9}"/>
              </a:ext>
            </a:extLst>
          </p:cNvPr>
          <p:cNvPicPr>
            <a:picLocks noChangeAspect="1"/>
          </p:cNvPicPr>
          <p:nvPr/>
        </p:nvPicPr>
        <p:blipFill>
          <a:blip r:embed="rId3"/>
          <a:stretch>
            <a:fillRect/>
          </a:stretch>
        </p:blipFill>
        <p:spPr>
          <a:xfrm>
            <a:off x="156154" y="1168924"/>
            <a:ext cx="10113913" cy="5689076"/>
          </a:xfrm>
          <a:prstGeom prst="rect">
            <a:avLst/>
          </a:prstGeom>
        </p:spPr>
      </p:pic>
    </p:spTree>
    <p:extLst>
      <p:ext uri="{BB962C8B-B14F-4D97-AF65-F5344CB8AC3E}">
        <p14:creationId xmlns:p14="http://schemas.microsoft.com/office/powerpoint/2010/main" val="109414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6882805" cy="2873984"/>
          </a:xfrm>
        </p:spPr>
        <p:txBody>
          <a:bodyPr numCol="2">
            <a:noAutofit/>
          </a:bodyPr>
          <a:lstStyle/>
          <a:p>
            <a:pPr>
              <a:spcAft>
                <a:spcPts val="600"/>
              </a:spcAft>
            </a:pPr>
            <a:r>
              <a:rPr lang="en-AU" sz="1600" dirty="0">
                <a:latin typeface="Arial"/>
                <a:cs typeface="Arial"/>
              </a:rPr>
              <a:t>Three good things</a:t>
            </a:r>
          </a:p>
          <a:p>
            <a:pPr>
              <a:spcAft>
                <a:spcPts val="600"/>
              </a:spcAft>
            </a:pPr>
            <a:r>
              <a:rPr lang="en-AU" sz="1600" dirty="0">
                <a:latin typeface="Arial"/>
                <a:cs typeface="Arial"/>
              </a:rPr>
              <a:t>Use your strengths</a:t>
            </a:r>
          </a:p>
          <a:p>
            <a:pPr>
              <a:spcAft>
                <a:spcPts val="600"/>
              </a:spcAft>
            </a:pPr>
            <a:r>
              <a:rPr lang="en-AU" sz="1600" dirty="0">
                <a:latin typeface="Arial"/>
                <a:cs typeface="Arial"/>
              </a:rPr>
              <a:t>Flow</a:t>
            </a:r>
          </a:p>
          <a:p>
            <a:pPr>
              <a:spcAft>
                <a:spcPts val="600"/>
              </a:spcAft>
            </a:pPr>
            <a:r>
              <a:rPr lang="en-AU" sz="1600" dirty="0">
                <a:latin typeface="Arial"/>
                <a:cs typeface="Arial"/>
              </a:rPr>
              <a:t>Gratitude visit</a:t>
            </a:r>
          </a:p>
          <a:p>
            <a:pPr>
              <a:spcAft>
                <a:spcPts val="600"/>
              </a:spcAft>
            </a:pPr>
            <a:r>
              <a:rPr lang="en-AU" sz="1600" dirty="0">
                <a:latin typeface="Arial"/>
                <a:cs typeface="Arial"/>
              </a:rPr>
              <a:t>Forgiveness letter</a:t>
            </a:r>
          </a:p>
          <a:p>
            <a:pPr>
              <a:spcAft>
                <a:spcPts val="600"/>
              </a:spcAft>
            </a:pPr>
            <a:r>
              <a:rPr lang="en-AU" sz="1600" dirty="0">
                <a:latin typeface="Arial"/>
                <a:cs typeface="Arial"/>
              </a:rPr>
              <a:t>Cultivate optimism</a:t>
            </a:r>
          </a:p>
          <a:p>
            <a:pPr>
              <a:spcAft>
                <a:spcPts val="600"/>
              </a:spcAft>
            </a:pPr>
            <a:endParaRPr lang="en-AU" sz="1600" dirty="0">
              <a:latin typeface="Arial"/>
              <a:cs typeface="Arial"/>
            </a:endParaRPr>
          </a:p>
          <a:p>
            <a:pPr>
              <a:spcAft>
                <a:spcPts val="600"/>
              </a:spcAft>
            </a:pPr>
            <a:r>
              <a:rPr lang="en-AU" sz="1600" dirty="0">
                <a:latin typeface="Arial"/>
                <a:cs typeface="Arial"/>
              </a:rPr>
              <a:t>Savouring</a:t>
            </a:r>
          </a:p>
          <a:p>
            <a:pPr>
              <a:spcAft>
                <a:spcPts val="600"/>
              </a:spcAft>
            </a:pPr>
            <a:r>
              <a:rPr lang="en-AU" sz="1600" dirty="0">
                <a:latin typeface="Arial"/>
                <a:cs typeface="Arial"/>
              </a:rPr>
              <a:t>Kindness</a:t>
            </a:r>
          </a:p>
          <a:p>
            <a:pPr>
              <a:spcAft>
                <a:spcPts val="600"/>
              </a:spcAft>
            </a:pPr>
            <a:r>
              <a:rPr lang="en-AU" sz="1600" dirty="0">
                <a:latin typeface="Arial"/>
                <a:cs typeface="Arial"/>
              </a:rPr>
              <a:t>Mindfulness</a:t>
            </a:r>
          </a:p>
          <a:p>
            <a:pPr>
              <a:spcAft>
                <a:spcPts val="600"/>
              </a:spcAft>
            </a:pPr>
            <a:r>
              <a:rPr lang="en-AU" sz="1600" dirty="0">
                <a:latin typeface="Arial"/>
                <a:cs typeface="Arial"/>
              </a:rPr>
              <a:t>Compassion</a:t>
            </a:r>
          </a:p>
          <a:p>
            <a:pPr>
              <a:spcAft>
                <a:spcPts val="600"/>
              </a:spcAft>
            </a:pPr>
            <a:r>
              <a:rPr lang="en-AU" sz="1600" dirty="0">
                <a:latin typeface="Arial"/>
                <a:cs typeface="Arial"/>
              </a:rPr>
              <a:t>Resilience</a:t>
            </a:r>
          </a:p>
          <a:p>
            <a:pPr>
              <a:spcAft>
                <a:spcPts val="600"/>
              </a:spcAft>
            </a:pPr>
            <a:r>
              <a:rPr lang="en-AU" sz="1600" dirty="0">
                <a:latin typeface="Arial"/>
                <a:cs typeface="Arial"/>
              </a:rPr>
              <a:t>Purpose and meaning</a:t>
            </a: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Interventions </a:t>
            </a:r>
          </a:p>
        </p:txBody>
      </p:sp>
    </p:spTree>
    <p:extLst>
      <p:ext uri="{BB962C8B-B14F-4D97-AF65-F5344CB8AC3E}">
        <p14:creationId xmlns:p14="http://schemas.microsoft.com/office/powerpoint/2010/main" val="167017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752830" cy="5202404"/>
          </a:xfrm>
        </p:spPr>
        <p:txBody>
          <a:bodyPr numCol="1">
            <a:noAutofit/>
          </a:bodyPr>
          <a:lstStyle/>
          <a:p>
            <a:pPr marL="0" indent="0">
              <a:spcAft>
                <a:spcPts val="600"/>
              </a:spcAft>
              <a:buNone/>
            </a:pPr>
            <a:r>
              <a:rPr lang="en-AU" sz="2000" b="1" dirty="0">
                <a:solidFill>
                  <a:srgbClr val="6094BE"/>
                </a:solidFill>
                <a:latin typeface="Arial"/>
                <a:cs typeface="Arial"/>
              </a:rPr>
              <a:t>In the real world…</a:t>
            </a:r>
          </a:p>
          <a:p>
            <a:pPr>
              <a:spcAft>
                <a:spcPts val="600"/>
              </a:spcAft>
            </a:pPr>
            <a:r>
              <a:rPr lang="en-AU" sz="1600" dirty="0">
                <a:latin typeface="Arial"/>
                <a:cs typeface="Arial"/>
              </a:rPr>
              <a:t>Hone et al (2015) – “…synthesizing efficacy trials of PPIs reveals little evidence that these interventions translate into sustained programmes of behaviour change when applied beyond the tightly controlled conditions of the laboratory or psychology classroom setting”.</a:t>
            </a:r>
          </a:p>
          <a:p>
            <a:pPr>
              <a:spcAft>
                <a:spcPts val="600"/>
              </a:spcAft>
            </a:pPr>
            <a:r>
              <a:rPr lang="en-AU" sz="1600" dirty="0">
                <a:latin typeface="Arial"/>
                <a:cs typeface="Arial"/>
              </a:rPr>
              <a:t>Parks et al (2012) - “...researchers have yet to offer persuasive evidence that happiness activities, as they are actually used in real-world settings, are beneficial”.</a:t>
            </a:r>
          </a:p>
          <a:p>
            <a:pPr marL="0" indent="0">
              <a:spcAft>
                <a:spcPts val="600"/>
              </a:spcAft>
              <a:buNone/>
            </a:pPr>
            <a:endParaRPr lang="en-AU" sz="1600" dirty="0">
              <a:latin typeface="Arial"/>
              <a:cs typeface="Arial"/>
            </a:endParaRPr>
          </a:p>
          <a:p>
            <a:pPr>
              <a:spcAft>
                <a:spcPts val="600"/>
              </a:spcAft>
            </a:pPr>
            <a:r>
              <a:rPr lang="en-AU" sz="1600" dirty="0">
                <a:latin typeface="Arial"/>
                <a:cs typeface="Arial"/>
              </a:rPr>
              <a:t>Hone, L., Jarden, A., &amp; Schofield, G. (2015). An evaluation of positive psychology intervention effectiveness trials using the re-aim framework: A practice-friendly review. </a:t>
            </a:r>
            <a:r>
              <a:rPr lang="en-AU" sz="1600" i="1" dirty="0">
                <a:latin typeface="Arial"/>
                <a:cs typeface="Arial"/>
              </a:rPr>
              <a:t>Journal of Positive Psychology,</a:t>
            </a:r>
            <a:r>
              <a:rPr lang="en-AU" sz="1600" dirty="0">
                <a:latin typeface="Arial"/>
                <a:cs typeface="Arial"/>
              </a:rPr>
              <a:t> </a:t>
            </a:r>
            <a:r>
              <a:rPr lang="en-AU" sz="1600" i="1" dirty="0">
                <a:latin typeface="Arial"/>
                <a:cs typeface="Arial"/>
              </a:rPr>
              <a:t>10</a:t>
            </a:r>
            <a:r>
              <a:rPr lang="en-AU" sz="1600" dirty="0">
                <a:latin typeface="Arial"/>
                <a:cs typeface="Arial"/>
              </a:rPr>
              <a:t>(4), 303-322. </a:t>
            </a:r>
            <a:endParaRPr lang="en-NZ" sz="1600" dirty="0">
              <a:latin typeface="Arial"/>
              <a:cs typeface="Arial"/>
            </a:endParaRPr>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Efficacy vs effectiveness</a:t>
            </a:r>
          </a:p>
        </p:txBody>
      </p:sp>
      <p:sp>
        <p:nvSpPr>
          <p:cNvPr id="9" name="Arrow: Curved Right 8">
            <a:extLst>
              <a:ext uri="{FF2B5EF4-FFF2-40B4-BE49-F238E27FC236}">
                <a16:creationId xmlns:a16="http://schemas.microsoft.com/office/drawing/2014/main" id="{F965F8D7-B9B1-4C90-8CC8-1FB59BBB1AA7}"/>
              </a:ext>
            </a:extLst>
          </p:cNvPr>
          <p:cNvSpPr/>
          <p:nvPr/>
        </p:nvSpPr>
        <p:spPr>
          <a:xfrm>
            <a:off x="358219" y="2243579"/>
            <a:ext cx="358218" cy="1489435"/>
          </a:xfrm>
          <a:prstGeom prst="curvedRightArrow">
            <a:avLst/>
          </a:prstGeom>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pic>
        <p:nvPicPr>
          <p:cNvPr id="10" name="Picture 9">
            <a:extLst>
              <a:ext uri="{FF2B5EF4-FFF2-40B4-BE49-F238E27FC236}">
                <a16:creationId xmlns:a16="http://schemas.microsoft.com/office/drawing/2014/main" id="{F15B04CE-BC1A-4AD2-B1B9-AAFA4A4F7C37}"/>
              </a:ext>
            </a:extLst>
          </p:cNvPr>
          <p:cNvPicPr>
            <a:picLocks noChangeAspect="1"/>
          </p:cNvPicPr>
          <p:nvPr/>
        </p:nvPicPr>
        <p:blipFill rotWithShape="1">
          <a:blip r:embed="rId3"/>
          <a:srcRect l="8696" t="23830" r="19341" b="57109"/>
          <a:stretch/>
        </p:blipFill>
        <p:spPr>
          <a:xfrm>
            <a:off x="716438" y="4443531"/>
            <a:ext cx="6938128" cy="1033685"/>
          </a:xfrm>
          <a:prstGeom prst="rect">
            <a:avLst/>
          </a:prstGeom>
        </p:spPr>
      </p:pic>
      <p:pic>
        <p:nvPicPr>
          <p:cNvPr id="11" name="Picture 10">
            <a:extLst>
              <a:ext uri="{FF2B5EF4-FFF2-40B4-BE49-F238E27FC236}">
                <a16:creationId xmlns:a16="http://schemas.microsoft.com/office/drawing/2014/main" id="{A0E69E0D-CF24-461F-80F3-BE6C447F0948}"/>
              </a:ext>
            </a:extLst>
          </p:cNvPr>
          <p:cNvPicPr>
            <a:picLocks noChangeAspect="1"/>
          </p:cNvPicPr>
          <p:nvPr/>
        </p:nvPicPr>
        <p:blipFill rotWithShape="1">
          <a:blip r:embed="rId4"/>
          <a:srcRect l="8785" t="17935" r="18570" b="60632"/>
          <a:stretch/>
        </p:blipFill>
        <p:spPr>
          <a:xfrm>
            <a:off x="801279" y="5302126"/>
            <a:ext cx="6938127" cy="1151458"/>
          </a:xfrm>
          <a:prstGeom prst="rect">
            <a:avLst/>
          </a:prstGeom>
        </p:spPr>
      </p:pic>
    </p:spTree>
    <p:extLst>
      <p:ext uri="{BB962C8B-B14F-4D97-AF65-F5344CB8AC3E}">
        <p14:creationId xmlns:p14="http://schemas.microsoft.com/office/powerpoint/2010/main" val="265552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163333" cy="5202404"/>
          </a:xfrm>
        </p:spPr>
        <p:txBody>
          <a:bodyPr numCol="1">
            <a:noAutofit/>
          </a:bodyPr>
          <a:lstStyle/>
          <a:p>
            <a:pPr marL="0" indent="0">
              <a:spcAft>
                <a:spcPts val="600"/>
              </a:spcAft>
              <a:buNone/>
            </a:pPr>
            <a:r>
              <a:rPr lang="en-AU" sz="2000" b="1" dirty="0">
                <a:solidFill>
                  <a:srgbClr val="6094BE"/>
                </a:solidFill>
                <a:latin typeface="Arial"/>
                <a:cs typeface="Arial"/>
              </a:rPr>
              <a:t>Aims</a:t>
            </a:r>
          </a:p>
          <a:p>
            <a:pPr>
              <a:spcAft>
                <a:spcPts val="600"/>
              </a:spcAft>
            </a:pPr>
            <a:r>
              <a:rPr lang="en-AU" sz="1600" dirty="0">
                <a:latin typeface="Arial"/>
                <a:cs typeface="Arial"/>
              </a:rPr>
              <a:t>This workshop provides opportunities to engage and explore wellbeing science knowledge and practices, and to discuss, attempt, debate and reflect together on how specifically the principles of positive psychology and wellbeing science can be integrated into our lives, others lives, and into our work. </a:t>
            </a:r>
          </a:p>
          <a:p>
            <a:pPr>
              <a:spcAft>
                <a:spcPts val="600"/>
              </a:spcAft>
            </a:pPr>
            <a:r>
              <a:rPr lang="en-AU" sz="1600" dirty="0">
                <a:latin typeface="Arial"/>
                <a:cs typeface="Arial"/>
              </a:rPr>
              <a:t>To have fun, relax, be creative, learn and share ideas. </a:t>
            </a:r>
          </a:p>
          <a:p>
            <a:pPr>
              <a:spcAft>
                <a:spcPts val="600"/>
              </a:spcAft>
            </a:pPr>
            <a:r>
              <a:rPr lang="en-AU" sz="1600" dirty="0">
                <a:latin typeface="Arial"/>
                <a:cs typeface="Arial"/>
              </a:rPr>
              <a:t>To facilitate and empower the development of personal wellbeing development plans. </a:t>
            </a:r>
          </a:p>
          <a:p>
            <a:pPr>
              <a:spcAft>
                <a:spcPts val="600"/>
              </a:spcAft>
            </a:pPr>
            <a:r>
              <a:rPr lang="en-AU" sz="1600" dirty="0">
                <a:latin typeface="Arial"/>
                <a:cs typeface="Arial"/>
              </a:rPr>
              <a:t>To learn how to disseminate and teach some lesser known positive psychological interventions. </a:t>
            </a:r>
            <a:endParaRPr lang="en-NZ" sz="1600" dirty="0">
              <a:latin typeface="Arial"/>
              <a:cs typeface="Arial"/>
            </a:endParaRPr>
          </a:p>
          <a:p>
            <a:pPr lvl="1">
              <a:spcAft>
                <a:spcPts val="600"/>
              </a:spcAft>
            </a:pPr>
            <a:r>
              <a:rPr lang="en-NZ" sz="1200" dirty="0">
                <a:latin typeface="Arial"/>
                <a:cs typeface="Arial"/>
              </a:rPr>
              <a:t>Skills: a</a:t>
            </a:r>
            <a:r>
              <a:rPr lang="en-AU" sz="1200" dirty="0" err="1">
                <a:latin typeface="Arial"/>
                <a:cs typeface="Arial"/>
              </a:rPr>
              <a:t>dd</a:t>
            </a:r>
            <a:r>
              <a:rPr lang="en-AU" sz="1200" dirty="0">
                <a:latin typeface="Arial"/>
                <a:cs typeface="Arial"/>
              </a:rPr>
              <a:t> tools to your toolkit. </a:t>
            </a:r>
            <a:endParaRPr lang="en-NZ" sz="1200" dirty="0">
              <a:latin typeface="Arial"/>
              <a:cs typeface="Arial"/>
            </a:endParaRPr>
          </a:p>
          <a:p>
            <a:pPr lvl="1">
              <a:spcAft>
                <a:spcPts val="600"/>
              </a:spcAft>
            </a:pPr>
            <a:r>
              <a:rPr lang="en-NZ" sz="1200" dirty="0">
                <a:latin typeface="Arial"/>
                <a:cs typeface="Arial"/>
              </a:rPr>
              <a:t>Knowledge.</a:t>
            </a:r>
          </a:p>
          <a:p>
            <a:pPr lvl="1">
              <a:spcAft>
                <a:spcPts val="600"/>
              </a:spcAft>
            </a:pPr>
            <a:r>
              <a:rPr lang="en-NZ" sz="1200" dirty="0">
                <a:latin typeface="Arial"/>
                <a:cs typeface="Arial"/>
              </a:rPr>
              <a:t>Fun.</a:t>
            </a:r>
          </a:p>
          <a:p>
            <a:pPr lvl="1">
              <a:spcAft>
                <a:spcPts val="600"/>
              </a:spcAft>
            </a:pPr>
            <a:r>
              <a:rPr lang="en-NZ" sz="1200" dirty="0">
                <a:latin typeface="Arial"/>
                <a:cs typeface="Arial"/>
              </a:rPr>
              <a:t>Do no harm.</a:t>
            </a:r>
          </a:p>
          <a:p>
            <a:pPr marL="0" indent="0">
              <a:spcAft>
                <a:spcPts val="600"/>
              </a:spcAft>
              <a:buNone/>
            </a:pPr>
            <a:r>
              <a:rPr lang="en-NZ" sz="2000" b="1" dirty="0">
                <a:solidFill>
                  <a:srgbClr val="6094BE"/>
                </a:solidFill>
                <a:latin typeface="Arial"/>
                <a:cs typeface="Arial"/>
              </a:rPr>
              <a:t>Two frameworks</a:t>
            </a:r>
          </a:p>
          <a:p>
            <a:pPr marL="0" indent="0">
              <a:spcAft>
                <a:spcPts val="600"/>
              </a:spcAft>
              <a:buNone/>
            </a:pPr>
            <a:r>
              <a:rPr lang="en-NZ" sz="2000" b="1" dirty="0">
                <a:solidFill>
                  <a:srgbClr val="6094BE"/>
                </a:solidFill>
                <a:latin typeface="Arial"/>
                <a:cs typeface="Arial"/>
              </a:rPr>
              <a:t>Context and processes </a:t>
            </a:r>
          </a:p>
          <a:p>
            <a:pPr marL="0" indent="0">
              <a:spcAft>
                <a:spcPts val="600"/>
              </a:spcAft>
              <a:buNone/>
            </a:pPr>
            <a:r>
              <a:rPr lang="en-NZ" sz="2000" b="1" dirty="0">
                <a:solidFill>
                  <a:srgbClr val="6094BE"/>
                </a:solidFill>
                <a:latin typeface="Arial"/>
                <a:cs typeface="Arial"/>
              </a:rPr>
              <a:t>16 Interventions</a:t>
            </a:r>
          </a:p>
          <a:p>
            <a:pPr marL="0" indent="0">
              <a:spcAft>
                <a:spcPts val="600"/>
              </a:spcAft>
              <a:buNone/>
            </a:pPr>
            <a:r>
              <a:rPr lang="en-NZ" sz="2000" b="1" dirty="0">
                <a:solidFill>
                  <a:srgbClr val="6094BE"/>
                </a:solidFill>
                <a:latin typeface="Arial"/>
                <a:cs typeface="Arial"/>
              </a:rPr>
              <a:t>Questions and applause / ridicule </a:t>
            </a:r>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Overview</a:t>
            </a:r>
          </a:p>
        </p:txBody>
      </p:sp>
      <p:pic>
        <p:nvPicPr>
          <p:cNvPr id="5122" name="Picture 2" descr="https://1.bp.blogspot.com/-6kZRqcP5XfY/WBvp6Xia2UI/AAAAAAAADmE/FO6JEOzcSqUyQSeRcq7RRDs3sxzhWZhqACLcB/s320/unnamed.png">
            <a:extLst>
              <a:ext uri="{FF2B5EF4-FFF2-40B4-BE49-F238E27FC236}">
                <a16:creationId xmlns:a16="http://schemas.microsoft.com/office/drawing/2014/main" id="{8411F5E3-CD0A-4004-9DD3-822C753FA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692" y="4054705"/>
            <a:ext cx="1556940" cy="176674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FD541D3-F7B6-435E-9453-99B6ED1DD387}"/>
              </a:ext>
            </a:extLst>
          </p:cNvPr>
          <p:cNvSpPr txBox="1">
            <a:spLocks/>
          </p:cNvSpPr>
          <p:nvPr/>
        </p:nvSpPr>
        <p:spPr>
          <a:xfrm>
            <a:off x="6348953" y="6063847"/>
            <a:ext cx="2955304" cy="591477"/>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a:cs typeface="Arial"/>
              </a:rPr>
              <a:t>38 slides, 120 minutes, you do the math!</a:t>
            </a:r>
            <a:r>
              <a:rPr lang="en-US" sz="1000" dirty="0"/>
              <a:t> </a:t>
            </a:r>
          </a:p>
          <a:p>
            <a:pPr marL="0" indent="0">
              <a:buNone/>
            </a:pPr>
            <a:endParaRPr lang="en-US" sz="1000" dirty="0"/>
          </a:p>
        </p:txBody>
      </p:sp>
    </p:spTree>
    <p:extLst>
      <p:ext uri="{BB962C8B-B14F-4D97-AF65-F5344CB8AC3E}">
        <p14:creationId xmlns:p14="http://schemas.microsoft.com/office/powerpoint/2010/main" val="378552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3599848"/>
          </a:xfrm>
        </p:spPr>
        <p:txBody>
          <a:bodyPr numCol="2">
            <a:noAutofit/>
          </a:bodyPr>
          <a:lstStyle/>
          <a:p>
            <a:pPr marL="457200" indent="-457200">
              <a:spcAft>
                <a:spcPts val="600"/>
              </a:spcAft>
              <a:buFont typeface="+mj-lt"/>
              <a:buAutoNum type="arabicPeriod"/>
            </a:pPr>
            <a:r>
              <a:rPr lang="en-AU" sz="2000" b="1" dirty="0">
                <a:solidFill>
                  <a:srgbClr val="6094BE"/>
                </a:solidFill>
                <a:latin typeface="Arial"/>
                <a:cs typeface="Arial"/>
              </a:rPr>
              <a:t>Positive introductions </a:t>
            </a:r>
          </a:p>
          <a:p>
            <a:pPr marL="457200" indent="-457200">
              <a:spcAft>
                <a:spcPts val="600"/>
              </a:spcAft>
              <a:buFont typeface="+mj-lt"/>
              <a:buAutoNum type="arabicPeriod"/>
            </a:pPr>
            <a:r>
              <a:rPr lang="en-AU" sz="2000" b="1" dirty="0">
                <a:solidFill>
                  <a:srgbClr val="6094BE"/>
                </a:solidFill>
                <a:latin typeface="Arial"/>
                <a:cs typeface="Arial"/>
              </a:rPr>
              <a:t>Playfulness </a:t>
            </a:r>
          </a:p>
          <a:p>
            <a:pPr marL="457200" indent="-457200">
              <a:spcAft>
                <a:spcPts val="600"/>
              </a:spcAft>
              <a:buFont typeface="+mj-lt"/>
              <a:buAutoNum type="arabicPeriod"/>
            </a:pPr>
            <a:r>
              <a:rPr lang="en-AU" sz="2000" b="1" dirty="0">
                <a:solidFill>
                  <a:srgbClr val="6094BE"/>
                </a:solidFill>
                <a:latin typeface="Arial"/>
                <a:cs typeface="Arial"/>
              </a:rPr>
              <a:t>Three breaths</a:t>
            </a:r>
          </a:p>
          <a:p>
            <a:pPr marL="457200" indent="-457200">
              <a:spcAft>
                <a:spcPts val="600"/>
              </a:spcAft>
              <a:buFont typeface="+mj-lt"/>
              <a:buAutoNum type="arabicPeriod"/>
            </a:pPr>
            <a:r>
              <a:rPr lang="en-AU" sz="2000" b="1" dirty="0">
                <a:solidFill>
                  <a:srgbClr val="6094BE"/>
                </a:solidFill>
                <a:latin typeface="Arial"/>
                <a:cs typeface="Arial"/>
              </a:rPr>
              <a:t>Five ways to wellbeing</a:t>
            </a:r>
          </a:p>
          <a:p>
            <a:pPr marL="457200" indent="-457200">
              <a:spcAft>
                <a:spcPts val="600"/>
              </a:spcAft>
              <a:buFont typeface="+mj-lt"/>
              <a:buAutoNum type="arabicPeriod"/>
            </a:pPr>
            <a:r>
              <a:rPr lang="en-AU" sz="2000" b="1" dirty="0">
                <a:solidFill>
                  <a:srgbClr val="6094BE"/>
                </a:solidFill>
                <a:latin typeface="Arial"/>
                <a:cs typeface="Arial"/>
              </a:rPr>
              <a:t>DEAR communication (</a:t>
            </a:r>
            <a:r>
              <a:rPr lang="en-AU" sz="2000" b="1" dirty="0" err="1">
                <a:solidFill>
                  <a:srgbClr val="6094BE"/>
                </a:solidFill>
                <a:latin typeface="Arial"/>
                <a:cs typeface="Arial"/>
              </a:rPr>
              <a:t>HO</a:t>
            </a:r>
            <a:r>
              <a:rPr lang="en-AU" sz="2000" b="1" dirty="0">
                <a:solidFill>
                  <a:srgbClr val="6094BE"/>
                </a:solidFill>
                <a:latin typeface="Arial"/>
                <a:cs typeface="Arial"/>
              </a:rPr>
              <a:t>)</a:t>
            </a:r>
          </a:p>
          <a:p>
            <a:pPr marL="457200" indent="-457200">
              <a:spcAft>
                <a:spcPts val="600"/>
              </a:spcAft>
              <a:buFont typeface="+mj-lt"/>
              <a:buAutoNum type="arabicPeriod"/>
            </a:pPr>
            <a:r>
              <a:rPr lang="en-AU" sz="2000" b="1" dirty="0">
                <a:solidFill>
                  <a:srgbClr val="6094BE"/>
                </a:solidFill>
                <a:latin typeface="Arial"/>
                <a:cs typeface="Arial"/>
              </a:rPr>
              <a:t>Flow (</a:t>
            </a:r>
            <a:r>
              <a:rPr lang="en-AU" sz="2000" b="1" dirty="0" err="1">
                <a:solidFill>
                  <a:srgbClr val="6094BE"/>
                </a:solidFill>
                <a:latin typeface="Arial"/>
                <a:cs typeface="Arial"/>
              </a:rPr>
              <a:t>HO</a:t>
            </a:r>
            <a:r>
              <a:rPr lang="en-AU" sz="2000" b="1" dirty="0">
                <a:solidFill>
                  <a:srgbClr val="6094BE"/>
                </a:solidFill>
                <a:latin typeface="Arial"/>
                <a:cs typeface="Arial"/>
              </a:rPr>
              <a:t>)</a:t>
            </a:r>
          </a:p>
          <a:p>
            <a:pPr marL="457200" indent="-457200">
              <a:spcAft>
                <a:spcPts val="600"/>
              </a:spcAft>
              <a:buFont typeface="+mj-lt"/>
              <a:buAutoNum type="arabicPeriod"/>
            </a:pPr>
            <a:r>
              <a:rPr lang="en-AU" sz="2000" b="1" dirty="0">
                <a:solidFill>
                  <a:srgbClr val="6094BE"/>
                </a:solidFill>
                <a:latin typeface="Arial"/>
                <a:cs typeface="Arial"/>
              </a:rPr>
              <a:t>Closer connections (</a:t>
            </a:r>
            <a:r>
              <a:rPr lang="en-AU" sz="2000" b="1" dirty="0" err="1">
                <a:solidFill>
                  <a:srgbClr val="6094BE"/>
                </a:solidFill>
                <a:latin typeface="Arial"/>
                <a:cs typeface="Arial"/>
              </a:rPr>
              <a:t>HO</a:t>
            </a:r>
            <a:r>
              <a:rPr lang="en-AU" sz="2000" b="1" dirty="0">
                <a:solidFill>
                  <a:srgbClr val="6094BE"/>
                </a:solidFill>
                <a:latin typeface="Arial"/>
                <a:cs typeface="Arial"/>
              </a:rPr>
              <a:t>)</a:t>
            </a:r>
          </a:p>
          <a:p>
            <a:pPr marL="457200" indent="-457200">
              <a:spcAft>
                <a:spcPts val="600"/>
              </a:spcAft>
              <a:buFont typeface="+mj-lt"/>
              <a:buAutoNum type="arabicPeriod"/>
            </a:pPr>
            <a:r>
              <a:rPr lang="en-AU" sz="2000" b="1" dirty="0">
                <a:solidFill>
                  <a:srgbClr val="6094BE"/>
                </a:solidFill>
                <a:latin typeface="Arial"/>
                <a:cs typeface="Arial"/>
              </a:rPr>
              <a:t>Job crafting (</a:t>
            </a:r>
            <a:r>
              <a:rPr lang="en-AU" sz="2000" b="1" dirty="0" err="1">
                <a:solidFill>
                  <a:srgbClr val="6094BE"/>
                </a:solidFill>
                <a:latin typeface="Arial"/>
                <a:cs typeface="Arial"/>
              </a:rPr>
              <a:t>HO</a:t>
            </a:r>
            <a:r>
              <a:rPr lang="en-AU" sz="2000" b="1" dirty="0">
                <a:solidFill>
                  <a:srgbClr val="6094BE"/>
                </a:solidFill>
                <a:latin typeface="Arial"/>
                <a:cs typeface="Arial"/>
              </a:rPr>
              <a:t>)</a:t>
            </a:r>
          </a:p>
          <a:p>
            <a:pPr marL="457200" indent="-457200">
              <a:spcAft>
                <a:spcPts val="600"/>
              </a:spcAft>
              <a:buFont typeface="+mj-lt"/>
              <a:buAutoNum type="arabicPeriod"/>
            </a:pPr>
            <a:endParaRPr lang="en-AU" sz="2000" b="1" dirty="0">
              <a:solidFill>
                <a:srgbClr val="6094BE"/>
              </a:solidFill>
              <a:latin typeface="Arial"/>
              <a:cs typeface="Arial"/>
            </a:endParaRPr>
          </a:p>
          <a:p>
            <a:pPr marL="457200" indent="-457200">
              <a:spcAft>
                <a:spcPts val="600"/>
              </a:spcAft>
              <a:buFont typeface="+mj-lt"/>
              <a:buAutoNum type="arabicPeriod"/>
            </a:pPr>
            <a:endParaRPr lang="en-AU" sz="2000" b="1" dirty="0">
              <a:solidFill>
                <a:srgbClr val="6094BE"/>
              </a:solidFill>
              <a:latin typeface="Arial"/>
              <a:cs typeface="Arial"/>
            </a:endParaRPr>
          </a:p>
          <a:p>
            <a:pPr marL="457200" indent="-457200">
              <a:spcAft>
                <a:spcPts val="600"/>
              </a:spcAft>
              <a:buFont typeface="+mj-lt"/>
              <a:buAutoNum type="arabicPeriod"/>
            </a:pPr>
            <a:r>
              <a:rPr lang="en-AU" sz="2000" b="1" dirty="0">
                <a:solidFill>
                  <a:srgbClr val="6094BE"/>
                </a:solidFill>
                <a:latin typeface="Arial"/>
                <a:cs typeface="Arial"/>
              </a:rPr>
              <a:t>Slowness (</a:t>
            </a:r>
            <a:r>
              <a:rPr lang="en-AU" sz="2000" b="1" dirty="0" err="1">
                <a:solidFill>
                  <a:srgbClr val="6094BE"/>
                </a:solidFill>
                <a:latin typeface="Arial"/>
                <a:cs typeface="Arial"/>
              </a:rPr>
              <a:t>HO</a:t>
            </a:r>
            <a:r>
              <a:rPr lang="en-AU" sz="2000" b="1" dirty="0">
                <a:solidFill>
                  <a:srgbClr val="6094BE"/>
                </a:solidFill>
                <a:latin typeface="Arial"/>
                <a:cs typeface="Arial"/>
              </a:rPr>
              <a:t>)</a:t>
            </a:r>
          </a:p>
          <a:p>
            <a:pPr marL="457200" indent="-457200">
              <a:spcAft>
                <a:spcPts val="600"/>
              </a:spcAft>
              <a:buFont typeface="+mj-lt"/>
              <a:buAutoNum type="arabicPeriod"/>
            </a:pPr>
            <a:r>
              <a:rPr lang="en-AU" sz="2000" b="1" dirty="0">
                <a:solidFill>
                  <a:srgbClr val="6094BE"/>
                </a:solidFill>
                <a:latin typeface="Arial"/>
                <a:cs typeface="Arial"/>
              </a:rPr>
              <a:t>Savouring</a:t>
            </a:r>
          </a:p>
          <a:p>
            <a:pPr marL="457200" indent="-457200">
              <a:spcAft>
                <a:spcPts val="600"/>
              </a:spcAft>
              <a:buFont typeface="+mj-lt"/>
              <a:buAutoNum type="arabicPeriod"/>
            </a:pPr>
            <a:r>
              <a:rPr lang="en-AU" sz="2000" b="1" dirty="0">
                <a:solidFill>
                  <a:srgbClr val="6094BE"/>
                </a:solidFill>
                <a:latin typeface="Arial"/>
                <a:cs typeface="Arial"/>
              </a:rPr>
              <a:t>Active constructive responding</a:t>
            </a:r>
          </a:p>
          <a:p>
            <a:pPr marL="457200" indent="-457200">
              <a:spcAft>
                <a:spcPts val="600"/>
              </a:spcAft>
              <a:buFont typeface="+mj-lt"/>
              <a:buAutoNum type="arabicPeriod"/>
            </a:pPr>
            <a:r>
              <a:rPr lang="en-AU" sz="2000" b="1" dirty="0">
                <a:solidFill>
                  <a:srgbClr val="6094BE"/>
                </a:solidFill>
                <a:latin typeface="Arial"/>
                <a:cs typeface="Arial"/>
              </a:rPr>
              <a:t>Positive expressive writing (</a:t>
            </a:r>
            <a:r>
              <a:rPr lang="en-AU" sz="2000" b="1" dirty="0" err="1">
                <a:solidFill>
                  <a:srgbClr val="6094BE"/>
                </a:solidFill>
                <a:latin typeface="Arial"/>
                <a:cs typeface="Arial"/>
              </a:rPr>
              <a:t>HO</a:t>
            </a:r>
            <a:r>
              <a:rPr lang="en-AU" sz="2000" b="1" dirty="0">
                <a:solidFill>
                  <a:srgbClr val="6094BE"/>
                </a:solidFill>
                <a:latin typeface="Arial"/>
                <a:cs typeface="Arial"/>
              </a:rPr>
              <a:t>)</a:t>
            </a:r>
          </a:p>
          <a:p>
            <a:pPr marL="457200" indent="-457200">
              <a:spcAft>
                <a:spcPts val="600"/>
              </a:spcAft>
              <a:buFont typeface="+mj-lt"/>
              <a:buAutoNum type="arabicPeriod"/>
            </a:pPr>
            <a:r>
              <a:rPr lang="en-AU" sz="2000" b="1" dirty="0">
                <a:solidFill>
                  <a:srgbClr val="6094BE"/>
                </a:solidFill>
                <a:latin typeface="Arial"/>
                <a:cs typeface="Arial"/>
              </a:rPr>
              <a:t>A great day at work</a:t>
            </a:r>
          </a:p>
          <a:p>
            <a:pPr marL="457200" indent="-457200">
              <a:spcAft>
                <a:spcPts val="600"/>
              </a:spcAft>
              <a:buFont typeface="+mj-lt"/>
              <a:buAutoNum type="arabicPeriod"/>
            </a:pPr>
            <a:r>
              <a:rPr lang="en-AU" sz="2000" b="1" dirty="0">
                <a:solidFill>
                  <a:srgbClr val="6094BE"/>
                </a:solidFill>
                <a:latin typeface="Arial"/>
                <a:cs typeface="Arial"/>
              </a:rPr>
              <a:t>High quality connections</a:t>
            </a:r>
          </a:p>
          <a:p>
            <a:pPr marL="457200" indent="-457200">
              <a:spcAft>
                <a:spcPts val="600"/>
              </a:spcAft>
              <a:buFont typeface="+mj-lt"/>
              <a:buAutoNum type="arabicPeriod"/>
            </a:pPr>
            <a:r>
              <a:rPr lang="en-AU" sz="2000" b="1" dirty="0">
                <a:solidFill>
                  <a:srgbClr val="6094BE"/>
                </a:solidFill>
                <a:latin typeface="Arial"/>
                <a:cs typeface="Arial"/>
              </a:rPr>
              <a:t>Closed and open doors (</a:t>
            </a:r>
            <a:r>
              <a:rPr lang="en-AU" sz="2000" b="1" dirty="0" err="1">
                <a:solidFill>
                  <a:srgbClr val="6094BE"/>
                </a:solidFill>
                <a:latin typeface="Arial"/>
                <a:cs typeface="Arial"/>
              </a:rPr>
              <a:t>HO</a:t>
            </a:r>
            <a:r>
              <a:rPr lang="en-AU" sz="2000" b="1" dirty="0">
                <a:solidFill>
                  <a:srgbClr val="6094BE"/>
                </a:solidFill>
                <a:latin typeface="Arial"/>
                <a:cs typeface="Arial"/>
              </a:rPr>
              <a:t>)</a:t>
            </a:r>
          </a:p>
          <a:p>
            <a:pPr marL="457200" indent="-457200">
              <a:spcAft>
                <a:spcPts val="600"/>
              </a:spcAft>
              <a:buFont typeface="+mj-lt"/>
              <a:buAutoNum type="arabicPeriod"/>
            </a:pPr>
            <a:r>
              <a:rPr lang="en-AU" sz="2000" b="1" dirty="0">
                <a:solidFill>
                  <a:srgbClr val="6094BE"/>
                </a:solidFill>
                <a:latin typeface="Arial"/>
                <a:cs typeface="Arial"/>
              </a:rPr>
              <a:t>Maximising and satisficing (</a:t>
            </a:r>
            <a:r>
              <a:rPr lang="en-AU" sz="2000" b="1" dirty="0" err="1">
                <a:solidFill>
                  <a:srgbClr val="6094BE"/>
                </a:solidFill>
                <a:latin typeface="Arial"/>
                <a:cs typeface="Arial"/>
              </a:rPr>
              <a:t>HO</a:t>
            </a:r>
            <a:r>
              <a:rPr lang="en-AU" sz="2000" b="1" dirty="0">
                <a:solidFill>
                  <a:srgbClr val="6094BE"/>
                </a:solidFill>
                <a:latin typeface="Arial"/>
                <a:cs typeface="Arial"/>
              </a:rPr>
              <a:t>)</a:t>
            </a:r>
          </a:p>
          <a:p>
            <a:pPr marL="457200" indent="-457200">
              <a:spcAft>
                <a:spcPts val="600"/>
              </a:spcAft>
              <a:buFont typeface="+mj-lt"/>
              <a:buAutoNum type="arabicPeriod"/>
            </a:pPr>
            <a:endParaRPr lang="en-AU" sz="2000" b="1" dirty="0">
              <a:solidFill>
                <a:srgbClr val="6094BE"/>
              </a:solidFill>
              <a:latin typeface="Arial"/>
              <a:cs typeface="Arial"/>
            </a:endParaRPr>
          </a:p>
          <a:p>
            <a:pPr marL="0" indent="0">
              <a:spcAft>
                <a:spcPts val="600"/>
              </a:spcAft>
              <a:buNone/>
            </a:pPr>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Interventions </a:t>
            </a:r>
          </a:p>
        </p:txBody>
      </p:sp>
      <p:sp>
        <p:nvSpPr>
          <p:cNvPr id="5" name="Content Placeholder 2">
            <a:extLst>
              <a:ext uri="{FF2B5EF4-FFF2-40B4-BE49-F238E27FC236}">
                <a16:creationId xmlns:a16="http://schemas.microsoft.com/office/drawing/2014/main" id="{EE23DE37-4690-4C51-A771-46A82C560B92}"/>
              </a:ext>
            </a:extLst>
          </p:cNvPr>
          <p:cNvSpPr txBox="1">
            <a:spLocks/>
          </p:cNvSpPr>
          <p:nvPr/>
        </p:nvSpPr>
        <p:spPr>
          <a:xfrm>
            <a:off x="2609987" y="5366208"/>
            <a:ext cx="6345477" cy="930898"/>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None/>
            </a:pPr>
            <a:r>
              <a:rPr lang="en-AU" sz="1600" dirty="0">
                <a:latin typeface="Arial"/>
                <a:cs typeface="Arial"/>
              </a:rPr>
              <a:t>Your challenge is it place each one we cover into the me, we, us framework. Think about if it is targeting cognitions, emotions or behaviours or a combo? </a:t>
            </a:r>
            <a:endParaRPr lang="en-US" sz="1000" dirty="0"/>
          </a:p>
        </p:txBody>
      </p:sp>
    </p:spTree>
    <p:extLst>
      <p:ext uri="{BB962C8B-B14F-4D97-AF65-F5344CB8AC3E}">
        <p14:creationId xmlns:p14="http://schemas.microsoft.com/office/powerpoint/2010/main" val="28291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Let’s make friends… </a:t>
            </a:r>
          </a:p>
          <a:p>
            <a:pPr>
              <a:spcAft>
                <a:spcPts val="600"/>
              </a:spcAft>
            </a:pPr>
            <a:r>
              <a:rPr lang="en-NZ" sz="1600" dirty="0">
                <a:latin typeface="Arial"/>
                <a:cs typeface="Arial"/>
              </a:rPr>
              <a:t>Pair up</a:t>
            </a:r>
          </a:p>
          <a:p>
            <a:pPr>
              <a:spcAft>
                <a:spcPts val="600"/>
              </a:spcAft>
            </a:pPr>
            <a:endParaRPr lang="en-AU" sz="1600" dirty="0">
              <a:latin typeface="Arial"/>
              <a:cs typeface="Arial"/>
            </a:endParaRPr>
          </a:p>
          <a:p>
            <a:pPr>
              <a:spcAft>
                <a:spcPts val="600"/>
              </a:spcAft>
            </a:pPr>
            <a:r>
              <a:rPr lang="en-AU" sz="1600" dirty="0">
                <a:latin typeface="Arial"/>
                <a:cs typeface="Arial"/>
              </a:rPr>
              <a:t>In 4 minutes (2 minutes each), tell a story – a thoughtful narrative with a beginning, middle and end – that illustrates when you are at your best - in general, in your job, in your studies.</a:t>
            </a:r>
          </a:p>
          <a:p>
            <a:pPr>
              <a:spcAft>
                <a:spcPts val="600"/>
              </a:spcAft>
            </a:pPr>
            <a:endParaRPr lang="en-AU" sz="1600" dirty="0">
              <a:latin typeface="Arial"/>
              <a:cs typeface="Arial"/>
            </a:endParaRPr>
          </a:p>
          <a:p>
            <a:pPr>
              <a:spcAft>
                <a:spcPts val="600"/>
              </a:spcAft>
            </a:pPr>
            <a:r>
              <a:rPr lang="en-AU" sz="1600" dirty="0">
                <a:latin typeface="Arial"/>
                <a:cs typeface="Arial"/>
              </a:rPr>
              <a:t>Note: Swap when you hear the bell the first time after 2 minutes, stop completely when you hear the bell the second time after 4 minutes. </a:t>
            </a:r>
          </a:p>
          <a:p>
            <a:pPr>
              <a:spcAft>
                <a:spcPts val="600"/>
              </a:spcAft>
            </a:pPr>
            <a:endParaRPr lang="en-NZ" sz="1600" dirty="0">
              <a:latin typeface="Arial"/>
              <a:cs typeface="Arial"/>
            </a:endParaRPr>
          </a:p>
          <a:p>
            <a:pPr marL="0" indent="0">
              <a:spcAft>
                <a:spcPts val="600"/>
              </a:spcAft>
              <a:buNone/>
            </a:pPr>
            <a:r>
              <a:rPr lang="en-NZ" dirty="0"/>
              <a:t> </a:t>
            </a:r>
            <a:r>
              <a:rPr lang="en-NZ" sz="1600" dirty="0">
                <a:latin typeface="Arial"/>
                <a:cs typeface="Arial"/>
              </a:rPr>
              <a:t>Ref: Rashid, 2008; Magyar-Moe, 2009</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Positive Introductions</a:t>
            </a:r>
          </a:p>
        </p:txBody>
      </p:sp>
    </p:spTree>
    <p:extLst>
      <p:ext uri="{BB962C8B-B14F-4D97-AF65-F5344CB8AC3E}">
        <p14:creationId xmlns:p14="http://schemas.microsoft.com/office/powerpoint/2010/main" val="100391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a:spcAft>
                <a:spcPts val="600"/>
              </a:spcAft>
            </a:pPr>
            <a:endParaRPr lang="en-NZ" sz="1600" dirty="0">
              <a:latin typeface="Arial"/>
              <a:cs typeface="Arial"/>
            </a:endParaRPr>
          </a:p>
          <a:p>
            <a:pPr marL="0" indent="0">
              <a:spcAft>
                <a:spcPts val="600"/>
              </a:spcAft>
              <a:buNone/>
            </a:pPr>
            <a:r>
              <a:rPr lang="en-NZ" dirty="0"/>
              <a:t> </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Positive Introductions</a:t>
            </a:r>
          </a:p>
        </p:txBody>
      </p:sp>
      <p:pic>
        <p:nvPicPr>
          <p:cNvPr id="5" name="Picture 4">
            <a:extLst>
              <a:ext uri="{FF2B5EF4-FFF2-40B4-BE49-F238E27FC236}">
                <a16:creationId xmlns:a16="http://schemas.microsoft.com/office/drawing/2014/main" id="{E9EB279F-2F4A-44D1-B3DF-911AB2A5B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720" y="1542551"/>
            <a:ext cx="5046193" cy="5046193"/>
          </a:xfrm>
          <a:prstGeom prst="rect">
            <a:avLst/>
          </a:prstGeom>
        </p:spPr>
      </p:pic>
      <p:sp>
        <p:nvSpPr>
          <p:cNvPr id="2" name="Rectangle 1">
            <a:extLst>
              <a:ext uri="{FF2B5EF4-FFF2-40B4-BE49-F238E27FC236}">
                <a16:creationId xmlns:a16="http://schemas.microsoft.com/office/drawing/2014/main" id="{2DC83FD4-7040-4473-B084-ADD2E3A5D02E}"/>
              </a:ext>
            </a:extLst>
          </p:cNvPr>
          <p:cNvSpPr/>
          <p:nvPr/>
        </p:nvSpPr>
        <p:spPr>
          <a:xfrm>
            <a:off x="1388882" y="2269752"/>
            <a:ext cx="3795860" cy="923330"/>
          </a:xfrm>
          <a:prstGeom prst="rect">
            <a:avLst/>
          </a:prstGeom>
        </p:spPr>
        <p:txBody>
          <a:bodyPr wrap="square">
            <a:spAutoFit/>
          </a:bodyPr>
          <a:lstStyle/>
          <a:p>
            <a:pPr algn="ctr"/>
            <a:r>
              <a:rPr lang="en-AU" dirty="0"/>
              <a:t>Key point: Wield your strengths – they are paths to engagement and enjoyment.</a:t>
            </a:r>
          </a:p>
        </p:txBody>
      </p:sp>
    </p:spTree>
    <p:extLst>
      <p:ext uri="{BB962C8B-B14F-4D97-AF65-F5344CB8AC3E}">
        <p14:creationId xmlns:p14="http://schemas.microsoft.com/office/powerpoint/2010/main" val="277309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1601096" y="3701547"/>
            <a:ext cx="4526327" cy="2573313"/>
          </a:xfrm>
        </p:spPr>
        <p:txBody>
          <a:bodyPr numCol="1">
            <a:noAutofit/>
          </a:bodyPr>
          <a:lstStyle/>
          <a:p>
            <a:pPr>
              <a:spcAft>
                <a:spcPts val="600"/>
              </a:spcAft>
            </a:pPr>
            <a:endParaRPr lang="en-NZ" sz="1600" dirty="0">
              <a:latin typeface="Arial"/>
              <a:cs typeface="Arial"/>
            </a:endParaRPr>
          </a:p>
          <a:p>
            <a:pPr marL="0" indent="0">
              <a:spcAft>
                <a:spcPts val="600"/>
              </a:spcAft>
              <a:buNone/>
            </a:pPr>
            <a:r>
              <a:rPr lang="en-NZ" dirty="0"/>
              <a:t> </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Playfulness</a:t>
            </a:r>
          </a:p>
        </p:txBody>
      </p:sp>
      <p:pic>
        <p:nvPicPr>
          <p:cNvPr id="5" name="Picture 4">
            <a:extLst>
              <a:ext uri="{FF2B5EF4-FFF2-40B4-BE49-F238E27FC236}">
                <a16:creationId xmlns:a16="http://schemas.microsoft.com/office/drawing/2014/main" id="{E9EB279F-2F4A-44D1-B3DF-911AB2A5B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720" y="1542551"/>
            <a:ext cx="5046193" cy="5046193"/>
          </a:xfrm>
          <a:prstGeom prst="rect">
            <a:avLst/>
          </a:prstGeom>
        </p:spPr>
      </p:pic>
      <p:sp>
        <p:nvSpPr>
          <p:cNvPr id="2" name="Rectangle 1">
            <a:extLst>
              <a:ext uri="{FF2B5EF4-FFF2-40B4-BE49-F238E27FC236}">
                <a16:creationId xmlns:a16="http://schemas.microsoft.com/office/drawing/2014/main" id="{2DC83FD4-7040-4473-B084-ADD2E3A5D02E}"/>
              </a:ext>
            </a:extLst>
          </p:cNvPr>
          <p:cNvSpPr/>
          <p:nvPr/>
        </p:nvSpPr>
        <p:spPr>
          <a:xfrm>
            <a:off x="1388882" y="2269752"/>
            <a:ext cx="3795860" cy="923330"/>
          </a:xfrm>
          <a:prstGeom prst="rect">
            <a:avLst/>
          </a:prstGeom>
        </p:spPr>
        <p:txBody>
          <a:bodyPr wrap="square">
            <a:spAutoFit/>
          </a:bodyPr>
          <a:lstStyle/>
          <a:p>
            <a:pPr algn="ctr"/>
            <a:r>
              <a:rPr lang="en-AU" dirty="0"/>
              <a:t>You have 3 minutes to create a paper plane using one of your two top strengths. </a:t>
            </a:r>
          </a:p>
        </p:txBody>
      </p:sp>
      <p:pic>
        <p:nvPicPr>
          <p:cNvPr id="3074" name="Picture 2" descr="https://assets.privy.com/picture_photos/94557/medium/4c5ccf94ac874a55840e3ff8f1a07ce1?1492918562">
            <a:extLst>
              <a:ext uri="{FF2B5EF4-FFF2-40B4-BE49-F238E27FC236}">
                <a16:creationId xmlns:a16="http://schemas.microsoft.com/office/drawing/2014/main" id="{2D9B6D77-A2D3-4E7E-B865-6BF7125A6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344" y="2959720"/>
            <a:ext cx="2392129" cy="28355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E4CB93B-FBB4-48F4-A10E-1F8CDA597BF1}"/>
              </a:ext>
            </a:extLst>
          </p:cNvPr>
          <p:cNvSpPr/>
          <p:nvPr/>
        </p:nvSpPr>
        <p:spPr>
          <a:xfrm>
            <a:off x="1051478" y="5996988"/>
            <a:ext cx="3795860" cy="369332"/>
          </a:xfrm>
          <a:prstGeom prst="rect">
            <a:avLst/>
          </a:prstGeom>
        </p:spPr>
        <p:txBody>
          <a:bodyPr wrap="square">
            <a:spAutoFit/>
          </a:bodyPr>
          <a:lstStyle/>
          <a:p>
            <a:pPr algn="ctr"/>
            <a:r>
              <a:rPr lang="en-AU" dirty="0"/>
              <a:t>Ref: Brown, 2009</a:t>
            </a:r>
          </a:p>
        </p:txBody>
      </p:sp>
    </p:spTree>
    <p:extLst>
      <p:ext uri="{BB962C8B-B14F-4D97-AF65-F5344CB8AC3E}">
        <p14:creationId xmlns:p14="http://schemas.microsoft.com/office/powerpoint/2010/main" val="3390910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The Geelong Three Breaths Exercise</a:t>
            </a:r>
          </a:p>
          <a:p>
            <a:r>
              <a:rPr lang="en-AU" sz="1600" u="sng" dirty="0">
                <a:latin typeface="Arial"/>
                <a:cs typeface="Arial"/>
              </a:rPr>
              <a:t>Breath One</a:t>
            </a:r>
            <a:r>
              <a:rPr lang="en-AU" sz="1600" dirty="0">
                <a:latin typeface="Arial"/>
                <a:cs typeface="Arial"/>
              </a:rPr>
              <a:t>. Take a deep breath. Notice your physical body and any points of pain or tension. Breath out slowly and release any tension away.</a:t>
            </a:r>
          </a:p>
          <a:p>
            <a:endParaRPr lang="en-AU" sz="1600" dirty="0">
              <a:latin typeface="Arial"/>
              <a:cs typeface="Arial"/>
            </a:endParaRPr>
          </a:p>
          <a:p>
            <a:r>
              <a:rPr lang="en-AU" sz="1600" u="sng" dirty="0">
                <a:latin typeface="Arial"/>
                <a:cs typeface="Arial"/>
              </a:rPr>
              <a:t>Breath Two</a:t>
            </a:r>
            <a:r>
              <a:rPr lang="en-AU" sz="1600" dirty="0">
                <a:latin typeface="Arial"/>
                <a:cs typeface="Arial"/>
              </a:rPr>
              <a:t>. Take a deep breath. As you breathe out think about what you are grateful for right at this very moment. Say to yourself "</a:t>
            </a:r>
            <a:r>
              <a:rPr lang="en-AU" sz="1600" dirty="0">
                <a:solidFill>
                  <a:srgbClr val="00B0F0"/>
                </a:solidFill>
                <a:latin typeface="Arial"/>
                <a:cs typeface="Arial"/>
              </a:rPr>
              <a:t>Right now I am grateful for... </a:t>
            </a:r>
            <a:r>
              <a:rPr lang="en-AU" sz="1600" dirty="0">
                <a:latin typeface="Arial"/>
                <a:cs typeface="Arial"/>
              </a:rPr>
              <a:t>".</a:t>
            </a:r>
          </a:p>
          <a:p>
            <a:endParaRPr lang="en-AU" sz="1600" dirty="0">
              <a:latin typeface="Arial"/>
              <a:cs typeface="Arial"/>
            </a:endParaRPr>
          </a:p>
          <a:p>
            <a:r>
              <a:rPr lang="en-AU" sz="1600" u="sng" dirty="0">
                <a:latin typeface="Arial"/>
                <a:cs typeface="Arial"/>
              </a:rPr>
              <a:t>Breath Three</a:t>
            </a:r>
            <a:r>
              <a:rPr lang="en-AU" sz="1600" dirty="0">
                <a:latin typeface="Arial"/>
                <a:cs typeface="Arial"/>
              </a:rPr>
              <a:t>. Take a deep breath. As you breathe out think what intentional state you want to be in right now. Say to yourself "</a:t>
            </a:r>
            <a:r>
              <a:rPr lang="en-AU" sz="1600" dirty="0">
                <a:solidFill>
                  <a:srgbClr val="00B0F0"/>
                </a:solidFill>
                <a:latin typeface="Arial"/>
                <a:cs typeface="Arial"/>
              </a:rPr>
              <a:t>My intention right now is to be </a:t>
            </a:r>
            <a:r>
              <a:rPr lang="en-AU" sz="1600" dirty="0">
                <a:latin typeface="Arial"/>
                <a:cs typeface="Arial"/>
              </a:rPr>
              <a:t>(kind, open minded, relaxed, critical, curious etc)... ".</a:t>
            </a:r>
          </a:p>
          <a:p>
            <a:endParaRPr lang="en-AU" sz="1600" dirty="0">
              <a:latin typeface="Arial"/>
              <a:cs typeface="Arial"/>
            </a:endParaRPr>
          </a:p>
          <a:p>
            <a:r>
              <a:rPr lang="en-AU" sz="1000" dirty="0">
                <a:latin typeface="Arial"/>
                <a:cs typeface="Arial"/>
              </a:rPr>
              <a:t>Developed by Justin Robinson at Geelong Grammar. </a:t>
            </a:r>
            <a:endParaRPr lang="en-US" sz="10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Three breaths </a:t>
            </a:r>
          </a:p>
        </p:txBody>
      </p:sp>
    </p:spTree>
    <p:extLst>
      <p:ext uri="{BB962C8B-B14F-4D97-AF65-F5344CB8AC3E}">
        <p14:creationId xmlns:p14="http://schemas.microsoft.com/office/powerpoint/2010/main" val="2695669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Pathways to wellbeing</a:t>
            </a:r>
          </a:p>
          <a:p>
            <a:pPr marL="0" indent="0">
              <a:spcAft>
                <a:spcPts val="600"/>
              </a:spcAft>
              <a:buNone/>
            </a:pPr>
            <a:r>
              <a:rPr lang="en-AU" sz="1600" dirty="0">
                <a:latin typeface="Arial"/>
                <a:cs typeface="Arial"/>
              </a:rPr>
              <a:t>Step 1: Pair up with a different partner, get a pen ready, as well as a blank A4 page… </a:t>
            </a:r>
          </a:p>
          <a:p>
            <a:pPr marL="0" indent="0">
              <a:spcAft>
                <a:spcPts val="600"/>
              </a:spcAft>
              <a:buNone/>
            </a:pPr>
            <a:r>
              <a:rPr lang="en-AU" sz="1600" dirty="0">
                <a:latin typeface="Arial"/>
                <a:cs typeface="Arial"/>
              </a:rPr>
              <a:t>Step 2: Raise a hand in the air when you're ready… </a:t>
            </a:r>
          </a:p>
          <a:p>
            <a:pPr marL="0" indent="0">
              <a:spcAft>
                <a:spcPts val="600"/>
              </a:spcAft>
              <a:buNone/>
            </a:pPr>
            <a:r>
              <a:rPr lang="en-AU" sz="1600" dirty="0">
                <a:latin typeface="Arial"/>
                <a:cs typeface="Arial"/>
              </a:rPr>
              <a:t>Step 3: Without looking down at your blank page, and ONLY looking at your partner’s face, you have 1 minute to draw a portrait of your partner, starting on the bell! </a:t>
            </a:r>
          </a:p>
          <a:p>
            <a:pPr marL="0" indent="0">
              <a:spcAft>
                <a:spcPts val="600"/>
              </a:spcAft>
              <a:buNone/>
            </a:pPr>
            <a:r>
              <a:rPr lang="en-AU" sz="1600" dirty="0">
                <a:latin typeface="Arial"/>
                <a:cs typeface="Arial"/>
              </a:rPr>
              <a:t>Step 4: After the bell, when finished, sign your name, date it, and swap pictures with your partner…</a:t>
            </a:r>
          </a:p>
          <a:p>
            <a:pPr marL="0" indent="0">
              <a:spcAft>
                <a:spcPts val="600"/>
              </a:spcAft>
              <a:buNone/>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Ways to wellbeing</a:t>
            </a:r>
          </a:p>
        </p:txBody>
      </p:sp>
      <p:pic>
        <p:nvPicPr>
          <p:cNvPr id="5" name="Picture 4">
            <a:extLst>
              <a:ext uri="{FF2B5EF4-FFF2-40B4-BE49-F238E27FC236}">
                <a16:creationId xmlns:a16="http://schemas.microsoft.com/office/drawing/2014/main" id="{E3A11F42-EF32-4CDD-BCC4-937B432C7F1A}"/>
              </a:ext>
            </a:extLst>
          </p:cNvPr>
          <p:cNvPicPr>
            <a:picLocks noChangeAspect="1"/>
          </p:cNvPicPr>
          <p:nvPr/>
        </p:nvPicPr>
        <p:blipFill rotWithShape="1">
          <a:blip r:embed="rId3"/>
          <a:srcRect t="18244" b="15042"/>
          <a:stretch/>
        </p:blipFill>
        <p:spPr>
          <a:xfrm>
            <a:off x="1574276" y="3664162"/>
            <a:ext cx="5733146" cy="2868613"/>
          </a:xfrm>
          <a:prstGeom prst="rect">
            <a:avLst/>
          </a:prstGeom>
        </p:spPr>
      </p:pic>
    </p:spTree>
    <p:extLst>
      <p:ext uri="{BB962C8B-B14F-4D97-AF65-F5344CB8AC3E}">
        <p14:creationId xmlns:p14="http://schemas.microsoft.com/office/powerpoint/2010/main" val="32437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DEAR</a:t>
            </a:r>
          </a:p>
          <a:p>
            <a:pPr marL="0" indent="0">
              <a:spcAft>
                <a:spcPts val="600"/>
              </a:spcAft>
              <a:buNone/>
            </a:pPr>
            <a:r>
              <a:rPr lang="en-AU" sz="1600" dirty="0">
                <a:latin typeface="Arial"/>
                <a:cs typeface="Arial"/>
              </a:rPr>
              <a:t>From Marsha M. Linehan’s -  Dialectical Behaviour Therapy (</a:t>
            </a:r>
            <a:r>
              <a:rPr lang="en-AU" sz="1600" dirty="0" err="1">
                <a:latin typeface="Arial"/>
                <a:cs typeface="Arial"/>
              </a:rPr>
              <a:t>DBT</a:t>
            </a:r>
            <a:r>
              <a:rPr lang="en-AU" sz="1600" dirty="0">
                <a:latin typeface="Arial"/>
                <a:cs typeface="Arial"/>
              </a:rPr>
              <a:t>).</a:t>
            </a:r>
          </a:p>
          <a:p>
            <a:pPr marL="0" indent="0">
              <a:spcAft>
                <a:spcPts val="600"/>
              </a:spcAft>
              <a:buNone/>
            </a:pPr>
            <a:endParaRPr lang="en-AU" sz="1600" dirty="0">
              <a:latin typeface="Arial"/>
              <a:cs typeface="Arial"/>
            </a:endParaRPr>
          </a:p>
          <a:p>
            <a:pPr>
              <a:spcAft>
                <a:spcPts val="600"/>
              </a:spcAft>
            </a:pPr>
            <a:r>
              <a:rPr lang="en-AU" sz="1600" dirty="0">
                <a:latin typeface="Arial"/>
                <a:cs typeface="Arial"/>
              </a:rPr>
              <a:t> </a:t>
            </a:r>
            <a:r>
              <a:rPr lang="en-AU" sz="1600" dirty="0">
                <a:solidFill>
                  <a:srgbClr val="00B0F0"/>
                </a:solidFill>
                <a:latin typeface="Arial"/>
                <a:cs typeface="Arial"/>
              </a:rPr>
              <a:t>D</a:t>
            </a:r>
            <a:r>
              <a:rPr lang="en-AU" sz="1600" dirty="0">
                <a:latin typeface="Arial"/>
                <a:cs typeface="Arial"/>
              </a:rPr>
              <a:t>escribe the situation.</a:t>
            </a:r>
          </a:p>
          <a:p>
            <a:pPr>
              <a:spcAft>
                <a:spcPts val="600"/>
              </a:spcAft>
            </a:pPr>
            <a:r>
              <a:rPr lang="en-AU" sz="1600" dirty="0">
                <a:latin typeface="Arial"/>
                <a:cs typeface="Arial"/>
              </a:rPr>
              <a:t> </a:t>
            </a:r>
            <a:r>
              <a:rPr lang="en-AU" sz="1600" dirty="0">
                <a:solidFill>
                  <a:srgbClr val="00B0F0"/>
                </a:solidFill>
                <a:latin typeface="Arial"/>
                <a:cs typeface="Arial"/>
              </a:rPr>
              <a:t>E</a:t>
            </a:r>
            <a:r>
              <a:rPr lang="en-AU" sz="1600" dirty="0">
                <a:latin typeface="Arial"/>
                <a:cs typeface="Arial"/>
              </a:rPr>
              <a:t>xpress an Emotion.</a:t>
            </a:r>
          </a:p>
          <a:p>
            <a:pPr>
              <a:spcAft>
                <a:spcPts val="600"/>
              </a:spcAft>
            </a:pPr>
            <a:r>
              <a:rPr lang="en-AU" sz="1600" dirty="0">
                <a:latin typeface="Arial"/>
                <a:cs typeface="Arial"/>
              </a:rPr>
              <a:t> Request an </a:t>
            </a:r>
            <a:r>
              <a:rPr lang="en-AU" sz="1600" dirty="0">
                <a:solidFill>
                  <a:srgbClr val="00B0F0"/>
                </a:solidFill>
                <a:latin typeface="Arial"/>
                <a:cs typeface="Arial"/>
              </a:rPr>
              <a:t>A</a:t>
            </a:r>
            <a:r>
              <a:rPr lang="en-AU" sz="1600" dirty="0">
                <a:latin typeface="Arial"/>
                <a:cs typeface="Arial"/>
              </a:rPr>
              <a:t>ction.</a:t>
            </a:r>
          </a:p>
          <a:p>
            <a:pPr>
              <a:spcAft>
                <a:spcPts val="600"/>
              </a:spcAft>
            </a:pPr>
            <a:r>
              <a:rPr lang="en-AU" sz="1600" dirty="0">
                <a:latin typeface="Arial"/>
                <a:cs typeface="Arial"/>
              </a:rPr>
              <a:t> </a:t>
            </a:r>
            <a:r>
              <a:rPr lang="en-AU" sz="1600" dirty="0">
                <a:solidFill>
                  <a:srgbClr val="00B0F0"/>
                </a:solidFill>
                <a:latin typeface="Arial"/>
                <a:cs typeface="Arial"/>
              </a:rPr>
              <a:t>R</a:t>
            </a:r>
            <a:r>
              <a:rPr lang="en-AU" sz="1600" dirty="0">
                <a:latin typeface="Arial"/>
                <a:cs typeface="Arial"/>
              </a:rPr>
              <a:t>einforce the consequences of the action happening.</a:t>
            </a:r>
          </a:p>
          <a:p>
            <a:pPr marL="0" indent="0">
              <a:spcAft>
                <a:spcPts val="600"/>
              </a:spcAft>
              <a:buNone/>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DEAR communication </a:t>
            </a:r>
          </a:p>
        </p:txBody>
      </p:sp>
    </p:spTree>
    <p:extLst>
      <p:ext uri="{BB962C8B-B14F-4D97-AF65-F5344CB8AC3E}">
        <p14:creationId xmlns:p14="http://schemas.microsoft.com/office/powerpoint/2010/main" val="696902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Flow</a:t>
            </a:r>
          </a:p>
          <a:p>
            <a:pPr>
              <a:spcAft>
                <a:spcPts val="600"/>
              </a:spcAft>
            </a:pPr>
            <a:r>
              <a:rPr lang="en-AU" sz="1600" dirty="0">
                <a:latin typeface="Arial"/>
                <a:cs typeface="Arial"/>
              </a:rPr>
              <a:t>Mihaly Csikszentmihalyi</a:t>
            </a:r>
          </a:p>
          <a:p>
            <a:pPr lvl="1">
              <a:spcAft>
                <a:spcPts val="600"/>
              </a:spcAft>
            </a:pPr>
            <a:r>
              <a:rPr lang="en-US" sz="1200" dirty="0">
                <a:latin typeface="Arial"/>
                <a:cs typeface="Arial"/>
              </a:rPr>
              <a:t>Chick-sent-me-hi-</a:t>
            </a:r>
            <a:r>
              <a:rPr lang="en-US" sz="1200" dirty="0" err="1">
                <a:latin typeface="Arial"/>
                <a:cs typeface="Arial"/>
              </a:rPr>
              <a:t>ly</a:t>
            </a:r>
            <a:endParaRPr lang="en-US" sz="12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Flow</a:t>
            </a:r>
          </a:p>
        </p:txBody>
      </p:sp>
      <p:pic>
        <p:nvPicPr>
          <p:cNvPr id="5" name="Picture 4">
            <a:extLst>
              <a:ext uri="{FF2B5EF4-FFF2-40B4-BE49-F238E27FC236}">
                <a16:creationId xmlns:a16="http://schemas.microsoft.com/office/drawing/2014/main" id="{D4E8FB4A-63FB-4415-A6E9-BEFE28ADC651}"/>
              </a:ext>
            </a:extLst>
          </p:cNvPr>
          <p:cNvPicPr>
            <a:picLocks noChangeAspect="1"/>
          </p:cNvPicPr>
          <p:nvPr/>
        </p:nvPicPr>
        <p:blipFill>
          <a:blip r:embed="rId3"/>
          <a:stretch>
            <a:fillRect/>
          </a:stretch>
        </p:blipFill>
        <p:spPr>
          <a:xfrm>
            <a:off x="6521884" y="2601913"/>
            <a:ext cx="5670116" cy="4256087"/>
          </a:xfrm>
          <a:prstGeom prst="rect">
            <a:avLst/>
          </a:prstGeom>
        </p:spPr>
      </p:pic>
      <p:pic>
        <p:nvPicPr>
          <p:cNvPr id="9" name="Picture 8">
            <a:extLst>
              <a:ext uri="{FF2B5EF4-FFF2-40B4-BE49-F238E27FC236}">
                <a16:creationId xmlns:a16="http://schemas.microsoft.com/office/drawing/2014/main" id="{32E876C9-FC25-47F7-AEE3-50C8260B1E67}"/>
              </a:ext>
            </a:extLst>
          </p:cNvPr>
          <p:cNvPicPr>
            <a:picLocks noChangeAspect="1"/>
          </p:cNvPicPr>
          <p:nvPr/>
        </p:nvPicPr>
        <p:blipFill>
          <a:blip r:embed="rId4"/>
          <a:stretch>
            <a:fillRect/>
          </a:stretch>
        </p:blipFill>
        <p:spPr>
          <a:xfrm>
            <a:off x="1679186" y="3796936"/>
            <a:ext cx="1463587" cy="2242593"/>
          </a:xfrm>
          <a:prstGeom prst="rect">
            <a:avLst/>
          </a:prstGeom>
        </p:spPr>
      </p:pic>
      <p:sp>
        <p:nvSpPr>
          <p:cNvPr id="2" name="TextBox 1">
            <a:extLst>
              <a:ext uri="{FF2B5EF4-FFF2-40B4-BE49-F238E27FC236}">
                <a16:creationId xmlns:a16="http://schemas.microsoft.com/office/drawing/2014/main" id="{131E7DE1-2320-4EC6-9737-C04B619D79D1}"/>
              </a:ext>
            </a:extLst>
          </p:cNvPr>
          <p:cNvSpPr txBox="1"/>
          <p:nvPr/>
        </p:nvSpPr>
        <p:spPr>
          <a:xfrm>
            <a:off x="6796726" y="1121790"/>
            <a:ext cx="5395274" cy="1480123"/>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0488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Connections</a:t>
            </a:r>
          </a:p>
          <a:p>
            <a:pPr>
              <a:spcAft>
                <a:spcPts val="600"/>
              </a:spcAft>
            </a:pPr>
            <a:r>
              <a:rPr lang="en-AU" sz="1600" dirty="0">
                <a:latin typeface="Arial"/>
                <a:cs typeface="Arial"/>
              </a:rPr>
              <a:t>The idea behind this activity is that mutual vulnerability fosters greater closeness.</a:t>
            </a:r>
          </a:p>
          <a:p>
            <a:pPr marL="400050" lvl="1" indent="0">
              <a:spcAft>
                <a:spcPts val="600"/>
              </a:spcAft>
              <a:buNone/>
            </a:pPr>
            <a:r>
              <a:rPr lang="en-AU" sz="1200" dirty="0">
                <a:latin typeface="Arial"/>
                <a:cs typeface="Arial"/>
              </a:rPr>
              <a:t>1. Given the choice of anyone in the world, whom would you want as a dinner guest?</a:t>
            </a:r>
          </a:p>
          <a:p>
            <a:pPr marL="400050" lvl="1" indent="0">
              <a:spcAft>
                <a:spcPts val="600"/>
              </a:spcAft>
              <a:buNone/>
            </a:pPr>
            <a:r>
              <a:rPr lang="en-AU" sz="1200" dirty="0">
                <a:latin typeface="Arial"/>
                <a:cs typeface="Arial"/>
              </a:rPr>
              <a:t>2. Would you like to be famous? In what way?</a:t>
            </a:r>
          </a:p>
          <a:p>
            <a:pPr marL="400050" lvl="1" indent="0">
              <a:spcAft>
                <a:spcPts val="600"/>
              </a:spcAft>
              <a:buNone/>
            </a:pPr>
            <a:r>
              <a:rPr lang="en-AU" sz="1200" dirty="0">
                <a:latin typeface="Arial"/>
                <a:cs typeface="Arial"/>
              </a:rPr>
              <a:t>3. Before making a telephone call, do you ever rehearse what you are going to say? Why?</a:t>
            </a:r>
          </a:p>
          <a:p>
            <a:pPr>
              <a:spcAft>
                <a:spcPts val="600"/>
              </a:spcAft>
            </a:pPr>
            <a:endParaRPr lang="en-AU" sz="1600" dirty="0">
              <a:latin typeface="Arial"/>
              <a:cs typeface="Arial"/>
            </a:endParaRPr>
          </a:p>
          <a:p>
            <a:pPr>
              <a:spcAft>
                <a:spcPts val="600"/>
              </a:spcAft>
            </a:pPr>
            <a:r>
              <a:rPr lang="en-AU" sz="1600" dirty="0">
                <a:latin typeface="Arial"/>
                <a:cs typeface="Arial"/>
              </a:rPr>
              <a:t>Now that question time is over, sit directly facing your partner and set a countdown timer for four minutes. Spend the next four minutes staring directly into your partners eyes. This is the only instruction. Try not to gaze away, talk, or do any other movements – just sit still and stare into their eyes.</a:t>
            </a: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Closer connections</a:t>
            </a:r>
          </a:p>
        </p:txBody>
      </p:sp>
    </p:spTree>
    <p:extLst>
      <p:ext uri="{BB962C8B-B14F-4D97-AF65-F5344CB8AC3E}">
        <p14:creationId xmlns:p14="http://schemas.microsoft.com/office/powerpoint/2010/main" val="42533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Crafting</a:t>
            </a:r>
          </a:p>
          <a:p>
            <a:pPr>
              <a:spcAft>
                <a:spcPts val="600"/>
              </a:spcAft>
            </a:pPr>
            <a:r>
              <a:rPr lang="en-AU" sz="1600" dirty="0">
                <a:latin typeface="Arial"/>
                <a:cs typeface="Arial"/>
              </a:rPr>
              <a:t>It’s a bottom-up, employee led, approach about redesigning your job to better suit your values, strengths, and passions.</a:t>
            </a:r>
          </a:p>
          <a:p>
            <a:pPr>
              <a:spcAft>
                <a:spcPts val="600"/>
              </a:spcAft>
            </a:pPr>
            <a:r>
              <a:rPr lang="en-AU" sz="1600" dirty="0">
                <a:latin typeface="Arial"/>
                <a:cs typeface="Arial"/>
              </a:rPr>
              <a:t>Objective is a more optimal fit between you and your job, boosting your happiness and effectiveness at work.</a:t>
            </a:r>
          </a:p>
          <a:p>
            <a:pPr>
              <a:spcAft>
                <a:spcPts val="600"/>
              </a:spcAft>
            </a:pPr>
            <a:r>
              <a:rPr lang="en-AU" sz="1600" dirty="0">
                <a:latin typeface="Arial"/>
                <a:cs typeface="Arial"/>
              </a:rPr>
              <a:t>Connections go up, self-image goes up, sense of autonomy goes up (</a:t>
            </a:r>
            <a:r>
              <a:rPr lang="en-AU" sz="1600" dirty="0" err="1">
                <a:latin typeface="Arial"/>
                <a:cs typeface="Arial"/>
              </a:rPr>
              <a:t>SDT</a:t>
            </a:r>
            <a:r>
              <a:rPr lang="en-AU" sz="1600" dirty="0">
                <a:latin typeface="Arial"/>
                <a:cs typeface="Arial"/>
              </a:rPr>
              <a:t>).</a:t>
            </a:r>
          </a:p>
          <a:p>
            <a:pPr>
              <a:spcAft>
                <a:spcPts val="600"/>
              </a:spcAft>
            </a:pPr>
            <a:r>
              <a:rPr lang="en-AU" sz="1600" dirty="0">
                <a:latin typeface="Arial"/>
                <a:cs typeface="Arial"/>
              </a:rPr>
              <a:t>Work with your manager:</a:t>
            </a:r>
          </a:p>
          <a:p>
            <a:pPr lvl="1">
              <a:spcAft>
                <a:spcPts val="600"/>
              </a:spcAft>
            </a:pPr>
            <a:r>
              <a:rPr lang="en-AU" sz="1200" dirty="0">
                <a:latin typeface="Arial"/>
                <a:cs typeface="Arial"/>
              </a:rPr>
              <a:t>What </a:t>
            </a:r>
            <a:r>
              <a:rPr lang="en-AU" sz="1200" dirty="0">
                <a:solidFill>
                  <a:srgbClr val="00B0F0"/>
                </a:solidFill>
                <a:latin typeface="Arial"/>
                <a:cs typeface="Arial"/>
              </a:rPr>
              <a:t>tasks</a:t>
            </a:r>
            <a:r>
              <a:rPr lang="en-AU" sz="1200" dirty="0">
                <a:latin typeface="Arial"/>
                <a:cs typeface="Arial"/>
              </a:rPr>
              <a:t> can you change in your job? – add some, take some away? </a:t>
            </a:r>
          </a:p>
          <a:p>
            <a:pPr lvl="1">
              <a:spcAft>
                <a:spcPts val="600"/>
              </a:spcAft>
            </a:pPr>
            <a:r>
              <a:rPr lang="en-AU" sz="1200" dirty="0">
                <a:latin typeface="Arial"/>
                <a:cs typeface="Arial"/>
              </a:rPr>
              <a:t>What </a:t>
            </a:r>
            <a:r>
              <a:rPr lang="en-AU" sz="1200" dirty="0">
                <a:solidFill>
                  <a:srgbClr val="00B0F0"/>
                </a:solidFill>
                <a:latin typeface="Arial"/>
                <a:cs typeface="Arial"/>
              </a:rPr>
              <a:t>relationships</a:t>
            </a:r>
            <a:r>
              <a:rPr lang="en-AU" sz="1200" dirty="0">
                <a:latin typeface="Arial"/>
                <a:cs typeface="Arial"/>
              </a:rPr>
              <a:t> can you change in your job? </a:t>
            </a:r>
          </a:p>
          <a:p>
            <a:pPr lvl="1">
              <a:spcAft>
                <a:spcPts val="600"/>
              </a:spcAft>
            </a:pPr>
            <a:r>
              <a:rPr lang="en-AU" sz="1200" dirty="0">
                <a:latin typeface="Arial"/>
                <a:cs typeface="Arial"/>
              </a:rPr>
              <a:t>Can you change the </a:t>
            </a:r>
            <a:r>
              <a:rPr lang="en-AU" sz="1200" dirty="0">
                <a:solidFill>
                  <a:srgbClr val="00B0F0"/>
                </a:solidFill>
                <a:latin typeface="Arial"/>
                <a:cs typeface="Arial"/>
              </a:rPr>
              <a:t>perception</a:t>
            </a:r>
            <a:r>
              <a:rPr lang="en-AU" sz="1200" dirty="0">
                <a:latin typeface="Arial"/>
                <a:cs typeface="Arial"/>
              </a:rPr>
              <a:t> of your job and the tasks you do? – create meaning? </a:t>
            </a:r>
            <a:endParaRPr lang="en-AU" sz="1600" dirty="0">
              <a:latin typeface="Arial"/>
              <a:cs typeface="Arial"/>
            </a:endParaRPr>
          </a:p>
          <a:p>
            <a:pPr>
              <a:spcAft>
                <a:spcPts val="600"/>
              </a:spcAft>
            </a:pPr>
            <a:r>
              <a:rPr lang="en-AU" sz="1600" dirty="0">
                <a:latin typeface="Arial"/>
                <a:cs typeface="Arial"/>
              </a:rPr>
              <a:t>Think about your values, strengths, and passions in your job specifically and the tasks you do. How can you change your tasks to better reflect your values, strengths, and passions? </a:t>
            </a:r>
          </a:p>
          <a:p>
            <a:pPr>
              <a:spcAft>
                <a:spcPts val="600"/>
              </a:spcAft>
            </a:pPr>
            <a:r>
              <a:rPr lang="en-AU" sz="1600" dirty="0">
                <a:latin typeface="Arial"/>
                <a:cs typeface="Arial"/>
              </a:rPr>
              <a:t>Pair up, one person be a line manager and the other person initiate a conversation about job crafting during a performance appraisal. </a:t>
            </a:r>
          </a:p>
          <a:p>
            <a:pPr marL="457200" lvl="1" indent="0">
              <a:spcAft>
                <a:spcPts val="600"/>
              </a:spcAft>
              <a:buNone/>
            </a:pPr>
            <a:endParaRPr lang="en-AU" sz="16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Job crafting</a:t>
            </a:r>
          </a:p>
        </p:txBody>
      </p:sp>
    </p:spTree>
    <p:extLst>
      <p:ext uri="{BB962C8B-B14F-4D97-AF65-F5344CB8AC3E}">
        <p14:creationId xmlns:p14="http://schemas.microsoft.com/office/powerpoint/2010/main" val="254963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984224" cy="5202404"/>
          </a:xfrm>
        </p:spPr>
        <p:txBody>
          <a:bodyPr numCol="1">
            <a:noAutofit/>
          </a:bodyPr>
          <a:lstStyle/>
          <a:p>
            <a:pPr marL="0" indent="0">
              <a:spcAft>
                <a:spcPts val="600"/>
              </a:spcAft>
              <a:buNone/>
            </a:pPr>
            <a:r>
              <a:rPr lang="en-AU" sz="2000" b="1" dirty="0">
                <a:solidFill>
                  <a:srgbClr val="6094BE"/>
                </a:solidFill>
                <a:latin typeface="Arial"/>
                <a:cs typeface="Arial"/>
              </a:rPr>
              <a:t>Definitions </a:t>
            </a:r>
          </a:p>
          <a:p>
            <a:r>
              <a:rPr lang="en-US" sz="1600" dirty="0">
                <a:latin typeface="Arial"/>
                <a:cs typeface="Arial"/>
              </a:rPr>
              <a:t>Positive Psycho</a:t>
            </a:r>
            <a:r>
              <a:rPr lang="en-US" sz="1600" dirty="0">
                <a:solidFill>
                  <a:srgbClr val="00B0F0"/>
                </a:solidFill>
                <a:latin typeface="Arial"/>
                <a:cs typeface="Arial"/>
              </a:rPr>
              <a:t>logical</a:t>
            </a:r>
            <a:r>
              <a:rPr lang="en-US" sz="1600" dirty="0">
                <a:latin typeface="Arial"/>
                <a:cs typeface="Arial"/>
              </a:rPr>
              <a:t> Interventions</a:t>
            </a:r>
            <a:r>
              <a:rPr lang="en-AU" sz="1600" dirty="0">
                <a:latin typeface="Arial"/>
                <a:cs typeface="Arial"/>
              </a:rPr>
              <a:t> are strategies, exercises and activities designed to promote happiness and wellbeing.</a:t>
            </a:r>
          </a:p>
          <a:p>
            <a:endParaRPr lang="en-AU" sz="1600" dirty="0">
              <a:latin typeface="Arial"/>
              <a:cs typeface="Arial"/>
            </a:endParaRPr>
          </a:p>
          <a:p>
            <a:r>
              <a:rPr lang="en-US" sz="1600" dirty="0">
                <a:latin typeface="Arial"/>
                <a:cs typeface="Arial"/>
              </a:rPr>
              <a:t>Positive Psych</a:t>
            </a:r>
            <a:r>
              <a:rPr lang="en-US" sz="1600" dirty="0">
                <a:solidFill>
                  <a:srgbClr val="00B0F0"/>
                </a:solidFill>
                <a:latin typeface="Arial"/>
                <a:cs typeface="Arial"/>
              </a:rPr>
              <a:t>ology</a:t>
            </a:r>
            <a:r>
              <a:rPr lang="en-US" sz="1600" dirty="0">
                <a:latin typeface="Arial"/>
                <a:cs typeface="Arial"/>
              </a:rPr>
              <a:t> Interventions vs. Positive Psycho</a:t>
            </a:r>
            <a:r>
              <a:rPr lang="en-US" sz="1600" dirty="0">
                <a:solidFill>
                  <a:srgbClr val="00B0F0"/>
                </a:solidFill>
                <a:latin typeface="Arial"/>
                <a:cs typeface="Arial"/>
              </a:rPr>
              <a:t>logical</a:t>
            </a:r>
            <a:r>
              <a:rPr lang="en-US" sz="1600" dirty="0">
                <a:latin typeface="Arial"/>
                <a:cs typeface="Arial"/>
              </a:rPr>
              <a:t> Interventions</a:t>
            </a:r>
          </a:p>
          <a:p>
            <a:endParaRPr lang="en-US" sz="1600" dirty="0">
              <a:latin typeface="Arial"/>
              <a:cs typeface="Arial"/>
            </a:endParaRPr>
          </a:p>
          <a:p>
            <a:r>
              <a:rPr lang="en-US" sz="1600" dirty="0">
                <a:latin typeface="Arial"/>
                <a:cs typeface="Arial"/>
              </a:rPr>
              <a:t>Positive Psycho</a:t>
            </a:r>
            <a:r>
              <a:rPr lang="en-US" sz="1600" dirty="0">
                <a:solidFill>
                  <a:srgbClr val="00B0F0"/>
                </a:solidFill>
                <a:latin typeface="Arial"/>
                <a:cs typeface="Arial"/>
              </a:rPr>
              <a:t>logy</a:t>
            </a:r>
            <a:r>
              <a:rPr lang="en-US" sz="1600" dirty="0">
                <a:latin typeface="Arial"/>
                <a:cs typeface="Arial"/>
              </a:rPr>
              <a:t> Intervention = (</a:t>
            </a:r>
            <a:r>
              <a:rPr lang="en-US" sz="1600" dirty="0" err="1">
                <a:latin typeface="Arial"/>
                <a:cs typeface="Arial"/>
              </a:rPr>
              <a:t>Bolier</a:t>
            </a:r>
            <a:r>
              <a:rPr lang="en-US" sz="1600" dirty="0">
                <a:latin typeface="Arial"/>
                <a:cs typeface="Arial"/>
              </a:rPr>
              <a:t> et al., 2013; Sin &amp; </a:t>
            </a:r>
            <a:r>
              <a:rPr lang="en-US" sz="1600" dirty="0" err="1">
                <a:latin typeface="Arial"/>
                <a:cs typeface="Arial"/>
              </a:rPr>
              <a:t>Lyubomirsky</a:t>
            </a:r>
            <a:r>
              <a:rPr lang="en-US" sz="1600" dirty="0">
                <a:latin typeface="Arial"/>
                <a:cs typeface="Arial"/>
              </a:rPr>
              <a:t>, 2009)</a:t>
            </a:r>
          </a:p>
          <a:p>
            <a:pPr lvl="1"/>
            <a:r>
              <a:rPr lang="en-US" sz="1600" dirty="0">
                <a:latin typeface="Arial"/>
                <a:cs typeface="Arial"/>
              </a:rPr>
              <a:t>Since the start of the Positive Psychology movement.</a:t>
            </a:r>
          </a:p>
          <a:p>
            <a:r>
              <a:rPr lang="en-US" sz="1600" dirty="0">
                <a:latin typeface="Arial"/>
                <a:cs typeface="Arial"/>
              </a:rPr>
              <a:t>Positive Psycho</a:t>
            </a:r>
            <a:r>
              <a:rPr lang="en-US" sz="1600" dirty="0">
                <a:solidFill>
                  <a:srgbClr val="00B0F0"/>
                </a:solidFill>
                <a:latin typeface="Arial"/>
                <a:cs typeface="Arial"/>
              </a:rPr>
              <a:t>logical</a:t>
            </a:r>
            <a:r>
              <a:rPr lang="en-US" sz="1600" dirty="0">
                <a:latin typeface="Arial"/>
                <a:cs typeface="Arial"/>
              </a:rPr>
              <a:t> Intervention = (</a:t>
            </a:r>
            <a:r>
              <a:rPr lang="en-US" sz="1600" dirty="0" err="1">
                <a:latin typeface="Arial"/>
                <a:cs typeface="Arial"/>
              </a:rPr>
              <a:t>Schueller</a:t>
            </a:r>
            <a:r>
              <a:rPr lang="en-US" sz="1600" dirty="0">
                <a:latin typeface="Arial"/>
                <a:cs typeface="Arial"/>
              </a:rPr>
              <a:t>, </a:t>
            </a:r>
            <a:r>
              <a:rPr lang="en-US" sz="1600" dirty="0" err="1">
                <a:latin typeface="Arial"/>
                <a:cs typeface="Arial"/>
              </a:rPr>
              <a:t>Kashdan</a:t>
            </a:r>
            <a:r>
              <a:rPr lang="en-US" sz="1600" dirty="0">
                <a:latin typeface="Arial"/>
                <a:cs typeface="Arial"/>
              </a:rPr>
              <a:t>, &amp; Parks, 2014)</a:t>
            </a:r>
          </a:p>
          <a:p>
            <a:pPr lvl="1"/>
            <a:r>
              <a:rPr lang="en-US" sz="1600" dirty="0">
                <a:latin typeface="Arial"/>
                <a:cs typeface="Arial"/>
              </a:rPr>
              <a:t>Include studies that use the same intervention strategies and target the same outcomes but do not explicitly reference “positive psychology”.</a:t>
            </a: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Definitions</a:t>
            </a:r>
          </a:p>
        </p:txBody>
      </p:sp>
    </p:spTree>
    <p:extLst>
      <p:ext uri="{BB962C8B-B14F-4D97-AF65-F5344CB8AC3E}">
        <p14:creationId xmlns:p14="http://schemas.microsoft.com/office/powerpoint/2010/main" val="254060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Slow down</a:t>
            </a:r>
          </a:p>
          <a:p>
            <a:pPr>
              <a:spcAft>
                <a:spcPts val="600"/>
              </a:spcAft>
            </a:pPr>
            <a:r>
              <a:rPr lang="en-AU" sz="1600" dirty="0">
                <a:latin typeface="Arial"/>
                <a:cs typeface="Arial"/>
              </a:rPr>
              <a:t>A slow stretch, a slow moon walk. </a:t>
            </a:r>
          </a:p>
          <a:p>
            <a:pPr>
              <a:spcAft>
                <a:spcPts val="600"/>
              </a:spcAft>
            </a:pPr>
            <a:r>
              <a:rPr lang="en-AU" sz="1600" dirty="0">
                <a:latin typeface="Arial"/>
                <a:cs typeface="Arial"/>
              </a:rPr>
              <a:t>Ted talk: Carl </a:t>
            </a:r>
            <a:r>
              <a:rPr lang="en-AU" sz="1600" dirty="0" err="1">
                <a:latin typeface="Arial"/>
                <a:cs typeface="Arial"/>
              </a:rPr>
              <a:t>Honore</a:t>
            </a: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Slowness</a:t>
            </a:r>
          </a:p>
        </p:txBody>
      </p:sp>
      <p:pic>
        <p:nvPicPr>
          <p:cNvPr id="5" name="Picture 2" descr="http://www.carlhonore.com/assets/US-cover-200x300.jpg">
            <a:extLst>
              <a:ext uri="{FF2B5EF4-FFF2-40B4-BE49-F238E27FC236}">
                <a16:creationId xmlns:a16="http://schemas.microsoft.com/office/drawing/2014/main" id="{EE1BA32F-D0A5-4585-90BD-498C8662E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194" y="2294125"/>
            <a:ext cx="2505173" cy="375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45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Savour</a:t>
            </a:r>
          </a:p>
          <a:p>
            <a:pPr>
              <a:spcAft>
                <a:spcPts val="600"/>
              </a:spcAft>
            </a:pPr>
            <a:r>
              <a:rPr lang="en-AU" sz="1600" dirty="0">
                <a:latin typeface="Arial"/>
                <a:cs typeface="Arial"/>
              </a:rPr>
              <a:t>Savouring involves being “in the moment” and “taking in” all that an experience has to offer. I think of it as </a:t>
            </a:r>
            <a:r>
              <a:rPr lang="en-AU" sz="1600" dirty="0">
                <a:solidFill>
                  <a:srgbClr val="00B0F0"/>
                </a:solidFill>
                <a:latin typeface="Arial"/>
                <a:cs typeface="Arial"/>
              </a:rPr>
              <a:t>wringing the pleasure juice out of life </a:t>
            </a:r>
            <a:r>
              <a:rPr lang="en-AU" sz="1600" dirty="0">
                <a:latin typeface="Arial"/>
                <a:cs typeface="Arial"/>
              </a:rPr>
              <a:t>by giving attention to the pleasures of the moment. </a:t>
            </a:r>
          </a:p>
          <a:p>
            <a:pPr>
              <a:spcAft>
                <a:spcPts val="600"/>
              </a:spcAft>
            </a:pPr>
            <a:r>
              <a:rPr lang="en-AU" sz="1600" dirty="0">
                <a:latin typeface="Arial"/>
                <a:cs typeface="Arial"/>
              </a:rPr>
              <a:t>Savouring can be used in a wide variety of circumstances – one can savour a sensory experience, a social experience, a feeling, or even a memory.  </a:t>
            </a:r>
          </a:p>
          <a:p>
            <a:pPr>
              <a:spcAft>
                <a:spcPts val="600"/>
              </a:spcAft>
            </a:pPr>
            <a:r>
              <a:rPr lang="en-AU" sz="1600" dirty="0">
                <a:latin typeface="Arial"/>
                <a:cs typeface="Arial"/>
              </a:rPr>
              <a:t>There are ten different types of savouring strategies - sharing with others, memory building, self-congratulation, sensory-perceptual sharpening, comparing, absorption, behavioural expression, temporal awareness, counting blessings, and kill-joy thinking. </a:t>
            </a:r>
          </a:p>
          <a:p>
            <a:pPr>
              <a:spcAft>
                <a:spcPts val="600"/>
              </a:spcAft>
            </a:pPr>
            <a:r>
              <a:rPr lang="en-AU" sz="1600" dirty="0">
                <a:latin typeface="Arial"/>
                <a:cs typeface="Arial"/>
              </a:rPr>
              <a:t>We are going to try a combo of “sensory-perceptual sharpening” and “absorption”.</a:t>
            </a:r>
          </a:p>
          <a:p>
            <a:pPr>
              <a:spcAft>
                <a:spcPts val="600"/>
              </a:spcAft>
            </a:pPr>
            <a:endParaRPr lang="en-AU" sz="16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err="1">
                <a:solidFill>
                  <a:schemeClr val="bg1"/>
                </a:solidFill>
                <a:latin typeface="Arial"/>
                <a:cs typeface="Arial"/>
              </a:rPr>
              <a:t>Savouring</a:t>
            </a:r>
            <a:endParaRPr lang="en-US" sz="3600" dirty="0">
              <a:solidFill>
                <a:schemeClr val="bg1"/>
              </a:solidFill>
              <a:latin typeface="Arial"/>
              <a:cs typeface="Arial"/>
            </a:endParaRPr>
          </a:p>
        </p:txBody>
      </p:sp>
      <p:pic>
        <p:nvPicPr>
          <p:cNvPr id="4098" name="Picture 2" descr="https://d1w7fb2mkkr3kw.cloudfront.net/assets/images/book/large/9780/8058/9780805851205.jpg">
            <a:extLst>
              <a:ext uri="{FF2B5EF4-FFF2-40B4-BE49-F238E27FC236}">
                <a16:creationId xmlns:a16="http://schemas.microsoft.com/office/drawing/2014/main" id="{1957F710-AF7C-464C-97E9-46DD13825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208" y="4462806"/>
            <a:ext cx="2076300" cy="223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79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Savour</a:t>
            </a:r>
          </a:p>
          <a:p>
            <a:pPr>
              <a:spcAft>
                <a:spcPts val="600"/>
              </a:spcAft>
            </a:pPr>
            <a:r>
              <a:rPr lang="en-AU" sz="1600" dirty="0">
                <a:latin typeface="Arial"/>
                <a:cs typeface="Arial"/>
              </a:rPr>
              <a:t>Step 1: Hold your almond.</a:t>
            </a:r>
          </a:p>
          <a:p>
            <a:pPr>
              <a:spcAft>
                <a:spcPts val="600"/>
              </a:spcAft>
            </a:pPr>
            <a:r>
              <a:rPr lang="en-AU" sz="1600" dirty="0">
                <a:latin typeface="Arial"/>
                <a:cs typeface="Arial"/>
              </a:rPr>
              <a:t>Step 2: Take a close look at it – inspect it, examine it! What does it look like? Is it symmetrical?</a:t>
            </a:r>
          </a:p>
          <a:p>
            <a:pPr>
              <a:spcAft>
                <a:spcPts val="600"/>
              </a:spcAft>
            </a:pPr>
            <a:r>
              <a:rPr lang="en-AU" sz="1600" dirty="0">
                <a:latin typeface="Arial"/>
                <a:cs typeface="Arial"/>
              </a:rPr>
              <a:t>Step 3: Close your eyes for the rest of this experience and feel it in your hand – what does the texture feel like?</a:t>
            </a:r>
          </a:p>
          <a:p>
            <a:pPr>
              <a:spcAft>
                <a:spcPts val="600"/>
              </a:spcAft>
            </a:pPr>
            <a:r>
              <a:rPr lang="en-AU" sz="1600" dirty="0">
                <a:latin typeface="Arial"/>
                <a:cs typeface="Arial"/>
              </a:rPr>
              <a:t>Step 4: Smell it. What does it smell like?</a:t>
            </a:r>
          </a:p>
          <a:p>
            <a:pPr>
              <a:spcAft>
                <a:spcPts val="600"/>
              </a:spcAft>
            </a:pPr>
            <a:r>
              <a:rPr lang="en-AU" sz="1600" dirty="0">
                <a:latin typeface="Arial"/>
                <a:cs typeface="Arial"/>
              </a:rPr>
              <a:t>Step 5: Put the almond into your mouth but do not bite or suck it – just let it rest on your tongue. Explore the almond with your tongue and teeth, noticing as much as you can.</a:t>
            </a:r>
          </a:p>
          <a:p>
            <a:pPr>
              <a:spcAft>
                <a:spcPts val="600"/>
              </a:spcAft>
            </a:pPr>
            <a:r>
              <a:rPr lang="en-AU" sz="1600" dirty="0">
                <a:latin typeface="Arial"/>
                <a:cs typeface="Arial"/>
              </a:rPr>
              <a:t>Step 6: Bite slowly into it and focus on the taste. Swirl the contents of the almond around in your mouth.</a:t>
            </a:r>
          </a:p>
          <a:p>
            <a:pPr>
              <a:spcAft>
                <a:spcPts val="600"/>
              </a:spcAft>
            </a:pPr>
            <a:r>
              <a:rPr lang="en-AU" sz="1600" dirty="0">
                <a:latin typeface="Arial"/>
                <a:cs typeface="Arial"/>
              </a:rPr>
              <a:t>Step 7: Swallow the almond and open your eyes.</a:t>
            </a:r>
          </a:p>
          <a:p>
            <a:pPr>
              <a:spcAft>
                <a:spcPts val="600"/>
              </a:spcAft>
            </a:pPr>
            <a:endParaRPr lang="en-AU" sz="1600" dirty="0">
              <a:latin typeface="Arial"/>
              <a:cs typeface="Arial"/>
            </a:endParaRPr>
          </a:p>
          <a:p>
            <a:pPr marL="0" indent="0">
              <a:spcAft>
                <a:spcPts val="600"/>
              </a:spcAft>
              <a:buNone/>
            </a:pPr>
            <a:r>
              <a:rPr lang="en-AU" sz="1600" dirty="0">
                <a:latin typeface="Arial"/>
                <a:cs typeface="Arial"/>
              </a:rPr>
              <a:t>Was it easy to stay focused as you tapped your senses and became absorbed in the sensory experience?</a:t>
            </a:r>
          </a:p>
          <a:p>
            <a:pPr marL="0" indent="0">
              <a:spcAft>
                <a:spcPts val="600"/>
              </a:spcAft>
              <a:buNone/>
            </a:pPr>
            <a:r>
              <a:rPr lang="en-AU" sz="1600" dirty="0">
                <a:latin typeface="Arial"/>
                <a:cs typeface="Arial"/>
              </a:rPr>
              <a:t>What was it like to pay attention to each individual detail of the experience?</a:t>
            </a:r>
          </a:p>
          <a:p>
            <a:pPr>
              <a:spcAft>
                <a:spcPts val="600"/>
              </a:spcAft>
            </a:pPr>
            <a:endParaRPr lang="en-AU" sz="16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err="1">
                <a:solidFill>
                  <a:schemeClr val="bg1"/>
                </a:solidFill>
                <a:latin typeface="Arial"/>
                <a:cs typeface="Arial"/>
              </a:rPr>
              <a:t>Savouring</a:t>
            </a:r>
            <a:endParaRPr lang="en-US" sz="3600" dirty="0">
              <a:solidFill>
                <a:schemeClr val="bg1"/>
              </a:solidFill>
              <a:latin typeface="Arial"/>
              <a:cs typeface="Arial"/>
            </a:endParaRPr>
          </a:p>
        </p:txBody>
      </p:sp>
    </p:spTree>
    <p:extLst>
      <p:ext uri="{BB962C8B-B14F-4D97-AF65-F5344CB8AC3E}">
        <p14:creationId xmlns:p14="http://schemas.microsoft.com/office/powerpoint/2010/main" val="18446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 calcmode="lin" valueType="num">
                                      <p:cBhvr additive="base">
                                        <p:cTn id="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anim calcmode="lin" valueType="num">
                                      <p:cBhvr additive="base">
                                        <p:cTn id="1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ACR</a:t>
            </a:r>
          </a:p>
          <a:p>
            <a:pPr>
              <a:spcAft>
                <a:spcPts val="600"/>
              </a:spcAft>
            </a:pPr>
            <a:r>
              <a:rPr lang="en-AU" sz="1600" dirty="0">
                <a:latin typeface="Arial"/>
                <a:cs typeface="Arial"/>
              </a:rPr>
              <a:t>There are four ways of responding, and </a:t>
            </a:r>
            <a:r>
              <a:rPr lang="en-AU" sz="1600" dirty="0">
                <a:solidFill>
                  <a:srgbClr val="00B0F0"/>
                </a:solidFill>
                <a:latin typeface="Arial"/>
                <a:cs typeface="Arial"/>
              </a:rPr>
              <a:t>active constructive responding </a:t>
            </a:r>
            <a:r>
              <a:rPr lang="en-AU" sz="1600" dirty="0">
                <a:latin typeface="Arial"/>
                <a:cs typeface="Arial"/>
              </a:rPr>
              <a:t>has been shown to build solid, strong and lasting relationships the best. </a:t>
            </a:r>
          </a:p>
          <a:p>
            <a:pPr>
              <a:spcAft>
                <a:spcPts val="600"/>
              </a:spcAft>
            </a:pPr>
            <a:r>
              <a:rPr lang="en-AU" sz="1600" dirty="0">
                <a:latin typeface="Arial"/>
                <a:cs typeface="Arial"/>
              </a:rPr>
              <a:t>Using active constructive responding is a good way to convey understanding, validation and caring, and to increase the wellbeing of your existing friends, as well as to make new friends and to encourage closer, more trusting relationships with them.</a:t>
            </a:r>
          </a:p>
          <a:p>
            <a:pPr lvl="1">
              <a:spcAft>
                <a:spcPts val="600"/>
              </a:spcAft>
            </a:pPr>
            <a:r>
              <a:rPr lang="en-AU" sz="1200" dirty="0">
                <a:solidFill>
                  <a:srgbClr val="00B0F0"/>
                </a:solidFill>
                <a:latin typeface="Arial"/>
                <a:cs typeface="Arial"/>
              </a:rPr>
              <a:t>Active Constructive Response </a:t>
            </a:r>
            <a:r>
              <a:rPr lang="en-AU" sz="1200" dirty="0">
                <a:latin typeface="Arial"/>
                <a:cs typeface="Arial"/>
              </a:rPr>
              <a:t>involves expressing enthusiastic positive support = “That’s really great. Your wife will be pretty proud of you. I know how important that promotion was to you. We should go out and celebrate”. During such communication the person is maintaining eye contact and displaying positive emotion, such as laughing or smiling. </a:t>
            </a:r>
          </a:p>
          <a:p>
            <a:pPr lvl="1">
              <a:spcAft>
                <a:spcPts val="600"/>
              </a:spcAft>
            </a:pPr>
            <a:r>
              <a:rPr lang="en-AU" sz="1200" dirty="0">
                <a:solidFill>
                  <a:srgbClr val="00B0F0"/>
                </a:solidFill>
                <a:latin typeface="Arial"/>
                <a:cs typeface="Arial"/>
              </a:rPr>
              <a:t>Active Destructive Response </a:t>
            </a:r>
            <a:r>
              <a:rPr lang="en-AU" sz="1200" dirty="0">
                <a:latin typeface="Arial"/>
                <a:cs typeface="Arial"/>
              </a:rPr>
              <a:t>involves expressing a derogatory or critical response = “That sounds like a lot of responsibility to take on. There will probably be more stress involved in the new position and potentially longer hours at the office”. The person is displaying negative emotions, such as frowning or anxiety.</a:t>
            </a:r>
          </a:p>
          <a:p>
            <a:pPr lvl="1">
              <a:spcAft>
                <a:spcPts val="600"/>
              </a:spcAft>
            </a:pPr>
            <a:r>
              <a:rPr lang="en-AU" sz="1200" dirty="0">
                <a:solidFill>
                  <a:srgbClr val="00B0F0"/>
                </a:solidFill>
                <a:latin typeface="Arial"/>
                <a:cs typeface="Arial"/>
              </a:rPr>
              <a:t>Passive Constructive Response </a:t>
            </a:r>
            <a:r>
              <a:rPr lang="en-AU" sz="1200" dirty="0">
                <a:latin typeface="Arial"/>
                <a:cs typeface="Arial"/>
              </a:rPr>
              <a:t>involves showing benign disinterest = “That’s good news”. The person is displaying little nonverbal communication. </a:t>
            </a:r>
          </a:p>
          <a:p>
            <a:pPr lvl="1">
              <a:spcAft>
                <a:spcPts val="600"/>
              </a:spcAft>
            </a:pPr>
            <a:r>
              <a:rPr lang="en-AU" sz="1200" dirty="0">
                <a:solidFill>
                  <a:srgbClr val="00B0F0"/>
                </a:solidFill>
                <a:latin typeface="Arial"/>
                <a:cs typeface="Arial"/>
              </a:rPr>
              <a:t>Passive Destructive Response </a:t>
            </a:r>
            <a:r>
              <a:rPr lang="en-AU" sz="1200" dirty="0">
                <a:latin typeface="Arial"/>
                <a:cs typeface="Arial"/>
              </a:rPr>
              <a:t>involves distancing or failing to respond = “What are we doing Friday afternoon? ” The person does not acknowledge the good news, is not in eye contact, and may be turning away or leaving the room. </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a:solidFill>
                  <a:schemeClr val="bg1"/>
                </a:solidFill>
                <a:latin typeface="Arial"/>
                <a:cs typeface="Arial"/>
              </a:rPr>
              <a:t>Active Constructive Responding</a:t>
            </a:r>
            <a:endParaRPr lang="en-US" sz="3600" dirty="0">
              <a:solidFill>
                <a:schemeClr val="bg1"/>
              </a:solidFill>
              <a:latin typeface="Arial"/>
              <a:cs typeface="Arial"/>
            </a:endParaRPr>
          </a:p>
        </p:txBody>
      </p:sp>
    </p:spTree>
    <p:extLst>
      <p:ext uri="{BB962C8B-B14F-4D97-AF65-F5344CB8AC3E}">
        <p14:creationId xmlns:p14="http://schemas.microsoft.com/office/powerpoint/2010/main" val="17318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Expressive writing</a:t>
            </a:r>
          </a:p>
          <a:p>
            <a:pPr>
              <a:spcAft>
                <a:spcPts val="600"/>
              </a:spcAft>
            </a:pPr>
            <a:r>
              <a:rPr lang="en-AU" sz="1600" dirty="0">
                <a:latin typeface="Arial"/>
                <a:cs typeface="Arial"/>
              </a:rPr>
              <a:t>Write for 10 minutes through the lens of a positive emotion reflecting on your day yesterday. Instructions as follows:</a:t>
            </a:r>
          </a:p>
          <a:p>
            <a:pPr lvl="1">
              <a:spcAft>
                <a:spcPts val="600"/>
              </a:spcAft>
            </a:pPr>
            <a:r>
              <a:rPr lang="en-AU" sz="1200" dirty="0">
                <a:latin typeface="Arial"/>
                <a:cs typeface="Arial"/>
              </a:rPr>
              <a:t>Choose just one emotion. Love, joy, interest, awe, inspiration, gratitude, hope, serenity, amusement and pride. </a:t>
            </a:r>
          </a:p>
          <a:p>
            <a:pPr lvl="1">
              <a:spcAft>
                <a:spcPts val="600"/>
              </a:spcAft>
            </a:pPr>
            <a:r>
              <a:rPr lang="en-AU" sz="1200" dirty="0">
                <a:latin typeface="Arial"/>
                <a:cs typeface="Arial"/>
              </a:rPr>
              <a:t>Think about how the emotion feels to you.</a:t>
            </a:r>
          </a:p>
          <a:p>
            <a:pPr lvl="1">
              <a:spcAft>
                <a:spcPts val="600"/>
              </a:spcAft>
            </a:pPr>
            <a:r>
              <a:rPr lang="en-AU" sz="1200" dirty="0">
                <a:latin typeface="Arial"/>
                <a:cs typeface="Arial"/>
              </a:rPr>
              <a:t>Reflect on the emotion as you write.</a:t>
            </a:r>
          </a:p>
          <a:p>
            <a:pPr lvl="1">
              <a:spcAft>
                <a:spcPts val="600"/>
              </a:spcAft>
            </a:pPr>
            <a:r>
              <a:rPr lang="en-AU" sz="1200" dirty="0">
                <a:latin typeface="Arial"/>
                <a:cs typeface="Arial"/>
              </a:rPr>
              <a:t>Be detailed; describe the emotion.</a:t>
            </a:r>
          </a:p>
          <a:p>
            <a:pPr lvl="1">
              <a:spcAft>
                <a:spcPts val="600"/>
              </a:spcAft>
            </a:pPr>
            <a:r>
              <a:rPr lang="en-AU" sz="1200" dirty="0">
                <a:latin typeface="Arial"/>
                <a:cs typeface="Arial"/>
              </a:rPr>
              <a:t>Choose to see any negative events or thoughts through the lens of your chosen emotion.</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Positive expressive writing</a:t>
            </a:r>
          </a:p>
        </p:txBody>
      </p:sp>
    </p:spTree>
    <p:extLst>
      <p:ext uri="{BB962C8B-B14F-4D97-AF65-F5344CB8AC3E}">
        <p14:creationId xmlns:p14="http://schemas.microsoft.com/office/powerpoint/2010/main" val="164590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Design</a:t>
            </a:r>
          </a:p>
          <a:p>
            <a:pPr>
              <a:spcAft>
                <a:spcPts val="600"/>
              </a:spcAft>
            </a:pPr>
            <a:r>
              <a:rPr lang="en-AU" sz="1600" dirty="0">
                <a:latin typeface="Arial"/>
                <a:cs typeface="Arial"/>
              </a:rPr>
              <a:t>Design a good day, including a standard work day, from when you wake up to go to sleep in 60 minute intervals. Focus on building in psychological and physical wellbeing, and strengths. </a:t>
            </a:r>
          </a:p>
          <a:p>
            <a:pPr>
              <a:spcAft>
                <a:spcPts val="600"/>
              </a:spcAft>
            </a:pPr>
            <a:r>
              <a:rPr lang="en-AU" sz="1600" dirty="0">
                <a:latin typeface="Arial"/>
                <a:cs typeface="Arial"/>
              </a:rPr>
              <a:t>7am-8am – Wake and breakfast, ready for work. </a:t>
            </a:r>
          </a:p>
          <a:p>
            <a:pPr lvl="1">
              <a:spcAft>
                <a:spcPts val="600"/>
              </a:spcAft>
            </a:pPr>
            <a:r>
              <a:rPr lang="en-AU" sz="1200" dirty="0">
                <a:latin typeface="Arial"/>
                <a:cs typeface="Arial"/>
              </a:rPr>
              <a:t>	Strengths: Creativity (dressing), Bravery (new route to work)</a:t>
            </a:r>
          </a:p>
          <a:p>
            <a:pPr lvl="1">
              <a:spcAft>
                <a:spcPts val="600"/>
              </a:spcAft>
            </a:pPr>
            <a:r>
              <a:rPr lang="en-AU" sz="1200" dirty="0">
                <a:latin typeface="Arial"/>
                <a:cs typeface="Arial"/>
              </a:rPr>
              <a:t>	Wellbeing: Connect (partner), Be active (walk around house)</a:t>
            </a:r>
          </a:p>
          <a:p>
            <a:pPr lvl="1">
              <a:spcAft>
                <a:spcPts val="600"/>
              </a:spcAft>
            </a:pPr>
            <a:r>
              <a:rPr lang="en-AU" sz="1200" dirty="0">
                <a:latin typeface="Arial"/>
                <a:cs typeface="Arial"/>
              </a:rPr>
              <a:t>	Physical: Whole foods</a:t>
            </a:r>
          </a:p>
          <a:p>
            <a:pPr>
              <a:spcAft>
                <a:spcPts val="600"/>
              </a:spcAft>
            </a:pPr>
            <a:r>
              <a:rPr lang="en-AU" sz="1600" dirty="0">
                <a:latin typeface="Arial"/>
                <a:cs typeface="Arial"/>
              </a:rPr>
              <a:t>8am-9am </a:t>
            </a:r>
          </a:p>
          <a:p>
            <a:pPr>
              <a:spcAft>
                <a:spcPts val="600"/>
              </a:spcAft>
            </a:pPr>
            <a:endParaRPr lang="en-AU" sz="16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AU" sz="3600">
                <a:solidFill>
                  <a:schemeClr val="bg1"/>
                </a:solidFill>
                <a:latin typeface="Arial"/>
                <a:cs typeface="Arial"/>
              </a:rPr>
              <a:t>A great day at work</a:t>
            </a:r>
            <a:endParaRPr lang="en-US" sz="3600" dirty="0">
              <a:solidFill>
                <a:schemeClr val="bg1"/>
              </a:solidFill>
              <a:latin typeface="Arial"/>
              <a:cs typeface="Arial"/>
            </a:endParaRPr>
          </a:p>
        </p:txBody>
      </p:sp>
    </p:spTree>
    <p:extLst>
      <p:ext uri="{BB962C8B-B14F-4D97-AF65-F5344CB8AC3E}">
        <p14:creationId xmlns:p14="http://schemas.microsoft.com/office/powerpoint/2010/main" val="2544839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HQC</a:t>
            </a:r>
          </a:p>
          <a:p>
            <a:pPr>
              <a:spcAft>
                <a:spcPts val="600"/>
              </a:spcAft>
            </a:pPr>
            <a:r>
              <a:rPr lang="en-AU" sz="1600" dirty="0">
                <a:latin typeface="Arial"/>
                <a:cs typeface="Arial"/>
              </a:rPr>
              <a:t>When was the last interaction at work that “lit you up” – that was a HQC.</a:t>
            </a:r>
          </a:p>
          <a:p>
            <a:pPr>
              <a:spcAft>
                <a:spcPts val="600"/>
              </a:spcAft>
            </a:pPr>
            <a:r>
              <a:rPr lang="en-AU" sz="1600" dirty="0">
                <a:latin typeface="Arial"/>
                <a:cs typeface="Arial"/>
              </a:rPr>
              <a:t>People feel attuned and a sense of worth. </a:t>
            </a:r>
          </a:p>
          <a:p>
            <a:pPr>
              <a:spcAft>
                <a:spcPts val="600"/>
              </a:spcAft>
            </a:pPr>
            <a:r>
              <a:rPr lang="en-AU" sz="1600" dirty="0">
                <a:latin typeface="Arial"/>
                <a:cs typeface="Arial"/>
              </a:rPr>
              <a:t>Benefits of HQC form page 12 of positive leadership book. </a:t>
            </a:r>
          </a:p>
          <a:p>
            <a:pPr>
              <a:spcAft>
                <a:spcPts val="600"/>
              </a:spcAft>
            </a:pPr>
            <a:r>
              <a:rPr lang="en-AU" sz="1600" dirty="0">
                <a:latin typeface="Arial"/>
                <a:cs typeface="Arial"/>
              </a:rPr>
              <a:t>Type of actions or pathways to </a:t>
            </a:r>
            <a:r>
              <a:rPr lang="en-AU" sz="1600" dirty="0" err="1">
                <a:latin typeface="Arial"/>
                <a:cs typeface="Arial"/>
              </a:rPr>
              <a:t>HQC’s</a:t>
            </a:r>
            <a:r>
              <a:rPr lang="en-AU" sz="1600" dirty="0">
                <a:latin typeface="Arial"/>
                <a:cs typeface="Arial"/>
              </a:rPr>
              <a:t>:</a:t>
            </a:r>
          </a:p>
          <a:p>
            <a:pPr lvl="1">
              <a:spcAft>
                <a:spcPts val="600"/>
              </a:spcAft>
            </a:pPr>
            <a:r>
              <a:rPr lang="en-AU" sz="1200" dirty="0">
                <a:latin typeface="Arial"/>
                <a:cs typeface="Arial"/>
              </a:rPr>
              <a:t>Respect others – show them they are important. A good way is through being present. Effective listening – micro skills. Empathy. </a:t>
            </a:r>
          </a:p>
          <a:p>
            <a:pPr lvl="1">
              <a:spcAft>
                <a:spcPts val="600"/>
              </a:spcAft>
            </a:pPr>
            <a:r>
              <a:rPr lang="en-AU" sz="1200" dirty="0">
                <a:latin typeface="Arial"/>
                <a:cs typeface="Arial"/>
              </a:rPr>
              <a:t>Task enable others – facilitate others successes. Encourage, guide, support. </a:t>
            </a:r>
          </a:p>
          <a:p>
            <a:pPr lvl="1">
              <a:spcAft>
                <a:spcPts val="600"/>
              </a:spcAft>
            </a:pPr>
            <a:r>
              <a:rPr lang="en-AU" sz="1200" dirty="0">
                <a:latin typeface="Arial"/>
                <a:cs typeface="Arial"/>
              </a:rPr>
              <a:t>Trust others – don’t over monitor and control. </a:t>
            </a:r>
          </a:p>
          <a:p>
            <a:pPr lvl="1">
              <a:spcAft>
                <a:spcPts val="600"/>
              </a:spcAft>
            </a:pPr>
            <a:r>
              <a:rPr lang="en-AU" sz="1200" dirty="0">
                <a:latin typeface="Arial"/>
                <a:cs typeface="Arial"/>
              </a:rPr>
              <a:t>Play – team building, volunteering. </a:t>
            </a:r>
          </a:p>
          <a:p>
            <a:pPr>
              <a:spcAft>
                <a:spcPts val="600"/>
              </a:spcAft>
            </a:pPr>
            <a:r>
              <a:rPr lang="en-AU" sz="1600" dirty="0">
                <a:latin typeface="Arial"/>
                <a:cs typeface="Arial"/>
              </a:rPr>
              <a:t>Let’s talk about exemplars of the above 4 types of actions you have seen?</a:t>
            </a:r>
          </a:p>
          <a:p>
            <a:pPr>
              <a:spcAft>
                <a:spcPts val="600"/>
              </a:spcAft>
            </a:pPr>
            <a:r>
              <a:rPr lang="en-AU" sz="1600" dirty="0">
                <a:latin typeface="Arial"/>
                <a:cs typeface="Arial"/>
              </a:rPr>
              <a:t>What can you do? </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1200329"/>
          </a:xfrm>
          <a:prstGeom prst="rect">
            <a:avLst/>
          </a:prstGeom>
          <a:noFill/>
        </p:spPr>
        <p:txBody>
          <a:bodyPr wrap="square" rtlCol="0">
            <a:spAutoFit/>
          </a:bodyPr>
          <a:lstStyle/>
          <a:p>
            <a:r>
              <a:rPr lang="en-AU" sz="3600" dirty="0">
                <a:solidFill>
                  <a:schemeClr val="bg1"/>
                </a:solidFill>
                <a:latin typeface="Arial"/>
                <a:cs typeface="Arial"/>
              </a:rPr>
              <a:t>High quality connections</a:t>
            </a:r>
          </a:p>
          <a:p>
            <a:endParaRPr lang="en-US" sz="3600" dirty="0">
              <a:solidFill>
                <a:schemeClr val="bg1"/>
              </a:solidFill>
              <a:latin typeface="Arial"/>
              <a:cs typeface="Arial"/>
            </a:endParaRPr>
          </a:p>
        </p:txBody>
      </p:sp>
    </p:spTree>
    <p:extLst>
      <p:ext uri="{BB962C8B-B14F-4D97-AF65-F5344CB8AC3E}">
        <p14:creationId xmlns:p14="http://schemas.microsoft.com/office/powerpoint/2010/main" val="1699922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Questions and applause / ridicule </a:t>
            </a:r>
          </a:p>
          <a:p>
            <a:pPr marL="0" indent="0">
              <a:spcAft>
                <a:spcPts val="600"/>
              </a:spcAft>
              <a:buNone/>
            </a:pPr>
            <a:endParaRPr lang="en-AU" sz="2000" b="1" dirty="0">
              <a:solidFill>
                <a:srgbClr val="6094BE"/>
              </a:solidFill>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US" sz="1600" dirty="0">
              <a:latin typeface="Arial"/>
              <a:cs typeface="Arial"/>
            </a:endParaRPr>
          </a:p>
        </p:txBody>
      </p:sp>
      <p:sp>
        <p:nvSpPr>
          <p:cNvPr id="8" name="TextBox 7"/>
          <p:cNvSpPr txBox="1"/>
          <p:nvPr/>
        </p:nvSpPr>
        <p:spPr>
          <a:xfrm>
            <a:off x="2040467" y="186268"/>
            <a:ext cx="8229600" cy="1200329"/>
          </a:xfrm>
          <a:prstGeom prst="rect">
            <a:avLst/>
          </a:prstGeom>
          <a:noFill/>
        </p:spPr>
        <p:txBody>
          <a:bodyPr wrap="square" rtlCol="0">
            <a:spAutoFit/>
          </a:bodyPr>
          <a:lstStyle/>
          <a:p>
            <a:r>
              <a:rPr lang="en-AU" sz="3600" dirty="0">
                <a:solidFill>
                  <a:schemeClr val="bg1"/>
                </a:solidFill>
                <a:latin typeface="Arial"/>
                <a:cs typeface="Arial"/>
              </a:rPr>
              <a:t>Questions</a:t>
            </a:r>
          </a:p>
          <a:p>
            <a:endParaRPr lang="en-US" sz="3600" dirty="0">
              <a:solidFill>
                <a:schemeClr val="bg1"/>
              </a:solidFill>
              <a:latin typeface="Arial"/>
              <a:cs typeface="Arial"/>
            </a:endParaRPr>
          </a:p>
        </p:txBody>
      </p:sp>
    </p:spTree>
    <p:extLst>
      <p:ext uri="{BB962C8B-B14F-4D97-AF65-F5344CB8AC3E}">
        <p14:creationId xmlns:p14="http://schemas.microsoft.com/office/powerpoint/2010/main" val="367510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88"/>
            <a:ext cx="12192000" cy="6858000"/>
          </a:xfrm>
          <a:prstGeom prst="rect">
            <a:avLst/>
          </a:prstGeom>
        </p:spPr>
      </p:pic>
      <p:sp>
        <p:nvSpPr>
          <p:cNvPr id="6" name="Content Placeholder 2"/>
          <p:cNvSpPr>
            <a:spLocks noGrp="1"/>
          </p:cNvSpPr>
          <p:nvPr>
            <p:ph idx="1"/>
          </p:nvPr>
        </p:nvSpPr>
        <p:spPr>
          <a:xfrm>
            <a:off x="517236" y="1330371"/>
            <a:ext cx="9752831" cy="5202404"/>
          </a:xfrm>
        </p:spPr>
        <p:txBody>
          <a:bodyPr numCol="1">
            <a:noAutofit/>
          </a:bodyPr>
          <a:lstStyle/>
          <a:p>
            <a:pPr marL="0" indent="0">
              <a:spcAft>
                <a:spcPts val="600"/>
              </a:spcAft>
              <a:buNone/>
            </a:pPr>
            <a:r>
              <a:rPr lang="en-AU" sz="2000" b="1" dirty="0">
                <a:solidFill>
                  <a:srgbClr val="6094BE"/>
                </a:solidFill>
                <a:latin typeface="Arial"/>
                <a:cs typeface="Arial"/>
              </a:rPr>
              <a:t>A framework to locate interventions</a:t>
            </a:r>
          </a:p>
          <a:p>
            <a:pPr>
              <a:spcAft>
                <a:spcPts val="600"/>
              </a:spcAft>
            </a:pPr>
            <a:r>
              <a:rPr lang="en-AU" sz="1600" dirty="0">
                <a:latin typeface="Arial"/>
                <a:cs typeface="Arial"/>
              </a:rPr>
              <a:t>The individual level (Me)</a:t>
            </a:r>
          </a:p>
          <a:p>
            <a:pPr>
              <a:spcAft>
                <a:spcPts val="600"/>
              </a:spcAft>
            </a:pPr>
            <a:r>
              <a:rPr lang="en-AU" sz="1600" dirty="0">
                <a:latin typeface="Arial"/>
                <a:cs typeface="Arial"/>
              </a:rPr>
              <a:t>The group level (We)</a:t>
            </a:r>
          </a:p>
          <a:p>
            <a:pPr>
              <a:spcAft>
                <a:spcPts val="600"/>
              </a:spcAft>
            </a:pPr>
            <a:r>
              <a:rPr lang="en-AU" sz="1600" dirty="0">
                <a:latin typeface="Arial"/>
                <a:cs typeface="Arial"/>
              </a:rPr>
              <a:t>The organisational level (Us) </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r>
              <a:rPr lang="en-NZ" sz="1600" dirty="0">
                <a:latin typeface="Arial"/>
                <a:cs typeface="Arial"/>
              </a:rPr>
              <a:t>Jarden, A., &amp; Jarden, R. (2016). Positive psychological assessment for the workplace. In L </a:t>
            </a:r>
            <a:r>
              <a:rPr lang="en-NZ" sz="1600" dirty="0" err="1">
                <a:latin typeface="Arial"/>
                <a:cs typeface="Arial"/>
              </a:rPr>
              <a:t>Oades</a:t>
            </a:r>
            <a:r>
              <a:rPr lang="en-NZ" sz="1600" dirty="0">
                <a:latin typeface="Arial"/>
                <a:cs typeface="Arial"/>
              </a:rPr>
              <a:t> et al. (Eds.), </a:t>
            </a:r>
            <a:r>
              <a:rPr lang="en-NZ" sz="1600" i="1" dirty="0">
                <a:latin typeface="Arial"/>
                <a:cs typeface="Arial"/>
              </a:rPr>
              <a:t>The Wiley-Blackwell Handbook of Positive Psychology at Work</a:t>
            </a:r>
            <a:r>
              <a:rPr lang="en-NZ" sz="1600" dirty="0">
                <a:latin typeface="Arial"/>
                <a:cs typeface="Arial"/>
              </a:rPr>
              <a:t>, pp. 415-437. Published Online: 19 Nov 2016: </a:t>
            </a:r>
            <a:r>
              <a:rPr lang="en-NZ" sz="1600" dirty="0" err="1">
                <a:latin typeface="Arial"/>
                <a:cs typeface="Arial"/>
              </a:rPr>
              <a:t>DOI</a:t>
            </a:r>
            <a:r>
              <a:rPr lang="en-NZ" sz="1600" dirty="0">
                <a:latin typeface="Arial"/>
                <a:cs typeface="Arial"/>
              </a:rPr>
              <a:t>: 10.1002/9781118977620.ch22</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Framework 1: Me, We, Us</a:t>
            </a:r>
          </a:p>
        </p:txBody>
      </p:sp>
      <p:pic>
        <p:nvPicPr>
          <p:cNvPr id="5" name="Picture 4" descr="C:\Users\Aaron\Dropbox\Aarons Publications\CHAPTER Positive psycholgical assessment in the workplace\Me We Us.jpg">
            <a:extLst>
              <a:ext uri="{FF2B5EF4-FFF2-40B4-BE49-F238E27FC236}">
                <a16:creationId xmlns:a16="http://schemas.microsoft.com/office/drawing/2014/main" id="{66F46D13-6F14-4AE2-A4C0-8D6FC39B03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313" y="1795224"/>
            <a:ext cx="4049432" cy="3813724"/>
          </a:xfrm>
          <a:prstGeom prst="rect">
            <a:avLst/>
          </a:prstGeom>
          <a:noFill/>
          <a:ln>
            <a:noFill/>
          </a:ln>
        </p:spPr>
      </p:pic>
    </p:spTree>
    <p:extLst>
      <p:ext uri="{BB962C8B-B14F-4D97-AF65-F5344CB8AC3E}">
        <p14:creationId xmlns:p14="http://schemas.microsoft.com/office/powerpoint/2010/main" val="393554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a:spcAft>
                <a:spcPts val="600"/>
              </a:spcAft>
            </a:pPr>
            <a:r>
              <a:rPr lang="en-AU" sz="1600" dirty="0">
                <a:solidFill>
                  <a:srgbClr val="00B0F0"/>
                </a:solidFill>
                <a:latin typeface="Arial"/>
                <a:cs typeface="Arial"/>
              </a:rPr>
              <a:t>Individual level wellbeing initiatives include strategies and tasks that employees can do by themselves</a:t>
            </a:r>
            <a:r>
              <a:rPr lang="en-AU" sz="1600" dirty="0">
                <a:latin typeface="Arial"/>
                <a:cs typeface="Arial"/>
              </a:rPr>
              <a:t>, such as learning about and utilising their strengths mindfully (</a:t>
            </a:r>
            <a:r>
              <a:rPr lang="en-AU" sz="1600" dirty="0" err="1">
                <a:latin typeface="Arial"/>
                <a:cs typeface="Arial"/>
              </a:rPr>
              <a:t>Niemiec</a:t>
            </a:r>
            <a:r>
              <a:rPr lang="en-AU" sz="1600" dirty="0">
                <a:latin typeface="Arial"/>
                <a:cs typeface="Arial"/>
              </a:rPr>
              <a:t>, 2013), or undertaking a mindfulness program (Kabat-Zinn, 2005). Such ‘Me’ initiatives do not require the involvement of others within the organisation. </a:t>
            </a:r>
            <a:r>
              <a:rPr lang="en-AU" sz="1600" dirty="0">
                <a:solidFill>
                  <a:srgbClr val="00B0F0"/>
                </a:solidFill>
                <a:latin typeface="Arial"/>
                <a:cs typeface="Arial"/>
              </a:rPr>
              <a:t>Group level wellbeing initiatives include strategies and tasks that involve an employee working on their wellbeing with either their manager, their direct team, or other employees who they are in frequent contact with in the work setting</a:t>
            </a:r>
            <a:r>
              <a:rPr lang="en-AU" sz="1600" dirty="0">
                <a:latin typeface="Arial"/>
                <a:cs typeface="Arial"/>
              </a:rPr>
              <a:t>. These activities either have influence on a small group or are undertaken in a group format, and cannot be undertaken by employees themselves as they require the cooperation and input from others - such as the employee’s manager or team members. Examples of ‘We’ initiatives include strategies and tasks such as job crafting (</a:t>
            </a:r>
            <a:r>
              <a:rPr lang="en-AU" sz="1600" dirty="0" err="1">
                <a:latin typeface="Arial"/>
                <a:cs typeface="Arial"/>
              </a:rPr>
              <a:t>Wrzesniewski</a:t>
            </a:r>
            <a:r>
              <a:rPr lang="en-AU" sz="1600" dirty="0">
                <a:latin typeface="Arial"/>
                <a:cs typeface="Arial"/>
              </a:rPr>
              <a:t>, 2014) or building high quality connections (Dutton &amp; Heaphy, 2003). </a:t>
            </a:r>
            <a:r>
              <a:rPr lang="en-AU" sz="1600" dirty="0">
                <a:solidFill>
                  <a:srgbClr val="00B0F0"/>
                </a:solidFill>
                <a:latin typeface="Arial"/>
                <a:cs typeface="Arial"/>
              </a:rPr>
              <a:t>Organisational level wellbeing initiatives include strategies and tasks that have an impact over the whole of the organisation</a:t>
            </a:r>
            <a:r>
              <a:rPr lang="en-AU" sz="1600" dirty="0">
                <a:latin typeface="Arial"/>
                <a:cs typeface="Arial"/>
              </a:rPr>
              <a:t>, or are designed to trickle down from the top of the organisation - ideally to all employees. Examples of ‘Us’ initiatives include strategies and tasks such as creating organisational wellbeing policy (</a:t>
            </a:r>
            <a:r>
              <a:rPr lang="en-AU" sz="1600" dirty="0" err="1">
                <a:latin typeface="Arial"/>
                <a:cs typeface="Arial"/>
              </a:rPr>
              <a:t>HAPIA</a:t>
            </a:r>
            <a:r>
              <a:rPr lang="en-AU" sz="1600" dirty="0">
                <a:latin typeface="Arial"/>
                <a:cs typeface="Arial"/>
              </a:rPr>
              <a:t>, 2009), directing resources towards one-off or smaller scale wellbeing initiatives, or whole of organisation wellbeing assessments or workplace wellbeing programmes such as Appreciative Inquiry summits (</a:t>
            </a:r>
            <a:r>
              <a:rPr lang="en-AU" sz="1600" dirty="0" err="1">
                <a:latin typeface="Arial"/>
                <a:cs typeface="Arial"/>
              </a:rPr>
              <a:t>Cooperrider</a:t>
            </a:r>
            <a:r>
              <a:rPr lang="en-AU" sz="1600" dirty="0">
                <a:latin typeface="Arial"/>
                <a:cs typeface="Arial"/>
              </a:rPr>
              <a:t> &amp; Whitney, 2005). </a:t>
            </a:r>
          </a:p>
          <a:p>
            <a:pPr>
              <a:spcAft>
                <a:spcPts val="600"/>
              </a:spcAft>
            </a:pPr>
            <a:r>
              <a:rPr lang="en-AU" sz="1600" dirty="0">
                <a:latin typeface="Arial"/>
                <a:cs typeface="Arial"/>
              </a:rPr>
              <a:t>On the whole, at all levels of Me, We and Us, high wellbeing from a positive psychology perspective is about employees and organisations shifting their perspective from predominately focusing on what is wrong, to building on what is going right and working – to capitalising on the good and building and seeding the enabling conditions for high wellbeing (Jarden &amp; Jarden, 2015; Lewis, 2011). Workplace wellbeing programmes across these three levels are about helping employees to use their strengths, enhance their relationships, and find more meaning and engagement at work so that both employees and the organisation as a whole can achieve their, and its, true potential .</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Framework 1: Me, We, Us</a:t>
            </a:r>
          </a:p>
        </p:txBody>
      </p:sp>
    </p:spTree>
    <p:extLst>
      <p:ext uri="{BB962C8B-B14F-4D97-AF65-F5344CB8AC3E}">
        <p14:creationId xmlns:p14="http://schemas.microsoft.com/office/powerpoint/2010/main" val="256186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buNone/>
            </a:pPr>
            <a:r>
              <a:rPr lang="en-NZ" sz="2000" b="1" dirty="0">
                <a:solidFill>
                  <a:srgbClr val="6094BE"/>
                </a:solidFill>
                <a:latin typeface="Arial"/>
                <a:cs typeface="Arial"/>
              </a:rPr>
              <a:t>The Cognitive Model.</a:t>
            </a:r>
          </a:p>
          <a:p>
            <a:r>
              <a:rPr lang="en-NZ" sz="1600" dirty="0">
                <a:latin typeface="Arial"/>
                <a:cs typeface="Arial"/>
              </a:rPr>
              <a:t>The fundamental interconnectedness of all things holistic. </a:t>
            </a:r>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Framework 2: The Cognitive Model</a:t>
            </a:r>
          </a:p>
        </p:txBody>
      </p:sp>
      <p:pic>
        <p:nvPicPr>
          <p:cNvPr id="5" name="Picture 2" descr="http://psycheme.co.uk/wp-content/uploads/2012/04/Infographic.png">
            <a:extLst>
              <a:ext uri="{FF2B5EF4-FFF2-40B4-BE49-F238E27FC236}">
                <a16:creationId xmlns:a16="http://schemas.microsoft.com/office/drawing/2014/main" id="{35A902D3-792C-4CC9-B22E-87F921404B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59" t="9237" r="20579" b="8116"/>
          <a:stretch/>
        </p:blipFill>
        <p:spPr bwMode="auto">
          <a:xfrm>
            <a:off x="2950590" y="2516611"/>
            <a:ext cx="4895672" cy="421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0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9390335" cy="5202404"/>
          </a:xfrm>
        </p:spPr>
        <p:txBody>
          <a:bodyPr numCol="1">
            <a:noAutofit/>
          </a:bodyPr>
          <a:lstStyle/>
          <a:p>
            <a:pPr marL="0" indent="0">
              <a:spcAft>
                <a:spcPts val="600"/>
              </a:spcAft>
              <a:buNone/>
            </a:pPr>
            <a:r>
              <a:rPr lang="en-AU" sz="2000" b="1" dirty="0">
                <a:solidFill>
                  <a:srgbClr val="6094BE"/>
                </a:solidFill>
                <a:latin typeface="Arial"/>
                <a:cs typeface="Arial"/>
              </a:rPr>
              <a:t>Some random points</a:t>
            </a:r>
          </a:p>
          <a:p>
            <a:pPr>
              <a:spcAft>
                <a:spcPts val="600"/>
              </a:spcAft>
            </a:pPr>
            <a:r>
              <a:rPr lang="en-AU" sz="1600" dirty="0">
                <a:latin typeface="Arial"/>
                <a:cs typeface="Arial"/>
              </a:rPr>
              <a:t>Humans cannot truly achieve long-lasting happiness simply by watching from the side-lines. They actually have to get down onto the pitch and participate! Happiness is not something out there that people find just by looking, instead it is dependent on doing something, on joining in, on trying things out.</a:t>
            </a:r>
          </a:p>
          <a:p>
            <a:pPr>
              <a:spcAft>
                <a:spcPts val="600"/>
              </a:spcAft>
            </a:pPr>
            <a:r>
              <a:rPr lang="en-AU" sz="1600" dirty="0">
                <a:latin typeface="Arial"/>
                <a:cs typeface="Arial"/>
              </a:rPr>
              <a:t>Chris Peterson – “Happiness is not a spectator sport”. </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marL="0" indent="0">
              <a:spcAft>
                <a:spcPts val="600"/>
              </a:spcAft>
              <a:buNone/>
            </a:pPr>
            <a:endParaRPr lang="en-NZ" dirty="0"/>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Context and processes </a:t>
            </a:r>
          </a:p>
        </p:txBody>
      </p:sp>
      <p:pic>
        <p:nvPicPr>
          <p:cNvPr id="1026" name="Picture 2" descr="https://s-media-cache-ak0.pinimg.com/736x/66/96/27/6696274260fb7174f8d001738234fa41--far-side-cartoons-far-side-comics.jpg">
            <a:extLst>
              <a:ext uri="{FF2B5EF4-FFF2-40B4-BE49-F238E27FC236}">
                <a16:creationId xmlns:a16="http://schemas.microsoft.com/office/drawing/2014/main" id="{72F7CC5A-A578-43CF-97F9-5A6BEEA66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503" y="2710908"/>
            <a:ext cx="3166424" cy="407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3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428042" cy="5202404"/>
          </a:xfrm>
        </p:spPr>
        <p:txBody>
          <a:bodyPr numCol="1">
            <a:noAutofit/>
          </a:bodyPr>
          <a:lstStyle/>
          <a:p>
            <a:pPr marL="0" indent="0">
              <a:spcAft>
                <a:spcPts val="600"/>
              </a:spcAft>
              <a:buNone/>
            </a:pPr>
            <a:r>
              <a:rPr lang="en-AU" sz="2000" b="1" dirty="0">
                <a:solidFill>
                  <a:srgbClr val="6094BE"/>
                </a:solidFill>
                <a:latin typeface="Arial"/>
                <a:cs typeface="Arial"/>
              </a:rPr>
              <a:t>Some random points</a:t>
            </a:r>
          </a:p>
          <a:p>
            <a:pPr>
              <a:spcAft>
                <a:spcPts val="600"/>
              </a:spcAft>
            </a:pPr>
            <a:r>
              <a:rPr lang="en-AU" sz="1600" dirty="0">
                <a:latin typeface="Arial"/>
                <a:cs typeface="Arial"/>
              </a:rPr>
              <a:t>I’m no expert in your wellbeing and wellbeing improvement is hard work – like losing weight. This is not therapy, and </a:t>
            </a:r>
            <a:r>
              <a:rPr lang="en-AU" sz="1600" dirty="0" err="1">
                <a:latin typeface="Arial"/>
                <a:cs typeface="Arial"/>
              </a:rPr>
              <a:t>i'm</a:t>
            </a:r>
            <a:r>
              <a:rPr lang="en-AU" sz="1600" dirty="0">
                <a:latin typeface="Arial"/>
                <a:cs typeface="Arial"/>
              </a:rPr>
              <a:t> no longer a practicing psychologist. </a:t>
            </a:r>
          </a:p>
          <a:p>
            <a:pPr>
              <a:spcAft>
                <a:spcPts val="600"/>
              </a:spcAft>
            </a:pPr>
            <a:r>
              <a:rPr lang="en-AU" sz="1600" dirty="0">
                <a:latin typeface="Arial"/>
                <a:cs typeface="Arial"/>
              </a:rPr>
              <a:t>I usually say: “This is an opportunity to make some changes, get renewed, re-energized, revitalized! It’s time to create change here in your own life – but realise that all change is hard and stressful, even positive change”. </a:t>
            </a:r>
          </a:p>
          <a:p>
            <a:pPr>
              <a:spcAft>
                <a:spcPts val="600"/>
              </a:spcAft>
            </a:pPr>
            <a:r>
              <a:rPr lang="en-AU" sz="1600" dirty="0">
                <a:latin typeface="Arial"/>
                <a:cs typeface="Arial"/>
              </a:rPr>
              <a:t>It’s not just about learning to be more positive – it’s about using scientifically-informed tools and strategies to make your thinking more flexible, accurate, clear, and expansive. This thinking will lead to more healthy behaviours. </a:t>
            </a:r>
          </a:p>
          <a:p>
            <a:pPr>
              <a:spcAft>
                <a:spcPts val="600"/>
              </a:spcAft>
            </a:pPr>
            <a:r>
              <a:rPr lang="en-AU" sz="1600" dirty="0">
                <a:latin typeface="Arial"/>
                <a:cs typeface="Arial"/>
              </a:rPr>
              <a:t>It’s not all about the positive and happiness, joy, joy... Accept the negative; it’s functional. </a:t>
            </a:r>
          </a:p>
          <a:p>
            <a:pPr>
              <a:spcAft>
                <a:spcPts val="600"/>
              </a:spcAft>
            </a:pPr>
            <a:r>
              <a:rPr lang="en-AU" sz="1600" dirty="0">
                <a:latin typeface="Arial"/>
                <a:cs typeface="Arial"/>
              </a:rPr>
              <a:t>40% within your control, 10% circumstance, 50% genetic - so it is about choice. </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marL="0" indent="0">
              <a:spcAft>
                <a:spcPts val="600"/>
              </a:spcAft>
              <a:buNone/>
            </a:pPr>
            <a:endParaRPr lang="en-NZ" dirty="0"/>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Context and processes </a:t>
            </a:r>
          </a:p>
        </p:txBody>
      </p:sp>
      <p:pic>
        <p:nvPicPr>
          <p:cNvPr id="5" name="Picture 4">
            <a:extLst>
              <a:ext uri="{FF2B5EF4-FFF2-40B4-BE49-F238E27FC236}">
                <a16:creationId xmlns:a16="http://schemas.microsoft.com/office/drawing/2014/main" id="{266A9A99-1527-45BE-93B1-F509DD0860E5}"/>
              </a:ext>
            </a:extLst>
          </p:cNvPr>
          <p:cNvPicPr>
            <a:picLocks noChangeAspect="1"/>
          </p:cNvPicPr>
          <p:nvPr/>
        </p:nvPicPr>
        <p:blipFill>
          <a:blip r:embed="rId3"/>
          <a:stretch>
            <a:fillRect/>
          </a:stretch>
        </p:blipFill>
        <p:spPr>
          <a:xfrm>
            <a:off x="7329868" y="4929388"/>
            <a:ext cx="2615411" cy="1603387"/>
          </a:xfrm>
          <a:prstGeom prst="rect">
            <a:avLst/>
          </a:prstGeom>
        </p:spPr>
      </p:pic>
    </p:spTree>
    <p:extLst>
      <p:ext uri="{BB962C8B-B14F-4D97-AF65-F5344CB8AC3E}">
        <p14:creationId xmlns:p14="http://schemas.microsoft.com/office/powerpoint/2010/main" val="411100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4554385" cy="5202404"/>
          </a:xfrm>
        </p:spPr>
        <p:txBody>
          <a:bodyPr numCol="1">
            <a:noAutofit/>
          </a:bodyPr>
          <a:lstStyle/>
          <a:p>
            <a:pPr marL="0" indent="0">
              <a:spcAft>
                <a:spcPts val="600"/>
              </a:spcAft>
              <a:buNone/>
            </a:pPr>
            <a:r>
              <a:rPr lang="en-AU" sz="2000" b="1" dirty="0">
                <a:solidFill>
                  <a:srgbClr val="6094BE"/>
                </a:solidFill>
                <a:latin typeface="Arial"/>
                <a:cs typeface="Arial"/>
              </a:rPr>
              <a:t>Some random points</a:t>
            </a:r>
          </a:p>
          <a:p>
            <a:pPr>
              <a:spcAft>
                <a:spcPts val="600"/>
              </a:spcAft>
            </a:pPr>
            <a:r>
              <a:rPr lang="en-AU" sz="1600" dirty="0">
                <a:latin typeface="Arial"/>
                <a:cs typeface="Arial"/>
              </a:rPr>
              <a:t>Wellbeing spreads through social networks:</a:t>
            </a:r>
          </a:p>
          <a:p>
            <a:pPr lvl="1">
              <a:spcAft>
                <a:spcPts val="600"/>
              </a:spcAft>
            </a:pPr>
            <a:r>
              <a:rPr lang="en-AU" sz="1200" dirty="0">
                <a:latin typeface="Arial"/>
                <a:cs typeface="Arial"/>
              </a:rPr>
              <a:t>About 15%.</a:t>
            </a:r>
          </a:p>
          <a:p>
            <a:pPr lvl="1">
              <a:spcAft>
                <a:spcPts val="600"/>
              </a:spcAft>
            </a:pPr>
            <a:r>
              <a:rPr lang="en-AU" sz="1200" dirty="0">
                <a:latin typeface="Arial"/>
                <a:cs typeface="Arial"/>
              </a:rPr>
              <a:t>To 3 degrees of separation. </a:t>
            </a:r>
          </a:p>
          <a:p>
            <a:pPr>
              <a:spcAft>
                <a:spcPts val="600"/>
              </a:spcAft>
            </a:pPr>
            <a:r>
              <a:rPr lang="en-AU" sz="1600" dirty="0">
                <a:solidFill>
                  <a:srgbClr val="00B0F0"/>
                </a:solidFill>
                <a:latin typeface="Arial"/>
                <a:cs typeface="Arial"/>
              </a:rPr>
              <a:t>What is optimal human functioning?</a:t>
            </a:r>
            <a:endParaRPr lang="en-NZ" dirty="0">
              <a:solidFill>
                <a:srgbClr val="00B0F0"/>
              </a:solidFill>
            </a:endParaRPr>
          </a:p>
          <a:p>
            <a:r>
              <a:rPr lang="en-AU" sz="1600" dirty="0">
                <a:latin typeface="Arial"/>
                <a:cs typeface="Arial"/>
              </a:rPr>
              <a:t>We need to understand the context, not individual behaviour alone.</a:t>
            </a:r>
            <a:endParaRPr lang="en-NZ" sz="1600" dirty="0">
              <a:latin typeface="Arial"/>
              <a:cs typeface="Arial"/>
            </a:endParaRPr>
          </a:p>
          <a:p>
            <a:r>
              <a:rPr lang="en-NZ" sz="1600" dirty="0">
                <a:latin typeface="Arial"/>
                <a:cs typeface="Arial"/>
              </a:rPr>
              <a:t>Different theories and recipes of wellbeing, flow into different public health messages. </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Context and processes </a:t>
            </a:r>
          </a:p>
        </p:txBody>
      </p:sp>
      <p:pic>
        <p:nvPicPr>
          <p:cNvPr id="9" name="Picture 8">
            <a:extLst>
              <a:ext uri="{FF2B5EF4-FFF2-40B4-BE49-F238E27FC236}">
                <a16:creationId xmlns:a16="http://schemas.microsoft.com/office/drawing/2014/main" id="{8B2121E3-DF7C-46DD-99D3-47D7CB2366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24107" y="1206632"/>
            <a:ext cx="6476214" cy="5488756"/>
          </a:xfrm>
          <a:prstGeom prst="rect">
            <a:avLst/>
          </a:prstGeom>
          <a:noFill/>
        </p:spPr>
      </p:pic>
      <p:cxnSp>
        <p:nvCxnSpPr>
          <p:cNvPr id="3" name="Straight Arrow Connector 2">
            <a:extLst>
              <a:ext uri="{FF2B5EF4-FFF2-40B4-BE49-F238E27FC236}">
                <a16:creationId xmlns:a16="http://schemas.microsoft.com/office/drawing/2014/main" id="{6F736528-EEB7-4B76-AB34-3B338B03504C}"/>
              </a:ext>
            </a:extLst>
          </p:cNvPr>
          <p:cNvCxnSpPr/>
          <p:nvPr/>
        </p:nvCxnSpPr>
        <p:spPr>
          <a:xfrm>
            <a:off x="4939645" y="3789575"/>
            <a:ext cx="386499" cy="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pic>
        <p:nvPicPr>
          <p:cNvPr id="10" name="Content Placeholder 3">
            <a:extLst>
              <a:ext uri="{FF2B5EF4-FFF2-40B4-BE49-F238E27FC236}">
                <a16:creationId xmlns:a16="http://schemas.microsoft.com/office/drawing/2014/main" id="{D3B407CF-7716-46A3-960B-BA35C8DD4DE6}"/>
              </a:ext>
            </a:extLst>
          </p:cNvPr>
          <p:cNvPicPr>
            <a:picLocks noChangeAspect="1"/>
          </p:cNvPicPr>
          <p:nvPr/>
        </p:nvPicPr>
        <p:blipFill rotWithShape="1">
          <a:blip r:embed="rId4"/>
          <a:srcRect l="12062" t="26691" r="61932" b="15069"/>
          <a:stretch/>
        </p:blipFill>
        <p:spPr>
          <a:xfrm>
            <a:off x="2017135" y="4590854"/>
            <a:ext cx="1781649" cy="2244416"/>
          </a:xfrm>
          <a:prstGeom prst="rect">
            <a:avLst/>
          </a:prstGeom>
        </p:spPr>
      </p:pic>
      <p:cxnSp>
        <p:nvCxnSpPr>
          <p:cNvPr id="11" name="Straight Arrow Connector 10">
            <a:extLst>
              <a:ext uri="{FF2B5EF4-FFF2-40B4-BE49-F238E27FC236}">
                <a16:creationId xmlns:a16="http://schemas.microsoft.com/office/drawing/2014/main" id="{288F5FCC-F273-47D7-AED5-C2BB2582A8DC}"/>
              </a:ext>
            </a:extLst>
          </p:cNvPr>
          <p:cNvCxnSpPr>
            <a:cxnSpLocks/>
          </p:cNvCxnSpPr>
          <p:nvPr/>
        </p:nvCxnSpPr>
        <p:spPr>
          <a:xfrm flipH="1">
            <a:off x="4799814" y="5183956"/>
            <a:ext cx="359790" cy="6991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969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19137</TotalTime>
  <Words>3234</Words>
  <Application>Microsoft Office PowerPoint</Application>
  <PresentationFormat>Widescreen</PresentationFormat>
  <Paragraphs>324</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Houschka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Lena Madssen</dc:creator>
  <cp:lastModifiedBy>Aaron Jarden</cp:lastModifiedBy>
  <cp:revision>171</cp:revision>
  <dcterms:created xsi:type="dcterms:W3CDTF">2013-12-18T22:47:06Z</dcterms:created>
  <dcterms:modified xsi:type="dcterms:W3CDTF">2017-08-02T23:47:58Z</dcterms:modified>
</cp:coreProperties>
</file>