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1734"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D371F7E8-043D-4A88-849E-5C023D110213}" type="datetimeFigureOut">
              <a:rPr lang="en-NZ" smtClean="0"/>
              <a:t>2/04/2015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87810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371F7E8-043D-4A88-849E-5C023D110213}" type="datetimeFigureOut">
              <a:rPr lang="en-NZ" smtClean="0"/>
              <a:t>2/04/2015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273577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371F7E8-043D-4A88-849E-5C023D110213}" type="datetimeFigureOut">
              <a:rPr lang="en-NZ" smtClean="0"/>
              <a:t>2/04/2015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280599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371F7E8-043D-4A88-849E-5C023D110213}" type="datetimeFigureOut">
              <a:rPr lang="en-NZ" smtClean="0"/>
              <a:t>2/04/2015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204749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1F7E8-043D-4A88-849E-5C023D110213}" type="datetimeFigureOut">
              <a:rPr lang="en-NZ" smtClean="0"/>
              <a:t>2/04/2015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315733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D371F7E8-043D-4A88-849E-5C023D110213}" type="datetimeFigureOut">
              <a:rPr lang="en-NZ" smtClean="0"/>
              <a:t>2/04/2015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333153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D371F7E8-043D-4A88-849E-5C023D110213}" type="datetimeFigureOut">
              <a:rPr lang="en-NZ" smtClean="0"/>
              <a:t>2/04/2015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81798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D371F7E8-043D-4A88-849E-5C023D110213}" type="datetimeFigureOut">
              <a:rPr lang="en-NZ" smtClean="0"/>
              <a:t>2/04/2015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207834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1F7E8-043D-4A88-849E-5C023D110213}" type="datetimeFigureOut">
              <a:rPr lang="en-NZ" smtClean="0"/>
              <a:t>2/04/2015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186586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1F7E8-043D-4A88-849E-5C023D110213}" type="datetimeFigureOut">
              <a:rPr lang="en-NZ" smtClean="0"/>
              <a:t>2/04/2015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290422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1F7E8-043D-4A88-849E-5C023D110213}" type="datetimeFigureOut">
              <a:rPr lang="en-NZ" smtClean="0"/>
              <a:t>2/04/2015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E0B7C8C-40AE-4CBA-B86E-B8A1799EFAD7}" type="slidenum">
              <a:rPr lang="en-NZ" smtClean="0"/>
              <a:t>‹#›</a:t>
            </a:fld>
            <a:endParaRPr lang="en-NZ"/>
          </a:p>
        </p:txBody>
      </p:sp>
    </p:spTree>
    <p:extLst>
      <p:ext uri="{BB962C8B-B14F-4D97-AF65-F5344CB8AC3E}">
        <p14:creationId xmlns:p14="http://schemas.microsoft.com/office/powerpoint/2010/main" val="278337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1F7E8-043D-4A88-849E-5C023D110213}" type="datetimeFigureOut">
              <a:rPr lang="en-NZ" smtClean="0"/>
              <a:t>2/04/2015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B7C8C-40AE-4CBA-B86E-B8A1799EFAD7}" type="slidenum">
              <a:rPr lang="en-NZ" smtClean="0"/>
              <a:t>‹#›</a:t>
            </a:fld>
            <a:endParaRPr lang="en-NZ"/>
          </a:p>
        </p:txBody>
      </p:sp>
    </p:spTree>
    <p:extLst>
      <p:ext uri="{BB962C8B-B14F-4D97-AF65-F5344CB8AC3E}">
        <p14:creationId xmlns:p14="http://schemas.microsoft.com/office/powerpoint/2010/main" val="132319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sp.sagepub.com/content/early/2015/02/23/0146167215573211" TargetMode="External"/><Relationship Id="rId2" Type="http://schemas.openxmlformats.org/officeDocument/2006/relationships/hyperlink" Target="http://www.wellbeingstudy.com/" TargetMode="External"/><Relationship Id="rId1" Type="http://schemas.openxmlformats.org/officeDocument/2006/relationships/slideLayout" Target="../slideLayouts/slideLayout2.xml"/><Relationship Id="rId4" Type="http://schemas.openxmlformats.org/officeDocument/2006/relationships/hyperlink" Target="http://www.mywellbeing.co.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297" y="548096"/>
            <a:ext cx="11730446" cy="1150574"/>
          </a:xfrm>
        </p:spPr>
        <p:txBody>
          <a:bodyPr>
            <a:normAutofit/>
          </a:bodyPr>
          <a:lstStyle/>
          <a:p>
            <a:r>
              <a:rPr lang="en-NZ" sz="3200" b="1" dirty="0" smtClean="0">
                <a:solidFill>
                  <a:srgbClr val="FF0000"/>
                </a:solidFill>
              </a:rPr>
              <a:t>The benefits of frequent wellbeing assessments: </a:t>
            </a:r>
            <a:br>
              <a:rPr lang="en-NZ" sz="3200" b="1" dirty="0" smtClean="0">
                <a:solidFill>
                  <a:srgbClr val="FF0000"/>
                </a:solidFill>
              </a:rPr>
            </a:br>
            <a:r>
              <a:rPr lang="en-NZ" sz="3200" b="1" dirty="0" smtClean="0">
                <a:solidFill>
                  <a:srgbClr val="FF0000"/>
                </a:solidFill>
              </a:rPr>
              <a:t>For individuals, coaching, organisation, and schools</a:t>
            </a:r>
            <a:endParaRPr lang="en-NZ" sz="3200" b="1" dirty="0">
              <a:solidFill>
                <a:srgbClr val="FF0000"/>
              </a:solidFill>
            </a:endParaRPr>
          </a:p>
        </p:txBody>
      </p:sp>
      <p:pic>
        <p:nvPicPr>
          <p:cNvPr id="1026" name="Picture 2" descr="http://www.aaronjarden.com/uploads/3/8/0/4/3804146/1388816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470" y="2475728"/>
            <a:ext cx="3086100" cy="3086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6903" y="6015721"/>
            <a:ext cx="3997234" cy="646331"/>
          </a:xfrm>
          <a:prstGeom prst="rect">
            <a:avLst/>
          </a:prstGeom>
          <a:noFill/>
        </p:spPr>
        <p:txBody>
          <a:bodyPr wrap="square" rtlCol="0">
            <a:spAutoFit/>
          </a:bodyPr>
          <a:lstStyle/>
          <a:p>
            <a:pPr algn="ctr"/>
            <a:r>
              <a:rPr lang="en-NZ" dirty="0" smtClean="0"/>
              <a:t>Dr Aaron Jarden</a:t>
            </a:r>
          </a:p>
          <a:p>
            <a:pPr algn="ctr"/>
            <a:r>
              <a:rPr lang="en-NZ" dirty="0">
                <a:solidFill>
                  <a:srgbClr val="FF0000"/>
                </a:solidFill>
              </a:rPr>
              <a:t>a</a:t>
            </a:r>
            <a:r>
              <a:rPr lang="en-NZ" dirty="0" smtClean="0">
                <a:solidFill>
                  <a:srgbClr val="FF0000"/>
                </a:solidFill>
              </a:rPr>
              <a:t>aron.jarden@workonwellbeing.com</a:t>
            </a:r>
            <a:endParaRPr lang="en-NZ" dirty="0">
              <a:solidFill>
                <a:srgbClr val="FF0000"/>
              </a:solidFill>
            </a:endParaRPr>
          </a:p>
        </p:txBody>
      </p:sp>
    </p:spTree>
    <p:extLst>
      <p:ext uri="{BB962C8B-B14F-4D97-AF65-F5344CB8AC3E}">
        <p14:creationId xmlns:p14="http://schemas.microsoft.com/office/powerpoint/2010/main" val="1061380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Online </a:t>
            </a:r>
            <a:r>
              <a:rPr lang="en-NZ" spc="170" dirty="0">
                <a:solidFill>
                  <a:schemeClr val="bg1"/>
                </a:solidFill>
                <a:latin typeface="Verdana" pitchFamily="34" charset="0"/>
                <a:ea typeface="Verdana" pitchFamily="34" charset="0"/>
                <a:cs typeface="Verdana" pitchFamily="34" charset="0"/>
              </a:rPr>
              <a:t>wellbeing assessment tool. </a:t>
            </a:r>
          </a:p>
          <a:p>
            <a:r>
              <a:rPr lang="en-NZ" spc="170" dirty="0">
                <a:solidFill>
                  <a:schemeClr val="bg1"/>
                </a:solidFill>
                <a:latin typeface="Verdana" pitchFamily="34" charset="0"/>
                <a:ea typeface="Verdana" pitchFamily="34" charset="0"/>
                <a:cs typeface="Verdana" pitchFamily="34" charset="0"/>
              </a:rPr>
              <a:t>Follows best practice online measurement guidelines for online psychometric testing: </a:t>
            </a:r>
          </a:p>
          <a:p>
            <a:pPr lvl="1"/>
            <a:r>
              <a:rPr lang="en-NZ" spc="170" dirty="0">
                <a:solidFill>
                  <a:schemeClr val="bg1"/>
                </a:solidFill>
                <a:latin typeface="Verdana" pitchFamily="34" charset="0"/>
                <a:ea typeface="Verdana" pitchFamily="34" charset="0"/>
                <a:cs typeface="Verdana" pitchFamily="34" charset="0"/>
              </a:rPr>
              <a:t>American Psychological Association Internet Task Force guidelines.</a:t>
            </a:r>
          </a:p>
          <a:p>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pic>
        <p:nvPicPr>
          <p:cNvPr id="4" name="Picture 3"/>
          <p:cNvPicPr>
            <a:picLocks noChangeAspect="1"/>
          </p:cNvPicPr>
          <p:nvPr/>
        </p:nvPicPr>
        <p:blipFill rotWithShape="1">
          <a:blip r:embed="rId2"/>
          <a:srcRect l="23704" t="8181" r="23120" b="36695"/>
          <a:stretch/>
        </p:blipFill>
        <p:spPr>
          <a:xfrm>
            <a:off x="4937760" y="3893151"/>
            <a:ext cx="4554584" cy="2655694"/>
          </a:xfrm>
          <a:prstGeom prst="rect">
            <a:avLst/>
          </a:prstGeom>
        </p:spPr>
      </p:pic>
    </p:spTree>
    <p:extLst>
      <p:ext uri="{BB962C8B-B14F-4D97-AF65-F5344CB8AC3E}">
        <p14:creationId xmlns:p14="http://schemas.microsoft.com/office/powerpoint/2010/main" val="374165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Assessment:</a:t>
            </a:r>
          </a:p>
          <a:p>
            <a:pPr lvl="1"/>
            <a:r>
              <a:rPr lang="en-NZ" u="sng" spc="170" dirty="0">
                <a:solidFill>
                  <a:schemeClr val="tx1">
                    <a:lumMod val="85000"/>
                    <a:lumOff val="15000"/>
                  </a:schemeClr>
                </a:solidFill>
                <a:latin typeface="Verdana" pitchFamily="34" charset="0"/>
                <a:ea typeface="Verdana" pitchFamily="34" charset="0"/>
                <a:cs typeface="Verdana" pitchFamily="34" charset="0"/>
              </a:rPr>
              <a:t>Quick, User-friendly </a:t>
            </a:r>
            <a:r>
              <a:rPr lang="en-NZ" spc="170" dirty="0">
                <a:solidFill>
                  <a:schemeClr val="tx1">
                    <a:lumMod val="85000"/>
                    <a:lumOff val="15000"/>
                  </a:schemeClr>
                </a:solidFill>
                <a:latin typeface="Verdana" pitchFamily="34" charset="0"/>
                <a:ea typeface="Verdana" pitchFamily="34" charset="0"/>
                <a:cs typeface="Verdana" pitchFamily="34" charset="0"/>
              </a:rPr>
              <a:t>- 50 question, 10 minute assessment.</a:t>
            </a:r>
          </a:p>
          <a:p>
            <a:pPr lvl="1"/>
            <a:r>
              <a:rPr lang="en-NZ" u="sng" spc="170" dirty="0">
                <a:solidFill>
                  <a:schemeClr val="tx1">
                    <a:lumMod val="85000"/>
                    <a:lumOff val="15000"/>
                  </a:schemeClr>
                </a:solidFill>
                <a:latin typeface="Verdana" pitchFamily="34" charset="0"/>
                <a:ea typeface="Verdana" pitchFamily="34" charset="0"/>
                <a:cs typeface="Verdana" pitchFamily="34" charset="0"/>
              </a:rPr>
              <a:t>Comprehensive</a:t>
            </a:r>
            <a:r>
              <a:rPr lang="en-NZ" spc="170" dirty="0">
                <a:solidFill>
                  <a:schemeClr val="tx1">
                    <a:lumMod val="85000"/>
                    <a:lumOff val="15000"/>
                  </a:schemeClr>
                </a:solidFill>
                <a:latin typeface="Verdana" pitchFamily="34" charset="0"/>
                <a:ea typeface="Verdana" pitchFamily="34" charset="0"/>
                <a:cs typeface="Verdana" pitchFamily="34" charset="0"/>
              </a:rPr>
              <a:t> - Assesses both what is going right and what is going wrong.</a:t>
            </a:r>
          </a:p>
          <a:p>
            <a:pPr lvl="1"/>
            <a:r>
              <a:rPr lang="en-NZ" u="sng" spc="170" dirty="0">
                <a:solidFill>
                  <a:schemeClr val="tx1">
                    <a:lumMod val="85000"/>
                    <a:lumOff val="15000"/>
                  </a:schemeClr>
                </a:solidFill>
                <a:latin typeface="Verdana" pitchFamily="34" charset="0"/>
                <a:ea typeface="Verdana" pitchFamily="34" charset="0"/>
                <a:cs typeface="Verdana" pitchFamily="34" charset="0"/>
              </a:rPr>
              <a:t>Scientific</a:t>
            </a:r>
            <a:r>
              <a:rPr lang="en-NZ" spc="170" dirty="0">
                <a:solidFill>
                  <a:schemeClr val="tx1">
                    <a:lumMod val="85000"/>
                    <a:lumOff val="15000"/>
                  </a:schemeClr>
                </a:solidFill>
                <a:latin typeface="Verdana" pitchFamily="34" charset="0"/>
                <a:ea typeface="Verdana" pitchFamily="34" charset="0"/>
                <a:cs typeface="Verdana" pitchFamily="34" charset="0"/>
              </a:rPr>
              <a:t> - Based on the latest theories of wellbeing, uses already validated psychometric measures.</a:t>
            </a:r>
          </a:p>
          <a:p>
            <a:pPr lvl="1"/>
            <a:r>
              <a:rPr lang="en-NZ" u="sng" spc="170" dirty="0">
                <a:solidFill>
                  <a:schemeClr val="tx1">
                    <a:lumMod val="85000"/>
                    <a:lumOff val="15000"/>
                  </a:schemeClr>
                </a:solidFill>
                <a:latin typeface="Verdana" pitchFamily="34" charset="0"/>
                <a:ea typeface="Verdana" pitchFamily="34" charset="0"/>
                <a:cs typeface="Verdana" pitchFamily="34" charset="0"/>
              </a:rPr>
              <a:t>Solutions Focused </a:t>
            </a:r>
            <a:r>
              <a:rPr lang="en-NZ" spc="170" dirty="0">
                <a:solidFill>
                  <a:schemeClr val="tx1">
                    <a:lumMod val="85000"/>
                    <a:lumOff val="15000"/>
                  </a:schemeClr>
                </a:solidFill>
                <a:latin typeface="Verdana" pitchFamily="34" charset="0"/>
                <a:ea typeface="Verdana" pitchFamily="34" charset="0"/>
                <a:cs typeface="Verdana" pitchFamily="34" charset="0"/>
              </a:rPr>
              <a:t>- An assessment crafted to lead to wellbeing development solutions.</a:t>
            </a:r>
          </a:p>
          <a:p>
            <a:endParaRPr lang="en-NZ" spc="170" dirty="0" smtClean="0">
              <a:solidFill>
                <a:schemeClr val="tx1">
                  <a:lumMod val="85000"/>
                  <a:lumOff val="15000"/>
                </a:schemeClr>
              </a:solidFill>
              <a:latin typeface="Verdana" pitchFamily="34" charset="0"/>
              <a:ea typeface="Verdana" pitchFamily="34" charset="0"/>
              <a:cs typeface="Verdana" pitchFamily="34" charset="0"/>
            </a:endParaRPr>
          </a:p>
          <a:p>
            <a:endParaRPr lang="en-NZ" spc="170" dirty="0" smtClean="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827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Assessment model:</a:t>
            </a:r>
          </a:p>
          <a:p>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9873" y="2826544"/>
            <a:ext cx="52705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34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Assessment components:</a:t>
            </a:r>
          </a:p>
          <a:p>
            <a:pPr lvl="1"/>
            <a:r>
              <a:rPr lang="en-NZ" spc="170" dirty="0">
                <a:solidFill>
                  <a:schemeClr val="tx1">
                    <a:lumMod val="85000"/>
                    <a:lumOff val="15000"/>
                  </a:schemeClr>
                </a:solidFill>
                <a:latin typeface="Verdana" pitchFamily="34" charset="0"/>
                <a:ea typeface="Verdana" pitchFamily="34" charset="0"/>
                <a:cs typeface="Verdana" pitchFamily="34" charset="0"/>
              </a:rPr>
              <a:t>Global Wellbeing - 14 questions.</a:t>
            </a:r>
          </a:p>
          <a:p>
            <a:pPr lvl="1"/>
            <a:r>
              <a:rPr lang="en-NZ" spc="170" dirty="0">
                <a:solidFill>
                  <a:schemeClr val="tx1">
                    <a:lumMod val="85000"/>
                    <a:lumOff val="15000"/>
                  </a:schemeClr>
                </a:solidFill>
                <a:latin typeface="Verdana" pitchFamily="34" charset="0"/>
                <a:ea typeface="Verdana" pitchFamily="34" charset="0"/>
                <a:cs typeface="Verdana" pitchFamily="34" charset="0"/>
              </a:rPr>
              <a:t>Domain Wellbeing - 10 questions.</a:t>
            </a:r>
          </a:p>
          <a:p>
            <a:pPr lvl="1"/>
            <a:r>
              <a:rPr lang="en-NZ" spc="170" dirty="0">
                <a:solidFill>
                  <a:schemeClr val="tx1">
                    <a:lumMod val="85000"/>
                    <a:lumOff val="15000"/>
                  </a:schemeClr>
                </a:solidFill>
                <a:latin typeface="Verdana" pitchFamily="34" charset="0"/>
                <a:ea typeface="Verdana" pitchFamily="34" charset="0"/>
                <a:cs typeface="Verdana" pitchFamily="34" charset="0"/>
              </a:rPr>
              <a:t>Work Wellbeing - if employed, 19 questions.</a:t>
            </a:r>
          </a:p>
          <a:p>
            <a:pPr lvl="1"/>
            <a:r>
              <a:rPr lang="en-NZ" spc="170" dirty="0">
                <a:solidFill>
                  <a:schemeClr val="tx1">
                    <a:lumMod val="85000"/>
                    <a:lumOff val="15000"/>
                  </a:schemeClr>
                </a:solidFill>
                <a:latin typeface="Verdana" pitchFamily="34" charset="0"/>
                <a:ea typeface="Verdana" pitchFamily="34" charset="0"/>
                <a:cs typeface="Verdana" pitchFamily="34" charset="0"/>
              </a:rPr>
              <a:t>Component module.</a:t>
            </a:r>
          </a:p>
          <a:p>
            <a:pPr lvl="2"/>
            <a:r>
              <a:rPr lang="en-NZ" spc="170" dirty="0">
                <a:solidFill>
                  <a:schemeClr val="tx1">
                    <a:lumMod val="85000"/>
                    <a:lumOff val="15000"/>
                  </a:schemeClr>
                </a:solidFill>
                <a:latin typeface="Verdana" pitchFamily="34" charset="0"/>
                <a:ea typeface="Verdana" pitchFamily="34" charset="0"/>
                <a:cs typeface="Verdana" pitchFamily="34" charset="0"/>
              </a:rPr>
              <a:t>Resilience - 3 questions.</a:t>
            </a:r>
          </a:p>
          <a:p>
            <a:pPr lvl="2"/>
            <a:r>
              <a:rPr lang="en-NZ" spc="170" dirty="0">
                <a:solidFill>
                  <a:schemeClr val="tx1">
                    <a:lumMod val="85000"/>
                    <a:lumOff val="15000"/>
                  </a:schemeClr>
                </a:solidFill>
                <a:latin typeface="Verdana" pitchFamily="34" charset="0"/>
                <a:ea typeface="Verdana" pitchFamily="34" charset="0"/>
                <a:cs typeface="Verdana" pitchFamily="34" charset="0"/>
              </a:rPr>
              <a:t>Health and Lifestyle factors - 4 questions.</a:t>
            </a:r>
          </a:p>
          <a:p>
            <a:pPr lvl="1"/>
            <a:r>
              <a:rPr lang="en-NZ" spc="170" dirty="0">
                <a:solidFill>
                  <a:schemeClr val="tx1">
                    <a:lumMod val="85000"/>
                    <a:lumOff val="15000"/>
                  </a:schemeClr>
                </a:solidFill>
                <a:latin typeface="Verdana" pitchFamily="34" charset="0"/>
                <a:ea typeface="Verdana" pitchFamily="34" charset="0"/>
                <a:cs typeface="Verdana" pitchFamily="34" charset="0"/>
              </a:rPr>
              <a:t>Standard demographics - 7 questions.</a:t>
            </a:r>
          </a:p>
          <a:p>
            <a:pPr lvl="1"/>
            <a:endParaRPr lang="en-NZ" spc="170" dirty="0" smtClean="0">
              <a:solidFill>
                <a:schemeClr val="tx1">
                  <a:lumMod val="85000"/>
                  <a:lumOff val="15000"/>
                </a:schemeClr>
              </a:solidFill>
              <a:latin typeface="Verdana" pitchFamily="34" charset="0"/>
              <a:ea typeface="Verdana" pitchFamily="34" charset="0"/>
              <a:cs typeface="Verdana" pitchFamily="34" charset="0"/>
            </a:endParaRPr>
          </a:p>
          <a:p>
            <a:endParaRPr lang="en-NZ" spc="170" dirty="0" smtClean="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6604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Assessment manual on website:</a:t>
            </a:r>
          </a:p>
          <a:p>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l="20697" t="16597" r="20345" b="18710"/>
          <a:stretch>
            <a:fillRect/>
          </a:stretch>
        </p:blipFill>
        <p:spPr bwMode="auto">
          <a:xfrm>
            <a:off x="3505994" y="2979738"/>
            <a:ext cx="5180012"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14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Design aspects:</a:t>
            </a:r>
          </a:p>
          <a:p>
            <a:endParaRPr lang="en-NZ" spc="170" dirty="0" smtClean="0">
              <a:solidFill>
                <a:schemeClr val="tx1">
                  <a:lumMod val="85000"/>
                  <a:lumOff val="15000"/>
                </a:schemeClr>
              </a:solidFill>
              <a:latin typeface="Verdana" pitchFamily="34" charset="0"/>
              <a:ea typeface="Verdana" pitchFamily="34" charset="0"/>
              <a:cs typeface="Verdana"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l="23923" t="11501" r="23550" b="6462"/>
          <a:stretch>
            <a:fillRect/>
          </a:stretch>
        </p:blipFill>
        <p:spPr bwMode="auto">
          <a:xfrm>
            <a:off x="1356904" y="2429828"/>
            <a:ext cx="41783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l="24159" t="11992" r="23967" b="8171"/>
          <a:stretch>
            <a:fillRect/>
          </a:stretch>
        </p:blipFill>
        <p:spPr bwMode="auto">
          <a:xfrm>
            <a:off x="6444434" y="2429828"/>
            <a:ext cx="424021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35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normAutofit lnSpcReduction="10000"/>
          </a:bodyPr>
          <a:lstStyle/>
          <a:p>
            <a:r>
              <a:rPr lang="en-NZ" spc="170" dirty="0" smtClean="0">
                <a:solidFill>
                  <a:schemeClr val="bg1"/>
                </a:solidFill>
                <a:latin typeface="Verdana" pitchFamily="34" charset="0"/>
                <a:ea typeface="Verdana" pitchFamily="34" charset="0"/>
                <a:cs typeface="Verdana" pitchFamily="34" charset="0"/>
              </a:rPr>
              <a:t>Reports:</a:t>
            </a:r>
          </a:p>
          <a:p>
            <a:pPr lvl="1"/>
            <a:r>
              <a:rPr lang="en-NZ" u="sng" spc="170" dirty="0">
                <a:solidFill>
                  <a:schemeClr val="bg1"/>
                </a:solidFill>
                <a:latin typeface="Verdana" pitchFamily="34" charset="0"/>
                <a:ea typeface="Verdana" pitchFamily="34" charset="0"/>
                <a:cs typeface="Verdana" pitchFamily="34" charset="0"/>
              </a:rPr>
              <a:t>Understandable</a:t>
            </a:r>
            <a:r>
              <a:rPr lang="en-NZ" spc="170" dirty="0">
                <a:solidFill>
                  <a:schemeClr val="bg1"/>
                </a:solidFill>
                <a:latin typeface="Verdana" pitchFamily="34" charset="0"/>
                <a:ea typeface="Verdana" pitchFamily="34" charset="0"/>
                <a:cs typeface="Verdana" pitchFamily="34" charset="0"/>
              </a:rPr>
              <a:t> - Written in plain English, easily interpretable graphs.</a:t>
            </a:r>
          </a:p>
          <a:p>
            <a:pPr lvl="1"/>
            <a:r>
              <a:rPr lang="en-NZ" u="sng" spc="170" dirty="0">
                <a:solidFill>
                  <a:schemeClr val="bg1"/>
                </a:solidFill>
                <a:latin typeface="Verdana" pitchFamily="34" charset="0"/>
                <a:ea typeface="Verdana" pitchFamily="34" charset="0"/>
                <a:cs typeface="Verdana" pitchFamily="34" charset="0"/>
              </a:rPr>
              <a:t>Wellbeing Overview </a:t>
            </a:r>
            <a:r>
              <a:rPr lang="en-NZ" spc="170" dirty="0">
                <a:solidFill>
                  <a:schemeClr val="bg1"/>
                </a:solidFill>
                <a:latin typeface="Verdana" pitchFamily="34" charset="0"/>
                <a:ea typeface="Verdana" pitchFamily="34" charset="0"/>
                <a:cs typeface="Verdana" pitchFamily="34" charset="0"/>
              </a:rPr>
              <a:t>- </a:t>
            </a:r>
            <a:r>
              <a:rPr lang="en-NZ" spc="170" dirty="0" smtClean="0">
                <a:solidFill>
                  <a:schemeClr val="bg1"/>
                </a:solidFill>
                <a:latin typeface="Verdana" pitchFamily="34" charset="0"/>
                <a:ea typeface="Verdana" pitchFamily="34" charset="0"/>
                <a:cs typeface="Verdana" pitchFamily="34" charset="0"/>
              </a:rPr>
              <a:t>A </a:t>
            </a:r>
            <a:r>
              <a:rPr lang="en-NZ" spc="170" dirty="0">
                <a:solidFill>
                  <a:schemeClr val="bg1"/>
                </a:solidFill>
                <a:latin typeface="Verdana" pitchFamily="34" charset="0"/>
                <a:ea typeface="Verdana" pitchFamily="34" charset="0"/>
                <a:cs typeface="Verdana" pitchFamily="34" charset="0"/>
              </a:rPr>
              <a:t>snapshot of </a:t>
            </a:r>
            <a:r>
              <a:rPr lang="en-NZ" spc="170" dirty="0" smtClean="0">
                <a:solidFill>
                  <a:schemeClr val="bg1"/>
                </a:solidFill>
                <a:latin typeface="Verdana" pitchFamily="34" charset="0"/>
                <a:ea typeface="Verdana" pitchFamily="34" charset="0"/>
                <a:cs typeface="Verdana" pitchFamily="34" charset="0"/>
              </a:rPr>
              <a:t>wellbeing</a:t>
            </a:r>
            <a:r>
              <a:rPr lang="en-NZ" spc="170" dirty="0">
                <a:solidFill>
                  <a:schemeClr val="bg1"/>
                </a:solidFill>
                <a:latin typeface="Verdana" pitchFamily="34" charset="0"/>
                <a:ea typeface="Verdana" pitchFamily="34" charset="0"/>
                <a:cs typeface="Verdana" pitchFamily="34" charset="0"/>
              </a:rPr>
              <a:t>.</a:t>
            </a:r>
          </a:p>
          <a:p>
            <a:pPr lvl="1"/>
            <a:r>
              <a:rPr lang="en-NZ" u="sng" spc="170" dirty="0">
                <a:solidFill>
                  <a:schemeClr val="bg1"/>
                </a:solidFill>
                <a:latin typeface="Verdana" pitchFamily="34" charset="0"/>
                <a:ea typeface="Verdana" pitchFamily="34" charset="0"/>
                <a:cs typeface="Verdana" pitchFamily="34" charset="0"/>
              </a:rPr>
              <a:t>Tracks Wellbeing </a:t>
            </a:r>
            <a:r>
              <a:rPr lang="en-NZ" spc="170" dirty="0">
                <a:solidFill>
                  <a:schemeClr val="bg1"/>
                </a:solidFill>
                <a:latin typeface="Verdana" pitchFamily="34" charset="0"/>
                <a:ea typeface="Verdana" pitchFamily="34" charset="0"/>
                <a:cs typeface="Verdana" pitchFamily="34" charset="0"/>
              </a:rPr>
              <a:t>- Results displays show trends that can help target problem areas.</a:t>
            </a:r>
          </a:p>
          <a:p>
            <a:pPr lvl="1"/>
            <a:r>
              <a:rPr lang="en-NZ" u="sng" spc="170" dirty="0">
                <a:solidFill>
                  <a:schemeClr val="bg1"/>
                </a:solidFill>
                <a:latin typeface="Verdana" pitchFamily="34" charset="0"/>
                <a:ea typeface="Verdana" pitchFamily="34" charset="0"/>
                <a:cs typeface="Verdana" pitchFamily="34" charset="0"/>
              </a:rPr>
              <a:t>Raw results </a:t>
            </a:r>
            <a:r>
              <a:rPr lang="en-NZ" spc="170" dirty="0">
                <a:solidFill>
                  <a:schemeClr val="bg1"/>
                </a:solidFill>
                <a:latin typeface="Verdana" pitchFamily="34" charset="0"/>
                <a:ea typeface="Verdana" pitchFamily="34" charset="0"/>
                <a:cs typeface="Verdana" pitchFamily="34" charset="0"/>
              </a:rPr>
              <a:t>– All results in appendix. </a:t>
            </a:r>
          </a:p>
          <a:p>
            <a:pPr lvl="1"/>
            <a:r>
              <a:rPr lang="en-NZ" u="sng" spc="170" dirty="0">
                <a:solidFill>
                  <a:schemeClr val="bg1"/>
                </a:solidFill>
                <a:latin typeface="Verdana" pitchFamily="34" charset="0"/>
                <a:ea typeface="Verdana" pitchFamily="34" charset="0"/>
                <a:cs typeface="Verdana" pitchFamily="34" charset="0"/>
              </a:rPr>
              <a:t>Programme Evaluation </a:t>
            </a:r>
            <a:r>
              <a:rPr lang="en-NZ" spc="170" dirty="0">
                <a:solidFill>
                  <a:schemeClr val="bg1"/>
                </a:solidFill>
                <a:latin typeface="Verdana" pitchFamily="34" charset="0"/>
                <a:ea typeface="Verdana" pitchFamily="34" charset="0"/>
                <a:cs typeface="Verdana" pitchFamily="34" charset="0"/>
              </a:rPr>
              <a:t>- Results can help assess the effectiveness of programmes or </a:t>
            </a:r>
            <a:r>
              <a:rPr lang="en-NZ" spc="170" dirty="0" smtClean="0">
                <a:solidFill>
                  <a:schemeClr val="bg1"/>
                </a:solidFill>
                <a:latin typeface="Verdana" pitchFamily="34" charset="0"/>
                <a:ea typeface="Verdana" pitchFamily="34" charset="0"/>
                <a:cs typeface="Verdana" pitchFamily="34" charset="0"/>
              </a:rPr>
              <a:t>activities.</a:t>
            </a:r>
            <a:endParaRPr lang="en-NZ" spc="170" dirty="0">
              <a:solidFill>
                <a:schemeClr val="bg1"/>
              </a:solidFill>
              <a:latin typeface="Verdana" pitchFamily="34" charset="0"/>
              <a:ea typeface="Verdana" pitchFamily="34" charset="0"/>
              <a:cs typeface="Verdana" pitchFamily="34" charset="0"/>
            </a:endParaRPr>
          </a:p>
          <a:p>
            <a:pPr lvl="1"/>
            <a:r>
              <a:rPr lang="en-NZ" u="sng" spc="170" dirty="0">
                <a:solidFill>
                  <a:schemeClr val="bg1"/>
                </a:solidFill>
                <a:latin typeface="Verdana" pitchFamily="34" charset="0"/>
                <a:ea typeface="Verdana" pitchFamily="34" charset="0"/>
                <a:cs typeface="Verdana" pitchFamily="34" charset="0"/>
              </a:rPr>
              <a:t>Value</a:t>
            </a:r>
            <a:r>
              <a:rPr lang="en-NZ" spc="170" dirty="0">
                <a:solidFill>
                  <a:schemeClr val="bg1"/>
                </a:solidFill>
                <a:latin typeface="Verdana" pitchFamily="34" charset="0"/>
                <a:ea typeface="Verdana" pitchFamily="34" charset="0"/>
                <a:cs typeface="Verdana" pitchFamily="34" charset="0"/>
              </a:rPr>
              <a:t> - Free reports for individuals, inexpensive for organisations.</a:t>
            </a:r>
          </a:p>
          <a:p>
            <a:pPr lvl="1"/>
            <a:r>
              <a:rPr lang="en-NZ" u="sng" spc="170" dirty="0">
                <a:solidFill>
                  <a:schemeClr val="bg1"/>
                </a:solidFill>
                <a:latin typeface="Verdana" pitchFamily="34" charset="0"/>
                <a:ea typeface="Verdana" pitchFamily="34" charset="0"/>
                <a:cs typeface="Verdana" pitchFamily="34" charset="0"/>
              </a:rPr>
              <a:t>Real-time individualised wellbeing reports</a:t>
            </a:r>
            <a:r>
              <a:rPr lang="en-NZ" spc="170" dirty="0">
                <a:solidFill>
                  <a:schemeClr val="bg1"/>
                </a:solidFill>
                <a:latin typeface="Verdana" pitchFamily="34" charset="0"/>
                <a:ea typeface="Verdana" pitchFamily="34" charset="0"/>
                <a:cs typeface="Verdana" pitchFamily="34" charset="0"/>
              </a:rPr>
              <a:t>.</a:t>
            </a:r>
          </a:p>
          <a:p>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260339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Reports:</a:t>
            </a:r>
          </a:p>
          <a:p>
            <a:endParaRPr lang="en-NZ" spc="170" dirty="0" smtClean="0">
              <a:solidFill>
                <a:schemeClr val="tx1">
                  <a:lumMod val="85000"/>
                  <a:lumOff val="15000"/>
                </a:schemeClr>
              </a:solidFill>
              <a:latin typeface="Verdana" pitchFamily="34" charset="0"/>
              <a:ea typeface="Verdana" pitchFamily="34" charset="0"/>
              <a:cs typeface="Verdana" pitchFamily="34" charset="0"/>
            </a:endParaRP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l="38560" t="19434" r="37259" b="20444"/>
          <a:stretch>
            <a:fillRect/>
          </a:stretch>
        </p:blipFill>
        <p:spPr bwMode="auto">
          <a:xfrm>
            <a:off x="997493" y="2559050"/>
            <a:ext cx="2598738"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8609" t="26390" r="37331" b="13341"/>
          <a:stretch>
            <a:fillRect/>
          </a:stretch>
        </p:blipFill>
        <p:spPr bwMode="auto">
          <a:xfrm>
            <a:off x="3833284" y="2559050"/>
            <a:ext cx="25781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rotWithShape="1">
          <a:blip r:embed="rId4">
            <a:extLst>
              <a:ext uri="{28A0092B-C50C-407E-A947-70E740481C1C}">
                <a14:useLocalDpi xmlns:a14="http://schemas.microsoft.com/office/drawing/2010/main" val="0"/>
              </a:ext>
            </a:extLst>
          </a:blip>
          <a:srcRect l="40004" t="35868" r="39095" b="35954"/>
          <a:stretch/>
        </p:blipFill>
        <p:spPr bwMode="auto">
          <a:xfrm>
            <a:off x="7399421" y="3992496"/>
            <a:ext cx="2979637" cy="22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5"/>
          <a:srcRect l="22751" t="29721" r="23025" b="14471"/>
          <a:stretch/>
        </p:blipFill>
        <p:spPr>
          <a:xfrm>
            <a:off x="7179608" y="1568290"/>
            <a:ext cx="3422625" cy="1981519"/>
          </a:xfrm>
          <a:prstGeom prst="rect">
            <a:avLst/>
          </a:prstGeom>
        </p:spPr>
      </p:pic>
    </p:spTree>
    <p:extLst>
      <p:ext uri="{BB962C8B-B14F-4D97-AF65-F5344CB8AC3E}">
        <p14:creationId xmlns:p14="http://schemas.microsoft.com/office/powerpoint/2010/main" val="88747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Dashboards:</a:t>
            </a:r>
          </a:p>
          <a:p>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l="29185" t="8574" r="30003" b="6152"/>
          <a:stretch>
            <a:fillRect/>
          </a:stretch>
        </p:blipFill>
        <p:spPr bwMode="auto">
          <a:xfrm>
            <a:off x="1972266" y="2494688"/>
            <a:ext cx="3268662"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rcRect l="29106" t="8456" r="29224" b="23885"/>
          <a:stretch>
            <a:fillRect/>
          </a:stretch>
        </p:blipFill>
        <p:spPr bwMode="auto">
          <a:xfrm>
            <a:off x="5896610" y="2494688"/>
            <a:ext cx="4208463"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87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Some features:</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Anytime, Anywhere - Assessments available wherever and whenever it's convenient.</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Secure - Advanced and best practice internet security measures.</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Private - User data is confidential, and only anonymous results that users agree to are shared.</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Ethical - Meets the requirements of the major professional bodies, qualified applied ethicist on board.</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Customisable - Organisations can tailor assessments to their needs, and also add </a:t>
            </a:r>
            <a:r>
              <a:rPr lang="en-NZ" sz="1800" spc="170" dirty="0" smtClean="0">
                <a:solidFill>
                  <a:schemeClr val="tx1">
                    <a:lumMod val="85000"/>
                    <a:lumOff val="15000"/>
                  </a:schemeClr>
                </a:solidFill>
                <a:latin typeface="Verdana" pitchFamily="34" charset="0"/>
                <a:ea typeface="Verdana" pitchFamily="34" charset="0"/>
                <a:cs typeface="Verdana" pitchFamily="34" charset="0"/>
              </a:rPr>
              <a:t>files, questions, and scales.</a:t>
            </a:r>
            <a:endParaRPr lang="en-NZ" sz="1800" spc="170" dirty="0">
              <a:solidFill>
                <a:schemeClr val="tx1">
                  <a:lumMod val="85000"/>
                  <a:lumOff val="15000"/>
                </a:schemeClr>
              </a:solidFill>
              <a:latin typeface="Verdana" pitchFamily="34" charset="0"/>
              <a:ea typeface="Verdana" pitchFamily="34" charset="0"/>
              <a:cs typeface="Verdana" pitchFamily="34" charset="0"/>
            </a:endParaRP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Low wellbeing warnings - In reports.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Assessment validity– Minimum of 4 minutes.</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Share on social media – Facebook, Twitter, LinkedIn</a:t>
            </a:r>
            <a:r>
              <a:rPr lang="en-NZ" sz="1800" spc="170" dirty="0" smtClean="0">
                <a:solidFill>
                  <a:schemeClr val="tx1">
                    <a:lumMod val="85000"/>
                    <a:lumOff val="15000"/>
                  </a:schemeClr>
                </a:solidFill>
                <a:latin typeface="Verdana" pitchFamily="34" charset="0"/>
                <a:ea typeface="Verdana" pitchFamily="34" charset="0"/>
                <a:cs typeface="Verdana" pitchFamily="34" charset="0"/>
              </a:rPr>
              <a:t>.</a:t>
            </a:r>
            <a:endParaRPr lang="en-NZ" sz="1800" spc="170" dirty="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4090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solidFill>
                  <a:schemeClr val="bg1"/>
                </a:solidFill>
              </a:rPr>
              <a:t>Rough plan</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Why am I into this assessment stuff? </a:t>
            </a:r>
          </a:p>
          <a:p>
            <a:r>
              <a:rPr lang="en-NZ" spc="170" dirty="0" smtClean="0">
                <a:solidFill>
                  <a:schemeClr val="bg1"/>
                </a:solidFill>
                <a:latin typeface="Verdana" pitchFamily="34" charset="0"/>
                <a:ea typeface="Verdana" pitchFamily="34" charset="0"/>
                <a:cs typeface="Verdana" pitchFamily="34" charset="0"/>
              </a:rPr>
              <a:t>Psychological </a:t>
            </a:r>
            <a:r>
              <a:rPr lang="en-NZ" spc="170" dirty="0" smtClean="0">
                <a:solidFill>
                  <a:schemeClr val="bg1"/>
                </a:solidFill>
                <a:latin typeface="Verdana" pitchFamily="34" charset="0"/>
                <a:ea typeface="Verdana" pitchFamily="34" charset="0"/>
                <a:cs typeface="Verdana" pitchFamily="34" charset="0"/>
              </a:rPr>
              <a:t>assessment process and issues.</a:t>
            </a:r>
          </a:p>
          <a:p>
            <a:r>
              <a:rPr lang="en-NZ" spc="170" dirty="0" smtClean="0">
                <a:solidFill>
                  <a:schemeClr val="bg1"/>
                </a:solidFill>
                <a:latin typeface="Verdana" pitchFamily="34" charset="0"/>
                <a:ea typeface="Verdana" pitchFamily="34" charset="0"/>
                <a:cs typeface="Verdana" pitchFamily="34" charset="0"/>
              </a:rPr>
              <a:t>Assessment studies / projects.</a:t>
            </a:r>
          </a:p>
          <a:p>
            <a:r>
              <a:rPr lang="en-NZ" spc="170" dirty="0" smtClean="0">
                <a:solidFill>
                  <a:srgbClr val="FF0000"/>
                </a:solidFill>
                <a:latin typeface="Verdana" pitchFamily="34" charset="0"/>
                <a:ea typeface="Verdana" pitchFamily="34" charset="0"/>
                <a:cs typeface="Verdana" pitchFamily="34" charset="0"/>
              </a:rPr>
              <a:t>Work on Wellbeing.</a:t>
            </a:r>
          </a:p>
          <a:p>
            <a:r>
              <a:rPr lang="en-NZ" spc="170" dirty="0" smtClean="0">
                <a:solidFill>
                  <a:srgbClr val="FF0000"/>
                </a:solidFill>
                <a:latin typeface="Verdana" pitchFamily="34" charset="0"/>
                <a:ea typeface="Verdana" pitchFamily="34" charset="0"/>
                <a:cs typeface="Verdana" pitchFamily="34" charset="0"/>
              </a:rPr>
              <a:t>Assessing Wellbeing in Education.</a:t>
            </a:r>
          </a:p>
          <a:p>
            <a:endParaRPr lang="en-NZ" spc="170" dirty="0" smtClean="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1117718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Some features:</a:t>
            </a:r>
          </a:p>
          <a:p>
            <a:pPr lvl="1"/>
            <a:r>
              <a:rPr lang="en-NZ" sz="1800" spc="170" dirty="0" smtClean="0">
                <a:solidFill>
                  <a:schemeClr val="bg1"/>
                </a:solidFill>
                <a:latin typeface="Verdana" pitchFamily="34" charset="0"/>
                <a:ea typeface="Verdana" pitchFamily="34" charset="0"/>
                <a:cs typeface="Verdana" pitchFamily="34" charset="0"/>
              </a:rPr>
              <a:t>Share </a:t>
            </a:r>
            <a:r>
              <a:rPr lang="en-NZ" sz="1800" spc="170" dirty="0">
                <a:solidFill>
                  <a:schemeClr val="bg1"/>
                </a:solidFill>
                <a:latin typeface="Verdana" pitchFamily="34" charset="0"/>
                <a:ea typeface="Verdana" pitchFamily="34" charset="0"/>
                <a:cs typeface="Verdana" pitchFamily="34" charset="0"/>
              </a:rPr>
              <a:t>via email – Always (e.g., doctor, coach), or one off.</a:t>
            </a:r>
          </a:p>
          <a:p>
            <a:pPr lvl="1"/>
            <a:r>
              <a:rPr lang="en-NZ" sz="1800" spc="170" dirty="0">
                <a:solidFill>
                  <a:schemeClr val="bg1"/>
                </a:solidFill>
                <a:latin typeface="Verdana" pitchFamily="34" charset="0"/>
                <a:ea typeface="Verdana" pitchFamily="34" charset="0"/>
                <a:cs typeface="Verdana" pitchFamily="34" charset="0"/>
              </a:rPr>
              <a:t>Remembers past results – </a:t>
            </a:r>
            <a:r>
              <a:rPr lang="en-NZ" sz="1800" spc="170" dirty="0" err="1" smtClean="0">
                <a:solidFill>
                  <a:schemeClr val="bg1"/>
                </a:solidFill>
                <a:latin typeface="Verdana" pitchFamily="34" charset="0"/>
                <a:ea typeface="Verdana" pitchFamily="34" charset="0"/>
                <a:cs typeface="Verdana" pitchFamily="34" charset="0"/>
              </a:rPr>
              <a:t>e.g</a:t>
            </a:r>
            <a:r>
              <a:rPr lang="en-NZ" sz="1800" spc="170" dirty="0" smtClean="0">
                <a:solidFill>
                  <a:schemeClr val="bg1"/>
                </a:solidFill>
                <a:latin typeface="Verdana" pitchFamily="34" charset="0"/>
                <a:ea typeface="Verdana" pitchFamily="34" charset="0"/>
                <a:cs typeface="Verdana" pitchFamily="34" charset="0"/>
              </a:rPr>
              <a:t>, Auto insert demographics. </a:t>
            </a:r>
            <a:endParaRPr lang="en-NZ" sz="1800" spc="170" dirty="0">
              <a:solidFill>
                <a:schemeClr val="bg1"/>
              </a:solidFill>
              <a:latin typeface="Verdana" pitchFamily="34" charset="0"/>
              <a:ea typeface="Verdana" pitchFamily="34" charset="0"/>
              <a:cs typeface="Verdana" pitchFamily="34" charset="0"/>
            </a:endParaRPr>
          </a:p>
          <a:p>
            <a:pPr lvl="1"/>
            <a:r>
              <a:rPr lang="en-NZ" sz="1800" spc="170" dirty="0">
                <a:solidFill>
                  <a:schemeClr val="bg1"/>
                </a:solidFill>
                <a:latin typeface="Verdana" pitchFamily="34" charset="0"/>
                <a:ea typeface="Verdana" pitchFamily="34" charset="0"/>
                <a:cs typeface="Verdana" pitchFamily="34" charset="0"/>
              </a:rPr>
              <a:t>Smart hovers &amp; missed question highlights.</a:t>
            </a:r>
          </a:p>
          <a:p>
            <a:pPr lvl="1"/>
            <a:r>
              <a:rPr lang="en-NZ" sz="1800" spc="170" dirty="0">
                <a:solidFill>
                  <a:schemeClr val="bg1"/>
                </a:solidFill>
                <a:latin typeface="Verdana" pitchFamily="34" charset="0"/>
                <a:ea typeface="Verdana" pitchFamily="34" charset="0"/>
                <a:cs typeface="Verdana" pitchFamily="34" charset="0"/>
              </a:rPr>
              <a:t>Little scrolling.</a:t>
            </a:r>
          </a:p>
          <a:p>
            <a:pPr lvl="1"/>
            <a:r>
              <a:rPr lang="en-NZ" sz="1800" spc="170" dirty="0">
                <a:solidFill>
                  <a:schemeClr val="bg1"/>
                </a:solidFill>
                <a:latin typeface="Verdana" pitchFamily="34" charset="0"/>
                <a:ea typeface="Verdana" pitchFamily="34" charset="0"/>
                <a:cs typeface="Verdana" pitchFamily="34" charset="0"/>
              </a:rPr>
              <a:t>Email reminders – User set frequency, min 30 days.</a:t>
            </a:r>
          </a:p>
          <a:p>
            <a:pPr lvl="1"/>
            <a:r>
              <a:rPr lang="en-NZ" sz="1800" spc="170" dirty="0">
                <a:solidFill>
                  <a:schemeClr val="bg1"/>
                </a:solidFill>
                <a:latin typeface="Verdana" pitchFamily="34" charset="0"/>
                <a:ea typeface="Verdana" pitchFamily="34" charset="0"/>
                <a:cs typeface="Verdana" pitchFamily="34" charset="0"/>
              </a:rPr>
              <a:t>Transparent sharing - Of organisational reports.</a:t>
            </a:r>
          </a:p>
          <a:p>
            <a:pPr lvl="1"/>
            <a:r>
              <a:rPr lang="en-NZ" sz="1800" spc="170" dirty="0">
                <a:solidFill>
                  <a:schemeClr val="bg1"/>
                </a:solidFill>
                <a:latin typeface="Verdana" pitchFamily="34" charset="0"/>
                <a:ea typeface="Verdana" pitchFamily="34" charset="0"/>
                <a:cs typeface="Verdana" pitchFamily="34" charset="0"/>
              </a:rPr>
              <a:t>Non-completion triggers.</a:t>
            </a:r>
          </a:p>
          <a:p>
            <a:pPr lvl="1"/>
            <a:r>
              <a:rPr lang="en-NZ" sz="1800" spc="170" dirty="0">
                <a:solidFill>
                  <a:schemeClr val="bg1"/>
                </a:solidFill>
                <a:latin typeface="Verdana" pitchFamily="34" charset="0"/>
                <a:ea typeface="Verdana" pitchFamily="34" charset="0"/>
                <a:cs typeface="Verdana" pitchFamily="34" charset="0"/>
              </a:rPr>
              <a:t>After registration, one week email.</a:t>
            </a:r>
          </a:p>
          <a:p>
            <a:pPr lvl="1"/>
            <a:r>
              <a:rPr lang="en-NZ" sz="1800" spc="170" dirty="0">
                <a:solidFill>
                  <a:schemeClr val="bg1"/>
                </a:solidFill>
                <a:latin typeface="Verdana" pitchFamily="34" charset="0"/>
                <a:ea typeface="Verdana" pitchFamily="34" charset="0"/>
                <a:cs typeface="Verdana" pitchFamily="34" charset="0"/>
              </a:rPr>
              <a:t>Assessment reset after 24 hours.</a:t>
            </a:r>
          </a:p>
          <a:p>
            <a:endParaRPr lang="en-NZ" spc="170" dirty="0">
              <a:solidFill>
                <a:schemeClr val="bg1"/>
              </a:solidFill>
              <a:latin typeface="Verdana" pitchFamily="34" charset="0"/>
              <a:ea typeface="Verdana" pitchFamily="34" charset="0"/>
              <a:cs typeface="Verdana" pitchFamily="34" charset="0"/>
            </a:endParaRPr>
          </a:p>
          <a:p>
            <a:pPr marL="0" indent="0">
              <a:buNone/>
            </a:pPr>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343141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normAutofit lnSpcReduction="10000"/>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Why successful? </a:t>
            </a:r>
          </a:p>
          <a:p>
            <a:pPr lvl="1"/>
            <a:r>
              <a:rPr lang="en-NZ" sz="1800" spc="170" dirty="0" smtClean="0">
                <a:solidFill>
                  <a:schemeClr val="tx1">
                    <a:lumMod val="85000"/>
                    <a:lumOff val="15000"/>
                  </a:schemeClr>
                </a:solidFill>
                <a:latin typeface="Verdana" pitchFamily="34" charset="0"/>
                <a:ea typeface="Verdana" pitchFamily="34" charset="0"/>
                <a:cs typeface="Verdana" pitchFamily="34" charset="0"/>
              </a:rPr>
              <a:t>Demand</a:t>
            </a:r>
            <a:r>
              <a:rPr lang="en-NZ" sz="1800" spc="170" dirty="0">
                <a:solidFill>
                  <a:schemeClr val="tx1">
                    <a:lumMod val="85000"/>
                    <a:lumOff val="15000"/>
                  </a:schemeClr>
                </a:solidFill>
                <a:latin typeface="Verdana" pitchFamily="34" charset="0"/>
                <a:ea typeface="Verdana" pitchFamily="34" charset="0"/>
                <a:cs typeface="Verdana" pitchFamily="34" charset="0"/>
              </a:rPr>
              <a:t>: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Engaging survey experience - the questions are easy to read, the response buttons easy to click.</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Leverages wellbeing science - uses already empirically validated psychometric measures.</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Practical - An assessment that leads to wellbeing development solutions.</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Wide consultation – With experts and users.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Face validity – With users. </a:t>
            </a:r>
          </a:p>
          <a:p>
            <a:pPr lvl="1"/>
            <a:r>
              <a:rPr lang="en-NZ" sz="1800" spc="170" dirty="0">
                <a:solidFill>
                  <a:srgbClr val="FF0000"/>
                </a:solidFill>
                <a:latin typeface="Verdana" pitchFamily="34" charset="0"/>
                <a:ea typeface="Verdana" pitchFamily="34" charset="0"/>
                <a:cs typeface="Verdana" pitchFamily="34" charset="0"/>
              </a:rPr>
              <a:t>Tracks wellbeing</a:t>
            </a:r>
            <a:r>
              <a:rPr lang="en-NZ" sz="1800" spc="170" dirty="0">
                <a:solidFill>
                  <a:schemeClr val="tx1">
                    <a:lumMod val="85000"/>
                    <a:lumOff val="15000"/>
                  </a:schemeClr>
                </a:solidFill>
                <a:latin typeface="Verdana" pitchFamily="34" charset="0"/>
                <a:ea typeface="Verdana" pitchFamily="34" charset="0"/>
                <a:cs typeface="Verdana" pitchFamily="34" charset="0"/>
              </a:rPr>
              <a:t>.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Transparent - The technical manual </a:t>
            </a:r>
            <a:r>
              <a:rPr lang="en-NZ" sz="1800" spc="170" dirty="0" smtClean="0">
                <a:solidFill>
                  <a:schemeClr val="tx1">
                    <a:lumMod val="85000"/>
                    <a:lumOff val="15000"/>
                  </a:schemeClr>
                </a:solidFill>
                <a:latin typeface="Verdana" pitchFamily="34" charset="0"/>
                <a:ea typeface="Verdana" pitchFamily="34" charset="0"/>
                <a:cs typeface="Verdana" pitchFamily="34" charset="0"/>
              </a:rPr>
              <a:t>is </a:t>
            </a:r>
            <a:r>
              <a:rPr lang="en-NZ" sz="1800" spc="170" dirty="0">
                <a:solidFill>
                  <a:schemeClr val="tx1">
                    <a:lumMod val="85000"/>
                    <a:lumOff val="15000"/>
                  </a:schemeClr>
                </a:solidFill>
                <a:latin typeface="Verdana" pitchFamily="34" charset="0"/>
                <a:ea typeface="Verdana" pitchFamily="34" charset="0"/>
                <a:cs typeface="Verdana" pitchFamily="34" charset="0"/>
              </a:rPr>
              <a:t>comprehensive and detailed, including notes on its development, the specific questions asked, the response scales used, and underpinning links to the scientific literature. </a:t>
            </a:r>
          </a:p>
          <a:p>
            <a:pPr lvl="1"/>
            <a:endParaRPr lang="en-NZ" sz="1800" spc="170" dirty="0">
              <a:solidFill>
                <a:schemeClr val="tx1">
                  <a:lumMod val="85000"/>
                  <a:lumOff val="15000"/>
                </a:schemeClr>
              </a:solidFill>
              <a:latin typeface="Verdana" pitchFamily="34" charset="0"/>
              <a:ea typeface="Verdana" pitchFamily="34" charset="0"/>
              <a:cs typeface="Verdana" pitchFamily="34" charset="0"/>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5266" y="2247039"/>
            <a:ext cx="4348073" cy="27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40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Some features:</a:t>
            </a:r>
          </a:p>
          <a:p>
            <a:pPr lvl="1"/>
            <a:r>
              <a:rPr lang="en-NZ" sz="1800" spc="170" dirty="0" smtClean="0">
                <a:solidFill>
                  <a:schemeClr val="bg1"/>
                </a:solidFill>
                <a:latin typeface="Verdana" pitchFamily="34" charset="0"/>
                <a:ea typeface="Verdana" pitchFamily="34" charset="0"/>
                <a:cs typeface="Verdana" pitchFamily="34" charset="0"/>
              </a:rPr>
              <a:t>Support </a:t>
            </a:r>
            <a:r>
              <a:rPr lang="en-NZ" sz="1800" spc="170" dirty="0">
                <a:solidFill>
                  <a:schemeClr val="bg1"/>
                </a:solidFill>
                <a:latin typeface="Verdana" pitchFamily="34" charset="0"/>
                <a:ea typeface="Verdana" pitchFamily="34" charset="0"/>
                <a:cs typeface="Verdana" pitchFamily="34" charset="0"/>
              </a:rPr>
              <a:t>documents – “Getting stared with WoW”, Technical manual, “Business case for Organisation Wellbeing”, etc.</a:t>
            </a:r>
          </a:p>
          <a:p>
            <a:pPr lvl="1"/>
            <a:r>
              <a:rPr lang="en-NZ" sz="1800" spc="170" dirty="0">
                <a:solidFill>
                  <a:schemeClr val="bg1"/>
                </a:solidFill>
                <a:latin typeface="Verdana" pitchFamily="34" charset="0"/>
                <a:ea typeface="Verdana" pitchFamily="34" charset="0"/>
                <a:cs typeface="Verdana" pitchFamily="34" charset="0"/>
              </a:rPr>
              <a:t>Team of eminent wellbeing and assessment scientists – They specialise in the areas of positive psychology, organisational psychology, psychometric assessment, research methodologies, and wellbeing science. </a:t>
            </a:r>
          </a:p>
          <a:p>
            <a:pPr lvl="1"/>
            <a:r>
              <a:rPr lang="en-NZ" sz="1800" spc="170" dirty="0">
                <a:solidFill>
                  <a:schemeClr val="bg1"/>
                </a:solidFill>
                <a:latin typeface="Verdana" pitchFamily="34" charset="0"/>
                <a:ea typeface="Verdana" pitchFamily="34" charset="0"/>
                <a:cs typeface="Verdana" pitchFamily="34" charset="0"/>
              </a:rPr>
              <a:t>“Ways to Wellbeing” – best apps, books, websites. </a:t>
            </a:r>
          </a:p>
          <a:p>
            <a:pPr lvl="1"/>
            <a:r>
              <a:rPr lang="en-NZ" sz="1800" spc="170" dirty="0">
                <a:solidFill>
                  <a:schemeClr val="bg1"/>
                </a:solidFill>
                <a:latin typeface="Verdana" pitchFamily="34" charset="0"/>
                <a:ea typeface="Verdana" pitchFamily="34" charset="0"/>
                <a:cs typeface="Verdana" pitchFamily="34" charset="0"/>
              </a:rPr>
              <a:t>Cheap - for organisations, free for non-commercial and individual use.  </a:t>
            </a:r>
          </a:p>
          <a:p>
            <a:pPr lvl="1"/>
            <a:r>
              <a:rPr lang="en-NZ" sz="1800" spc="170" dirty="0">
                <a:solidFill>
                  <a:schemeClr val="bg1"/>
                </a:solidFill>
                <a:latin typeface="Verdana" pitchFamily="34" charset="0"/>
                <a:ea typeface="Verdana" pitchFamily="34" charset="0"/>
                <a:cs typeface="Verdana" pitchFamily="34" charset="0"/>
              </a:rPr>
              <a:t>ROI on wellbeing investment – 5 to 1. </a:t>
            </a:r>
          </a:p>
          <a:p>
            <a:pPr lvl="1"/>
            <a:r>
              <a:rPr lang="en-NZ" sz="1800" spc="170" dirty="0">
                <a:solidFill>
                  <a:srgbClr val="FF0000"/>
                </a:solidFill>
                <a:latin typeface="Verdana" pitchFamily="34" charset="0"/>
                <a:ea typeface="Verdana" pitchFamily="34" charset="0"/>
                <a:cs typeface="Verdana" pitchFamily="34" charset="0"/>
              </a:rPr>
              <a:t>In sum, it’s a practical, </a:t>
            </a:r>
            <a:r>
              <a:rPr lang="en-NZ" sz="1800" spc="170" dirty="0" smtClean="0">
                <a:solidFill>
                  <a:srgbClr val="FF0000"/>
                </a:solidFill>
                <a:latin typeface="Verdana" pitchFamily="34" charset="0"/>
                <a:ea typeface="Verdana" pitchFamily="34" charset="0"/>
                <a:cs typeface="Verdana" pitchFamily="34" charset="0"/>
              </a:rPr>
              <a:t>useful, timely</a:t>
            </a:r>
            <a:r>
              <a:rPr lang="en-NZ" sz="1800" spc="170" dirty="0">
                <a:solidFill>
                  <a:srgbClr val="FF0000"/>
                </a:solidFill>
                <a:latin typeface="Verdana" pitchFamily="34" charset="0"/>
                <a:ea typeface="Verdana" pitchFamily="34" charset="0"/>
                <a:cs typeface="Verdana" pitchFamily="34" charset="0"/>
              </a:rPr>
              <a:t>, cost effective, and empirically validated tool. </a:t>
            </a:r>
          </a:p>
          <a:p>
            <a:pPr lvl="1"/>
            <a:endParaRPr lang="en-NZ" spc="170" dirty="0">
              <a:solidFill>
                <a:schemeClr val="bg1"/>
              </a:solidFill>
              <a:latin typeface="Verdana" pitchFamily="34" charset="0"/>
              <a:ea typeface="Verdana" pitchFamily="34" charset="0"/>
              <a:cs typeface="Verdana" pitchFamily="34" charset="0"/>
            </a:endParaRPr>
          </a:p>
          <a:p>
            <a:pPr marL="0" indent="0">
              <a:buNone/>
            </a:pPr>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299273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Data insights: </a:t>
            </a:r>
          </a:p>
          <a:p>
            <a:pPr lvl="1"/>
            <a:r>
              <a:rPr lang="en-NZ" sz="1800" spc="170" dirty="0" smtClean="0">
                <a:solidFill>
                  <a:schemeClr val="tx1">
                    <a:lumMod val="85000"/>
                    <a:lumOff val="15000"/>
                  </a:schemeClr>
                </a:solidFill>
                <a:latin typeface="Verdana" pitchFamily="34" charset="0"/>
                <a:ea typeface="Verdana" pitchFamily="34" charset="0"/>
                <a:cs typeface="Verdana" pitchFamily="34" charset="0"/>
              </a:rPr>
              <a:t>2 </a:t>
            </a:r>
            <a:r>
              <a:rPr lang="en-NZ" sz="1800" spc="170" dirty="0">
                <a:solidFill>
                  <a:schemeClr val="tx1">
                    <a:lumMod val="85000"/>
                    <a:lumOff val="15000"/>
                  </a:schemeClr>
                </a:solidFill>
                <a:latin typeface="Verdana" pitchFamily="34" charset="0"/>
                <a:ea typeface="Verdana" pitchFamily="34" charset="0"/>
                <a:cs typeface="Verdana" pitchFamily="34" charset="0"/>
              </a:rPr>
              <a:t>qualitative </a:t>
            </a:r>
            <a:r>
              <a:rPr lang="en-NZ" sz="1800" spc="170" dirty="0" smtClean="0">
                <a:solidFill>
                  <a:schemeClr val="tx1">
                    <a:lumMod val="85000"/>
                    <a:lumOff val="15000"/>
                  </a:schemeClr>
                </a:solidFill>
                <a:latin typeface="Verdana" pitchFamily="34" charset="0"/>
                <a:ea typeface="Verdana" pitchFamily="34" charset="0"/>
                <a:cs typeface="Verdana" pitchFamily="34" charset="0"/>
              </a:rPr>
              <a:t>questions:</a:t>
            </a:r>
          </a:p>
          <a:p>
            <a:pPr lvl="2"/>
            <a:r>
              <a:rPr lang="en-NZ" sz="1800" spc="170" dirty="0" smtClean="0">
                <a:solidFill>
                  <a:schemeClr val="tx1">
                    <a:lumMod val="85000"/>
                    <a:lumOff val="15000"/>
                  </a:schemeClr>
                </a:solidFill>
                <a:latin typeface="Verdana" pitchFamily="34" charset="0"/>
                <a:ea typeface="Verdana" pitchFamily="34" charset="0"/>
                <a:cs typeface="Verdana" pitchFamily="34" charset="0"/>
              </a:rPr>
              <a:t>What </a:t>
            </a:r>
            <a:r>
              <a:rPr lang="en-NZ" sz="1800" spc="170" dirty="0">
                <a:solidFill>
                  <a:schemeClr val="tx1">
                    <a:lumMod val="85000"/>
                    <a:lumOff val="15000"/>
                  </a:schemeClr>
                </a:solidFill>
                <a:latin typeface="Verdana" pitchFamily="34" charset="0"/>
                <a:ea typeface="Verdana" pitchFamily="34" charset="0"/>
                <a:cs typeface="Verdana" pitchFamily="34" charset="0"/>
              </a:rPr>
              <a:t>one thing, more than anything else, makes your organisation a great place to </a:t>
            </a:r>
            <a:r>
              <a:rPr lang="en-NZ" sz="1800" spc="170" dirty="0" smtClean="0">
                <a:solidFill>
                  <a:schemeClr val="tx1">
                    <a:lumMod val="85000"/>
                    <a:lumOff val="15000"/>
                  </a:schemeClr>
                </a:solidFill>
                <a:latin typeface="Verdana" pitchFamily="34" charset="0"/>
                <a:ea typeface="Verdana" pitchFamily="34" charset="0"/>
                <a:cs typeface="Verdana" pitchFamily="34" charset="0"/>
              </a:rPr>
              <a:t>work? </a:t>
            </a:r>
            <a:r>
              <a:rPr lang="en-NZ" sz="1800" spc="170" dirty="0" smtClean="0">
                <a:solidFill>
                  <a:srgbClr val="FF0000"/>
                </a:solidFill>
                <a:latin typeface="Verdana" pitchFamily="34" charset="0"/>
                <a:ea typeface="Verdana" pitchFamily="34" charset="0"/>
                <a:cs typeface="Verdana" pitchFamily="34" charset="0"/>
              </a:rPr>
              <a:t>People like good coffee and cafes</a:t>
            </a:r>
          </a:p>
          <a:p>
            <a:pPr lvl="2"/>
            <a:r>
              <a:rPr lang="en-NZ" sz="1800" spc="170" dirty="0" smtClean="0">
                <a:solidFill>
                  <a:schemeClr val="tx1">
                    <a:lumMod val="85000"/>
                    <a:lumOff val="15000"/>
                  </a:schemeClr>
                </a:solidFill>
                <a:latin typeface="Verdana" pitchFamily="34" charset="0"/>
                <a:ea typeface="Verdana" pitchFamily="34" charset="0"/>
                <a:cs typeface="Verdana" pitchFamily="34" charset="0"/>
              </a:rPr>
              <a:t>What </a:t>
            </a:r>
            <a:r>
              <a:rPr lang="en-NZ" sz="1800" spc="170" dirty="0">
                <a:solidFill>
                  <a:schemeClr val="tx1">
                    <a:lumMod val="85000"/>
                    <a:lumOff val="15000"/>
                  </a:schemeClr>
                </a:solidFill>
                <a:latin typeface="Verdana" pitchFamily="34" charset="0"/>
                <a:ea typeface="Verdana" pitchFamily="34" charset="0"/>
                <a:cs typeface="Verdana" pitchFamily="34" charset="0"/>
              </a:rPr>
              <a:t>one thing, more than anything else, needs to change to make your organisation a great place to work</a:t>
            </a:r>
            <a:r>
              <a:rPr lang="en-NZ" sz="1800" spc="170" dirty="0" smtClean="0">
                <a:solidFill>
                  <a:schemeClr val="tx1">
                    <a:lumMod val="85000"/>
                    <a:lumOff val="15000"/>
                  </a:schemeClr>
                </a:solidFill>
                <a:latin typeface="Verdana" pitchFamily="34" charset="0"/>
                <a:ea typeface="Verdana" pitchFamily="34" charset="0"/>
                <a:cs typeface="Verdana" pitchFamily="34" charset="0"/>
              </a:rPr>
              <a:t>? </a:t>
            </a:r>
            <a:r>
              <a:rPr lang="en-NZ" sz="1800" spc="170" dirty="0">
                <a:solidFill>
                  <a:srgbClr val="FF0000"/>
                </a:solidFill>
                <a:latin typeface="Verdana" pitchFamily="34" charset="0"/>
                <a:ea typeface="Verdana" pitchFamily="34" charset="0"/>
                <a:cs typeface="Verdana" pitchFamily="34" charset="0"/>
              </a:rPr>
              <a:t>C</a:t>
            </a:r>
            <a:r>
              <a:rPr lang="en-NZ" sz="1800" spc="170" dirty="0" smtClean="0">
                <a:solidFill>
                  <a:srgbClr val="FF0000"/>
                </a:solidFill>
                <a:latin typeface="Verdana" pitchFamily="34" charset="0"/>
                <a:ea typeface="Verdana" pitchFamily="34" charset="0"/>
                <a:cs typeface="Verdana" pitchFamily="34" charset="0"/>
              </a:rPr>
              <a:t>ommunication</a:t>
            </a:r>
            <a:endParaRPr lang="en-NZ" sz="1800" spc="170" dirty="0">
              <a:solidFill>
                <a:srgbClr val="FF0000"/>
              </a:solidFill>
              <a:latin typeface="Verdana" pitchFamily="34" charset="0"/>
              <a:ea typeface="Verdana" pitchFamily="34" charset="0"/>
              <a:cs typeface="Verdana" pitchFamily="34" charset="0"/>
            </a:endParaRPr>
          </a:p>
          <a:p>
            <a:pPr lvl="1"/>
            <a:endParaRPr lang="en-NZ" sz="1800" spc="170" dirty="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94233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Work on Wellbeing</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Challenges to date:</a:t>
            </a:r>
          </a:p>
          <a:p>
            <a:pPr lvl="1"/>
            <a:r>
              <a:rPr lang="en-NZ" sz="1800" spc="170" dirty="0" smtClean="0">
                <a:solidFill>
                  <a:schemeClr val="bg1"/>
                </a:solidFill>
                <a:latin typeface="Verdana" pitchFamily="34" charset="0"/>
                <a:ea typeface="Verdana" pitchFamily="34" charset="0"/>
                <a:cs typeface="Verdana" pitchFamily="34" charset="0"/>
              </a:rPr>
              <a:t>Creating </a:t>
            </a:r>
            <a:r>
              <a:rPr lang="en-NZ" sz="1800" spc="170" dirty="0">
                <a:solidFill>
                  <a:schemeClr val="bg1"/>
                </a:solidFill>
                <a:latin typeface="Verdana" pitchFamily="34" charset="0"/>
                <a:ea typeface="Verdana" pitchFamily="34" charset="0"/>
                <a:cs typeface="Verdana" pitchFamily="34" charset="0"/>
              </a:rPr>
              <a:t>the best assessment in 50 questions. </a:t>
            </a:r>
          </a:p>
          <a:p>
            <a:pPr lvl="1"/>
            <a:r>
              <a:rPr lang="en-NZ" sz="1800" spc="170" dirty="0">
                <a:solidFill>
                  <a:schemeClr val="bg1"/>
                </a:solidFill>
                <a:latin typeface="Verdana" pitchFamily="34" charset="0"/>
                <a:ea typeface="Verdana" pitchFamily="34" charset="0"/>
                <a:cs typeface="Verdana" pitchFamily="34" charset="0"/>
              </a:rPr>
              <a:t>Online security. </a:t>
            </a:r>
          </a:p>
          <a:p>
            <a:pPr lvl="1"/>
            <a:r>
              <a:rPr lang="en-NZ" sz="1800" spc="170" dirty="0">
                <a:solidFill>
                  <a:schemeClr val="bg1"/>
                </a:solidFill>
                <a:latin typeface="Verdana" pitchFamily="34" charset="0"/>
                <a:ea typeface="Verdana" pitchFamily="34" charset="0"/>
                <a:cs typeface="Verdana" pitchFamily="34" charset="0"/>
              </a:rPr>
              <a:t>Privacy. </a:t>
            </a:r>
          </a:p>
          <a:p>
            <a:pPr lvl="1"/>
            <a:r>
              <a:rPr lang="en-NZ" sz="1800" spc="170" dirty="0">
                <a:solidFill>
                  <a:schemeClr val="bg1"/>
                </a:solidFill>
                <a:latin typeface="Verdana" pitchFamily="34" charset="0"/>
                <a:ea typeface="Verdana" pitchFamily="34" charset="0"/>
                <a:cs typeface="Verdana" pitchFamily="34" charset="0"/>
              </a:rPr>
              <a:t>IT challenges. </a:t>
            </a:r>
          </a:p>
          <a:p>
            <a:pPr lvl="1"/>
            <a:r>
              <a:rPr lang="en-NZ" sz="1800" spc="170" dirty="0">
                <a:solidFill>
                  <a:schemeClr val="bg1"/>
                </a:solidFill>
                <a:latin typeface="Verdana" pitchFamily="34" charset="0"/>
                <a:ea typeface="Verdana" pitchFamily="34" charset="0"/>
                <a:cs typeface="Verdana" pitchFamily="34" charset="0"/>
              </a:rPr>
              <a:t>Cost. </a:t>
            </a:r>
          </a:p>
          <a:p>
            <a:pPr lvl="1"/>
            <a:r>
              <a:rPr lang="en-NZ" sz="1800" spc="170" dirty="0">
                <a:solidFill>
                  <a:schemeClr val="bg1"/>
                </a:solidFill>
                <a:latin typeface="Verdana" pitchFamily="34" charset="0"/>
                <a:ea typeface="Verdana" pitchFamily="34" charset="0"/>
                <a:cs typeface="Verdana" pitchFamily="34" charset="0"/>
              </a:rPr>
              <a:t>Wellbeing ► engagement = profitability education. </a:t>
            </a:r>
          </a:p>
          <a:p>
            <a:pPr lvl="1"/>
            <a:endParaRPr lang="en-NZ" spc="170" dirty="0">
              <a:solidFill>
                <a:schemeClr val="bg1"/>
              </a:solidFill>
              <a:latin typeface="Verdana" pitchFamily="34" charset="0"/>
              <a:ea typeface="Verdana" pitchFamily="34" charset="0"/>
              <a:cs typeface="Verdana" pitchFamily="34" charset="0"/>
            </a:endParaRPr>
          </a:p>
          <a:p>
            <a:pPr marL="0" indent="0">
              <a:buNone/>
            </a:pPr>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2438166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a:latin typeface="Verdana" pitchFamily="34" charset="0"/>
                <a:ea typeface="Verdana" pitchFamily="34" charset="0"/>
                <a:cs typeface="Verdana" pitchFamily="34" charset="0"/>
              </a:rPr>
              <a:t>Work on Wellbeing</a:t>
            </a: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Future?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Language </a:t>
            </a:r>
            <a:r>
              <a:rPr lang="en-NZ" sz="1800" spc="170" dirty="0" smtClean="0">
                <a:solidFill>
                  <a:schemeClr val="tx1">
                    <a:lumMod val="85000"/>
                    <a:lumOff val="15000"/>
                  </a:schemeClr>
                </a:solidFill>
                <a:latin typeface="Verdana" pitchFamily="34" charset="0"/>
                <a:ea typeface="Verdana" pitchFamily="34" charset="0"/>
                <a:cs typeface="Verdana" pitchFamily="34" charset="0"/>
              </a:rPr>
              <a:t>development - English </a:t>
            </a:r>
            <a:r>
              <a:rPr lang="en-NZ" sz="1800" spc="170" dirty="0">
                <a:solidFill>
                  <a:schemeClr val="tx1">
                    <a:lumMod val="85000"/>
                    <a:lumOff val="15000"/>
                  </a:schemeClr>
                </a:solidFill>
                <a:latin typeface="Verdana" pitchFamily="34" charset="0"/>
                <a:ea typeface="Verdana" pitchFamily="34" charset="0"/>
                <a:cs typeface="Verdana" pitchFamily="34" charset="0"/>
              </a:rPr>
              <a:t>and Spanish now</a:t>
            </a:r>
            <a:r>
              <a:rPr lang="en-NZ" sz="1800" spc="170" dirty="0" smtClean="0">
                <a:solidFill>
                  <a:schemeClr val="tx1">
                    <a:lumMod val="85000"/>
                    <a:lumOff val="15000"/>
                  </a:schemeClr>
                </a:solidFill>
                <a:latin typeface="Verdana" pitchFamily="34" charset="0"/>
                <a:ea typeface="Verdana" pitchFamily="34" charset="0"/>
                <a:cs typeface="Verdana" pitchFamily="34" charset="0"/>
              </a:rPr>
              <a:t>. French</a:t>
            </a:r>
            <a:r>
              <a:rPr lang="en-NZ" sz="1800" spc="170" dirty="0">
                <a:solidFill>
                  <a:schemeClr val="tx1">
                    <a:lumMod val="85000"/>
                    <a:lumOff val="15000"/>
                  </a:schemeClr>
                </a:solidFill>
                <a:latin typeface="Verdana" pitchFamily="34" charset="0"/>
                <a:ea typeface="Verdana" pitchFamily="34" charset="0"/>
                <a:cs typeface="Verdana" pitchFamily="34" charset="0"/>
              </a:rPr>
              <a:t>, German, Russian, Chinese, Portuguese, and Italian. Then 20 in total.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Mobile versions – Phones and tablets.</a:t>
            </a:r>
          </a:p>
          <a:p>
            <a:pPr lvl="1"/>
            <a:r>
              <a:rPr lang="en-NZ" sz="1800" spc="170" dirty="0">
                <a:solidFill>
                  <a:srgbClr val="FF0000"/>
                </a:solidFill>
                <a:latin typeface="Verdana" pitchFamily="34" charset="0"/>
                <a:ea typeface="Verdana" pitchFamily="34" charset="0"/>
                <a:cs typeface="Verdana" pitchFamily="34" charset="0"/>
              </a:rPr>
              <a:t>Construct compatibility – Add engagement measure, strengths measure, etc. </a:t>
            </a:r>
          </a:p>
          <a:p>
            <a:pPr lvl="1"/>
            <a:r>
              <a:rPr lang="en-NZ" sz="1800" spc="170" dirty="0">
                <a:solidFill>
                  <a:srgbClr val="FF0000"/>
                </a:solidFill>
                <a:latin typeface="Verdana" pitchFamily="34" charset="0"/>
                <a:ea typeface="Verdana" pitchFamily="34" charset="0"/>
                <a:cs typeface="Verdana" pitchFamily="34" charset="0"/>
              </a:rPr>
              <a:t>Wellbeing resources for organisations.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20 million users.</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Expand our partnership base.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Further psychometric validation (test-retest reliability, construct &amp; criterion validity). </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Used in research studies.</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Professions study (10 year longitudinal)</a:t>
            </a:r>
          </a:p>
          <a:p>
            <a:pPr lvl="1"/>
            <a:r>
              <a:rPr lang="en-NZ" sz="1800" spc="170" dirty="0">
                <a:solidFill>
                  <a:schemeClr val="tx1">
                    <a:lumMod val="85000"/>
                    <a:lumOff val="15000"/>
                  </a:schemeClr>
                </a:solidFill>
                <a:latin typeface="Verdana" pitchFamily="34" charset="0"/>
                <a:ea typeface="Verdana" pitchFamily="34" charset="0"/>
                <a:cs typeface="Verdana" pitchFamily="34" charset="0"/>
              </a:rPr>
              <a:t>Social media and newsletters. </a:t>
            </a:r>
          </a:p>
          <a:p>
            <a:pPr lvl="1"/>
            <a:endParaRPr lang="en-NZ" sz="1800" spc="170" dirty="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8987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Assessing Wellbeing in Education</a:t>
            </a:r>
            <a:endParaRPr lang="en-NZ" dirty="0">
              <a:solidFill>
                <a:schemeClr val="bg1"/>
              </a:solidFill>
            </a:endParaRPr>
          </a:p>
        </p:txBody>
      </p:sp>
      <p:sp>
        <p:nvSpPr>
          <p:cNvPr id="3" name="Content Placeholder 2"/>
          <p:cNvSpPr>
            <a:spLocks noGrp="1"/>
          </p:cNvSpPr>
          <p:nvPr>
            <p:ph idx="1"/>
          </p:nvPr>
        </p:nvSpPr>
        <p:spPr/>
        <p:txBody>
          <a:bodyPr/>
          <a:lstStyle/>
          <a:p>
            <a:endParaRPr lang="en-NZ" spc="170" dirty="0">
              <a:solidFill>
                <a:schemeClr val="bg1"/>
              </a:solidFill>
              <a:latin typeface="Verdana" pitchFamily="34" charset="0"/>
              <a:ea typeface="Verdana" pitchFamily="34" charset="0"/>
              <a:cs typeface="Verdana" pitchFamily="34" charset="0"/>
            </a:endParaRPr>
          </a:p>
          <a:p>
            <a:pPr marL="0" indent="0">
              <a:buNone/>
            </a:pPr>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pic>
        <p:nvPicPr>
          <p:cNvPr id="4" name="Picture 3"/>
          <p:cNvPicPr>
            <a:picLocks noChangeAspect="1"/>
          </p:cNvPicPr>
          <p:nvPr/>
        </p:nvPicPr>
        <p:blipFill rotWithShape="1">
          <a:blip r:embed="rId2"/>
          <a:srcRect l="20936" t="7486" r="20959" b="21551"/>
          <a:stretch/>
        </p:blipFill>
        <p:spPr>
          <a:xfrm>
            <a:off x="2447108" y="1664562"/>
            <a:ext cx="7263786" cy="4990011"/>
          </a:xfrm>
          <a:prstGeom prst="rect">
            <a:avLst/>
          </a:prstGeom>
        </p:spPr>
      </p:pic>
    </p:spTree>
    <p:extLst>
      <p:ext uri="{BB962C8B-B14F-4D97-AF65-F5344CB8AC3E}">
        <p14:creationId xmlns:p14="http://schemas.microsoft.com/office/powerpoint/2010/main" val="39889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smtClean="0">
                <a:latin typeface="Verdana" pitchFamily="34" charset="0"/>
                <a:ea typeface="Verdana" pitchFamily="34" charset="0"/>
                <a:cs typeface="Verdana" pitchFamily="34" charset="0"/>
              </a:rPr>
              <a:t>Assessing Wellbeing in Education</a:t>
            </a:r>
            <a:endParaRPr lang="en-NZ" dirty="0"/>
          </a:p>
        </p:txBody>
      </p:sp>
      <p:pic>
        <p:nvPicPr>
          <p:cNvPr id="4" name="Content Placeholder 3"/>
          <p:cNvPicPr>
            <a:picLocks noGrp="1" noChangeAspect="1"/>
          </p:cNvPicPr>
          <p:nvPr>
            <p:ph idx="1"/>
          </p:nvPr>
        </p:nvPicPr>
        <p:blipFill rotWithShape="1">
          <a:blip r:embed="rId2"/>
          <a:srcRect l="25459" t="8279" r="25121" b="48292"/>
          <a:stretch/>
        </p:blipFill>
        <p:spPr>
          <a:xfrm>
            <a:off x="1628503" y="2020675"/>
            <a:ext cx="3701144" cy="1829495"/>
          </a:xfrm>
          <a:prstGeom prst="rect">
            <a:avLst/>
          </a:prstGeom>
        </p:spPr>
      </p:pic>
      <p:pic>
        <p:nvPicPr>
          <p:cNvPr id="5" name="Picture 4"/>
          <p:cNvPicPr>
            <a:picLocks noChangeAspect="1"/>
          </p:cNvPicPr>
          <p:nvPr/>
        </p:nvPicPr>
        <p:blipFill rotWithShape="1">
          <a:blip r:embed="rId3"/>
          <a:srcRect l="21843" t="8089" r="21651" b="7275"/>
          <a:stretch/>
        </p:blipFill>
        <p:spPr>
          <a:xfrm>
            <a:off x="5884818" y="1959715"/>
            <a:ext cx="5364480" cy="4519749"/>
          </a:xfrm>
          <a:prstGeom prst="rect">
            <a:avLst/>
          </a:prstGeom>
        </p:spPr>
      </p:pic>
      <p:pic>
        <p:nvPicPr>
          <p:cNvPr id="6" name="Picture 5"/>
          <p:cNvPicPr>
            <a:picLocks noChangeAspect="1"/>
          </p:cNvPicPr>
          <p:nvPr/>
        </p:nvPicPr>
        <p:blipFill rotWithShape="1">
          <a:blip r:embed="rId4"/>
          <a:srcRect l="32000" t="8726" r="32341" b="19672"/>
          <a:stretch/>
        </p:blipFill>
        <p:spPr>
          <a:xfrm>
            <a:off x="2466396" y="4014651"/>
            <a:ext cx="2236234" cy="2525773"/>
          </a:xfrm>
          <a:prstGeom prst="rect">
            <a:avLst/>
          </a:prstGeom>
        </p:spPr>
      </p:pic>
    </p:spTree>
    <p:extLst>
      <p:ext uri="{BB962C8B-B14F-4D97-AF65-F5344CB8AC3E}">
        <p14:creationId xmlns:p14="http://schemas.microsoft.com/office/powerpoint/2010/main" val="913877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Assessing Wellbeing in Education</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Example questions – Adults:</a:t>
            </a:r>
          </a:p>
          <a:p>
            <a:pPr lvl="1"/>
            <a:r>
              <a:rPr lang="en-NZ" spc="170" dirty="0" smtClean="0">
                <a:solidFill>
                  <a:schemeClr val="bg1"/>
                </a:solidFill>
                <a:latin typeface="Verdana" pitchFamily="34" charset="0"/>
                <a:ea typeface="Verdana" pitchFamily="34" charset="0"/>
                <a:cs typeface="Verdana" pitchFamily="34" charset="0"/>
              </a:rPr>
              <a:t>How </a:t>
            </a:r>
            <a:r>
              <a:rPr lang="en-NZ" spc="170" dirty="0">
                <a:solidFill>
                  <a:schemeClr val="bg1"/>
                </a:solidFill>
                <a:latin typeface="Verdana" pitchFamily="34" charset="0"/>
                <a:ea typeface="Verdana" pitchFamily="34" charset="0"/>
                <a:cs typeface="Verdana" pitchFamily="34" charset="0"/>
              </a:rPr>
              <a:t>satisfied are you with your workplace </a:t>
            </a:r>
            <a:r>
              <a:rPr lang="en-NZ" spc="170" dirty="0" smtClean="0">
                <a:solidFill>
                  <a:schemeClr val="bg1"/>
                </a:solidFill>
                <a:latin typeface="Verdana" pitchFamily="34" charset="0"/>
                <a:ea typeface="Verdana" pitchFamily="34" charset="0"/>
                <a:cs typeface="Verdana" pitchFamily="34" charset="0"/>
              </a:rPr>
              <a:t>relationships?</a:t>
            </a:r>
          </a:p>
          <a:p>
            <a:pPr lvl="1"/>
            <a:r>
              <a:rPr lang="en-NZ" spc="170" dirty="0" smtClean="0">
                <a:solidFill>
                  <a:schemeClr val="bg1"/>
                </a:solidFill>
                <a:latin typeface="Verdana" pitchFamily="34" charset="0"/>
                <a:ea typeface="Verdana" pitchFamily="34" charset="0"/>
                <a:cs typeface="Verdana" pitchFamily="34" charset="0"/>
              </a:rPr>
              <a:t>How </a:t>
            </a:r>
            <a:r>
              <a:rPr lang="en-NZ" spc="170" dirty="0">
                <a:solidFill>
                  <a:schemeClr val="bg1"/>
                </a:solidFill>
                <a:latin typeface="Verdana" pitchFamily="34" charset="0"/>
                <a:ea typeface="Verdana" pitchFamily="34" charset="0"/>
                <a:cs typeface="Verdana" pitchFamily="34" charset="0"/>
              </a:rPr>
              <a:t>much control over the important aspects of your job do you </a:t>
            </a:r>
            <a:r>
              <a:rPr lang="en-NZ" spc="170" dirty="0" smtClean="0">
                <a:solidFill>
                  <a:schemeClr val="bg1"/>
                </a:solidFill>
                <a:latin typeface="Verdana" pitchFamily="34" charset="0"/>
                <a:ea typeface="Verdana" pitchFamily="34" charset="0"/>
                <a:cs typeface="Verdana" pitchFamily="34" charset="0"/>
              </a:rPr>
              <a:t>have?</a:t>
            </a:r>
          </a:p>
          <a:p>
            <a:pPr lvl="1"/>
            <a:r>
              <a:rPr lang="en-NZ" spc="170" dirty="0" smtClean="0">
                <a:solidFill>
                  <a:schemeClr val="bg1"/>
                </a:solidFill>
                <a:latin typeface="Verdana" pitchFamily="34" charset="0"/>
                <a:ea typeface="Verdana" pitchFamily="34" charset="0"/>
                <a:cs typeface="Verdana" pitchFamily="34" charset="0"/>
              </a:rPr>
              <a:t>To </a:t>
            </a:r>
            <a:r>
              <a:rPr lang="en-NZ" spc="170" dirty="0">
                <a:solidFill>
                  <a:schemeClr val="bg1"/>
                </a:solidFill>
                <a:latin typeface="Verdana" pitchFamily="34" charset="0"/>
                <a:ea typeface="Verdana" pitchFamily="34" charset="0"/>
                <a:cs typeface="Verdana" pitchFamily="34" charset="0"/>
              </a:rPr>
              <a:t>what extent are you using your strengths in your </a:t>
            </a:r>
            <a:r>
              <a:rPr lang="en-NZ" spc="170" dirty="0" smtClean="0">
                <a:solidFill>
                  <a:schemeClr val="bg1"/>
                </a:solidFill>
                <a:latin typeface="Verdana" pitchFamily="34" charset="0"/>
                <a:ea typeface="Verdana" pitchFamily="34" charset="0"/>
                <a:cs typeface="Verdana" pitchFamily="34" charset="0"/>
              </a:rPr>
              <a:t>job?</a:t>
            </a:r>
          </a:p>
          <a:p>
            <a:pPr lvl="1"/>
            <a:r>
              <a:rPr lang="en-NZ" spc="170" dirty="0" smtClean="0">
                <a:solidFill>
                  <a:schemeClr val="bg1"/>
                </a:solidFill>
                <a:latin typeface="Verdana" pitchFamily="34" charset="0"/>
                <a:ea typeface="Verdana" pitchFamily="34" charset="0"/>
                <a:cs typeface="Verdana" pitchFamily="34" charset="0"/>
              </a:rPr>
              <a:t>In </a:t>
            </a:r>
            <a:r>
              <a:rPr lang="en-NZ" spc="170" dirty="0">
                <a:solidFill>
                  <a:schemeClr val="bg1"/>
                </a:solidFill>
                <a:latin typeface="Verdana" pitchFamily="34" charset="0"/>
                <a:ea typeface="Verdana" pitchFamily="34" charset="0"/>
                <a:cs typeface="Verdana" pitchFamily="34" charset="0"/>
              </a:rPr>
              <a:t>general, how rushed and pressured for time do you feel in your </a:t>
            </a:r>
            <a:r>
              <a:rPr lang="en-NZ" spc="170" dirty="0" smtClean="0">
                <a:solidFill>
                  <a:schemeClr val="bg1"/>
                </a:solidFill>
                <a:latin typeface="Verdana" pitchFamily="34" charset="0"/>
                <a:ea typeface="Verdana" pitchFamily="34" charset="0"/>
                <a:cs typeface="Verdana" pitchFamily="34" charset="0"/>
              </a:rPr>
              <a:t>job?</a:t>
            </a:r>
          </a:p>
          <a:p>
            <a:pPr lvl="1"/>
            <a:r>
              <a:rPr lang="en-NZ" spc="170" dirty="0" smtClean="0">
                <a:solidFill>
                  <a:schemeClr val="bg1"/>
                </a:solidFill>
                <a:latin typeface="Verdana" pitchFamily="34" charset="0"/>
                <a:ea typeface="Verdana" pitchFamily="34" charset="0"/>
                <a:cs typeface="Verdana" pitchFamily="34" charset="0"/>
              </a:rPr>
              <a:t>In </a:t>
            </a:r>
            <a:r>
              <a:rPr lang="en-NZ" spc="170" dirty="0">
                <a:solidFill>
                  <a:schemeClr val="bg1"/>
                </a:solidFill>
                <a:latin typeface="Verdana" pitchFamily="34" charset="0"/>
                <a:ea typeface="Verdana" pitchFamily="34" charset="0"/>
                <a:cs typeface="Verdana" pitchFamily="34" charset="0"/>
              </a:rPr>
              <a:t>general, how satisfied are you that your school supports and enables student wellbeing?</a:t>
            </a:r>
          </a:p>
          <a:p>
            <a:pPr marL="0" indent="0">
              <a:buNone/>
            </a:pPr>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3342511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smtClean="0">
                <a:latin typeface="Verdana" pitchFamily="34" charset="0"/>
                <a:ea typeface="Verdana" pitchFamily="34" charset="0"/>
                <a:cs typeface="Verdana" pitchFamily="34" charset="0"/>
              </a:rPr>
              <a:t>Assessing Wellbeing in Education</a:t>
            </a:r>
            <a:endParaRPr lang="en-NZ" dirty="0"/>
          </a:p>
        </p:txBody>
      </p:sp>
      <p:sp>
        <p:nvSpPr>
          <p:cNvPr id="3" name="Content Placeholder 2"/>
          <p:cNvSpPr>
            <a:spLocks noGrp="1"/>
          </p:cNvSpPr>
          <p:nvPr>
            <p:ph idx="1"/>
          </p:nvPr>
        </p:nvSpPr>
        <p:spPr/>
        <p:txBody>
          <a:bodyPr/>
          <a:lstStyle/>
          <a:p>
            <a:r>
              <a:rPr lang="en-NZ" dirty="0" smtClean="0"/>
              <a:t>Example questions – Students</a:t>
            </a:r>
          </a:p>
          <a:p>
            <a:pPr lvl="1"/>
            <a:r>
              <a:rPr lang="en-NZ" dirty="0"/>
              <a:t>My relationships with other students at school are fantastic.</a:t>
            </a:r>
          </a:p>
          <a:p>
            <a:pPr lvl="1"/>
            <a:r>
              <a:rPr lang="en-NZ" dirty="0"/>
              <a:t>I fell like I fit in at my school. </a:t>
            </a:r>
          </a:p>
          <a:p>
            <a:pPr lvl="1"/>
            <a:r>
              <a:rPr lang="en-NZ" dirty="0"/>
              <a:t>I get bullied by students at my school?</a:t>
            </a:r>
          </a:p>
          <a:p>
            <a:pPr lvl="1"/>
            <a:r>
              <a:rPr lang="en-NZ" dirty="0"/>
              <a:t>The teachers at my school care about me.</a:t>
            </a:r>
          </a:p>
          <a:p>
            <a:pPr marL="0" indent="0">
              <a:buNone/>
            </a:pPr>
            <a:r>
              <a:rPr lang="en-NZ" dirty="0" smtClean="0"/>
              <a:t>------------------------------------------------------------------------------------------</a:t>
            </a:r>
            <a:r>
              <a:rPr lang="en-NZ" dirty="0"/>
              <a:t>What one thing, more than anything else, makes your school a great place?</a:t>
            </a:r>
          </a:p>
          <a:p>
            <a:pPr marL="0" indent="0">
              <a:buNone/>
            </a:pPr>
            <a:r>
              <a:rPr lang="en-NZ" dirty="0"/>
              <a:t>What one thing, more than anything else, needs to change to make your school a great place?</a:t>
            </a:r>
          </a:p>
          <a:p>
            <a:endParaRPr lang="en-NZ" dirty="0"/>
          </a:p>
        </p:txBody>
      </p:sp>
    </p:spTree>
    <p:extLst>
      <p:ext uri="{BB962C8B-B14F-4D97-AF65-F5344CB8AC3E}">
        <p14:creationId xmlns:p14="http://schemas.microsoft.com/office/powerpoint/2010/main" val="12982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smtClean="0">
                <a:solidFill>
                  <a:schemeClr val="tx1">
                    <a:lumMod val="85000"/>
                    <a:lumOff val="15000"/>
                  </a:schemeClr>
                </a:solidFill>
                <a:latin typeface="Verdana" pitchFamily="34" charset="0"/>
                <a:ea typeface="Verdana" pitchFamily="34" charset="0"/>
                <a:cs typeface="Verdana" pitchFamily="34" charset="0"/>
              </a:rPr>
              <a:t>Why </a:t>
            </a:r>
            <a:r>
              <a:rPr lang="en-NZ" spc="170" dirty="0">
                <a:solidFill>
                  <a:schemeClr val="tx1">
                    <a:lumMod val="85000"/>
                    <a:lumOff val="15000"/>
                  </a:schemeClr>
                </a:solidFill>
                <a:latin typeface="Verdana" pitchFamily="34" charset="0"/>
                <a:ea typeface="Verdana" pitchFamily="34" charset="0"/>
                <a:cs typeface="Verdana" pitchFamily="34" charset="0"/>
              </a:rPr>
              <a:t>am I into this </a:t>
            </a:r>
            <a:r>
              <a:rPr lang="en-NZ" spc="170" dirty="0" smtClean="0">
                <a:solidFill>
                  <a:schemeClr val="tx1">
                    <a:lumMod val="85000"/>
                    <a:lumOff val="15000"/>
                  </a:schemeClr>
                </a:solidFill>
                <a:latin typeface="Verdana" pitchFamily="34" charset="0"/>
                <a:ea typeface="Verdana" pitchFamily="34" charset="0"/>
                <a:cs typeface="Verdana" pitchFamily="34" charset="0"/>
              </a:rPr>
              <a:t>assessment stuff?</a:t>
            </a:r>
            <a:endParaRPr lang="en-NZ" dirty="0"/>
          </a:p>
        </p:txBody>
      </p:sp>
      <p:sp>
        <p:nvSpPr>
          <p:cNvPr id="3" name="Content Placeholder 2"/>
          <p:cNvSpPr>
            <a:spLocks noGrp="1"/>
          </p:cNvSpPr>
          <p:nvPr>
            <p:ph idx="1"/>
          </p:nvPr>
        </p:nvSpPr>
        <p:spPr/>
        <p:txBody>
          <a:bodyPr/>
          <a:lstStyle/>
          <a:p>
            <a:r>
              <a:rPr lang="en-NZ" spc="170" dirty="0">
                <a:solidFill>
                  <a:schemeClr val="tx1">
                    <a:lumMod val="85000"/>
                    <a:lumOff val="15000"/>
                  </a:schemeClr>
                </a:solidFill>
                <a:latin typeface="Verdana" pitchFamily="34" charset="0"/>
                <a:ea typeface="Verdana" pitchFamily="34" charset="0"/>
                <a:cs typeface="Verdana" pitchFamily="34" charset="0"/>
              </a:rPr>
              <a:t>How can you change the world for the better? </a:t>
            </a:r>
            <a:endParaRPr lang="en-NZ" spc="170" dirty="0" smtClean="0">
              <a:solidFill>
                <a:schemeClr val="tx1">
                  <a:lumMod val="85000"/>
                  <a:lumOff val="15000"/>
                </a:schemeClr>
              </a:solidFill>
              <a:latin typeface="Verdana" pitchFamily="34" charset="0"/>
              <a:ea typeface="Verdana" pitchFamily="34" charset="0"/>
              <a:cs typeface="Verdana" pitchFamily="34" charset="0"/>
            </a:endParaRPr>
          </a:p>
          <a:p>
            <a:endParaRPr lang="en-NZ" spc="170" dirty="0">
              <a:solidFill>
                <a:schemeClr val="tx1">
                  <a:lumMod val="85000"/>
                  <a:lumOff val="15000"/>
                </a:schemeClr>
              </a:solidFill>
              <a:latin typeface="Verdana" pitchFamily="34" charset="0"/>
              <a:ea typeface="Verdana" pitchFamily="34" charset="0"/>
              <a:cs typeface="Verdana" pitchFamily="34" charset="0"/>
            </a:endParaRPr>
          </a:p>
          <a:p>
            <a:pPr marL="628650" indent="-180975"/>
            <a:r>
              <a:rPr lang="en-NZ" spc="170" dirty="0" smtClean="0">
                <a:solidFill>
                  <a:schemeClr val="tx1">
                    <a:lumMod val="85000"/>
                    <a:lumOff val="15000"/>
                  </a:schemeClr>
                </a:solidFill>
                <a:latin typeface="Verdana" pitchFamily="34" charset="0"/>
                <a:ea typeface="Verdana" pitchFamily="34" charset="0"/>
                <a:cs typeface="Verdana" pitchFamily="34" charset="0"/>
              </a:rPr>
              <a:t>Media – Know Oprah.</a:t>
            </a:r>
          </a:p>
          <a:p>
            <a:pPr marL="628650" indent="-180975"/>
            <a:r>
              <a:rPr lang="en-NZ" spc="170" dirty="0" smtClean="0">
                <a:solidFill>
                  <a:schemeClr val="tx1">
                    <a:lumMod val="85000"/>
                    <a:lumOff val="15000"/>
                  </a:schemeClr>
                </a:solidFill>
                <a:latin typeface="Verdana" pitchFamily="34" charset="0"/>
                <a:ea typeface="Verdana" pitchFamily="34" charset="0"/>
                <a:cs typeface="Verdana" pitchFamily="34" charset="0"/>
              </a:rPr>
              <a:t>Money – Know Bill Gates.</a:t>
            </a:r>
          </a:p>
          <a:p>
            <a:pPr marL="628650" indent="-180975"/>
            <a:r>
              <a:rPr lang="en-NZ" spc="170" dirty="0" smtClean="0">
                <a:solidFill>
                  <a:schemeClr val="tx1">
                    <a:lumMod val="85000"/>
                    <a:lumOff val="15000"/>
                  </a:schemeClr>
                </a:solidFill>
                <a:latin typeface="Verdana" pitchFamily="34" charset="0"/>
                <a:ea typeface="Verdana" pitchFamily="34" charset="0"/>
                <a:cs typeface="Verdana" pitchFamily="34" charset="0"/>
              </a:rPr>
              <a:t>Public policy – Know Obama.</a:t>
            </a:r>
          </a:p>
          <a:p>
            <a:pPr marL="628650" indent="-180975"/>
            <a:r>
              <a:rPr lang="en-NZ" spc="170" dirty="0" smtClean="0">
                <a:solidFill>
                  <a:schemeClr val="tx1">
                    <a:lumMod val="85000"/>
                    <a:lumOff val="15000"/>
                  </a:schemeClr>
                </a:solidFill>
                <a:latin typeface="Verdana" pitchFamily="34" charset="0"/>
                <a:ea typeface="Verdana" pitchFamily="34" charset="0"/>
                <a:cs typeface="Verdana" pitchFamily="34" charset="0"/>
              </a:rPr>
              <a:t>Public health promotion.</a:t>
            </a:r>
          </a:p>
          <a:p>
            <a:pPr marL="895350" indent="-266700"/>
            <a:r>
              <a:rPr lang="en-NZ" spc="170" dirty="0" smtClean="0">
                <a:solidFill>
                  <a:srgbClr val="FF0000"/>
                </a:solidFill>
                <a:latin typeface="Verdana" pitchFamily="34" charset="0"/>
                <a:ea typeface="Verdana" pitchFamily="34" charset="0"/>
                <a:cs typeface="Verdana" pitchFamily="34" charset="0"/>
              </a:rPr>
              <a:t>Schools</a:t>
            </a:r>
            <a:r>
              <a:rPr lang="en-NZ" spc="170" dirty="0" smtClean="0">
                <a:solidFill>
                  <a:schemeClr val="tx1">
                    <a:lumMod val="85000"/>
                    <a:lumOff val="15000"/>
                  </a:schemeClr>
                </a:solidFill>
                <a:latin typeface="Verdana" pitchFamily="34" charset="0"/>
                <a:ea typeface="Verdana" pitchFamily="34" charset="0"/>
                <a:cs typeface="Verdana" pitchFamily="34" charset="0"/>
              </a:rPr>
              <a:t>.</a:t>
            </a:r>
          </a:p>
          <a:p>
            <a:pPr marL="895350" indent="-266700"/>
            <a:r>
              <a:rPr lang="en-NZ" spc="170" dirty="0">
                <a:solidFill>
                  <a:srgbClr val="FF0000"/>
                </a:solidFill>
                <a:latin typeface="Verdana" pitchFamily="34" charset="0"/>
                <a:ea typeface="Verdana" pitchFamily="34" charset="0"/>
                <a:cs typeface="Verdana" pitchFamily="34" charset="0"/>
              </a:rPr>
              <a:t>Work</a:t>
            </a:r>
            <a:r>
              <a:rPr lang="en-NZ" spc="170" dirty="0" smtClean="0">
                <a:solidFill>
                  <a:schemeClr val="tx1">
                    <a:lumMod val="85000"/>
                    <a:lumOff val="15000"/>
                  </a:schemeClr>
                </a:solidFill>
                <a:latin typeface="Verdana" pitchFamily="34" charset="0"/>
                <a:ea typeface="Verdana" pitchFamily="34" charset="0"/>
                <a:cs typeface="Verdana" pitchFamily="34" charset="0"/>
              </a:rPr>
              <a:t>.</a:t>
            </a:r>
          </a:p>
          <a:p>
            <a:endParaRPr lang="en-NZ" dirty="0"/>
          </a:p>
        </p:txBody>
      </p:sp>
    </p:spTree>
    <p:extLst>
      <p:ext uri="{BB962C8B-B14F-4D97-AF65-F5344CB8AC3E}">
        <p14:creationId xmlns:p14="http://schemas.microsoft.com/office/powerpoint/2010/main" val="1349223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lstStyle/>
          <a:p>
            <a:pPr algn="ctr"/>
            <a:r>
              <a:rPr lang="en-NZ" spc="170" dirty="0" smtClean="0">
                <a:solidFill>
                  <a:schemeClr val="bg1"/>
                </a:solidFill>
                <a:latin typeface="Verdana" pitchFamily="34" charset="0"/>
                <a:ea typeface="Verdana" pitchFamily="34" charset="0"/>
                <a:cs typeface="Verdana" pitchFamily="34" charset="0"/>
              </a:rPr>
              <a:t>Assessing Wellbeing in Education</a:t>
            </a:r>
            <a:endParaRPr lang="en-NZ" dirty="0">
              <a:solidFill>
                <a:schemeClr val="bg1"/>
              </a:solidFill>
            </a:endParaRPr>
          </a:p>
        </p:txBody>
      </p:sp>
      <p:sp>
        <p:nvSpPr>
          <p:cNvPr id="3" name="Content Placeholder 2"/>
          <p:cNvSpPr>
            <a:spLocks noGrp="1"/>
          </p:cNvSpPr>
          <p:nvPr>
            <p:ph idx="1"/>
          </p:nvPr>
        </p:nvSpPr>
        <p:spPr/>
        <p:txBody>
          <a:bodyPr/>
          <a:lstStyle/>
          <a:p>
            <a:pPr marL="0" indent="0">
              <a:buNone/>
            </a:pPr>
            <a:endParaRPr lang="en-NZ" spc="170" dirty="0">
              <a:solidFill>
                <a:schemeClr val="bg1"/>
              </a:solidFill>
              <a:latin typeface="Verdana" pitchFamily="34" charset="0"/>
              <a:ea typeface="Verdana" pitchFamily="34" charset="0"/>
              <a:cs typeface="Verdana" pitchFamily="34" charset="0"/>
            </a:endParaRP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305" y="1664562"/>
            <a:ext cx="6549390" cy="4242585"/>
          </a:xfrm>
          <a:prstGeom prst="rect">
            <a:avLst/>
          </a:prstGeom>
        </p:spPr>
      </p:pic>
    </p:spTree>
    <p:extLst>
      <p:ext uri="{BB962C8B-B14F-4D97-AF65-F5344CB8AC3E}">
        <p14:creationId xmlns:p14="http://schemas.microsoft.com/office/powerpoint/2010/main" val="128708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297" y="548096"/>
            <a:ext cx="11730446" cy="1150574"/>
          </a:xfrm>
        </p:spPr>
        <p:txBody>
          <a:bodyPr>
            <a:normAutofit/>
          </a:bodyPr>
          <a:lstStyle/>
          <a:p>
            <a:r>
              <a:rPr lang="en-NZ" sz="3200" dirty="0" smtClean="0">
                <a:solidFill>
                  <a:srgbClr val="FF0000"/>
                </a:solidFill>
              </a:rPr>
              <a:t>I hope you are still awake, thank you for participating! </a:t>
            </a:r>
            <a:endParaRPr lang="en-NZ" sz="3200" dirty="0">
              <a:solidFill>
                <a:srgbClr val="FF0000"/>
              </a:solidFill>
            </a:endParaRPr>
          </a:p>
        </p:txBody>
      </p:sp>
      <p:pic>
        <p:nvPicPr>
          <p:cNvPr id="1026" name="Picture 2" descr="http://www.aaronjarden.com/uploads/3/8/0/4/3804146/1388816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5659" y="3398836"/>
            <a:ext cx="1251313" cy="1251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6903" y="5965372"/>
            <a:ext cx="3997234" cy="646331"/>
          </a:xfrm>
          <a:prstGeom prst="rect">
            <a:avLst/>
          </a:prstGeom>
          <a:noFill/>
        </p:spPr>
        <p:txBody>
          <a:bodyPr wrap="square" rtlCol="0">
            <a:spAutoFit/>
          </a:bodyPr>
          <a:lstStyle/>
          <a:p>
            <a:pPr algn="ctr"/>
            <a:r>
              <a:rPr lang="en-NZ" dirty="0" smtClean="0"/>
              <a:t>Dr Aaron Jarden</a:t>
            </a:r>
          </a:p>
          <a:p>
            <a:pPr algn="ctr"/>
            <a:r>
              <a:rPr lang="en-NZ" dirty="0">
                <a:solidFill>
                  <a:srgbClr val="FF0000"/>
                </a:solidFill>
              </a:rPr>
              <a:t>a</a:t>
            </a:r>
            <a:r>
              <a:rPr lang="en-NZ" dirty="0" smtClean="0">
                <a:solidFill>
                  <a:srgbClr val="FF0000"/>
                </a:solidFill>
              </a:rPr>
              <a:t>aron.jarden@workonwellbeing.com</a:t>
            </a:r>
            <a:endParaRPr lang="en-NZ" dirty="0">
              <a:solidFill>
                <a:srgbClr val="FF0000"/>
              </a:solidFill>
            </a:endParaRPr>
          </a:p>
        </p:txBody>
      </p:sp>
      <p:sp>
        <p:nvSpPr>
          <p:cNvPr id="5" name="TextBox 4"/>
          <p:cNvSpPr txBox="1"/>
          <p:nvPr/>
        </p:nvSpPr>
        <p:spPr>
          <a:xfrm>
            <a:off x="1110343" y="2599509"/>
            <a:ext cx="7258594" cy="2862322"/>
          </a:xfrm>
          <a:prstGeom prst="rect">
            <a:avLst/>
          </a:prstGeom>
          <a:noFill/>
        </p:spPr>
        <p:txBody>
          <a:bodyPr wrap="square" rtlCol="0">
            <a:spAutoFit/>
          </a:bodyPr>
          <a:lstStyle/>
          <a:p>
            <a:r>
              <a:rPr lang="en-NZ" dirty="0" smtClean="0"/>
              <a:t>Temporary access to WoW organisational account:</a:t>
            </a:r>
          </a:p>
          <a:p>
            <a:r>
              <a:rPr lang="en-NZ" dirty="0"/>
              <a:t>	</a:t>
            </a:r>
            <a:r>
              <a:rPr lang="en-NZ" dirty="0" err="1" smtClean="0"/>
              <a:t>Acc</a:t>
            </a:r>
            <a:r>
              <a:rPr lang="en-NZ" dirty="0" smtClean="0"/>
              <a:t> name = </a:t>
            </a:r>
            <a:r>
              <a:rPr lang="en-NZ" dirty="0" err="1" smtClean="0"/>
              <a:t>wowmapptemp</a:t>
            </a:r>
            <a:endParaRPr lang="en-NZ" dirty="0" smtClean="0"/>
          </a:p>
          <a:p>
            <a:r>
              <a:rPr lang="en-NZ" dirty="0"/>
              <a:t>	</a:t>
            </a:r>
            <a:r>
              <a:rPr lang="en-NZ" dirty="0" smtClean="0"/>
              <a:t>Username = mapptemp@wowmapptemp.com</a:t>
            </a:r>
            <a:endParaRPr lang="en-NZ" dirty="0">
              <a:solidFill>
                <a:srgbClr val="FF0000"/>
              </a:solidFill>
            </a:endParaRPr>
          </a:p>
          <a:p>
            <a:r>
              <a:rPr lang="en-NZ" dirty="0" smtClean="0"/>
              <a:t>	Password = </a:t>
            </a:r>
            <a:r>
              <a:rPr lang="en-NZ" dirty="0" err="1" smtClean="0"/>
              <a:t>mapptemp</a:t>
            </a:r>
            <a:endParaRPr lang="en-NZ" dirty="0" smtClean="0"/>
          </a:p>
          <a:p>
            <a:endParaRPr lang="en-NZ" dirty="0" smtClean="0"/>
          </a:p>
          <a:p>
            <a:r>
              <a:rPr lang="en-NZ" dirty="0" smtClean="0"/>
              <a:t>Temporary access </a:t>
            </a:r>
            <a:r>
              <a:rPr lang="en-NZ" dirty="0"/>
              <a:t>to </a:t>
            </a:r>
            <a:r>
              <a:rPr lang="en-NZ" dirty="0" smtClean="0"/>
              <a:t>AWE school account:</a:t>
            </a:r>
            <a:endParaRPr lang="en-NZ" dirty="0"/>
          </a:p>
          <a:p>
            <a:r>
              <a:rPr lang="en-NZ" dirty="0"/>
              <a:t>	</a:t>
            </a:r>
            <a:r>
              <a:rPr lang="en-NZ" dirty="0" err="1"/>
              <a:t>Acc</a:t>
            </a:r>
            <a:r>
              <a:rPr lang="en-NZ" dirty="0"/>
              <a:t> name = </a:t>
            </a:r>
            <a:r>
              <a:rPr lang="en-NZ" dirty="0" err="1" smtClean="0"/>
              <a:t>awemapptemp</a:t>
            </a:r>
            <a:endParaRPr lang="en-NZ" dirty="0" smtClean="0"/>
          </a:p>
          <a:p>
            <a:r>
              <a:rPr lang="en-NZ" dirty="0"/>
              <a:t>	</a:t>
            </a:r>
            <a:r>
              <a:rPr lang="en-NZ" dirty="0" smtClean="0"/>
              <a:t>Username </a:t>
            </a:r>
            <a:r>
              <a:rPr lang="en-NZ" dirty="0"/>
              <a:t>= </a:t>
            </a:r>
            <a:r>
              <a:rPr lang="en-NZ" dirty="0" smtClean="0"/>
              <a:t>mapptemp@awemapptemp.com</a:t>
            </a:r>
            <a:endParaRPr lang="en-NZ" dirty="0">
              <a:solidFill>
                <a:srgbClr val="FF0000"/>
              </a:solidFill>
            </a:endParaRPr>
          </a:p>
          <a:p>
            <a:r>
              <a:rPr lang="en-NZ" dirty="0"/>
              <a:t>	Password = </a:t>
            </a:r>
            <a:r>
              <a:rPr lang="en-NZ" dirty="0" err="1"/>
              <a:t>mapptemp</a:t>
            </a:r>
            <a:endParaRPr lang="en-NZ" dirty="0"/>
          </a:p>
          <a:p>
            <a:endParaRPr lang="en-NZ" dirty="0" smtClean="0"/>
          </a:p>
        </p:txBody>
      </p:sp>
    </p:spTree>
    <p:extLst>
      <p:ext uri="{BB962C8B-B14F-4D97-AF65-F5344CB8AC3E}">
        <p14:creationId xmlns:p14="http://schemas.microsoft.com/office/powerpoint/2010/main" val="320026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solidFill>
                  <a:schemeClr val="bg1"/>
                </a:solidFill>
              </a:rPr>
              <a:t>Why </a:t>
            </a:r>
            <a:r>
              <a:rPr lang="en-NZ" dirty="0">
                <a:solidFill>
                  <a:schemeClr val="bg1"/>
                </a:solidFill>
              </a:rPr>
              <a:t>am I into this assessment </a:t>
            </a:r>
            <a:r>
              <a:rPr lang="en-NZ" dirty="0" smtClean="0">
                <a:solidFill>
                  <a:schemeClr val="bg1"/>
                </a:solidFill>
              </a:rPr>
              <a:t>stuff?</a:t>
            </a:r>
            <a:endParaRPr lang="en-NZ" dirty="0">
              <a:solidFill>
                <a:schemeClr val="bg1"/>
              </a:solidFill>
            </a:endParaRPr>
          </a:p>
        </p:txBody>
      </p:sp>
      <p:sp>
        <p:nvSpPr>
          <p:cNvPr id="3" name="Content Placeholder 2"/>
          <p:cNvSpPr>
            <a:spLocks noGrp="1"/>
          </p:cNvSpPr>
          <p:nvPr>
            <p:ph idx="1"/>
          </p:nvPr>
        </p:nvSpPr>
        <p:spPr/>
        <p:txBody>
          <a:bodyPr/>
          <a:lstStyle/>
          <a:p>
            <a:r>
              <a:rPr lang="en-NZ" spc="170" dirty="0" smtClean="0">
                <a:solidFill>
                  <a:schemeClr val="bg1"/>
                </a:solidFill>
                <a:latin typeface="Verdana" pitchFamily="34" charset="0"/>
                <a:ea typeface="Verdana" pitchFamily="34" charset="0"/>
                <a:cs typeface="Verdana" pitchFamily="34" charset="0"/>
              </a:rPr>
              <a:t>Recipe for large </a:t>
            </a:r>
            <a:r>
              <a:rPr lang="en-NZ" spc="170" dirty="0" smtClean="0">
                <a:solidFill>
                  <a:schemeClr val="bg1"/>
                </a:solidFill>
                <a:latin typeface="Verdana" pitchFamily="34" charset="0"/>
                <a:ea typeface="Verdana" pitchFamily="34" charset="0"/>
                <a:cs typeface="Verdana" pitchFamily="34" charset="0"/>
              </a:rPr>
              <a:t>impact: </a:t>
            </a:r>
          </a:p>
          <a:p>
            <a:pPr lvl="1"/>
            <a:r>
              <a:rPr lang="en-NZ" spc="170" dirty="0" smtClean="0">
                <a:solidFill>
                  <a:schemeClr val="bg1"/>
                </a:solidFill>
                <a:latin typeface="Verdana" pitchFamily="34" charset="0"/>
                <a:ea typeface="Verdana" pitchFamily="34" charset="0"/>
                <a:cs typeface="Verdana" pitchFamily="34" charset="0"/>
              </a:rPr>
              <a:t>Use </a:t>
            </a:r>
            <a:r>
              <a:rPr lang="en-NZ" spc="170" dirty="0">
                <a:solidFill>
                  <a:schemeClr val="bg1"/>
                </a:solidFill>
                <a:latin typeface="Verdana" pitchFamily="34" charset="0"/>
                <a:ea typeface="Verdana" pitchFamily="34" charset="0"/>
                <a:cs typeface="Verdana" pitchFamily="34" charset="0"/>
              </a:rPr>
              <a:t>technology </a:t>
            </a:r>
            <a:r>
              <a:rPr lang="en-NZ" spc="170" dirty="0" smtClean="0">
                <a:solidFill>
                  <a:schemeClr val="bg1"/>
                </a:solidFill>
                <a:latin typeface="Verdana" pitchFamily="34" charset="0"/>
                <a:ea typeface="Verdana" pitchFamily="34" charset="0"/>
                <a:cs typeface="Verdana" pitchFamily="34" charset="0"/>
              </a:rPr>
              <a:t>– Scalability </a:t>
            </a:r>
            <a:r>
              <a:rPr lang="en-NZ" spc="170" dirty="0">
                <a:solidFill>
                  <a:schemeClr val="bg1"/>
                </a:solidFill>
                <a:latin typeface="Verdana" pitchFamily="34" charset="0"/>
                <a:ea typeface="Verdana" pitchFamily="34" charset="0"/>
                <a:cs typeface="Verdana" pitchFamily="34" charset="0"/>
              </a:rPr>
              <a:t>= low cost.</a:t>
            </a:r>
          </a:p>
          <a:p>
            <a:pPr lvl="1"/>
            <a:r>
              <a:rPr lang="en-NZ" spc="170" dirty="0" smtClean="0">
                <a:solidFill>
                  <a:schemeClr val="bg1"/>
                </a:solidFill>
                <a:latin typeface="Verdana" pitchFamily="34" charset="0"/>
                <a:ea typeface="Verdana" pitchFamily="34" charset="0"/>
                <a:cs typeface="Verdana" pitchFamily="34" charset="0"/>
              </a:rPr>
              <a:t>Provide </a:t>
            </a:r>
            <a:r>
              <a:rPr lang="en-NZ" spc="170" dirty="0">
                <a:solidFill>
                  <a:schemeClr val="bg1"/>
                </a:solidFill>
                <a:latin typeface="Verdana" pitchFamily="34" charset="0"/>
                <a:ea typeface="Verdana" pitchFamily="34" charset="0"/>
                <a:cs typeface="Verdana" pitchFamily="34" charset="0"/>
              </a:rPr>
              <a:t>value </a:t>
            </a:r>
            <a:r>
              <a:rPr lang="en-NZ" spc="170" dirty="0" smtClean="0">
                <a:solidFill>
                  <a:schemeClr val="bg1"/>
                </a:solidFill>
                <a:latin typeface="Verdana" pitchFamily="34" charset="0"/>
                <a:ea typeface="Verdana" pitchFamily="34" charset="0"/>
                <a:cs typeface="Verdana" pitchFamily="34" charset="0"/>
              </a:rPr>
              <a:t>– To </a:t>
            </a:r>
            <a:r>
              <a:rPr lang="en-NZ" spc="170" dirty="0">
                <a:solidFill>
                  <a:schemeClr val="bg1"/>
                </a:solidFill>
                <a:latin typeface="Verdana" pitchFamily="34" charset="0"/>
                <a:ea typeface="Verdana" pitchFamily="34" charset="0"/>
                <a:cs typeface="Verdana" pitchFamily="34" charset="0"/>
              </a:rPr>
              <a:t>participants / users.</a:t>
            </a:r>
          </a:p>
          <a:p>
            <a:pPr lvl="1"/>
            <a:r>
              <a:rPr lang="en-NZ" spc="170" dirty="0" smtClean="0">
                <a:solidFill>
                  <a:schemeClr val="bg1"/>
                </a:solidFill>
                <a:latin typeface="Verdana" pitchFamily="34" charset="0"/>
                <a:ea typeface="Verdana" pitchFamily="34" charset="0"/>
                <a:cs typeface="Verdana" pitchFamily="34" charset="0"/>
              </a:rPr>
              <a:t>Good </a:t>
            </a:r>
            <a:r>
              <a:rPr lang="en-NZ" spc="170" dirty="0">
                <a:solidFill>
                  <a:schemeClr val="bg1"/>
                </a:solidFill>
                <a:latin typeface="Verdana" pitchFamily="34" charset="0"/>
                <a:ea typeface="Verdana" pitchFamily="34" charset="0"/>
                <a:cs typeface="Verdana" pitchFamily="34" charset="0"/>
              </a:rPr>
              <a:t>design </a:t>
            </a:r>
            <a:r>
              <a:rPr lang="en-NZ" spc="170" dirty="0" smtClean="0">
                <a:solidFill>
                  <a:schemeClr val="bg1"/>
                </a:solidFill>
                <a:latin typeface="Verdana" pitchFamily="34" charset="0"/>
                <a:ea typeface="Verdana" pitchFamily="34" charset="0"/>
                <a:cs typeface="Verdana" pitchFamily="34" charset="0"/>
              </a:rPr>
              <a:t>– Usability</a:t>
            </a:r>
            <a:r>
              <a:rPr lang="en-NZ" spc="170" dirty="0">
                <a:solidFill>
                  <a:schemeClr val="bg1"/>
                </a:solidFill>
                <a:latin typeface="Verdana" pitchFamily="34" charset="0"/>
                <a:ea typeface="Verdana" pitchFamily="34" charset="0"/>
                <a:cs typeface="Verdana" pitchFamily="34" charset="0"/>
              </a:rPr>
              <a:t>. </a:t>
            </a: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25259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spc="170" dirty="0" smtClean="0">
                <a:solidFill>
                  <a:schemeClr val="tx1">
                    <a:lumMod val="85000"/>
                    <a:lumOff val="15000"/>
                  </a:schemeClr>
                </a:solidFill>
                <a:latin typeface="Verdana" pitchFamily="34" charset="0"/>
                <a:ea typeface="Verdana" pitchFamily="34" charset="0"/>
                <a:cs typeface="Verdana" pitchFamily="34" charset="0"/>
              </a:rPr>
              <a:t>Psychological </a:t>
            </a:r>
            <a:r>
              <a:rPr lang="en-NZ" spc="170" dirty="0">
                <a:solidFill>
                  <a:schemeClr val="tx1">
                    <a:lumMod val="85000"/>
                    <a:lumOff val="15000"/>
                  </a:schemeClr>
                </a:solidFill>
                <a:latin typeface="Verdana" pitchFamily="34" charset="0"/>
                <a:ea typeface="Verdana" pitchFamily="34" charset="0"/>
                <a:cs typeface="Verdana" pitchFamily="34" charset="0"/>
              </a:rPr>
              <a:t>assessment process and </a:t>
            </a:r>
            <a:r>
              <a:rPr lang="en-NZ" spc="170" dirty="0" smtClean="0">
                <a:solidFill>
                  <a:schemeClr val="tx1">
                    <a:lumMod val="85000"/>
                    <a:lumOff val="15000"/>
                  </a:schemeClr>
                </a:solidFill>
                <a:latin typeface="Verdana" pitchFamily="34" charset="0"/>
                <a:ea typeface="Verdana" pitchFamily="34" charset="0"/>
                <a:cs typeface="Verdana" pitchFamily="34" charset="0"/>
              </a:rPr>
              <a:t>issues</a:t>
            </a:r>
            <a:r>
              <a:rPr lang="en-NZ" spc="170" dirty="0">
                <a:solidFill>
                  <a:schemeClr val="tx1">
                    <a:lumMod val="85000"/>
                    <a:lumOff val="15000"/>
                  </a:schemeClr>
                </a:solidFill>
                <a:latin typeface="Verdana" pitchFamily="34" charset="0"/>
                <a:ea typeface="Verdana" pitchFamily="34" charset="0"/>
                <a:cs typeface="Verdana" pitchFamily="34" charset="0"/>
              </a:rPr>
              <a:t/>
            </a:r>
            <a:br>
              <a:rPr lang="en-NZ" spc="170" dirty="0">
                <a:solidFill>
                  <a:schemeClr val="tx1">
                    <a:lumMod val="85000"/>
                    <a:lumOff val="15000"/>
                  </a:schemeClr>
                </a:solidFill>
                <a:latin typeface="Verdana" pitchFamily="34" charset="0"/>
                <a:ea typeface="Verdana" pitchFamily="34" charset="0"/>
                <a:cs typeface="Verdana" pitchFamily="34" charset="0"/>
              </a:rPr>
            </a:b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Many ways of assessment.</a:t>
            </a:r>
            <a:endParaRPr lang="en-NZ" spc="170" dirty="0">
              <a:solidFill>
                <a:schemeClr val="tx1">
                  <a:lumMod val="85000"/>
                  <a:lumOff val="15000"/>
                </a:schemeClr>
              </a:solidFill>
              <a:latin typeface="Verdana" pitchFamily="34" charset="0"/>
              <a:ea typeface="Verdana" pitchFamily="34" charset="0"/>
              <a:cs typeface="Verdana" pitchFamily="34" charset="0"/>
            </a:endParaRPr>
          </a:p>
          <a:p>
            <a:pPr lvl="1"/>
            <a:r>
              <a:rPr lang="en-NZ" dirty="0" smtClean="0">
                <a:solidFill>
                  <a:srgbClr val="FF0000"/>
                </a:solidFill>
              </a:rPr>
              <a:t>Tests.</a:t>
            </a:r>
            <a:endParaRPr lang="en-NZ" dirty="0">
              <a:solidFill>
                <a:srgbClr val="FF0000"/>
              </a:solidFill>
            </a:endParaRPr>
          </a:p>
          <a:p>
            <a:pPr lvl="2"/>
            <a:r>
              <a:rPr lang="en-NZ" dirty="0"/>
              <a:t>Paper based and </a:t>
            </a:r>
            <a:r>
              <a:rPr lang="en-NZ" dirty="0" smtClean="0"/>
              <a:t>online (No </a:t>
            </a:r>
            <a:r>
              <a:rPr lang="en-NZ" dirty="0"/>
              <a:t>real difference between paper and </a:t>
            </a:r>
            <a:r>
              <a:rPr lang="en-NZ" dirty="0" smtClean="0"/>
              <a:t>online). </a:t>
            </a:r>
          </a:p>
          <a:p>
            <a:pPr lvl="1"/>
            <a:r>
              <a:rPr lang="en-NZ" dirty="0" smtClean="0"/>
              <a:t>Self-monitoring.</a:t>
            </a:r>
            <a:endParaRPr lang="en-NZ" dirty="0"/>
          </a:p>
          <a:p>
            <a:pPr lvl="1"/>
            <a:r>
              <a:rPr lang="en-NZ" dirty="0" smtClean="0"/>
              <a:t>Observation.</a:t>
            </a:r>
            <a:endParaRPr lang="en-NZ" dirty="0"/>
          </a:p>
          <a:p>
            <a:pPr lvl="1"/>
            <a:r>
              <a:rPr lang="en-NZ" dirty="0"/>
              <a:t>Physiological measures (heart rate, skin conductivity, </a:t>
            </a:r>
            <a:r>
              <a:rPr lang="en-NZ" dirty="0" err="1"/>
              <a:t>etc</a:t>
            </a:r>
            <a:r>
              <a:rPr lang="en-NZ" dirty="0" smtClean="0"/>
              <a:t>).</a:t>
            </a:r>
            <a:endParaRPr lang="en-NZ" dirty="0"/>
          </a:p>
          <a:p>
            <a:pPr lvl="1"/>
            <a:r>
              <a:rPr lang="en-NZ" dirty="0" smtClean="0"/>
              <a:t>Interview.</a:t>
            </a:r>
            <a:endParaRPr lang="en-NZ" dirty="0"/>
          </a:p>
          <a:p>
            <a:pPr lvl="1"/>
            <a:r>
              <a:rPr lang="en-NZ" dirty="0"/>
              <a:t>Existing </a:t>
            </a:r>
            <a:r>
              <a:rPr lang="en-NZ" dirty="0" smtClean="0"/>
              <a:t>records.</a:t>
            </a:r>
            <a:endParaRPr lang="en-NZ" dirty="0"/>
          </a:p>
          <a:p>
            <a:pPr lvl="1"/>
            <a:r>
              <a:rPr lang="en-NZ" dirty="0"/>
              <a:t>Experience Sampling Method (ESM</a:t>
            </a:r>
            <a:r>
              <a:rPr lang="en-NZ" dirty="0" smtClean="0"/>
              <a:t>).</a:t>
            </a:r>
            <a:endParaRPr lang="en-NZ" dirty="0"/>
          </a:p>
          <a:p>
            <a:pPr lvl="1"/>
            <a:r>
              <a:rPr lang="en-NZ" dirty="0" smtClean="0"/>
              <a:t>Day </a:t>
            </a:r>
            <a:r>
              <a:rPr lang="en-NZ" dirty="0"/>
              <a:t>Reconstruction Method (</a:t>
            </a:r>
            <a:r>
              <a:rPr lang="en-NZ" dirty="0" err="1"/>
              <a:t>DRM</a:t>
            </a:r>
            <a:r>
              <a:rPr lang="en-NZ" dirty="0" smtClean="0"/>
              <a:t>).</a:t>
            </a:r>
          </a:p>
        </p:txBody>
      </p:sp>
    </p:spTree>
    <p:extLst>
      <p:ext uri="{BB962C8B-B14F-4D97-AF65-F5344CB8AC3E}">
        <p14:creationId xmlns:p14="http://schemas.microsoft.com/office/powerpoint/2010/main" val="420830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smtClean="0">
                <a:solidFill>
                  <a:schemeClr val="bg1"/>
                </a:solidFill>
                <a:latin typeface="Verdana" pitchFamily="34" charset="0"/>
                <a:ea typeface="Verdana" pitchFamily="34" charset="0"/>
                <a:cs typeface="Verdana" pitchFamily="34" charset="0"/>
              </a:rPr>
              <a:t>Psychological </a:t>
            </a:r>
            <a:r>
              <a:rPr lang="en-NZ" spc="170" dirty="0">
                <a:solidFill>
                  <a:schemeClr val="bg1"/>
                </a:solidFill>
                <a:latin typeface="Verdana" pitchFamily="34" charset="0"/>
                <a:ea typeface="Verdana" pitchFamily="34" charset="0"/>
                <a:cs typeface="Verdana" pitchFamily="34" charset="0"/>
              </a:rPr>
              <a:t>assessment process and issues</a:t>
            </a:r>
            <a:endParaRPr lang="en-NZ" dirty="0">
              <a:solidFill>
                <a:schemeClr val="bg1"/>
              </a:solidFill>
            </a:endParaRPr>
          </a:p>
        </p:txBody>
      </p:sp>
      <p:sp>
        <p:nvSpPr>
          <p:cNvPr id="3" name="Content Placeholder 2"/>
          <p:cNvSpPr>
            <a:spLocks noGrp="1"/>
          </p:cNvSpPr>
          <p:nvPr>
            <p:ph idx="1"/>
          </p:nvPr>
        </p:nvSpPr>
        <p:spPr/>
        <p:txBody>
          <a:bodyPr/>
          <a:lstStyle/>
          <a:p>
            <a:r>
              <a:rPr lang="en-NZ" sz="2400" spc="170" dirty="0" smtClean="0">
                <a:solidFill>
                  <a:schemeClr val="bg1"/>
                </a:solidFill>
                <a:latin typeface="Verdana" pitchFamily="34" charset="0"/>
                <a:ea typeface="Verdana" pitchFamily="34" charset="0"/>
                <a:cs typeface="Verdana" pitchFamily="34" charset="0"/>
              </a:rPr>
              <a:t>Process aspects:</a:t>
            </a:r>
          </a:p>
          <a:p>
            <a:pPr lvl="1"/>
            <a:r>
              <a:rPr lang="en-NZ" sz="2000" spc="170" dirty="0">
                <a:solidFill>
                  <a:schemeClr val="bg1"/>
                </a:solidFill>
                <a:latin typeface="Verdana" pitchFamily="34" charset="0"/>
                <a:ea typeface="Verdana" pitchFamily="34" charset="0"/>
                <a:cs typeface="Verdana" pitchFamily="34" charset="0"/>
              </a:rPr>
              <a:t>P</a:t>
            </a:r>
            <a:r>
              <a:rPr lang="en-NZ" sz="2000" spc="170" dirty="0" smtClean="0">
                <a:solidFill>
                  <a:schemeClr val="bg1"/>
                </a:solidFill>
                <a:latin typeface="Verdana" pitchFamily="34" charset="0"/>
                <a:ea typeface="Verdana" pitchFamily="34" charset="0"/>
                <a:cs typeface="Verdana" pitchFamily="34" charset="0"/>
              </a:rPr>
              <a:t>lanning </a:t>
            </a:r>
            <a:r>
              <a:rPr lang="en-NZ" sz="2000" spc="170" dirty="0">
                <a:solidFill>
                  <a:schemeClr val="bg1"/>
                </a:solidFill>
                <a:latin typeface="Verdana" pitchFamily="34" charset="0"/>
                <a:ea typeface="Verdana" pitchFamily="34" charset="0"/>
                <a:cs typeface="Verdana" pitchFamily="34" charset="0"/>
              </a:rPr>
              <a:t>the </a:t>
            </a:r>
            <a:r>
              <a:rPr lang="en-NZ" sz="2000" spc="170" dirty="0" smtClean="0">
                <a:solidFill>
                  <a:schemeClr val="bg1"/>
                </a:solidFill>
                <a:latin typeface="Verdana" pitchFamily="34" charset="0"/>
                <a:ea typeface="Verdana" pitchFamily="34" charset="0"/>
                <a:cs typeface="Verdana" pitchFamily="34" charset="0"/>
              </a:rPr>
              <a:t>assessment.</a:t>
            </a:r>
            <a:endParaRPr lang="en-NZ" sz="2000" spc="170" dirty="0">
              <a:solidFill>
                <a:schemeClr val="bg1"/>
              </a:solidFill>
              <a:latin typeface="Verdana" pitchFamily="34" charset="0"/>
              <a:ea typeface="Verdana" pitchFamily="34" charset="0"/>
              <a:cs typeface="Verdana" pitchFamily="34" charset="0"/>
            </a:endParaRPr>
          </a:p>
          <a:p>
            <a:pPr lvl="2"/>
            <a:r>
              <a:rPr lang="en-NZ" sz="1600" spc="170" dirty="0">
                <a:solidFill>
                  <a:schemeClr val="bg1"/>
                </a:solidFill>
                <a:latin typeface="Verdana" pitchFamily="34" charset="0"/>
                <a:ea typeface="Verdana" pitchFamily="34" charset="0"/>
                <a:cs typeface="Verdana" pitchFamily="34" charset="0"/>
              </a:rPr>
              <a:t>Why is the person being assessed? Answer points to the </a:t>
            </a:r>
            <a:r>
              <a:rPr lang="en-NZ" sz="1600" spc="170" dirty="0">
                <a:solidFill>
                  <a:srgbClr val="FF0000"/>
                </a:solidFill>
                <a:latin typeface="Verdana" pitchFamily="34" charset="0"/>
                <a:ea typeface="Verdana" pitchFamily="34" charset="0"/>
                <a:cs typeface="Verdana" pitchFamily="34" charset="0"/>
              </a:rPr>
              <a:t>goal of assessment</a:t>
            </a:r>
            <a:r>
              <a:rPr lang="en-NZ" sz="1600" spc="170" dirty="0">
                <a:solidFill>
                  <a:schemeClr val="bg1"/>
                </a:solidFill>
                <a:latin typeface="Verdana" pitchFamily="34" charset="0"/>
                <a:ea typeface="Verdana" pitchFamily="34" charset="0"/>
                <a:cs typeface="Verdana" pitchFamily="34" charset="0"/>
              </a:rPr>
              <a:t>. Goals could include aspects such as diagnosis / classification, description, prediction. </a:t>
            </a:r>
            <a:endParaRPr lang="en-NZ" sz="2000" spc="170" dirty="0">
              <a:solidFill>
                <a:schemeClr val="bg1"/>
              </a:solidFill>
              <a:latin typeface="Verdana" pitchFamily="34" charset="0"/>
              <a:ea typeface="Verdana" pitchFamily="34" charset="0"/>
              <a:cs typeface="Verdana" pitchFamily="34" charset="0"/>
            </a:endParaRPr>
          </a:p>
          <a:p>
            <a:pPr lvl="1"/>
            <a:r>
              <a:rPr lang="en-NZ" sz="2000" spc="170" dirty="0">
                <a:solidFill>
                  <a:schemeClr val="bg1"/>
                </a:solidFill>
                <a:latin typeface="Verdana" pitchFamily="34" charset="0"/>
                <a:ea typeface="Verdana" pitchFamily="34" charset="0"/>
                <a:cs typeface="Verdana" pitchFamily="34" charset="0"/>
              </a:rPr>
              <a:t>Data </a:t>
            </a:r>
            <a:r>
              <a:rPr lang="en-NZ" sz="2000" spc="170" dirty="0" smtClean="0">
                <a:solidFill>
                  <a:schemeClr val="bg1"/>
                </a:solidFill>
                <a:latin typeface="Verdana" pitchFamily="34" charset="0"/>
                <a:ea typeface="Verdana" pitchFamily="34" charset="0"/>
                <a:cs typeface="Verdana" pitchFamily="34" charset="0"/>
              </a:rPr>
              <a:t>collection.</a:t>
            </a:r>
            <a:endParaRPr lang="en-NZ" sz="2000" spc="170" dirty="0">
              <a:solidFill>
                <a:schemeClr val="bg1"/>
              </a:solidFill>
              <a:latin typeface="Verdana" pitchFamily="34" charset="0"/>
              <a:ea typeface="Verdana" pitchFamily="34" charset="0"/>
              <a:cs typeface="Verdana" pitchFamily="34" charset="0"/>
            </a:endParaRPr>
          </a:p>
          <a:p>
            <a:pPr lvl="2"/>
            <a:r>
              <a:rPr lang="en-NZ" sz="1600" spc="170" dirty="0">
                <a:solidFill>
                  <a:schemeClr val="bg1"/>
                </a:solidFill>
                <a:latin typeface="Verdana" pitchFamily="34" charset="0"/>
                <a:ea typeface="Verdana" pitchFamily="34" charset="0"/>
                <a:cs typeface="Verdana" pitchFamily="34" charset="0"/>
              </a:rPr>
              <a:t>Methods include various ways of </a:t>
            </a:r>
            <a:r>
              <a:rPr lang="en-NZ" sz="1600" spc="170" dirty="0" smtClean="0">
                <a:solidFill>
                  <a:schemeClr val="bg1"/>
                </a:solidFill>
                <a:latin typeface="Verdana" pitchFamily="34" charset="0"/>
                <a:ea typeface="Verdana" pitchFamily="34" charset="0"/>
                <a:cs typeface="Verdana" pitchFamily="34" charset="0"/>
              </a:rPr>
              <a:t>assessment (</a:t>
            </a:r>
            <a:r>
              <a:rPr lang="en-NZ" sz="1600" spc="170" dirty="0" smtClean="0">
                <a:solidFill>
                  <a:srgbClr val="FF0000"/>
                </a:solidFill>
                <a:latin typeface="Verdana" pitchFamily="34" charset="0"/>
                <a:ea typeface="Verdana" pitchFamily="34" charset="0"/>
                <a:cs typeface="Verdana" pitchFamily="34" charset="0"/>
              </a:rPr>
              <a:t>more is better</a:t>
            </a:r>
            <a:r>
              <a:rPr lang="en-NZ" sz="1600" spc="170" dirty="0" smtClean="0">
                <a:solidFill>
                  <a:schemeClr val="bg1"/>
                </a:solidFill>
                <a:latin typeface="Verdana" pitchFamily="34" charset="0"/>
                <a:ea typeface="Verdana" pitchFamily="34" charset="0"/>
                <a:cs typeface="Verdana" pitchFamily="34" charset="0"/>
              </a:rPr>
              <a:t>).</a:t>
            </a:r>
            <a:endParaRPr lang="en-NZ" sz="2000" spc="170" dirty="0">
              <a:solidFill>
                <a:schemeClr val="bg1"/>
              </a:solidFill>
              <a:latin typeface="Verdana" pitchFamily="34" charset="0"/>
              <a:ea typeface="Verdana" pitchFamily="34" charset="0"/>
              <a:cs typeface="Verdana" pitchFamily="34" charset="0"/>
            </a:endParaRPr>
          </a:p>
          <a:p>
            <a:pPr lvl="1"/>
            <a:r>
              <a:rPr lang="en-NZ" sz="2000" spc="170" dirty="0">
                <a:solidFill>
                  <a:schemeClr val="bg1"/>
                </a:solidFill>
                <a:latin typeface="Verdana" pitchFamily="34" charset="0"/>
                <a:ea typeface="Verdana" pitchFamily="34" charset="0"/>
                <a:cs typeface="Verdana" pitchFamily="34" charset="0"/>
              </a:rPr>
              <a:t>Data </a:t>
            </a:r>
            <a:r>
              <a:rPr lang="en-NZ" sz="2000" spc="170" dirty="0" smtClean="0">
                <a:solidFill>
                  <a:schemeClr val="bg1"/>
                </a:solidFill>
                <a:latin typeface="Verdana" pitchFamily="34" charset="0"/>
                <a:ea typeface="Verdana" pitchFamily="34" charset="0"/>
                <a:cs typeface="Verdana" pitchFamily="34" charset="0"/>
              </a:rPr>
              <a:t>processing.</a:t>
            </a:r>
            <a:endParaRPr lang="en-NZ" sz="2000" spc="170" dirty="0">
              <a:solidFill>
                <a:schemeClr val="bg1"/>
              </a:solidFill>
              <a:latin typeface="Verdana" pitchFamily="34" charset="0"/>
              <a:ea typeface="Verdana" pitchFamily="34" charset="0"/>
              <a:cs typeface="Verdana" pitchFamily="34" charset="0"/>
            </a:endParaRPr>
          </a:p>
          <a:p>
            <a:pPr lvl="2"/>
            <a:r>
              <a:rPr lang="en-NZ" sz="1600" spc="170" dirty="0">
                <a:solidFill>
                  <a:schemeClr val="bg1"/>
                </a:solidFill>
                <a:latin typeface="Verdana" pitchFamily="34" charset="0"/>
                <a:ea typeface="Verdana" pitchFamily="34" charset="0"/>
                <a:cs typeface="Verdana" pitchFamily="34" charset="0"/>
              </a:rPr>
              <a:t>Data analysis involves judgement vs statistical precision. Qualitative vs. quantitative methods.  </a:t>
            </a:r>
            <a:endParaRPr lang="en-NZ" sz="2000" spc="170" dirty="0">
              <a:solidFill>
                <a:schemeClr val="bg1"/>
              </a:solidFill>
              <a:latin typeface="Verdana" pitchFamily="34" charset="0"/>
              <a:ea typeface="Verdana" pitchFamily="34" charset="0"/>
              <a:cs typeface="Verdana" pitchFamily="34" charset="0"/>
            </a:endParaRPr>
          </a:p>
          <a:p>
            <a:pPr lvl="1"/>
            <a:r>
              <a:rPr lang="en-NZ" sz="2000" spc="170" dirty="0">
                <a:solidFill>
                  <a:schemeClr val="bg1"/>
                </a:solidFill>
                <a:latin typeface="Verdana" pitchFamily="34" charset="0"/>
                <a:ea typeface="Verdana" pitchFamily="34" charset="0"/>
                <a:cs typeface="Verdana" pitchFamily="34" charset="0"/>
              </a:rPr>
              <a:t>Communicating </a:t>
            </a:r>
            <a:r>
              <a:rPr lang="en-NZ" sz="2000" spc="170" dirty="0" smtClean="0">
                <a:solidFill>
                  <a:schemeClr val="bg1"/>
                </a:solidFill>
                <a:latin typeface="Verdana" pitchFamily="34" charset="0"/>
                <a:ea typeface="Verdana" pitchFamily="34" charset="0"/>
                <a:cs typeface="Verdana" pitchFamily="34" charset="0"/>
              </a:rPr>
              <a:t>findings.</a:t>
            </a:r>
            <a:endParaRPr lang="en-NZ" sz="2000" spc="170" dirty="0">
              <a:solidFill>
                <a:schemeClr val="bg1"/>
              </a:solidFill>
              <a:latin typeface="Verdana" pitchFamily="34" charset="0"/>
              <a:ea typeface="Verdana" pitchFamily="34" charset="0"/>
              <a:cs typeface="Verdana" pitchFamily="34" charset="0"/>
            </a:endParaRPr>
          </a:p>
          <a:p>
            <a:pPr lvl="2"/>
            <a:r>
              <a:rPr lang="en-NZ" sz="1600" spc="170" dirty="0">
                <a:solidFill>
                  <a:schemeClr val="bg1"/>
                </a:solidFill>
                <a:latin typeface="Verdana" pitchFamily="34" charset="0"/>
                <a:ea typeface="Verdana" pitchFamily="34" charset="0"/>
                <a:cs typeface="Verdana" pitchFamily="34" charset="0"/>
              </a:rPr>
              <a:t>Written report, verbally, conference presentation, academic paper. </a:t>
            </a: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9371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spc="170" dirty="0" smtClean="0">
                <a:solidFill>
                  <a:schemeClr val="tx1">
                    <a:lumMod val="85000"/>
                    <a:lumOff val="15000"/>
                  </a:schemeClr>
                </a:solidFill>
                <a:latin typeface="Verdana" pitchFamily="34" charset="0"/>
                <a:ea typeface="Verdana" pitchFamily="34" charset="0"/>
                <a:cs typeface="Verdana" pitchFamily="34" charset="0"/>
              </a:rPr>
              <a:t>Psychological </a:t>
            </a:r>
            <a:r>
              <a:rPr lang="en-NZ" spc="170" dirty="0">
                <a:solidFill>
                  <a:schemeClr val="tx1">
                    <a:lumMod val="85000"/>
                    <a:lumOff val="15000"/>
                  </a:schemeClr>
                </a:solidFill>
                <a:latin typeface="Verdana" pitchFamily="34" charset="0"/>
                <a:ea typeface="Verdana" pitchFamily="34" charset="0"/>
                <a:cs typeface="Verdana" pitchFamily="34" charset="0"/>
              </a:rPr>
              <a:t>assessment process and </a:t>
            </a:r>
            <a:r>
              <a:rPr lang="en-NZ" spc="170" dirty="0" smtClean="0">
                <a:solidFill>
                  <a:schemeClr val="tx1">
                    <a:lumMod val="85000"/>
                    <a:lumOff val="15000"/>
                  </a:schemeClr>
                </a:solidFill>
                <a:latin typeface="Verdana" pitchFamily="34" charset="0"/>
                <a:ea typeface="Verdana" pitchFamily="34" charset="0"/>
                <a:cs typeface="Verdana" pitchFamily="34" charset="0"/>
              </a:rPr>
              <a:t>issues</a:t>
            </a:r>
            <a:r>
              <a:rPr lang="en-NZ" spc="170" dirty="0">
                <a:solidFill>
                  <a:schemeClr val="tx1">
                    <a:lumMod val="85000"/>
                    <a:lumOff val="15000"/>
                  </a:schemeClr>
                </a:solidFill>
                <a:latin typeface="Verdana" pitchFamily="34" charset="0"/>
                <a:ea typeface="Verdana" pitchFamily="34" charset="0"/>
                <a:cs typeface="Verdana" pitchFamily="34" charset="0"/>
              </a:rPr>
              <a:t/>
            </a:r>
            <a:br>
              <a:rPr lang="en-NZ" spc="170" dirty="0">
                <a:solidFill>
                  <a:schemeClr val="tx1">
                    <a:lumMod val="85000"/>
                    <a:lumOff val="15000"/>
                  </a:schemeClr>
                </a:solidFill>
                <a:latin typeface="Verdana" pitchFamily="34" charset="0"/>
                <a:ea typeface="Verdana" pitchFamily="34" charset="0"/>
                <a:cs typeface="Verdana" pitchFamily="34" charset="0"/>
              </a:rPr>
            </a:br>
            <a:endParaRPr lang="en-NZ" dirty="0"/>
          </a:p>
        </p:txBody>
      </p:sp>
      <p:sp>
        <p:nvSpPr>
          <p:cNvPr id="3" name="Content Placeholder 2"/>
          <p:cNvSpPr>
            <a:spLocks noGrp="1"/>
          </p:cNvSpPr>
          <p:nvPr>
            <p:ph idx="1"/>
          </p:nvPr>
        </p:nvSpPr>
        <p:spPr/>
        <p:txBody>
          <a:bodyPr/>
          <a:lstStyle/>
          <a:p>
            <a:r>
              <a:rPr lang="en-NZ" spc="170" dirty="0" smtClean="0">
                <a:solidFill>
                  <a:schemeClr val="tx1">
                    <a:lumMod val="85000"/>
                    <a:lumOff val="15000"/>
                  </a:schemeClr>
                </a:solidFill>
                <a:latin typeface="Verdana" pitchFamily="34" charset="0"/>
                <a:ea typeface="Verdana" pitchFamily="34" charset="0"/>
                <a:cs typeface="Verdana" pitchFamily="34" charset="0"/>
              </a:rPr>
              <a:t>Some key points</a:t>
            </a:r>
          </a:p>
          <a:p>
            <a:pPr lvl="1"/>
            <a:r>
              <a:rPr lang="en-NZ" spc="170" dirty="0" smtClean="0">
                <a:solidFill>
                  <a:schemeClr val="tx1">
                    <a:lumMod val="85000"/>
                    <a:lumOff val="15000"/>
                  </a:schemeClr>
                </a:solidFill>
                <a:latin typeface="Verdana" pitchFamily="34" charset="0"/>
                <a:ea typeface="Verdana" pitchFamily="34" charset="0"/>
                <a:cs typeface="Verdana" pitchFamily="34" charset="0"/>
              </a:rPr>
              <a:t>ALWAYS </a:t>
            </a:r>
            <a:r>
              <a:rPr lang="en-NZ" spc="170" dirty="0">
                <a:solidFill>
                  <a:schemeClr val="tx1">
                    <a:lumMod val="85000"/>
                    <a:lumOff val="15000"/>
                  </a:schemeClr>
                </a:solidFill>
                <a:latin typeface="Verdana" pitchFamily="34" charset="0"/>
                <a:ea typeface="Verdana" pitchFamily="34" charset="0"/>
                <a:cs typeface="Verdana" pitchFamily="34" charset="0"/>
              </a:rPr>
              <a:t>CHECK </a:t>
            </a:r>
            <a:r>
              <a:rPr lang="en-NZ" spc="170" dirty="0" smtClean="0">
                <a:solidFill>
                  <a:schemeClr val="tx1">
                    <a:lumMod val="85000"/>
                    <a:lumOff val="15000"/>
                  </a:schemeClr>
                </a:solidFill>
                <a:latin typeface="Verdana" pitchFamily="34" charset="0"/>
                <a:ea typeface="Verdana" pitchFamily="34" charset="0"/>
                <a:cs typeface="Verdana" pitchFamily="34" charset="0"/>
              </a:rPr>
              <a:t>COPYRIGHT.</a:t>
            </a:r>
            <a:endParaRPr lang="en-NZ" spc="170" dirty="0">
              <a:solidFill>
                <a:schemeClr val="tx1">
                  <a:lumMod val="85000"/>
                  <a:lumOff val="15000"/>
                </a:schemeClr>
              </a:solidFill>
              <a:latin typeface="Verdana" pitchFamily="34" charset="0"/>
              <a:ea typeface="Verdana" pitchFamily="34" charset="0"/>
              <a:cs typeface="Verdana" pitchFamily="34" charset="0"/>
            </a:endParaRPr>
          </a:p>
          <a:p>
            <a:pPr lvl="1"/>
            <a:r>
              <a:rPr lang="en-NZ" spc="170" dirty="0">
                <a:solidFill>
                  <a:schemeClr val="tx1">
                    <a:lumMod val="85000"/>
                    <a:lumOff val="15000"/>
                  </a:schemeClr>
                </a:solidFill>
                <a:latin typeface="Verdana" pitchFamily="34" charset="0"/>
                <a:ea typeface="Verdana" pitchFamily="34" charset="0"/>
                <a:cs typeface="Verdana" pitchFamily="34" charset="0"/>
              </a:rPr>
              <a:t>CONSIDER ETHICS (e.g., </a:t>
            </a:r>
            <a:r>
              <a:rPr lang="en-NZ" spc="170" dirty="0">
                <a:solidFill>
                  <a:srgbClr val="FF0000"/>
                </a:solidFill>
                <a:latin typeface="Verdana" pitchFamily="34" charset="0"/>
                <a:ea typeface="Verdana" pitchFamily="34" charset="0"/>
                <a:cs typeface="Verdana" pitchFamily="34" charset="0"/>
              </a:rPr>
              <a:t>dangers in testing feedback</a:t>
            </a:r>
            <a:r>
              <a:rPr lang="en-NZ" spc="170" dirty="0" smtClean="0">
                <a:solidFill>
                  <a:schemeClr val="tx1">
                    <a:lumMod val="85000"/>
                    <a:lumOff val="15000"/>
                  </a:schemeClr>
                </a:solidFill>
                <a:latin typeface="Verdana" pitchFamily="34" charset="0"/>
                <a:ea typeface="Verdana" pitchFamily="34" charset="0"/>
                <a:cs typeface="Verdana" pitchFamily="34" charset="0"/>
              </a:rPr>
              <a:t>).</a:t>
            </a:r>
            <a:endParaRPr lang="en-NZ" spc="170" dirty="0">
              <a:solidFill>
                <a:schemeClr val="tx1">
                  <a:lumMod val="85000"/>
                  <a:lumOff val="15000"/>
                </a:schemeClr>
              </a:solidFill>
              <a:latin typeface="Verdana" pitchFamily="34" charset="0"/>
              <a:ea typeface="Verdana" pitchFamily="34" charset="0"/>
              <a:cs typeface="Verdana" pitchFamily="34" charset="0"/>
            </a:endParaRPr>
          </a:p>
          <a:p>
            <a:pPr lvl="1"/>
            <a:r>
              <a:rPr lang="en-NZ" spc="170" dirty="0">
                <a:solidFill>
                  <a:schemeClr val="tx1">
                    <a:lumMod val="85000"/>
                    <a:lumOff val="15000"/>
                  </a:schemeClr>
                </a:solidFill>
                <a:latin typeface="Verdana" pitchFamily="34" charset="0"/>
                <a:ea typeface="Verdana" pitchFamily="34" charset="0"/>
                <a:cs typeface="Verdana" pitchFamily="34" charset="0"/>
              </a:rPr>
              <a:t>Best practice = evidence based + </a:t>
            </a:r>
            <a:r>
              <a:rPr lang="en-NZ" spc="170" dirty="0" smtClean="0">
                <a:solidFill>
                  <a:schemeClr val="tx1">
                    <a:lumMod val="85000"/>
                    <a:lumOff val="15000"/>
                  </a:schemeClr>
                </a:solidFill>
                <a:latin typeface="Verdana" pitchFamily="34" charset="0"/>
                <a:ea typeface="Verdana" pitchFamily="34" charset="0"/>
                <a:cs typeface="Verdana" pitchFamily="34" charset="0"/>
              </a:rPr>
              <a:t>ethical. </a:t>
            </a:r>
            <a:endParaRPr lang="en-NZ" spc="170" dirty="0">
              <a:solidFill>
                <a:schemeClr val="tx1">
                  <a:lumMod val="85000"/>
                  <a:lumOff val="15000"/>
                </a:schemeClr>
              </a:solidFill>
              <a:latin typeface="Verdana" pitchFamily="34" charset="0"/>
              <a:ea typeface="Verdana" pitchFamily="34" charset="0"/>
              <a:cs typeface="Verdana" pitchFamily="34" charset="0"/>
            </a:endParaRPr>
          </a:p>
          <a:p>
            <a:pPr lvl="1"/>
            <a:r>
              <a:rPr lang="en-NZ" spc="170" dirty="0">
                <a:solidFill>
                  <a:srgbClr val="FF0000"/>
                </a:solidFill>
                <a:latin typeface="Verdana" pitchFamily="34" charset="0"/>
                <a:ea typeface="Verdana" pitchFamily="34" charset="0"/>
                <a:cs typeface="Verdana" pitchFamily="34" charset="0"/>
              </a:rPr>
              <a:t>PP assessment is a relatively new </a:t>
            </a:r>
            <a:r>
              <a:rPr lang="en-NZ" spc="170" dirty="0" smtClean="0">
                <a:solidFill>
                  <a:srgbClr val="FF0000"/>
                </a:solidFill>
                <a:latin typeface="Verdana" pitchFamily="34" charset="0"/>
                <a:ea typeface="Verdana" pitchFamily="34" charset="0"/>
                <a:cs typeface="Verdana" pitchFamily="34" charset="0"/>
              </a:rPr>
              <a:t>area.</a:t>
            </a:r>
            <a:endParaRPr lang="en-NZ" spc="170" dirty="0">
              <a:solidFill>
                <a:srgbClr val="FF0000"/>
              </a:solidFill>
              <a:latin typeface="Verdana" pitchFamily="34" charset="0"/>
              <a:ea typeface="Verdana" pitchFamily="34" charset="0"/>
              <a:cs typeface="Verdana" pitchFamily="34" charset="0"/>
            </a:endParaRPr>
          </a:p>
          <a:p>
            <a:pPr lvl="1"/>
            <a:r>
              <a:rPr lang="en-NZ" spc="170" dirty="0">
                <a:solidFill>
                  <a:schemeClr val="tx1">
                    <a:lumMod val="85000"/>
                    <a:lumOff val="15000"/>
                  </a:schemeClr>
                </a:solidFill>
                <a:latin typeface="Verdana" pitchFamily="34" charset="0"/>
                <a:ea typeface="Verdana" pitchFamily="34" charset="0"/>
                <a:cs typeface="Verdana" pitchFamily="34" charset="0"/>
              </a:rPr>
              <a:t>There are various theories of wellbeing, and of most components which are measured.</a:t>
            </a:r>
          </a:p>
          <a:p>
            <a:pPr lvl="1"/>
            <a:r>
              <a:rPr lang="en-NZ" spc="170" dirty="0">
                <a:solidFill>
                  <a:schemeClr val="tx1">
                    <a:lumMod val="85000"/>
                    <a:lumOff val="15000"/>
                  </a:schemeClr>
                </a:solidFill>
                <a:latin typeface="Verdana" pitchFamily="34" charset="0"/>
                <a:ea typeface="Verdana" pitchFamily="34" charset="0"/>
                <a:cs typeface="Verdana" pitchFamily="34" charset="0"/>
              </a:rPr>
              <a:t>Assessment time frames </a:t>
            </a:r>
            <a:r>
              <a:rPr lang="en-NZ" spc="170" dirty="0" smtClean="0">
                <a:solidFill>
                  <a:schemeClr val="tx1">
                    <a:lumMod val="85000"/>
                    <a:lumOff val="15000"/>
                  </a:schemeClr>
                </a:solidFill>
                <a:latin typeface="Verdana" pitchFamily="34" charset="0"/>
                <a:ea typeface="Verdana" pitchFamily="34" charset="0"/>
                <a:cs typeface="Verdana" pitchFamily="34" charset="0"/>
              </a:rPr>
              <a:t>matter.</a:t>
            </a:r>
            <a:endParaRPr lang="en-NZ" spc="170" dirty="0">
              <a:solidFill>
                <a:schemeClr val="tx1">
                  <a:lumMod val="85000"/>
                  <a:lumOff val="15000"/>
                </a:schemeClr>
              </a:solidFill>
              <a:latin typeface="Verdana" pitchFamily="34" charset="0"/>
              <a:ea typeface="Verdana" pitchFamily="34" charset="0"/>
              <a:cs typeface="Verdana" pitchFamily="34" charset="0"/>
            </a:endParaRPr>
          </a:p>
          <a:p>
            <a:pPr lvl="2"/>
            <a:r>
              <a:rPr lang="en-NZ" spc="170" dirty="0">
                <a:solidFill>
                  <a:schemeClr val="tx1">
                    <a:lumMod val="85000"/>
                    <a:lumOff val="15000"/>
                  </a:schemeClr>
                </a:solidFill>
                <a:latin typeface="Verdana" pitchFamily="34" charset="0"/>
                <a:ea typeface="Verdana" pitchFamily="34" charset="0"/>
                <a:cs typeface="Verdana" pitchFamily="34" charset="0"/>
              </a:rPr>
              <a:t>Past week, past month, in general… </a:t>
            </a:r>
          </a:p>
          <a:p>
            <a:pPr lvl="1"/>
            <a:r>
              <a:rPr lang="en-NZ" spc="170" dirty="0">
                <a:solidFill>
                  <a:schemeClr val="tx1">
                    <a:lumMod val="85000"/>
                    <a:lumOff val="15000"/>
                  </a:schemeClr>
                </a:solidFill>
                <a:latin typeface="Verdana" pitchFamily="34" charset="0"/>
                <a:ea typeface="Verdana" pitchFamily="34" charset="0"/>
                <a:cs typeface="Verdana" pitchFamily="34" charset="0"/>
              </a:rPr>
              <a:t>Suitability for</a:t>
            </a:r>
            <a:r>
              <a:rPr lang="en-NZ" spc="170" dirty="0" smtClean="0">
                <a:solidFill>
                  <a:schemeClr val="tx1">
                    <a:lumMod val="85000"/>
                    <a:lumOff val="15000"/>
                  </a:schemeClr>
                </a:solidFill>
                <a:latin typeface="Verdana" pitchFamily="34" charset="0"/>
                <a:ea typeface="Verdana" pitchFamily="34" charset="0"/>
                <a:cs typeface="Verdana" pitchFamily="34" charset="0"/>
              </a:rPr>
              <a:t>:</a:t>
            </a:r>
          </a:p>
          <a:p>
            <a:pPr lvl="2"/>
            <a:r>
              <a:rPr lang="en-NZ" spc="170" dirty="0">
                <a:solidFill>
                  <a:schemeClr val="tx1">
                    <a:lumMod val="85000"/>
                    <a:lumOff val="15000"/>
                  </a:schemeClr>
                </a:solidFill>
                <a:latin typeface="Verdana" pitchFamily="34" charset="0"/>
                <a:ea typeface="Verdana" pitchFamily="34" charset="0"/>
                <a:cs typeface="Verdana" pitchFamily="34" charset="0"/>
              </a:rPr>
              <a:t> One time, pre-post, over time… </a:t>
            </a:r>
          </a:p>
        </p:txBody>
      </p:sp>
    </p:spTree>
    <p:extLst>
      <p:ext uri="{BB962C8B-B14F-4D97-AF65-F5344CB8AC3E}">
        <p14:creationId xmlns:p14="http://schemas.microsoft.com/office/powerpoint/2010/main" val="345566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smtClean="0">
                <a:solidFill>
                  <a:schemeClr val="bg1"/>
                </a:solidFill>
                <a:latin typeface="Verdana" pitchFamily="34" charset="0"/>
                <a:ea typeface="Verdana" pitchFamily="34" charset="0"/>
                <a:cs typeface="Verdana" pitchFamily="34" charset="0"/>
              </a:rPr>
              <a:t>Psychological </a:t>
            </a:r>
            <a:r>
              <a:rPr lang="en-NZ" spc="170" dirty="0">
                <a:solidFill>
                  <a:schemeClr val="bg1"/>
                </a:solidFill>
                <a:latin typeface="Verdana" pitchFamily="34" charset="0"/>
                <a:ea typeface="Verdana" pitchFamily="34" charset="0"/>
                <a:cs typeface="Verdana" pitchFamily="34" charset="0"/>
              </a:rPr>
              <a:t>assessment process and issues</a:t>
            </a:r>
            <a:endParaRPr lang="en-NZ" dirty="0">
              <a:solidFill>
                <a:schemeClr val="bg1"/>
              </a:solidFill>
            </a:endParaRPr>
          </a:p>
        </p:txBody>
      </p:sp>
      <p:sp>
        <p:nvSpPr>
          <p:cNvPr id="3" name="Content Placeholder 2"/>
          <p:cNvSpPr>
            <a:spLocks noGrp="1"/>
          </p:cNvSpPr>
          <p:nvPr>
            <p:ph idx="1"/>
          </p:nvPr>
        </p:nvSpPr>
        <p:spPr/>
        <p:txBody>
          <a:bodyPr>
            <a:normAutofit lnSpcReduction="10000"/>
          </a:bodyPr>
          <a:lstStyle/>
          <a:p>
            <a:r>
              <a:rPr lang="en-NZ" spc="170" dirty="0">
                <a:solidFill>
                  <a:schemeClr val="bg1"/>
                </a:solidFill>
                <a:latin typeface="Verdana" pitchFamily="34" charset="0"/>
                <a:ea typeface="Verdana" pitchFamily="34" charset="0"/>
                <a:cs typeface="Verdana" pitchFamily="34" charset="0"/>
              </a:rPr>
              <a:t>Some key points</a:t>
            </a:r>
          </a:p>
          <a:p>
            <a:pPr lvl="1"/>
            <a:r>
              <a:rPr lang="en-NZ" spc="170" dirty="0" smtClean="0">
                <a:solidFill>
                  <a:srgbClr val="FF0000"/>
                </a:solidFill>
                <a:latin typeface="Verdana" pitchFamily="34" charset="0"/>
                <a:ea typeface="Verdana" pitchFamily="34" charset="0"/>
                <a:cs typeface="Verdana" pitchFamily="34" charset="0"/>
              </a:rPr>
              <a:t>You </a:t>
            </a:r>
            <a:r>
              <a:rPr lang="en-NZ" spc="170" dirty="0">
                <a:solidFill>
                  <a:srgbClr val="FF0000"/>
                </a:solidFill>
                <a:latin typeface="Verdana" pitchFamily="34" charset="0"/>
                <a:ea typeface="Verdana" pitchFamily="34" charset="0"/>
                <a:cs typeface="Verdana" pitchFamily="34" charset="0"/>
              </a:rPr>
              <a:t>can only manage what you </a:t>
            </a:r>
            <a:r>
              <a:rPr lang="en-NZ" spc="170" dirty="0" smtClean="0">
                <a:solidFill>
                  <a:srgbClr val="FF0000"/>
                </a:solidFill>
                <a:latin typeface="Verdana" pitchFamily="34" charset="0"/>
                <a:ea typeface="Verdana" pitchFamily="34" charset="0"/>
                <a:cs typeface="Verdana" pitchFamily="34" charset="0"/>
              </a:rPr>
              <a:t>measure.</a:t>
            </a:r>
            <a:endParaRPr lang="en-NZ" spc="170" dirty="0">
              <a:solidFill>
                <a:srgbClr val="FF0000"/>
              </a:solidFill>
              <a:latin typeface="Verdana" pitchFamily="34" charset="0"/>
              <a:ea typeface="Verdana" pitchFamily="34" charset="0"/>
              <a:cs typeface="Verdana" pitchFamily="34" charset="0"/>
            </a:endParaRPr>
          </a:p>
          <a:p>
            <a:pPr lvl="1"/>
            <a:r>
              <a:rPr lang="en-NZ" spc="170" dirty="0">
                <a:solidFill>
                  <a:schemeClr val="bg1"/>
                </a:solidFill>
                <a:latin typeface="Verdana" pitchFamily="34" charset="0"/>
                <a:ea typeface="Verdana" pitchFamily="34" charset="0"/>
                <a:cs typeface="Verdana" pitchFamily="34" charset="0"/>
              </a:rPr>
              <a:t>Tracking change over time is important due to variability in responding's impact on validity. </a:t>
            </a:r>
            <a:endParaRPr lang="en-NZ" spc="170" dirty="0" smtClean="0">
              <a:solidFill>
                <a:schemeClr val="bg1"/>
              </a:solidFill>
              <a:latin typeface="Verdana" pitchFamily="34" charset="0"/>
              <a:ea typeface="Verdana" pitchFamily="34" charset="0"/>
              <a:cs typeface="Verdana" pitchFamily="34" charset="0"/>
            </a:endParaRPr>
          </a:p>
          <a:p>
            <a:pPr lvl="1"/>
            <a:r>
              <a:rPr lang="en-NZ" spc="170" dirty="0" smtClean="0">
                <a:solidFill>
                  <a:srgbClr val="FF0000"/>
                </a:solidFill>
                <a:latin typeface="Verdana" pitchFamily="34" charset="0"/>
                <a:ea typeface="Verdana" pitchFamily="34" charset="0"/>
                <a:cs typeface="Verdana" pitchFamily="34" charset="0"/>
              </a:rPr>
              <a:t>Too </a:t>
            </a:r>
            <a:r>
              <a:rPr lang="en-NZ" spc="170" dirty="0">
                <a:solidFill>
                  <a:srgbClr val="FF0000"/>
                </a:solidFill>
                <a:latin typeface="Verdana" pitchFamily="34" charset="0"/>
                <a:ea typeface="Verdana" pitchFamily="34" charset="0"/>
                <a:cs typeface="Verdana" pitchFamily="34" charset="0"/>
              </a:rPr>
              <a:t>often wrong test used or no test used at </a:t>
            </a:r>
            <a:r>
              <a:rPr lang="en-NZ" spc="170" dirty="0" smtClean="0">
                <a:solidFill>
                  <a:srgbClr val="FF0000"/>
                </a:solidFill>
                <a:latin typeface="Verdana" pitchFamily="34" charset="0"/>
                <a:ea typeface="Verdana" pitchFamily="34" charset="0"/>
                <a:cs typeface="Verdana" pitchFamily="34" charset="0"/>
              </a:rPr>
              <a:t>all.</a:t>
            </a:r>
            <a:endParaRPr lang="en-NZ" spc="170" dirty="0">
              <a:solidFill>
                <a:srgbClr val="FF0000"/>
              </a:solidFill>
              <a:latin typeface="Verdana" pitchFamily="34" charset="0"/>
              <a:ea typeface="Verdana" pitchFamily="34" charset="0"/>
              <a:cs typeface="Verdana" pitchFamily="34" charset="0"/>
            </a:endParaRPr>
          </a:p>
          <a:p>
            <a:pPr lvl="1"/>
            <a:r>
              <a:rPr lang="en-NZ" spc="170" dirty="0" smtClean="0">
                <a:solidFill>
                  <a:schemeClr val="bg1"/>
                </a:solidFill>
                <a:latin typeface="Verdana" pitchFamily="34" charset="0"/>
                <a:ea typeface="Verdana" pitchFamily="34" charset="0"/>
                <a:cs typeface="Verdana" pitchFamily="34" charset="0"/>
              </a:rPr>
              <a:t>Cross-cultural considerations. </a:t>
            </a:r>
            <a:endParaRPr lang="en-NZ" spc="170" dirty="0">
              <a:solidFill>
                <a:schemeClr val="bg1"/>
              </a:solidFill>
              <a:latin typeface="Verdana" pitchFamily="34" charset="0"/>
              <a:ea typeface="Verdana" pitchFamily="34" charset="0"/>
              <a:cs typeface="Verdana" pitchFamily="34" charset="0"/>
            </a:endParaRPr>
          </a:p>
          <a:p>
            <a:pPr lvl="1"/>
            <a:r>
              <a:rPr lang="en-NZ" spc="170" dirty="0">
                <a:solidFill>
                  <a:schemeClr val="bg1"/>
                </a:solidFill>
                <a:latin typeface="Verdana" pitchFamily="34" charset="0"/>
                <a:ea typeface="Verdana" pitchFamily="34" charset="0"/>
                <a:cs typeface="Verdana" pitchFamily="34" charset="0"/>
              </a:rPr>
              <a:t>Terminology is very </a:t>
            </a:r>
            <a:r>
              <a:rPr lang="en-NZ" spc="170" dirty="0" smtClean="0">
                <a:solidFill>
                  <a:schemeClr val="bg1"/>
                </a:solidFill>
                <a:latin typeface="Verdana" pitchFamily="34" charset="0"/>
                <a:ea typeface="Verdana" pitchFamily="34" charset="0"/>
                <a:cs typeface="Verdana" pitchFamily="34" charset="0"/>
              </a:rPr>
              <a:t>important:</a:t>
            </a:r>
            <a:endParaRPr lang="en-NZ" spc="170" dirty="0">
              <a:solidFill>
                <a:schemeClr val="bg1"/>
              </a:solidFill>
              <a:latin typeface="Verdana" pitchFamily="34" charset="0"/>
              <a:ea typeface="Verdana" pitchFamily="34" charset="0"/>
              <a:cs typeface="Verdana" pitchFamily="34" charset="0"/>
            </a:endParaRPr>
          </a:p>
          <a:p>
            <a:pPr marL="914400" lvl="2" indent="0">
              <a:buNone/>
            </a:pPr>
            <a:r>
              <a:rPr lang="en-NZ" spc="170" dirty="0">
                <a:solidFill>
                  <a:schemeClr val="bg1"/>
                </a:solidFill>
                <a:latin typeface="Verdana" pitchFamily="34" charset="0"/>
                <a:ea typeface="Verdana" pitchFamily="34" charset="0"/>
                <a:cs typeface="Verdana" pitchFamily="34" charset="0"/>
              </a:rPr>
              <a:t>“When we ask people if they are happy, the answers tell us nothing if we don’t know what our respondents mean by ‘happy’. One person might mean, ‘I’m not currently feeling any serious pain’; another, ‘My life is pretty horrible but I’m reconciled to it’; another, ‘I’m feeling a lot better than I did yesterday’. </a:t>
            </a:r>
          </a:p>
          <a:p>
            <a:pPr lvl="1"/>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spc="170" dirty="0">
              <a:solidFill>
                <a:schemeClr val="bg1"/>
              </a:solidFill>
              <a:latin typeface="Verdana" pitchFamily="34" charset="0"/>
              <a:ea typeface="Verdana" pitchFamily="34" charset="0"/>
              <a:cs typeface="Verdana" pitchFamily="34" charset="0"/>
            </a:endParaRPr>
          </a:p>
          <a:p>
            <a:endParaRPr lang="en-NZ" dirty="0">
              <a:solidFill>
                <a:schemeClr val="bg1"/>
              </a:solidFill>
            </a:endParaRPr>
          </a:p>
        </p:txBody>
      </p:sp>
    </p:spTree>
    <p:extLst>
      <p:ext uri="{BB962C8B-B14F-4D97-AF65-F5344CB8AC3E}">
        <p14:creationId xmlns:p14="http://schemas.microsoft.com/office/powerpoint/2010/main" val="381345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pc="170" dirty="0" smtClean="0">
                <a:solidFill>
                  <a:schemeClr val="tx1">
                    <a:lumMod val="85000"/>
                    <a:lumOff val="15000"/>
                  </a:schemeClr>
                </a:solidFill>
                <a:latin typeface="Verdana" pitchFamily="34" charset="0"/>
                <a:ea typeface="Verdana" pitchFamily="34" charset="0"/>
                <a:cs typeface="Verdana" pitchFamily="34" charset="0"/>
              </a:rPr>
              <a:t>Assessment </a:t>
            </a:r>
            <a:r>
              <a:rPr lang="en-NZ" spc="170" dirty="0" smtClean="0">
                <a:solidFill>
                  <a:schemeClr val="tx1">
                    <a:lumMod val="85000"/>
                    <a:lumOff val="15000"/>
                  </a:schemeClr>
                </a:solidFill>
                <a:latin typeface="Verdana" pitchFamily="34" charset="0"/>
                <a:ea typeface="Verdana" pitchFamily="34" charset="0"/>
                <a:cs typeface="Verdana" pitchFamily="34" charset="0"/>
              </a:rPr>
              <a:t>projects</a:t>
            </a:r>
            <a:endParaRPr lang="en-NZ" dirty="0"/>
          </a:p>
        </p:txBody>
      </p:sp>
      <p:sp>
        <p:nvSpPr>
          <p:cNvPr id="3" name="Content Placeholder 2"/>
          <p:cNvSpPr>
            <a:spLocks noGrp="1"/>
          </p:cNvSpPr>
          <p:nvPr>
            <p:ph idx="1"/>
          </p:nvPr>
        </p:nvSpPr>
        <p:spPr/>
        <p:txBody>
          <a:bodyPr>
            <a:normAutofit lnSpcReduction="10000"/>
          </a:bodyPr>
          <a:lstStyle/>
          <a:p>
            <a:r>
              <a:rPr lang="en-NZ" spc="170" dirty="0" smtClean="0">
                <a:solidFill>
                  <a:srgbClr val="FF0000"/>
                </a:solidFill>
                <a:latin typeface="Verdana" pitchFamily="34" charset="0"/>
                <a:ea typeface="Verdana" pitchFamily="34" charset="0"/>
                <a:cs typeface="Verdana" pitchFamily="34" charset="0"/>
              </a:rPr>
              <a:t>International </a:t>
            </a:r>
            <a:r>
              <a:rPr lang="en-NZ" spc="170" dirty="0">
                <a:solidFill>
                  <a:srgbClr val="FF0000"/>
                </a:solidFill>
                <a:latin typeface="Verdana" pitchFamily="34" charset="0"/>
                <a:ea typeface="Verdana" pitchFamily="34" charset="0"/>
                <a:cs typeface="Verdana" pitchFamily="34" charset="0"/>
              </a:rPr>
              <a:t>Wellbeing </a:t>
            </a:r>
            <a:r>
              <a:rPr lang="en-NZ" spc="170" dirty="0" smtClean="0">
                <a:solidFill>
                  <a:srgbClr val="FF0000"/>
                </a:solidFill>
                <a:latin typeface="Verdana" pitchFamily="34" charset="0"/>
                <a:ea typeface="Verdana" pitchFamily="34" charset="0"/>
                <a:cs typeface="Verdana" pitchFamily="34" charset="0"/>
              </a:rPr>
              <a:t>Study</a:t>
            </a:r>
            <a:r>
              <a:rPr lang="en-NZ" spc="170" dirty="0" smtClean="0">
                <a:solidFill>
                  <a:schemeClr val="tx1">
                    <a:lumMod val="85000"/>
                    <a:lumOff val="15000"/>
                  </a:schemeClr>
                </a:solidFill>
                <a:latin typeface="Verdana" pitchFamily="34" charset="0"/>
                <a:ea typeface="Verdana" pitchFamily="34" charset="0"/>
                <a:cs typeface="Verdana" pitchFamily="34" charset="0"/>
              </a:rPr>
              <a:t>: </a:t>
            </a:r>
          </a:p>
          <a:p>
            <a:pPr lvl="1"/>
            <a:r>
              <a:rPr lang="en-NZ" spc="170" dirty="0" smtClean="0">
                <a:solidFill>
                  <a:schemeClr val="tx1">
                    <a:lumMod val="85000"/>
                    <a:lumOff val="15000"/>
                  </a:schemeClr>
                </a:solidFill>
                <a:latin typeface="Verdana" pitchFamily="34" charset="0"/>
                <a:ea typeface="Verdana" pitchFamily="34" charset="0"/>
                <a:cs typeface="Verdana" pitchFamily="34" charset="0"/>
                <a:hlinkClick r:id="rId2"/>
              </a:rPr>
              <a:t>www.wellbeingstudy.com</a:t>
            </a:r>
            <a:r>
              <a:rPr lang="en-NZ" spc="170" dirty="0" smtClean="0">
                <a:solidFill>
                  <a:schemeClr val="tx1">
                    <a:lumMod val="85000"/>
                    <a:lumOff val="15000"/>
                  </a:schemeClr>
                </a:solidFill>
                <a:latin typeface="Verdana" pitchFamily="34" charset="0"/>
                <a:ea typeface="Verdana" pitchFamily="34" charset="0"/>
                <a:cs typeface="Verdana" pitchFamily="34" charset="0"/>
              </a:rPr>
              <a:t> </a:t>
            </a:r>
            <a:endParaRPr lang="en-NZ" spc="170" dirty="0" smtClean="0">
              <a:solidFill>
                <a:schemeClr val="tx1">
                  <a:lumMod val="85000"/>
                  <a:lumOff val="15000"/>
                </a:schemeClr>
              </a:solidFill>
              <a:latin typeface="Verdana" pitchFamily="34" charset="0"/>
              <a:ea typeface="Verdana" pitchFamily="34" charset="0"/>
              <a:cs typeface="Verdana" pitchFamily="34" charset="0"/>
            </a:endParaRPr>
          </a:p>
          <a:p>
            <a:pPr lvl="1"/>
            <a:r>
              <a:rPr lang="en-NZ" spc="170" dirty="0" smtClean="0">
                <a:solidFill>
                  <a:schemeClr val="tx1">
                    <a:lumMod val="85000"/>
                    <a:lumOff val="15000"/>
                  </a:schemeClr>
                </a:solidFill>
                <a:latin typeface="Verdana" pitchFamily="34" charset="0"/>
                <a:ea typeface="Verdana" pitchFamily="34" charset="0"/>
                <a:cs typeface="Verdana" pitchFamily="34" charset="0"/>
              </a:rPr>
              <a:t>16 languages.</a:t>
            </a:r>
          </a:p>
          <a:p>
            <a:pPr lvl="1"/>
            <a:r>
              <a:rPr lang="en-NZ" spc="170" dirty="0" smtClean="0">
                <a:solidFill>
                  <a:schemeClr val="tx1">
                    <a:lumMod val="85000"/>
                    <a:lumOff val="15000"/>
                  </a:schemeClr>
                </a:solidFill>
                <a:latin typeface="Verdana" pitchFamily="34" charset="0"/>
                <a:ea typeface="Verdana" pitchFamily="34" charset="0"/>
                <a:cs typeface="Verdana" pitchFamily="34" charset="0"/>
              </a:rPr>
              <a:t>Example article from this data:</a:t>
            </a:r>
          </a:p>
          <a:p>
            <a:pPr lvl="2"/>
            <a:r>
              <a:rPr lang="en-NZ" spc="170" dirty="0" smtClean="0">
                <a:solidFill>
                  <a:schemeClr val="tx1">
                    <a:lumMod val="85000"/>
                    <a:lumOff val="15000"/>
                  </a:schemeClr>
                </a:solidFill>
                <a:latin typeface="Verdana" pitchFamily="34" charset="0"/>
                <a:ea typeface="Verdana" pitchFamily="34" charset="0"/>
                <a:cs typeface="Verdana" pitchFamily="34" charset="0"/>
              </a:rPr>
              <a:t>Personality </a:t>
            </a:r>
            <a:r>
              <a:rPr lang="en-NZ" spc="170" dirty="0">
                <a:solidFill>
                  <a:schemeClr val="tx1">
                    <a:lumMod val="85000"/>
                    <a:lumOff val="15000"/>
                  </a:schemeClr>
                </a:solidFill>
                <a:latin typeface="Verdana" pitchFamily="34" charset="0"/>
                <a:ea typeface="Verdana" pitchFamily="34" charset="0"/>
                <a:cs typeface="Verdana" pitchFamily="34" charset="0"/>
              </a:rPr>
              <a:t>strengths , effective goal-striving, and enhanced well-being: Comparing 12 candidate keystone constructs</a:t>
            </a:r>
            <a:r>
              <a:rPr lang="en-NZ" spc="170" dirty="0" smtClean="0">
                <a:solidFill>
                  <a:schemeClr val="tx1">
                    <a:lumMod val="85000"/>
                    <a:lumOff val="15000"/>
                  </a:schemeClr>
                </a:solidFill>
                <a:latin typeface="Verdana" pitchFamily="34" charset="0"/>
                <a:ea typeface="Verdana" pitchFamily="34" charset="0"/>
                <a:cs typeface="Verdana" pitchFamily="34" charset="0"/>
              </a:rPr>
              <a:t>.</a:t>
            </a:r>
          </a:p>
          <a:p>
            <a:pPr lvl="2"/>
            <a:r>
              <a:rPr lang="en-NZ" spc="170" dirty="0">
                <a:solidFill>
                  <a:schemeClr val="tx1">
                    <a:lumMod val="85000"/>
                    <a:lumOff val="15000"/>
                  </a:schemeClr>
                </a:solidFill>
                <a:latin typeface="Verdana" pitchFamily="34" charset="0"/>
                <a:ea typeface="Verdana" pitchFamily="34" charset="0"/>
                <a:cs typeface="Verdana" pitchFamily="34" charset="0"/>
                <a:hlinkClick r:id="rId3"/>
              </a:rPr>
              <a:t>http://</a:t>
            </a:r>
            <a:r>
              <a:rPr lang="en-NZ" spc="170" dirty="0" smtClean="0">
                <a:solidFill>
                  <a:schemeClr val="tx1">
                    <a:lumMod val="85000"/>
                    <a:lumOff val="15000"/>
                  </a:schemeClr>
                </a:solidFill>
                <a:latin typeface="Verdana" pitchFamily="34" charset="0"/>
                <a:ea typeface="Verdana" pitchFamily="34" charset="0"/>
                <a:cs typeface="Verdana" pitchFamily="34" charset="0"/>
                <a:hlinkClick r:id="rId3"/>
              </a:rPr>
              <a:t>psp.sagepub.com/content/early/2015/02/23/0146167215573211</a:t>
            </a:r>
            <a:r>
              <a:rPr lang="en-NZ" spc="170" dirty="0" smtClean="0">
                <a:solidFill>
                  <a:schemeClr val="tx1">
                    <a:lumMod val="85000"/>
                    <a:lumOff val="15000"/>
                  </a:schemeClr>
                </a:solidFill>
                <a:latin typeface="Verdana" pitchFamily="34" charset="0"/>
                <a:ea typeface="Verdana" pitchFamily="34" charset="0"/>
                <a:cs typeface="Verdana" pitchFamily="34" charset="0"/>
              </a:rPr>
              <a:t> </a:t>
            </a:r>
          </a:p>
          <a:p>
            <a:r>
              <a:rPr lang="en-NZ" spc="170" dirty="0" smtClean="0">
                <a:solidFill>
                  <a:srgbClr val="FF0000"/>
                </a:solidFill>
                <a:latin typeface="Verdana" pitchFamily="34" charset="0"/>
                <a:ea typeface="Verdana" pitchFamily="34" charset="0"/>
                <a:cs typeface="Verdana" pitchFamily="34" charset="0"/>
              </a:rPr>
              <a:t>Sovereign New Zealand Wellbeing Index</a:t>
            </a:r>
            <a:r>
              <a:rPr lang="en-NZ" spc="170" dirty="0" smtClean="0">
                <a:solidFill>
                  <a:schemeClr val="tx1">
                    <a:lumMod val="85000"/>
                    <a:lumOff val="15000"/>
                  </a:schemeClr>
                </a:solidFill>
                <a:latin typeface="Verdana" pitchFamily="34" charset="0"/>
                <a:ea typeface="Verdana" pitchFamily="34" charset="0"/>
                <a:cs typeface="Verdana" pitchFamily="34" charset="0"/>
              </a:rPr>
              <a:t>:</a:t>
            </a:r>
          </a:p>
          <a:p>
            <a:pPr lvl="1"/>
            <a:r>
              <a:rPr lang="en-NZ" spc="170" dirty="0" smtClean="0">
                <a:solidFill>
                  <a:schemeClr val="tx1">
                    <a:lumMod val="85000"/>
                    <a:lumOff val="15000"/>
                  </a:schemeClr>
                </a:solidFill>
                <a:latin typeface="Verdana" pitchFamily="34" charset="0"/>
                <a:ea typeface="Verdana" pitchFamily="34" charset="0"/>
                <a:cs typeface="Verdana" pitchFamily="34" charset="0"/>
                <a:hlinkClick r:id="rId4"/>
              </a:rPr>
              <a:t>www.mywellbeing.co.nz</a:t>
            </a:r>
            <a:endParaRPr lang="en-NZ" spc="170" dirty="0" smtClean="0">
              <a:solidFill>
                <a:schemeClr val="tx1">
                  <a:lumMod val="85000"/>
                  <a:lumOff val="15000"/>
                </a:schemeClr>
              </a:solidFill>
              <a:latin typeface="Verdana" pitchFamily="34" charset="0"/>
              <a:ea typeface="Verdana" pitchFamily="34" charset="0"/>
              <a:cs typeface="Verdana" pitchFamily="34" charset="0"/>
            </a:endParaRPr>
          </a:p>
          <a:p>
            <a:pPr lvl="1"/>
            <a:r>
              <a:rPr lang="en-NZ" spc="170" dirty="0" smtClean="0">
                <a:solidFill>
                  <a:schemeClr val="tx1">
                    <a:lumMod val="85000"/>
                    <a:lumOff val="15000"/>
                  </a:schemeClr>
                </a:solidFill>
                <a:latin typeface="Verdana" pitchFamily="34" charset="0"/>
                <a:ea typeface="Verdana" pitchFamily="34" charset="0"/>
                <a:cs typeface="Verdana" pitchFamily="34" charset="0"/>
              </a:rPr>
              <a:t>10,000 New Zealanders, every 2 years (4,400 at T2).  </a:t>
            </a:r>
          </a:p>
          <a:p>
            <a:pPr lvl="1"/>
            <a:r>
              <a:rPr lang="en-NZ" spc="170" dirty="0" smtClean="0">
                <a:solidFill>
                  <a:schemeClr val="tx1">
                    <a:lumMod val="85000"/>
                    <a:lumOff val="15000"/>
                  </a:schemeClr>
                </a:solidFill>
                <a:latin typeface="Verdana" pitchFamily="34" charset="0"/>
                <a:ea typeface="Verdana" pitchFamily="34" charset="0"/>
                <a:cs typeface="Verdana" pitchFamily="34" charset="0"/>
              </a:rPr>
              <a:t>Representative to NZ census data.</a:t>
            </a:r>
          </a:p>
          <a:p>
            <a:pPr lvl="1"/>
            <a:endParaRPr lang="en-NZ" spc="170" dirty="0" smtClean="0">
              <a:solidFill>
                <a:schemeClr val="tx1">
                  <a:lumMod val="85000"/>
                  <a:lumOff val="15000"/>
                </a:schemeClr>
              </a:solidFill>
              <a:latin typeface="Verdana" pitchFamily="34" charset="0"/>
              <a:ea typeface="Verdana" pitchFamily="34" charset="0"/>
              <a:cs typeface="Verdana" pitchFamily="34" charset="0"/>
            </a:endParaRPr>
          </a:p>
          <a:p>
            <a:endParaRPr lang="en-NZ" spc="170" dirty="0" smtClean="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61147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1530</Words>
  <Application>Microsoft Office PowerPoint</Application>
  <PresentationFormat>Widescreen</PresentationFormat>
  <Paragraphs>247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Verdana</vt:lpstr>
      <vt:lpstr>Office Theme</vt:lpstr>
      <vt:lpstr>The benefits of frequent wellbeing assessments:  For individuals, coaching, organisation, and schools</vt:lpstr>
      <vt:lpstr>Rough plan</vt:lpstr>
      <vt:lpstr>Why am I into this assessment stuff?</vt:lpstr>
      <vt:lpstr>Why am I into this assessment stuff?</vt:lpstr>
      <vt:lpstr>Psychological assessment process and issues </vt:lpstr>
      <vt:lpstr>Psychological assessment process and issues</vt:lpstr>
      <vt:lpstr>Psychological assessment process and issues </vt:lpstr>
      <vt:lpstr>Psychological assessment process and issues</vt:lpstr>
      <vt:lpstr>Assessment projects</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Work on Wellbeing</vt:lpstr>
      <vt:lpstr>Assessing Wellbeing in Education</vt:lpstr>
      <vt:lpstr>Assessing Wellbeing in Education</vt:lpstr>
      <vt:lpstr>Assessing Wellbeing in Education</vt:lpstr>
      <vt:lpstr>Assessing Wellbeing in Education</vt:lpstr>
      <vt:lpstr>Assessing Wellbeing in Education</vt:lpstr>
      <vt:lpstr>I hope you are still awake, thank you for participating!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frequent wellbeing assessments:  For individuals, coaching, organisation, and schools</dc:title>
  <dc:creator>Aaron Jarden</dc:creator>
  <cp:lastModifiedBy>Reviewer</cp:lastModifiedBy>
  <cp:revision>20</cp:revision>
  <dcterms:created xsi:type="dcterms:W3CDTF">2015-03-25T01:36:15Z</dcterms:created>
  <dcterms:modified xsi:type="dcterms:W3CDTF">2015-04-02T06:26:00Z</dcterms:modified>
</cp:coreProperties>
</file>