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howSpecialPlsOnTitleSld="0" strictFirstAndLastChars="0" saveSubsetFonts="1">
  <p:sldMasterIdLst>
    <p:sldMasterId id="2147483648" r:id="rId1"/>
  </p:sldMasterIdLst>
  <p:notesMasterIdLst>
    <p:notesMasterId r:id="rId66"/>
  </p:notesMasterIdLst>
  <p:sldIdLst>
    <p:sldId id="256" r:id="rId2"/>
    <p:sldId id="262" r:id="rId3"/>
    <p:sldId id="278" r:id="rId4"/>
    <p:sldId id="263" r:id="rId5"/>
    <p:sldId id="310" r:id="rId6"/>
    <p:sldId id="322" r:id="rId7"/>
    <p:sldId id="323" r:id="rId8"/>
    <p:sldId id="284" r:id="rId9"/>
    <p:sldId id="297" r:id="rId10"/>
    <p:sldId id="315" r:id="rId11"/>
    <p:sldId id="300" r:id="rId12"/>
    <p:sldId id="311" r:id="rId13"/>
    <p:sldId id="317" r:id="rId14"/>
    <p:sldId id="325" r:id="rId15"/>
    <p:sldId id="309" r:id="rId16"/>
    <p:sldId id="266" r:id="rId17"/>
    <p:sldId id="324" r:id="rId18"/>
    <p:sldId id="285" r:id="rId19"/>
    <p:sldId id="326" r:id="rId20"/>
    <p:sldId id="288" r:id="rId21"/>
    <p:sldId id="318" r:id="rId22"/>
    <p:sldId id="301" r:id="rId23"/>
    <p:sldId id="355" r:id="rId24"/>
    <p:sldId id="358" r:id="rId25"/>
    <p:sldId id="351" r:id="rId26"/>
    <p:sldId id="352" r:id="rId27"/>
    <p:sldId id="327" r:id="rId28"/>
    <p:sldId id="319" r:id="rId29"/>
    <p:sldId id="329" r:id="rId30"/>
    <p:sldId id="330" r:id="rId31"/>
    <p:sldId id="331" r:id="rId32"/>
    <p:sldId id="293" r:id="rId33"/>
    <p:sldId id="332" r:id="rId34"/>
    <p:sldId id="360" r:id="rId35"/>
    <p:sldId id="333" r:id="rId36"/>
    <p:sldId id="261" r:id="rId37"/>
    <p:sldId id="334" r:id="rId38"/>
    <p:sldId id="335" r:id="rId39"/>
    <p:sldId id="289" r:id="rId40"/>
    <p:sldId id="353" r:id="rId41"/>
    <p:sldId id="357" r:id="rId42"/>
    <p:sldId id="302" r:id="rId43"/>
    <p:sldId id="341" r:id="rId44"/>
    <p:sldId id="342" r:id="rId45"/>
    <p:sldId id="343" r:id="rId46"/>
    <p:sldId id="344" r:id="rId47"/>
    <p:sldId id="345" r:id="rId48"/>
    <p:sldId id="346" r:id="rId49"/>
    <p:sldId id="328" r:id="rId50"/>
    <p:sldId id="356" r:id="rId51"/>
    <p:sldId id="347" r:id="rId52"/>
    <p:sldId id="348" r:id="rId53"/>
    <p:sldId id="349" r:id="rId54"/>
    <p:sldId id="350" r:id="rId55"/>
    <p:sldId id="361" r:id="rId56"/>
    <p:sldId id="274" r:id="rId57"/>
    <p:sldId id="304" r:id="rId58"/>
    <p:sldId id="305" r:id="rId59"/>
    <p:sldId id="359" r:id="rId60"/>
    <p:sldId id="354" r:id="rId61"/>
    <p:sldId id="292" r:id="rId62"/>
    <p:sldId id="312" r:id="rId63"/>
    <p:sldId id="306" r:id="rId64"/>
    <p:sldId id="308" r:id="rId65"/>
  </p:sldIdLst>
  <p:sldSz cx="24384000" cy="13716000"/>
  <p:notesSz cx="6858000" cy="9144000"/>
  <p:defaultTextStyle>
    <a:defPPr>
      <a:defRPr lang="en-US"/>
    </a:defPPr>
    <a:lvl1pPr algn="ctr" defTabSz="825500" rtl="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1pPr>
    <a:lvl2pPr indent="228600" algn="ctr" defTabSz="825500" rtl="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2pPr>
    <a:lvl3pPr indent="457200" algn="ctr" defTabSz="825500" rtl="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3pPr>
    <a:lvl4pPr indent="685800" algn="ctr" defTabSz="825500" rtl="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4pPr>
    <a:lvl5pPr indent="914400" algn="ctr" defTabSz="825500" rtl="0" fontAlgn="base" hangingPunct="0">
      <a:spcBef>
        <a:spcPct val="0"/>
      </a:spcBef>
      <a:spcAft>
        <a:spcPct val="0"/>
      </a:spcAft>
      <a:defRPr sz="5000" kern="1200">
        <a:solidFill>
          <a:srgbClr val="000000"/>
        </a:solidFill>
        <a:latin typeface="Helvetica Light" charset="0"/>
        <a:ea typeface="Helvetica Light" charset="0"/>
        <a:cs typeface="Helvetica Light" charset="0"/>
        <a:sym typeface="Helvetica Light" charset="0"/>
      </a:defRPr>
    </a:lvl5pPr>
    <a:lvl6pPr marL="22860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6pPr>
    <a:lvl7pPr marL="27432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7pPr>
    <a:lvl8pPr marL="32004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8pPr>
    <a:lvl9pPr marL="3657600" algn="l" defTabSz="914400" rtl="0" eaLnBrk="1" latinLnBrk="0" hangingPunct="1">
      <a:defRPr sz="5000" kern="1200">
        <a:solidFill>
          <a:srgbClr val="000000"/>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270" y="5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p>
        </p:txBody>
      </p:sp>
    </p:spTree>
    <p:extLst>
      <p:ext uri="{BB962C8B-B14F-4D97-AF65-F5344CB8AC3E}">
        <p14:creationId xmlns:p14="http://schemas.microsoft.com/office/powerpoint/2010/main" val="2737851882"/>
      </p:ext>
    </p:extLst>
  </p:cSld>
  <p:clrMap bg1="lt1" tx1="dk1" bg2="lt2" tx2="dk2" accent1="accent1" accent2="accent2" accent3="accent3" accent4="accent4" accent5="accent5" accent6="accent6" hlink="hlink" folHlink="folHlink"/>
  <p:notesStyle>
    <a:lvl1pPr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159060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61006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41614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5345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74301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61516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8147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515015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00483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10480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93670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83859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121098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086412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44396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22842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669503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147853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11043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976746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121513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73680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882563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255493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3376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574652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872252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5686507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554844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22639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763217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505756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59808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689789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068548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859483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143211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851088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914828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13215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153061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191346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260799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98249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137471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014271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894218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619570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228925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486051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76841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56538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53973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52785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69589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Tree>
    <p:extLst>
      <p:ext uri="{BB962C8B-B14F-4D97-AF65-F5344CB8AC3E}">
        <p14:creationId xmlns:p14="http://schemas.microsoft.com/office/powerpoint/2010/main" val="339836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26537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399000" y="3365500"/>
            <a:ext cx="5207000" cy="10033000"/>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1778000" y="3365500"/>
            <a:ext cx="15468600" cy="10033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402894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4137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86175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1778000" y="8432800"/>
            <a:ext cx="10337800" cy="4965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12268200" y="8432800"/>
            <a:ext cx="10337800" cy="4965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69984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endParaRPr lang="en-NZ"/>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14359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203289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0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3567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2081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p:cNvSpPr>
          <p:nvPr/>
        </p:nvSpPr>
        <p:spPr bwMode="auto">
          <a:xfrm>
            <a:off x="-76200" y="-53975"/>
            <a:ext cx="24536400" cy="13979525"/>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1026" name="Line 2"/>
          <p:cNvSpPr>
            <a:spLocks noChangeShapeType="1"/>
          </p:cNvSpPr>
          <p:nvPr/>
        </p:nvSpPr>
        <p:spPr bwMode="auto">
          <a:xfrm flipH="1">
            <a:off x="2555875" y="22225"/>
            <a:ext cx="0" cy="14514513"/>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sp>
        <p:nvSpPr>
          <p:cNvPr id="1027" name="AutoShape 3"/>
          <p:cNvSpPr>
            <a:spLocks/>
          </p:cNvSpPr>
          <p:nvPr/>
        </p:nvSpPr>
        <p:spPr bwMode="auto">
          <a:xfrm>
            <a:off x="1444625" y="1604963"/>
            <a:ext cx="2205038" cy="22034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1028" name="AutoShape 4"/>
          <p:cNvSpPr>
            <a:spLocks/>
          </p:cNvSpPr>
          <p:nvPr/>
        </p:nvSpPr>
        <p:spPr bwMode="auto">
          <a:xfrm>
            <a:off x="1343025" y="1493838"/>
            <a:ext cx="2425700" cy="24257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1029" name="Rectangle 5"/>
          <p:cNvSpPr>
            <a:spLocks noGrp="1"/>
          </p:cNvSpPr>
          <p:nvPr>
            <p:ph type="title"/>
          </p:nvPr>
        </p:nvSpPr>
        <p:spPr bwMode="auto">
          <a:xfrm>
            <a:off x="1778000" y="3365500"/>
            <a:ext cx="208280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altLang="en-US">
                <a:sym typeface="Helvetica Neue Light" charset="0"/>
              </a:rPr>
              <a:t>Click to edit Master title style</a:t>
            </a:r>
          </a:p>
        </p:txBody>
      </p:sp>
      <p:sp>
        <p:nvSpPr>
          <p:cNvPr id="1030" name="Rectangle 6"/>
          <p:cNvSpPr>
            <a:spLocks noGrp="1"/>
          </p:cNvSpPr>
          <p:nvPr>
            <p:ph type="body" idx="1"/>
          </p:nvPr>
        </p:nvSpPr>
        <p:spPr bwMode="auto">
          <a:xfrm>
            <a:off x="1778000" y="8432800"/>
            <a:ext cx="20828000" cy="496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altLang="en-US">
                <a:sym typeface="Helvetica Neue Thin" charset="0"/>
              </a:rPr>
              <a:t>Click to edit Master text styles</a:t>
            </a:r>
          </a:p>
          <a:p>
            <a:pPr lvl="1"/>
            <a:r>
              <a:rPr lang="en-US" altLang="en-US">
                <a:sym typeface="Helvetica Neue Thin" charset="0"/>
              </a:rPr>
              <a:t>Second level</a:t>
            </a:r>
          </a:p>
          <a:p>
            <a:pPr lvl="2"/>
            <a:r>
              <a:rPr lang="en-US" altLang="en-US">
                <a:sym typeface="Helvetica Neue Thin" charset="0"/>
              </a:rPr>
              <a:t>Third level</a:t>
            </a:r>
          </a:p>
          <a:p>
            <a:pPr lvl="3"/>
            <a:r>
              <a:rPr lang="en-US" altLang="en-US">
                <a:sym typeface="Helvetica Neue Thin" charset="0"/>
              </a:rPr>
              <a:t>Fourth level</a:t>
            </a:r>
          </a:p>
          <a:p>
            <a:pPr lvl="4"/>
            <a:r>
              <a:rPr lang="en-US" altLang="en-US">
                <a:sym typeface="Helvetica Neue Thin"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825500" rtl="0" fontAlgn="base" hangingPunct="0">
        <a:spcBef>
          <a:spcPct val="0"/>
        </a:spcBef>
        <a:spcAft>
          <a:spcPct val="0"/>
        </a:spcAft>
        <a:defRPr sz="11200" kern="1200">
          <a:solidFill>
            <a:srgbClr val="FFFFFF"/>
          </a:solidFill>
          <a:latin typeface="+mj-lt"/>
          <a:ea typeface="+mj-ea"/>
          <a:cs typeface="+mj-cs"/>
          <a:sym typeface="Helvetica Neue Light" charset="0"/>
        </a:defRPr>
      </a:lvl1pPr>
      <a:lvl2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2pPr>
      <a:lvl3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3pPr>
      <a:lvl4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4pPr>
      <a:lvl5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5pPr>
      <a:lvl6pPr marL="4572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6pPr>
      <a:lvl7pPr marL="9144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7pPr>
      <a:lvl8pPr marL="13716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8pPr>
      <a:lvl9pPr marL="18288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9pPr>
    </p:titleStyle>
    <p:bodyStyle>
      <a:lvl1pPr algn="ctr" defTabSz="825500" rtl="0" fontAlgn="base" hangingPunct="0">
        <a:spcBef>
          <a:spcPct val="0"/>
        </a:spcBef>
        <a:spcAft>
          <a:spcPct val="0"/>
        </a:spcAft>
        <a:defRPr sz="4400" kern="1200">
          <a:solidFill>
            <a:srgbClr val="FFFFFF"/>
          </a:solidFill>
          <a:latin typeface="+mn-lt"/>
          <a:ea typeface="+mn-ea"/>
          <a:cs typeface="+mn-cs"/>
          <a:sym typeface="Helvetica Neue Thin" charset="0"/>
        </a:defRPr>
      </a:lvl1pPr>
      <a:lvl2pPr indent="228600" algn="ctr" defTabSz="825500" rtl="0" fontAlgn="base" hangingPunct="0">
        <a:spcBef>
          <a:spcPct val="0"/>
        </a:spcBef>
        <a:spcAft>
          <a:spcPct val="0"/>
        </a:spcAft>
        <a:defRPr sz="4400" kern="1200">
          <a:solidFill>
            <a:srgbClr val="FFFFFF"/>
          </a:solidFill>
          <a:latin typeface="+mn-lt"/>
          <a:ea typeface="+mn-ea"/>
          <a:cs typeface="+mn-cs"/>
          <a:sym typeface="Helvetica Neue Thin" charset="0"/>
        </a:defRPr>
      </a:lvl2pPr>
      <a:lvl3pPr indent="457200" algn="ctr" defTabSz="825500" rtl="0" fontAlgn="base" hangingPunct="0">
        <a:spcBef>
          <a:spcPct val="0"/>
        </a:spcBef>
        <a:spcAft>
          <a:spcPct val="0"/>
        </a:spcAft>
        <a:defRPr sz="4400" kern="1200">
          <a:solidFill>
            <a:srgbClr val="FFFFFF"/>
          </a:solidFill>
          <a:latin typeface="+mn-lt"/>
          <a:ea typeface="+mn-ea"/>
          <a:cs typeface="+mn-cs"/>
          <a:sym typeface="Helvetica Neue Thin" charset="0"/>
        </a:defRPr>
      </a:lvl3pPr>
      <a:lvl4pPr indent="685800" algn="ctr" defTabSz="825500" rtl="0" fontAlgn="base" hangingPunct="0">
        <a:spcBef>
          <a:spcPct val="0"/>
        </a:spcBef>
        <a:spcAft>
          <a:spcPct val="0"/>
        </a:spcAft>
        <a:defRPr sz="4400" kern="1200">
          <a:solidFill>
            <a:srgbClr val="FFFFFF"/>
          </a:solidFill>
          <a:latin typeface="+mn-lt"/>
          <a:ea typeface="+mn-ea"/>
          <a:cs typeface="+mn-cs"/>
          <a:sym typeface="Helvetica Neue Thin" charset="0"/>
        </a:defRPr>
      </a:lvl4pPr>
      <a:lvl5pPr indent="914400" algn="ctr" defTabSz="825500" rtl="0" fontAlgn="base" hangingPunct="0">
        <a:spcBef>
          <a:spcPct val="0"/>
        </a:spcBef>
        <a:spcAft>
          <a:spcPct val="0"/>
        </a:spcAft>
        <a:defRPr sz="4400" kern="1200">
          <a:solidFill>
            <a:srgbClr val="FFFFFF"/>
          </a:solidFill>
          <a:latin typeface="+mn-lt"/>
          <a:ea typeface="+mn-ea"/>
          <a:cs typeface="+mn-cs"/>
          <a:sym typeface="Helvetica Neue Thin"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t="11540" r="-100" b="27308"/>
          <a:stretch/>
        </p:blipFill>
        <p:spPr>
          <a:xfrm>
            <a:off x="-24172" y="-20797"/>
            <a:ext cx="24408172" cy="13736797"/>
          </a:xfrm>
          <a:prstGeom prst="rect">
            <a:avLst/>
          </a:prstGeom>
        </p:spPr>
      </p:pic>
      <p:sp>
        <p:nvSpPr>
          <p:cNvPr id="3075" name="AutoShape 3"/>
          <p:cNvSpPr>
            <a:spLocks/>
          </p:cNvSpPr>
          <p:nvPr/>
        </p:nvSpPr>
        <p:spPr bwMode="auto">
          <a:xfrm>
            <a:off x="14252575" y="1388487"/>
            <a:ext cx="8629650" cy="86296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3076" name="AutoShape 4"/>
          <p:cNvSpPr>
            <a:spLocks/>
          </p:cNvSpPr>
          <p:nvPr/>
        </p:nvSpPr>
        <p:spPr bwMode="auto">
          <a:xfrm>
            <a:off x="13952538" y="1106488"/>
            <a:ext cx="9229725" cy="92297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3077" name="Rectangle 5"/>
          <p:cNvSpPr>
            <a:spLocks noGrp="1" noChangeArrowheads="1"/>
          </p:cNvSpPr>
          <p:nvPr>
            <p:ph type="title"/>
          </p:nvPr>
        </p:nvSpPr>
        <p:spPr>
          <a:xfrm>
            <a:off x="15014575" y="3401616"/>
            <a:ext cx="7105650" cy="5954712"/>
          </a:xfrm>
        </p:spPr>
        <p:txBody>
          <a:bodyPr anchor="t"/>
          <a:lstStyle/>
          <a:p>
            <a:pPr>
              <a:lnSpc>
                <a:spcPct val="90000"/>
              </a:lnSpc>
            </a:pPr>
            <a:r>
              <a:rPr lang="en-NZ" altLang="en-US" sz="7000" dirty="0"/>
              <a:t>Positive Psychology: </a:t>
            </a:r>
            <a:br>
              <a:rPr lang="en-NZ" altLang="en-US" sz="7000" dirty="0"/>
            </a:br>
            <a:r>
              <a:rPr lang="en-NZ" altLang="en-US" sz="7000" dirty="0"/>
              <a:t/>
            </a:r>
            <a:br>
              <a:rPr lang="en-NZ" altLang="en-US" sz="7000" dirty="0"/>
            </a:br>
            <a:r>
              <a:rPr lang="en-NZ" altLang="en-US" sz="7000" dirty="0">
                <a:solidFill>
                  <a:schemeClr val="bg1"/>
                </a:solidFill>
              </a:rPr>
              <a:t>The past or the future?</a:t>
            </a:r>
            <a:r>
              <a:rPr lang="en-NZ" altLang="en-US" sz="7000" dirty="0"/>
              <a:t/>
            </a:r>
            <a:br>
              <a:rPr lang="en-NZ" altLang="en-US" sz="7000" dirty="0"/>
            </a:br>
            <a:endParaRPr lang="en-US" altLang="en-US" sz="1800" dirty="0">
              <a:solidFill>
                <a:srgbClr val="000000"/>
              </a:solidFill>
              <a:latin typeface="Helvetica Neue" charset="0"/>
              <a:ea typeface="Helvetica Neue" charset="0"/>
              <a:cs typeface="Helvetica Neue" charset="0"/>
              <a:sym typeface="Helvetica Neue" charset="0"/>
            </a:endParaRPr>
          </a:p>
        </p:txBody>
      </p:sp>
      <p:sp>
        <p:nvSpPr>
          <p:cNvPr id="3078" name="Rectangle 6"/>
          <p:cNvSpPr>
            <a:spLocks/>
          </p:cNvSpPr>
          <p:nvPr/>
        </p:nvSpPr>
        <p:spPr bwMode="auto">
          <a:xfrm>
            <a:off x="13841702" y="12408279"/>
            <a:ext cx="10466640" cy="964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r>
              <a:rPr lang="en-NZ" altLang="en-US" sz="2800" dirty="0">
                <a:solidFill>
                  <a:srgbClr val="FFFFFF"/>
                </a:solidFill>
                <a:latin typeface="Helvetica Neue" charset="0"/>
                <a:ea typeface="Helvetica Neue" charset="0"/>
                <a:cs typeface="Helvetica Neue" charset="0"/>
                <a:sym typeface="Helvetica Neue" charset="0"/>
              </a:rPr>
              <a:t>1st Eurasian Congress on Positive Psychology</a:t>
            </a:r>
          </a:p>
          <a:p>
            <a:r>
              <a:rPr lang="en-NZ" altLang="en-US" sz="2800" dirty="0">
                <a:solidFill>
                  <a:srgbClr val="FFFFFF"/>
                </a:solidFill>
                <a:latin typeface="Helvetica Neue" charset="0"/>
                <a:ea typeface="Helvetica Neue" charset="0"/>
                <a:cs typeface="Helvetica Neue" charset="0"/>
                <a:sym typeface="Helvetica Neue" charset="0"/>
              </a:rPr>
              <a:t>April 28-30, 2016,Uskudar University, Istanbul, Turkey</a:t>
            </a:r>
            <a:endParaRPr lang="en-US" altLang="en-US" sz="2800" dirty="0">
              <a:solidFill>
                <a:srgbClr val="FFFFFF"/>
              </a:solidFill>
              <a:latin typeface="Helvetica Neue" charset="0"/>
              <a:ea typeface="Helvetica Neue" charset="0"/>
              <a:cs typeface="Helvetica Neue" charset="0"/>
              <a:sym typeface="Helvetica Neue" charset="0"/>
            </a:endParaRPr>
          </a:p>
        </p:txBody>
      </p:sp>
      <p:sp>
        <p:nvSpPr>
          <p:cNvPr id="3079" name="Rectangle 7"/>
          <p:cNvSpPr>
            <a:spLocks/>
          </p:cNvSpPr>
          <p:nvPr/>
        </p:nvSpPr>
        <p:spPr bwMode="auto">
          <a:xfrm>
            <a:off x="3253612" y="12468993"/>
            <a:ext cx="4906792" cy="872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r>
              <a:rPr lang="en-US" altLang="en-US" dirty="0">
                <a:solidFill>
                  <a:srgbClr val="FFFFFF"/>
                </a:solidFill>
                <a:latin typeface="Helvetica Neue" charset="0"/>
                <a:ea typeface="Helvetica Neue" charset="0"/>
                <a:cs typeface="Helvetica Neue" charset="0"/>
                <a:sym typeface="Helvetica Neue" charset="0"/>
              </a:rPr>
              <a:t>aaronjarden.com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754" y="12408279"/>
            <a:ext cx="932748" cy="9327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81" y="12408279"/>
            <a:ext cx="1697893" cy="932748"/>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10723661" y="12660578"/>
            <a:ext cx="3444378" cy="69527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5919" y="12132018"/>
            <a:ext cx="1559718" cy="105712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128" y="2825552"/>
            <a:ext cx="19730192" cy="10890448"/>
          </a:xfrm>
        </p:spPr>
        <p:txBody>
          <a:bodyPr anchor="t"/>
          <a:lstStyle/>
          <a:p>
            <a:pPr algn="l"/>
            <a:r>
              <a:rPr lang="en-NZ" sz="4400" dirty="0">
                <a:solidFill>
                  <a:srgbClr val="FFFF00"/>
                </a:solidFill>
              </a:rPr>
              <a:t>Bad fashion sense </a:t>
            </a:r>
            <a:r>
              <a:rPr lang="en-NZ" sz="4800" dirty="0"/>
              <a:t/>
            </a:r>
            <a:br>
              <a:rPr lang="en-NZ" sz="4800" dirty="0"/>
            </a:br>
            <a:r>
              <a:rPr lang="en-NZ" sz="4800" dirty="0"/>
              <a:t>	</a:t>
            </a: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5" name="Picture 4"/>
          <p:cNvPicPr>
            <a:picLocks noChangeAspect="1"/>
          </p:cNvPicPr>
          <p:nvPr/>
        </p:nvPicPr>
        <p:blipFill>
          <a:blip r:embed="rId3"/>
          <a:stretch>
            <a:fillRect/>
          </a:stretch>
        </p:blipFill>
        <p:spPr>
          <a:xfrm>
            <a:off x="17614752" y="5021466"/>
            <a:ext cx="7393136" cy="8914205"/>
          </a:xfrm>
          <a:prstGeom prst="rect">
            <a:avLst/>
          </a:prstGeom>
        </p:spPr>
      </p:pic>
      <p:pic>
        <p:nvPicPr>
          <p:cNvPr id="6" name="Picture 5"/>
          <p:cNvPicPr>
            <a:picLocks noChangeAspect="1"/>
          </p:cNvPicPr>
          <p:nvPr/>
        </p:nvPicPr>
        <p:blipFill>
          <a:blip r:embed="rId4"/>
          <a:stretch>
            <a:fillRect/>
          </a:stretch>
        </p:blipFill>
        <p:spPr>
          <a:xfrm>
            <a:off x="12088571" y="5021466"/>
            <a:ext cx="5542341" cy="8915293"/>
          </a:xfrm>
          <a:prstGeom prst="rect">
            <a:avLst/>
          </a:prstGeom>
        </p:spPr>
      </p:pic>
      <p:pic>
        <p:nvPicPr>
          <p:cNvPr id="7" name="Picture 6"/>
          <p:cNvPicPr>
            <a:picLocks noChangeAspect="1"/>
          </p:cNvPicPr>
          <p:nvPr/>
        </p:nvPicPr>
        <p:blipFill>
          <a:blip r:embed="rId5"/>
          <a:stretch>
            <a:fillRect/>
          </a:stretch>
        </p:blipFill>
        <p:spPr>
          <a:xfrm>
            <a:off x="6165906" y="5021466"/>
            <a:ext cx="5922665" cy="8883999"/>
          </a:xfrm>
          <a:prstGeom prst="rect">
            <a:avLst/>
          </a:prstGeom>
        </p:spPr>
      </p:pic>
      <p:pic>
        <p:nvPicPr>
          <p:cNvPr id="2050" name="Picture 2" descr="http://farm5.static.flickr.com/4013/4419058174_6a25d5e6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343" y="5021466"/>
            <a:ext cx="6618696" cy="891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7" name="TextBox 6"/>
          <p:cNvSpPr txBox="1"/>
          <p:nvPr/>
        </p:nvSpPr>
        <p:spPr>
          <a:xfrm>
            <a:off x="4343128" y="2825552"/>
            <a:ext cx="19586176" cy="5463034"/>
          </a:xfrm>
          <a:prstGeom prst="rect">
            <a:avLst/>
          </a:prstGeom>
          <a:noFill/>
        </p:spPr>
        <p:txBody>
          <a:bodyPr wrap="square" rtlCol="0">
            <a:spAutoFit/>
          </a:bodyPr>
          <a:lstStyle/>
          <a:p>
            <a:pPr algn="l"/>
            <a:r>
              <a:rPr lang="en-NZ" sz="4400" dirty="0">
                <a:solidFill>
                  <a:schemeClr val="bg1"/>
                </a:solidFill>
              </a:rPr>
              <a:t>So to recap, we live in a world which has major issues with:</a:t>
            </a:r>
          </a:p>
          <a:p>
            <a:pPr algn="l"/>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Increasing inequality</a:t>
            </a:r>
          </a:p>
          <a:p>
            <a:pPr marL="571500" indent="-571500" algn="l">
              <a:spcAft>
                <a:spcPts val="600"/>
              </a:spcAft>
              <a:buFont typeface="Arial" panose="020B0604020202020204" pitchFamily="34" charset="0"/>
              <a:buChar char="•"/>
            </a:pPr>
            <a:r>
              <a:rPr lang="en-NZ" sz="3600" dirty="0">
                <a:solidFill>
                  <a:schemeClr val="bg1"/>
                </a:solidFill>
              </a:rPr>
              <a:t>Increasing complexity</a:t>
            </a:r>
          </a:p>
          <a:p>
            <a:pPr marL="571500" indent="-571500" algn="l">
              <a:spcAft>
                <a:spcPts val="600"/>
              </a:spcAft>
              <a:buFont typeface="Arial" panose="020B0604020202020204" pitchFamily="34" charset="0"/>
              <a:buChar char="•"/>
            </a:pPr>
            <a:r>
              <a:rPr lang="en-NZ" sz="3600" dirty="0">
                <a:solidFill>
                  <a:schemeClr val="bg1"/>
                </a:solidFill>
              </a:rPr>
              <a:t>Keeping the earth healthy</a:t>
            </a:r>
          </a:p>
          <a:p>
            <a:pPr marL="571500" indent="-571500" algn="l">
              <a:spcAft>
                <a:spcPts val="600"/>
              </a:spcAft>
              <a:buFont typeface="Arial" panose="020B0604020202020204" pitchFamily="34" charset="0"/>
              <a:buChar char="•"/>
            </a:pPr>
            <a:r>
              <a:rPr lang="en-NZ" sz="3600" dirty="0">
                <a:solidFill>
                  <a:schemeClr val="bg1"/>
                </a:solidFill>
              </a:rPr>
              <a:t>International cooperation </a:t>
            </a:r>
          </a:p>
          <a:p>
            <a:pPr marL="571500" indent="-571500" algn="l">
              <a:spcAft>
                <a:spcPts val="600"/>
              </a:spcAft>
              <a:buFont typeface="Arial" panose="020B0604020202020204" pitchFamily="34" charset="0"/>
              <a:buChar char="•"/>
            </a:pPr>
            <a:r>
              <a:rPr lang="en-NZ" sz="3600" dirty="0">
                <a:solidFill>
                  <a:schemeClr val="bg1"/>
                </a:solidFill>
              </a:rPr>
              <a:t>Messing with evolution</a:t>
            </a:r>
          </a:p>
          <a:p>
            <a:pPr marL="571500" indent="-571500" algn="l">
              <a:spcAft>
                <a:spcPts val="600"/>
              </a:spcAft>
              <a:buFont typeface="Arial" panose="020B0604020202020204" pitchFamily="34" charset="0"/>
              <a:buChar char="•"/>
            </a:pPr>
            <a:r>
              <a:rPr lang="en-NZ" sz="3600" dirty="0">
                <a:solidFill>
                  <a:schemeClr val="bg1"/>
                </a:solidFill>
              </a:rPr>
              <a:t>and bad fashion sense…  </a:t>
            </a:r>
            <a:r>
              <a:rPr lang="en-NZ" sz="3600" dirty="0"/>
              <a:t/>
            </a:r>
            <a:br>
              <a:rPr lang="en-NZ" sz="3600" dirty="0"/>
            </a:br>
            <a:endParaRPr lang="en-NZ" sz="2800" dirty="0">
              <a:solidFill>
                <a:schemeClr val="bg1"/>
              </a:solidFill>
            </a:endParaRPr>
          </a:p>
        </p:txBody>
      </p:sp>
      <p:pic>
        <p:nvPicPr>
          <p:cNvPr id="3074" name="Picture 2" descr="http://communitysiteonline.com/wp-content/uploads/2015/11/street_fashion_ti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2200" y="6065912"/>
            <a:ext cx="4896544" cy="734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308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836" y="2825552"/>
            <a:ext cx="19730192" cy="10890448"/>
          </a:xfrm>
        </p:spPr>
        <p:txBody>
          <a:bodyPr anchor="t"/>
          <a:lstStyle/>
          <a:p>
            <a:pPr algn="l"/>
            <a:r>
              <a:rPr lang="en-NZ" sz="4800" dirty="0">
                <a:solidFill>
                  <a:schemeClr val="bg1"/>
                </a:solidFill>
              </a:rPr>
              <a:t>I did not fly half way around the world to make you feel </a:t>
            </a:r>
            <a:r>
              <a:rPr lang="en-NZ" sz="4800" dirty="0" err="1">
                <a:solidFill>
                  <a:schemeClr val="bg1"/>
                </a:solidFill>
              </a:rPr>
              <a:t>dispondant</a:t>
            </a:r>
            <a:r>
              <a:rPr lang="en-NZ" sz="4800" dirty="0">
                <a:solidFill>
                  <a:schemeClr val="bg1"/>
                </a:solidFill>
              </a:rPr>
              <a:t>! </a:t>
            </a:r>
            <a:br>
              <a:rPr lang="en-NZ" sz="4800" dirty="0">
                <a:solidFill>
                  <a:schemeClr val="bg1"/>
                </a:solidFill>
              </a:rPr>
            </a:br>
            <a:r>
              <a:rPr lang="en-NZ" sz="4800" dirty="0">
                <a:solidFill>
                  <a:schemeClr val="bg1"/>
                </a:solidFill>
              </a:rPr>
              <a:t>	</a:t>
            </a:r>
            <a:r>
              <a:rPr lang="en-NZ" sz="4800" dirty="0"/>
              <a:t/>
            </a:r>
            <a:br>
              <a:rPr lang="en-NZ" sz="48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5" name="Picture 4"/>
          <p:cNvPicPr>
            <a:picLocks noChangeAspect="1"/>
          </p:cNvPicPr>
          <p:nvPr/>
        </p:nvPicPr>
        <p:blipFill>
          <a:blip r:embed="rId3"/>
          <a:stretch>
            <a:fillRect/>
          </a:stretch>
        </p:blipFill>
        <p:spPr>
          <a:xfrm>
            <a:off x="-193376" y="-267912"/>
            <a:ext cx="24810640" cy="14253713"/>
          </a:xfrm>
          <a:prstGeom prst="rect">
            <a:avLst/>
          </a:prstGeom>
        </p:spPr>
      </p:pic>
      <p:cxnSp>
        <p:nvCxnSpPr>
          <p:cNvPr id="8" name="Elbow Connector 7"/>
          <p:cNvCxnSpPr/>
          <p:nvPr/>
        </p:nvCxnSpPr>
        <p:spPr bwMode="auto">
          <a:xfrm rot="10800000">
            <a:off x="3938600" y="5273824"/>
            <a:ext cx="8901472" cy="5904656"/>
          </a:xfrm>
          <a:prstGeom prst="bentConnector3">
            <a:avLst>
              <a:gd name="adj1" fmla="val 46226"/>
            </a:avLst>
          </a:prstGeom>
          <a:blipFill dpi="0" rotWithShape="0">
            <a:blip r:embed="rId4"/>
            <a:srcRect/>
            <a:tile tx="0" ty="0" sx="100000" sy="100000" flip="none" algn="tl"/>
          </a:blipFill>
          <a:ln w="79375" cap="flat" cmpd="sng" algn="ctr">
            <a:solidFill>
              <a:srgbClr val="FF0000"/>
            </a:solidFill>
            <a:prstDash val="solid"/>
            <a:miter lim="0"/>
            <a:headEnd type="triangle"/>
            <a:tailEnd type="triangle"/>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299636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7" name="TextBox 6"/>
          <p:cNvSpPr txBox="1"/>
          <p:nvPr/>
        </p:nvSpPr>
        <p:spPr>
          <a:xfrm>
            <a:off x="4343128" y="2825552"/>
            <a:ext cx="19586176" cy="6247864"/>
          </a:xfrm>
          <a:prstGeom prst="rect">
            <a:avLst/>
          </a:prstGeom>
          <a:noFill/>
        </p:spPr>
        <p:txBody>
          <a:bodyPr wrap="square" rtlCol="0">
            <a:spAutoFit/>
          </a:bodyPr>
          <a:lstStyle/>
          <a:p>
            <a:pPr algn="l">
              <a:spcAft>
                <a:spcPts val="600"/>
              </a:spcAft>
            </a:pPr>
            <a:r>
              <a:rPr lang="en-NZ" sz="4400" dirty="0">
                <a:solidFill>
                  <a:schemeClr val="bg1"/>
                </a:solidFill>
              </a:rPr>
              <a:t>It’s not all doom and gloom - good stuff is also happening:</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Remarkable declines in global poverty over the last 40 years…</a:t>
            </a:r>
          </a:p>
          <a:p>
            <a:pPr marL="571500" indent="-571500" algn="l">
              <a:spcAft>
                <a:spcPts val="600"/>
              </a:spcAft>
              <a:buFont typeface="Arial" panose="020B0604020202020204" pitchFamily="34" charset="0"/>
              <a:buChar char="•"/>
            </a:pPr>
            <a:r>
              <a:rPr lang="en-NZ" sz="3600" dirty="0">
                <a:solidFill>
                  <a:schemeClr val="bg1"/>
                </a:solidFill>
              </a:rPr>
              <a:t>Most people are happy…</a:t>
            </a:r>
          </a:p>
          <a:p>
            <a:pPr marL="571500" indent="-571500" algn="l">
              <a:spcAft>
                <a:spcPts val="600"/>
              </a:spcAft>
              <a:buFont typeface="Arial" panose="020B0604020202020204" pitchFamily="34" charset="0"/>
              <a:buChar char="•"/>
            </a:pPr>
            <a:r>
              <a:rPr lang="en-NZ" sz="3600" dirty="0">
                <a:solidFill>
                  <a:schemeClr val="bg1"/>
                </a:solidFill>
              </a:rPr>
              <a:t>75% have phones, 83% can read and write… </a:t>
            </a:r>
          </a:p>
          <a:p>
            <a:pPr marL="571500" indent="-571500" algn="l">
              <a:spcAft>
                <a:spcPts val="600"/>
              </a:spcAft>
              <a:buFont typeface="Arial" panose="020B0604020202020204" pitchFamily="34" charset="0"/>
              <a:buChar char="•"/>
            </a:pPr>
            <a:r>
              <a:rPr lang="en-NZ" sz="3600" dirty="0">
                <a:solidFill>
                  <a:schemeClr val="bg1"/>
                </a:solidFill>
              </a:rPr>
              <a:t>Medical science is impressive… </a:t>
            </a:r>
          </a:p>
          <a:p>
            <a:pPr marL="571500" indent="-571500" algn="l">
              <a:spcAft>
                <a:spcPts val="600"/>
              </a:spcAft>
              <a:buFont typeface="Arial" panose="020B0604020202020204" pitchFamily="34" charset="0"/>
              <a:buChar char="•"/>
            </a:pPr>
            <a:r>
              <a:rPr lang="en-NZ" sz="3600" dirty="0">
                <a:solidFill>
                  <a:schemeClr val="bg1"/>
                </a:solidFill>
              </a:rPr>
              <a:t>Population is growing rather than declining…</a:t>
            </a:r>
          </a:p>
          <a:p>
            <a:pPr marL="571500" indent="-571500" algn="l">
              <a:spcAft>
                <a:spcPts val="600"/>
              </a:spcAft>
              <a:buFont typeface="Arial" panose="020B0604020202020204" pitchFamily="34" charset="0"/>
              <a:buChar char="•"/>
            </a:pPr>
            <a:r>
              <a:rPr lang="en-NZ" sz="3600" dirty="0">
                <a:solidFill>
                  <a:schemeClr val="bg1"/>
                </a:solidFill>
              </a:rPr>
              <a:t>There are 200 million people less dying of starvation compared to 25 years ago…</a:t>
            </a:r>
          </a:p>
          <a:p>
            <a:pPr marL="571500" indent="-571500" algn="l">
              <a:spcAft>
                <a:spcPts val="600"/>
              </a:spcAft>
              <a:buFont typeface="Arial" panose="020B0604020202020204" pitchFamily="34" charset="0"/>
              <a:buChar char="•"/>
            </a:pPr>
            <a:r>
              <a:rPr lang="en-NZ" sz="3600" dirty="0">
                <a:solidFill>
                  <a:schemeClr val="bg1"/>
                </a:solidFill>
              </a:rPr>
              <a:t>Season 6 of Game of Thrones is one a week away – Winter is coming…   </a:t>
            </a:r>
            <a:r>
              <a:rPr lang="en-NZ" sz="3600" dirty="0"/>
              <a:t/>
            </a:r>
            <a:br>
              <a:rPr lang="en-NZ" sz="3600" dirty="0"/>
            </a:br>
            <a:endParaRPr lang="en-NZ" sz="2800" dirty="0">
              <a:solidFill>
                <a:schemeClr val="bg1"/>
              </a:solidFill>
            </a:endParaRPr>
          </a:p>
        </p:txBody>
      </p:sp>
      <p:pic>
        <p:nvPicPr>
          <p:cNvPr id="9" name="Picture 8"/>
          <p:cNvPicPr>
            <a:picLocks noChangeAspect="1"/>
          </p:cNvPicPr>
          <p:nvPr/>
        </p:nvPicPr>
        <p:blipFill>
          <a:blip r:embed="rId3"/>
          <a:stretch>
            <a:fillRect/>
          </a:stretch>
        </p:blipFill>
        <p:spPr>
          <a:xfrm>
            <a:off x="20040872" y="9522296"/>
            <a:ext cx="4553744" cy="4553744"/>
          </a:xfrm>
          <a:prstGeom prst="rect">
            <a:avLst/>
          </a:prstGeom>
        </p:spPr>
      </p:pic>
    </p:spTree>
    <p:extLst>
      <p:ext uri="{BB962C8B-B14F-4D97-AF65-F5344CB8AC3E}">
        <p14:creationId xmlns:p14="http://schemas.microsoft.com/office/powerpoint/2010/main" val="3838515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4" name="Picture 3"/>
          <p:cNvPicPr>
            <a:picLocks noChangeAspect="1"/>
          </p:cNvPicPr>
          <p:nvPr/>
        </p:nvPicPr>
        <p:blipFill>
          <a:blip r:embed="rId3"/>
          <a:stretch>
            <a:fillRect/>
          </a:stretch>
        </p:blipFill>
        <p:spPr>
          <a:xfrm>
            <a:off x="-643458" y="-198784"/>
            <a:ext cx="25218802" cy="14545616"/>
          </a:xfrm>
          <a:prstGeom prst="rect">
            <a:avLst/>
          </a:prstGeom>
        </p:spPr>
      </p:pic>
    </p:spTree>
    <p:extLst>
      <p:ext uri="{BB962C8B-B14F-4D97-AF65-F5344CB8AC3E}">
        <p14:creationId xmlns:p14="http://schemas.microsoft.com/office/powerpoint/2010/main" val="2004098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128" y="2825552"/>
            <a:ext cx="19730192" cy="10890448"/>
          </a:xfrm>
        </p:spPr>
        <p:txBody>
          <a:bodyPr anchor="t"/>
          <a:lstStyle/>
          <a:p>
            <a:pPr algn="l"/>
            <a:r>
              <a:rPr lang="en-NZ" sz="9600" dirty="0"/>
              <a:t>									</a:t>
            </a:r>
            <a:br>
              <a:rPr lang="en-NZ" sz="9600" dirty="0"/>
            </a:br>
            <a:r>
              <a:rPr lang="en-NZ" sz="9600" dirty="0"/>
              <a:t>									</a:t>
            </a:r>
            <a:r>
              <a:rPr lang="en-NZ" sz="30000" dirty="0">
                <a:solidFill>
                  <a:srgbClr val="FFFF00"/>
                </a:solidFill>
              </a:rPr>
              <a:t>?</a:t>
            </a: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What The Future Holds</a:t>
            </a:r>
            <a:endParaRPr lang="en-NZ" sz="7200" dirty="0"/>
          </a:p>
        </p:txBody>
      </p:sp>
      <p:sp>
        <p:nvSpPr>
          <p:cNvPr id="10" name="Rectangle 11"/>
          <p:cNvSpPr>
            <a:spLocks/>
          </p:cNvSpPr>
          <p:nvPr/>
        </p:nvSpPr>
        <p:spPr bwMode="auto">
          <a:xfrm>
            <a:off x="2254896" y="1925599"/>
            <a:ext cx="505739" cy="1404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2</a:t>
            </a:r>
            <a:endParaRPr lang="en-US" altLang="en-US" sz="1800" dirty="0">
              <a:latin typeface="Garamond Antiqua" charset="0"/>
              <a:ea typeface="Garamond Antiqua" charset="0"/>
              <a:cs typeface="Garamond Antiqua" charset="0"/>
              <a:sym typeface="Garamond Antiqua" charset="0"/>
            </a:endParaRPr>
          </a:p>
        </p:txBody>
      </p:sp>
    </p:spTree>
    <p:extLst>
      <p:ext uri="{BB962C8B-B14F-4D97-AF65-F5344CB8AC3E}">
        <p14:creationId xmlns:p14="http://schemas.microsoft.com/office/powerpoint/2010/main" val="2525628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Line 2"/>
          <p:cNvSpPr>
            <a:spLocks noChangeShapeType="1"/>
          </p:cNvSpPr>
          <p:nvPr/>
        </p:nvSpPr>
        <p:spPr bwMode="auto">
          <a:xfrm flipH="1">
            <a:off x="3475038" y="-230188"/>
            <a:ext cx="0" cy="14512926"/>
          </a:xfrm>
          <a:prstGeom prst="line">
            <a:avLst/>
          </a:prstGeom>
          <a:noFill/>
          <a:ln w="25400" cap="rnd" cmpd="sng">
            <a:solidFill>
              <a:srgbClr val="E3992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grpSp>
        <p:nvGrpSpPr>
          <p:cNvPr id="13315" name="Group 3"/>
          <p:cNvGrpSpPr>
            <a:grpSpLocks/>
          </p:cNvGrpSpPr>
          <p:nvPr/>
        </p:nvGrpSpPr>
        <p:grpSpPr bwMode="auto">
          <a:xfrm>
            <a:off x="701675" y="2025650"/>
            <a:ext cx="5545138" cy="5545138"/>
            <a:chOff x="0" y="0"/>
            <a:chExt cx="5545106" cy="5545106"/>
          </a:xfrm>
        </p:grpSpPr>
        <p:sp>
          <p:nvSpPr>
            <p:cNvPr id="13316" name="AutoShape 4"/>
            <p:cNvSpPr>
              <a:spLocks/>
            </p:cNvSpPr>
            <p:nvPr/>
          </p:nvSpPr>
          <p:spPr bwMode="auto">
            <a:xfrm>
              <a:off x="267195" y="267195"/>
              <a:ext cx="5010716" cy="50107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13317" name="AutoShape 5"/>
            <p:cNvSpPr>
              <a:spLocks/>
            </p:cNvSpPr>
            <p:nvPr/>
          </p:nvSpPr>
          <p:spPr bwMode="auto">
            <a:xfrm>
              <a:off x="0" y="0"/>
              <a:ext cx="5545106" cy="554510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3318" name="Rectangle 6"/>
          <p:cNvSpPr>
            <a:spLocks/>
          </p:cNvSpPr>
          <p:nvPr/>
        </p:nvSpPr>
        <p:spPr bwMode="auto">
          <a:xfrm>
            <a:off x="1435227" y="4331424"/>
            <a:ext cx="4078040" cy="93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p>
            <a:pPr>
              <a:lnSpc>
                <a:spcPct val="90000"/>
              </a:lnSpc>
            </a:pPr>
            <a:r>
              <a:rPr lang="en-US" altLang="en-US" sz="6000" dirty="0">
                <a:latin typeface="Helvetica Neue Light" charset="0"/>
                <a:ea typeface="Helvetica Neue Light" charset="0"/>
                <a:cs typeface="Helvetica Neue Light" charset="0"/>
                <a:sym typeface="Helvetica Neue Light" charset="0"/>
              </a:rPr>
              <a:t>The Future </a:t>
            </a:r>
            <a:endParaRPr lang="en-US" altLang="en-US" sz="1800" dirty="0"/>
          </a:p>
        </p:txBody>
      </p:sp>
      <p:pic>
        <p:nvPicPr>
          <p:cNvPr id="13321" name="Picture 9" descr="https://i.ytimg.com/vi/lZZGpMjJr4A/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t="19004" b="19232"/>
          <a:stretch/>
        </p:blipFill>
        <p:spPr bwMode="auto">
          <a:xfrm>
            <a:off x="4264889" y="7925571"/>
            <a:ext cx="12500125" cy="5790429"/>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http://futuristicnews.com/wp-content/uploads/2012/06/Solar-Floating-Resort-future-vehicle-Michele-Puzzolante-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5014" y="7925570"/>
            <a:ext cx="7618986" cy="5790429"/>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http://businesslife.ba.com/Media/images/gadget0612h-Business-Life-Venestudio-f9c45d61-3763-4ad5-b667-754e30ef4ce8-0-605x4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5729" y="0"/>
            <a:ext cx="11638272" cy="7925569"/>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http://cdn.ebaumsworld.com/mediaFiles/picture/870818/80790818.jpg"/>
          <p:cNvPicPr>
            <a:picLocks noChangeAspect="1" noChangeArrowheads="1"/>
          </p:cNvPicPr>
          <p:nvPr/>
        </p:nvPicPr>
        <p:blipFill rotWithShape="1">
          <a:blip r:embed="rId5">
            <a:extLst>
              <a:ext uri="{28A0092B-C50C-407E-A947-70E740481C1C}">
                <a14:useLocalDpi xmlns:a14="http://schemas.microsoft.com/office/drawing/2010/main" val="0"/>
              </a:ext>
            </a:extLst>
          </a:blip>
          <a:srcRect l="14457" r="10163"/>
          <a:stretch/>
        </p:blipFill>
        <p:spPr bwMode="auto">
          <a:xfrm>
            <a:off x="6431359" y="0"/>
            <a:ext cx="6264697" cy="7925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What The Future Holds</a:t>
            </a:r>
            <a:endParaRPr lang="en-NZ" sz="7200" dirty="0"/>
          </a:p>
        </p:txBody>
      </p:sp>
      <p:sp>
        <p:nvSpPr>
          <p:cNvPr id="10" name="Rectangle 11"/>
          <p:cNvSpPr>
            <a:spLocks/>
          </p:cNvSpPr>
          <p:nvPr/>
        </p:nvSpPr>
        <p:spPr bwMode="auto">
          <a:xfrm>
            <a:off x="2254896" y="1925599"/>
            <a:ext cx="505739" cy="14040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2</a:t>
            </a:r>
            <a:endParaRPr lang="en-US" altLang="en-US" sz="1800" dirty="0">
              <a:latin typeface="Garamond Antiqua" charset="0"/>
              <a:ea typeface="Garamond Antiqua" charset="0"/>
              <a:cs typeface="Garamond Antiqua" charset="0"/>
              <a:sym typeface="Garamond Antiqua" charset="0"/>
            </a:endParaRPr>
          </a:p>
        </p:txBody>
      </p:sp>
      <p:sp>
        <p:nvSpPr>
          <p:cNvPr id="5" name="TextBox 4"/>
          <p:cNvSpPr txBox="1"/>
          <p:nvPr/>
        </p:nvSpPr>
        <p:spPr>
          <a:xfrm>
            <a:off x="4343128" y="2825552"/>
            <a:ext cx="19586176" cy="7925246"/>
          </a:xfrm>
          <a:prstGeom prst="rect">
            <a:avLst/>
          </a:prstGeom>
          <a:noFill/>
        </p:spPr>
        <p:txBody>
          <a:bodyPr wrap="square" rtlCol="0">
            <a:spAutoFit/>
          </a:bodyPr>
          <a:lstStyle/>
          <a:p>
            <a:pPr algn="l">
              <a:spcAft>
                <a:spcPts val="600"/>
              </a:spcAft>
            </a:pPr>
            <a:r>
              <a:rPr lang="en-NZ" sz="4400" dirty="0">
                <a:solidFill>
                  <a:schemeClr val="bg1"/>
                </a:solidFill>
              </a:rPr>
              <a:t>Some good stuff and some bad stuff – a little bit of both.</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New technologies</a:t>
            </a:r>
          </a:p>
          <a:p>
            <a:pPr marL="571500" indent="-571500" algn="l">
              <a:spcAft>
                <a:spcPts val="600"/>
              </a:spcAft>
              <a:buFont typeface="Arial" panose="020B0604020202020204" pitchFamily="34" charset="0"/>
              <a:buChar char="•"/>
            </a:pPr>
            <a:r>
              <a:rPr lang="en-NZ" sz="3600" dirty="0">
                <a:solidFill>
                  <a:schemeClr val="bg1"/>
                </a:solidFill>
              </a:rPr>
              <a:t>New ways of working (e.g., flexibly, remotely, many jobs)</a:t>
            </a:r>
          </a:p>
          <a:p>
            <a:pPr marL="571500" indent="-571500" algn="l">
              <a:spcAft>
                <a:spcPts val="600"/>
              </a:spcAft>
              <a:buFont typeface="Arial" panose="020B0604020202020204" pitchFamily="34" charset="0"/>
              <a:buChar char="•"/>
            </a:pPr>
            <a:r>
              <a:rPr lang="en-NZ" sz="3600" dirty="0">
                <a:solidFill>
                  <a:schemeClr val="bg1"/>
                </a:solidFill>
              </a:rPr>
              <a:t>New ways of getting around (driverless cars, space travel)</a:t>
            </a:r>
          </a:p>
          <a:p>
            <a:pPr marL="571500" indent="-571500" algn="l">
              <a:spcAft>
                <a:spcPts val="600"/>
              </a:spcAft>
              <a:buFont typeface="Arial" panose="020B0604020202020204" pitchFamily="34" charset="0"/>
              <a:buChar char="•"/>
            </a:pPr>
            <a:r>
              <a:rPr lang="en-NZ" sz="3600" dirty="0">
                <a:solidFill>
                  <a:schemeClr val="bg1"/>
                </a:solidFill>
              </a:rPr>
              <a:t>New ways of getting along (electronic voting, transparency of crime)</a:t>
            </a:r>
          </a:p>
          <a:p>
            <a:pPr algn="l">
              <a:spcAft>
                <a:spcPts val="600"/>
              </a:spcAft>
            </a:pPr>
            <a:endParaRPr lang="en-NZ" sz="3600" dirty="0">
              <a:solidFill>
                <a:schemeClr val="bg1"/>
              </a:solidFill>
            </a:endParaRPr>
          </a:p>
          <a:p>
            <a:pPr algn="l">
              <a:spcAft>
                <a:spcPts val="600"/>
              </a:spcAft>
            </a:pPr>
            <a:r>
              <a:rPr lang="en-NZ" sz="4400" dirty="0">
                <a:solidFill>
                  <a:schemeClr val="bg1"/>
                </a:solidFill>
              </a:rPr>
              <a:t>Are you excited about our future? </a:t>
            </a:r>
          </a:p>
          <a:p>
            <a:pPr algn="l">
              <a:spcAft>
                <a:spcPts val="600"/>
              </a:spcAft>
            </a:pPr>
            <a:endParaRPr lang="en-NZ" sz="4400" dirty="0">
              <a:solidFill>
                <a:srgbClr val="FFFF00"/>
              </a:solidFill>
            </a:endParaRPr>
          </a:p>
          <a:p>
            <a:pPr algn="l">
              <a:spcAft>
                <a:spcPts val="600"/>
              </a:spcAft>
            </a:pPr>
            <a:r>
              <a:rPr lang="en-NZ" sz="4400" dirty="0">
                <a:solidFill>
                  <a:srgbClr val="FFFF00"/>
                </a:solidFill>
              </a:rPr>
              <a:t>Given what we can reasonably expect to happen in the future, what role can positive psychology play in shaping this future for the better? </a:t>
            </a:r>
            <a:r>
              <a:rPr lang="en-NZ" sz="3600" dirty="0"/>
              <a:t/>
            </a:r>
            <a:br>
              <a:rPr lang="en-NZ" sz="3600" dirty="0"/>
            </a:br>
            <a:endParaRPr lang="en-NZ" sz="2800" dirty="0">
              <a:solidFill>
                <a:schemeClr val="bg1"/>
              </a:solidFill>
            </a:endParaRPr>
          </a:p>
        </p:txBody>
      </p:sp>
    </p:spTree>
    <p:extLst>
      <p:ext uri="{BB962C8B-B14F-4D97-AF65-F5344CB8AC3E}">
        <p14:creationId xmlns:p14="http://schemas.microsoft.com/office/powerpoint/2010/main" val="30076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1000"/>
                                        <p:tgtEl>
                                          <p:spTgt spid="5">
                                            <p:txEl>
                                              <p:pRg st="9" end="9"/>
                                            </p:txEl>
                                          </p:spTgt>
                                        </p:tgtEl>
                                      </p:cBhvr>
                                    </p:animEffect>
                                    <p:anim calcmode="lin" valueType="num">
                                      <p:cBhvr>
                                        <p:cTn id="8"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296144"/>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3594993"/>
            <a:ext cx="9217024" cy="8279190"/>
          </a:xfrm>
          <a:prstGeom prst="rect">
            <a:avLst/>
          </a:prstGeom>
          <a:noFill/>
        </p:spPr>
        <p:txBody>
          <a:bodyPr wrap="square" rtlCol="0">
            <a:spAutoFit/>
          </a:bodyPr>
          <a:lstStyle/>
          <a:p>
            <a:pPr algn="l">
              <a:spcAft>
                <a:spcPts val="600"/>
              </a:spcAft>
            </a:pPr>
            <a:endParaRPr lang="en-NZ" sz="3600" dirty="0">
              <a:solidFill>
                <a:schemeClr val="bg1"/>
              </a:solidFill>
            </a:endParaRPr>
          </a:p>
          <a:p>
            <a:pPr algn="l">
              <a:spcAft>
                <a:spcPts val="600"/>
              </a:spcAft>
            </a:pPr>
            <a:r>
              <a:rPr lang="en-NZ" sz="4400" dirty="0">
                <a:solidFill>
                  <a:srgbClr val="FFFF00"/>
                </a:solidFill>
              </a:rPr>
              <a:t>What is positive psychology? </a:t>
            </a:r>
          </a:p>
          <a:p>
            <a:pPr marL="571500" indent="-571500" algn="l">
              <a:spcAft>
                <a:spcPts val="600"/>
              </a:spcAft>
              <a:buFont typeface="Arial" panose="020B0604020202020204" pitchFamily="34" charset="0"/>
              <a:buChar char="•"/>
            </a:pPr>
            <a:r>
              <a:rPr lang="en-NZ" sz="3600" dirty="0">
                <a:solidFill>
                  <a:schemeClr val="bg1"/>
                </a:solidFill>
              </a:rPr>
              <a:t>Positive psychology is a branch of psychology that conducts scientific inquiry into the factors that help individuals, communities and organisations thrive by building on their strengths and virtues.</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Positive psychology aims to expand psychology from its focus on repairing the negatives in life to also promoting the positives in life: From what is wrong with individuals to what is right with them.</a:t>
            </a:r>
          </a:p>
        </p:txBody>
      </p:sp>
      <p:pic>
        <p:nvPicPr>
          <p:cNvPr id="5" name="Picture 4"/>
          <p:cNvPicPr>
            <a:picLocks noChangeAspect="1"/>
          </p:cNvPicPr>
          <p:nvPr/>
        </p:nvPicPr>
        <p:blipFill rotWithShape="1">
          <a:blip r:embed="rId3"/>
          <a:srcRect l="16700" t="11840" r="15350" b="6081"/>
          <a:stretch/>
        </p:blipFill>
        <p:spPr>
          <a:xfrm>
            <a:off x="13920192" y="5921896"/>
            <a:ext cx="10661496" cy="8049077"/>
          </a:xfrm>
          <a:prstGeom prst="rect">
            <a:avLst/>
          </a:prstGeom>
        </p:spPr>
      </p:pic>
      <p:sp>
        <p:nvSpPr>
          <p:cNvPr id="12" name="TextBox 11"/>
          <p:cNvSpPr txBox="1"/>
          <p:nvPr/>
        </p:nvSpPr>
        <p:spPr>
          <a:xfrm>
            <a:off x="4343128" y="2825552"/>
            <a:ext cx="18362040" cy="769441"/>
          </a:xfrm>
          <a:prstGeom prst="rect">
            <a:avLst/>
          </a:prstGeom>
          <a:noFill/>
        </p:spPr>
        <p:txBody>
          <a:bodyPr wrap="square" rtlCol="0">
            <a:spAutoFit/>
          </a:bodyPr>
          <a:lstStyle/>
          <a:p>
            <a:pPr algn="l">
              <a:spcAft>
                <a:spcPts val="600"/>
              </a:spcAft>
            </a:pPr>
            <a:r>
              <a:rPr lang="en-NZ" sz="4400" dirty="0">
                <a:solidFill>
                  <a:schemeClr val="bg1"/>
                </a:solidFill>
              </a:rPr>
              <a:t>Or address the question: “What is positive psychology's future?”</a:t>
            </a:r>
          </a:p>
        </p:txBody>
      </p:sp>
      <p:cxnSp>
        <p:nvCxnSpPr>
          <p:cNvPr id="14" name="Straight Arrow Connector 13"/>
          <p:cNvCxnSpPr/>
          <p:nvPr/>
        </p:nvCxnSpPr>
        <p:spPr bwMode="auto">
          <a:xfrm>
            <a:off x="12480032" y="11610528"/>
            <a:ext cx="864096" cy="0"/>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triangle" w="lg" len="lg"/>
          </a:ln>
          <a:effectLst>
            <a:outerShdw blurRad="38100" dist="25400" dir="5400000" algn="ctr" rotWithShape="0">
              <a:srgbClr val="000000">
                <a:alpha val="50000"/>
              </a:srgbClr>
            </a:outerShdw>
          </a:effectLst>
        </p:spPr>
      </p:cxnSp>
      <p:sp>
        <p:nvSpPr>
          <p:cNvPr id="4" name="Rectangle 3"/>
          <p:cNvSpPr/>
          <p:nvPr/>
        </p:nvSpPr>
        <p:spPr bwMode="auto">
          <a:xfrm>
            <a:off x="16224448" y="11214785"/>
            <a:ext cx="432048" cy="2051927"/>
          </a:xfrm>
          <a:prstGeom prst="rect">
            <a:avLst/>
          </a:prstGeom>
          <a:solidFill>
            <a:srgbClr val="92D050"/>
          </a:solidFill>
          <a:ln w="25400" cap="flat" cmpd="sng" algn="ctr">
            <a:solidFill>
              <a:srgbClr val="FFFF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NZ"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cxnSp>
        <p:nvCxnSpPr>
          <p:cNvPr id="13" name="Straight Arrow Connector 12"/>
          <p:cNvCxnSpPr>
            <a:endCxn id="4" idx="1"/>
          </p:cNvCxnSpPr>
          <p:nvPr/>
        </p:nvCxnSpPr>
        <p:spPr bwMode="auto">
          <a:xfrm flipV="1">
            <a:off x="8879632" y="12240749"/>
            <a:ext cx="7344816" cy="377891"/>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triangle"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25893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296144"/>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5509200"/>
          </a:xfrm>
          <a:prstGeom prst="rect">
            <a:avLst/>
          </a:prstGeom>
          <a:noFill/>
        </p:spPr>
        <p:txBody>
          <a:bodyPr wrap="square" rtlCol="0">
            <a:spAutoFit/>
          </a:bodyPr>
          <a:lstStyle/>
          <a:p>
            <a:pPr marL="571500" indent="-571500" algn="l">
              <a:spcAft>
                <a:spcPts val="600"/>
              </a:spcAft>
              <a:buFont typeface="Arial" panose="020B0604020202020204" pitchFamily="34" charset="0"/>
              <a:buChar char="•"/>
            </a:pPr>
            <a:r>
              <a:rPr lang="en-NZ" sz="3600" dirty="0">
                <a:solidFill>
                  <a:schemeClr val="bg1"/>
                </a:solidFill>
              </a:rPr>
              <a:t>Positive psychology is the study of topics as diverse as happiness, optimism, hope, flow, strengths, meaning, subjective wellbeing and personal growth…</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Positive </a:t>
            </a:r>
            <a:r>
              <a:rPr lang="en-NZ" sz="3600" dirty="0" smtClean="0">
                <a:solidFill>
                  <a:schemeClr val="bg1"/>
                </a:solidFill>
              </a:rPr>
              <a:t>psychology </a:t>
            </a:r>
            <a:r>
              <a:rPr lang="en-NZ" sz="3600" dirty="0">
                <a:solidFill>
                  <a:schemeClr val="bg1"/>
                </a:solidFill>
              </a:rPr>
              <a:t>interventions (empirically validated techniques and strategies to increase wellbeing) have been used effectively in schools to improve academic outcomes, in businesses to improve work relationships and engagement, and in communities to improve health…</a:t>
            </a: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r>
              <a:rPr lang="en-NZ" sz="4400" dirty="0">
                <a:solidFill>
                  <a:srgbClr val="FFFF00"/>
                </a:solidFill>
              </a:rPr>
              <a:t>What is optimal human functioning?</a:t>
            </a:r>
          </a:p>
        </p:txBody>
      </p:sp>
    </p:spTree>
    <p:extLst>
      <p:ext uri="{BB962C8B-B14F-4D97-AF65-F5344CB8AC3E}">
        <p14:creationId xmlns:p14="http://schemas.microsoft.com/office/powerpoint/2010/main" val="14473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1000"/>
                                        <p:tgtEl>
                                          <p:spTgt spid="11">
                                            <p:txEl>
                                              <p:pRg st="4" end="4"/>
                                            </p:txEl>
                                          </p:spTgt>
                                        </p:tgtEl>
                                      </p:cBhvr>
                                    </p:animEffect>
                                    <p:anim calcmode="lin" valueType="num">
                                      <p:cBhvr>
                                        <p:cTn id="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25" name="Picture 9" descr="http://hdwallpapersrocks.com/wp-content/uploads/2014/05/Future-world-is-on-my-hand.jpg"/>
          <p:cNvPicPr>
            <a:picLocks noChangeAspect="1" noChangeArrowheads="1"/>
          </p:cNvPicPr>
          <p:nvPr/>
        </p:nvPicPr>
        <p:blipFill rotWithShape="1">
          <a:blip r:embed="rId2">
            <a:extLst>
              <a:ext uri="{28A0092B-C50C-407E-A947-70E740481C1C}">
                <a14:useLocalDpi xmlns:a14="http://schemas.microsoft.com/office/drawing/2010/main" val="0"/>
              </a:ext>
            </a:extLst>
          </a:blip>
          <a:srcRect l="20793" r="18121"/>
          <a:stretch/>
        </p:blipFill>
        <p:spPr bwMode="auto">
          <a:xfrm>
            <a:off x="-193212" y="0"/>
            <a:ext cx="13599748" cy="13914784"/>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1"/>
          <p:cNvSpPr>
            <a:spLocks/>
          </p:cNvSpPr>
          <p:nvPr/>
        </p:nvSpPr>
        <p:spPr bwMode="auto">
          <a:xfrm>
            <a:off x="12769417" y="-26988"/>
            <a:ext cx="11692136" cy="13757721"/>
          </a:xfrm>
          <a:prstGeom prst="rect">
            <a:avLst/>
          </a:pr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9218" name="Line 2"/>
          <p:cNvSpPr>
            <a:spLocks noChangeShapeType="1"/>
          </p:cNvSpPr>
          <p:nvPr/>
        </p:nvSpPr>
        <p:spPr bwMode="auto">
          <a:xfrm flipH="1" flipV="1">
            <a:off x="12788822" y="4625752"/>
            <a:ext cx="11692137" cy="72008"/>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sp>
        <p:nvSpPr>
          <p:cNvPr id="9219" name="Rectangle 3"/>
          <p:cNvSpPr>
            <a:spLocks noGrp="1" noChangeArrowheads="1"/>
          </p:cNvSpPr>
          <p:nvPr>
            <p:ph type="title"/>
          </p:nvPr>
        </p:nvSpPr>
        <p:spPr>
          <a:xfrm>
            <a:off x="12768062" y="0"/>
            <a:ext cx="11615938" cy="7074023"/>
          </a:xfrm>
        </p:spPr>
        <p:txBody>
          <a:bodyPr anchor="t"/>
          <a:lstStyle/>
          <a:p>
            <a:r>
              <a:rPr lang="en-US" altLang="en-US" sz="8000" b="1" dirty="0">
                <a:latin typeface="Helvetica Neue" charset="0"/>
                <a:ea typeface="Helvetica Neue" charset="0"/>
                <a:cs typeface="Helvetica Neue" charset="0"/>
                <a:sym typeface="Helvetica Neue" charset="0"/>
              </a:rPr>
              <a:t>  </a:t>
            </a:r>
            <a:br>
              <a:rPr lang="en-US" altLang="en-US" sz="8000" b="1" dirty="0">
                <a:latin typeface="Helvetica Neue" charset="0"/>
                <a:ea typeface="Helvetica Neue" charset="0"/>
                <a:cs typeface="Helvetica Neue" charset="0"/>
                <a:sym typeface="Helvetica Neue" charset="0"/>
              </a:rPr>
            </a:br>
            <a:r>
              <a:rPr lang="en-US" altLang="en-US" sz="8000" b="1" dirty="0">
                <a:latin typeface="Helvetica Neue" charset="0"/>
                <a:ea typeface="Helvetica Neue" charset="0"/>
                <a:cs typeface="Helvetica Neue" charset="0"/>
                <a:sym typeface="Helvetica Neue" charset="0"/>
              </a:rPr>
              <a:t/>
            </a:r>
            <a:br>
              <a:rPr lang="en-US" altLang="en-US" sz="8000" b="1" dirty="0">
                <a:latin typeface="Helvetica Neue" charset="0"/>
                <a:ea typeface="Helvetica Neue" charset="0"/>
                <a:cs typeface="Helvetica Neue" charset="0"/>
                <a:sym typeface="Helvetica Neue" charset="0"/>
              </a:rPr>
            </a:br>
            <a:r>
              <a:rPr lang="en-US" altLang="en-US" sz="8000" b="1" dirty="0">
                <a:latin typeface="Helvetica Neue" charset="0"/>
                <a:ea typeface="Helvetica Neue" charset="0"/>
                <a:cs typeface="Helvetica Neue" charset="0"/>
                <a:sym typeface="Helvetica Neue" charset="0"/>
              </a:rPr>
              <a:t>The future!</a:t>
            </a:r>
            <a:br>
              <a:rPr lang="en-US" altLang="en-US" sz="8000" b="1" dirty="0">
                <a:latin typeface="Helvetica Neue" charset="0"/>
                <a:ea typeface="Helvetica Neue" charset="0"/>
                <a:cs typeface="Helvetica Neue" charset="0"/>
                <a:sym typeface="Helvetica Neue" charset="0"/>
              </a:rPr>
            </a:br>
            <a:r>
              <a:rPr lang="en-US" altLang="en-US" sz="8000" b="1" dirty="0">
                <a:latin typeface="Helvetica Neue" charset="0"/>
                <a:ea typeface="Helvetica Neue" charset="0"/>
                <a:cs typeface="Helvetica Neue" charset="0"/>
                <a:sym typeface="Helvetica Neue" charset="0"/>
              </a:rPr>
              <a:t/>
            </a:r>
            <a:br>
              <a:rPr lang="en-US" altLang="en-US" sz="8000" b="1" dirty="0">
                <a:latin typeface="Helvetica Neue" charset="0"/>
                <a:ea typeface="Helvetica Neue" charset="0"/>
                <a:cs typeface="Helvetica Neue" charset="0"/>
                <a:sym typeface="Helvetica Neue" charset="0"/>
              </a:rPr>
            </a:br>
            <a:r>
              <a:rPr lang="en-US" altLang="en-US" sz="8000" b="1" dirty="0">
                <a:latin typeface="Helvetica Neue" charset="0"/>
                <a:ea typeface="Helvetica Neue" charset="0"/>
                <a:cs typeface="Helvetica Neue" charset="0"/>
                <a:sym typeface="Helvetica Neue" charset="0"/>
              </a:rPr>
              <a:t/>
            </a:r>
            <a:br>
              <a:rPr lang="en-US" altLang="en-US" sz="8000" b="1" dirty="0">
                <a:latin typeface="Helvetica Neue" charset="0"/>
                <a:ea typeface="Helvetica Neue" charset="0"/>
                <a:cs typeface="Helvetica Neue" charset="0"/>
                <a:sym typeface="Helvetica Neue" charset="0"/>
              </a:rPr>
            </a:br>
            <a:r>
              <a:rPr lang="en-US" altLang="en-US" sz="4400" b="1" dirty="0">
                <a:latin typeface="Helvetica Neue" charset="0"/>
                <a:ea typeface="Helvetica Neue" charset="0"/>
                <a:cs typeface="Helvetica Neue" charset="0"/>
                <a:sym typeface="Helvetica Neue" charset="0"/>
              </a:rPr>
              <a:t>Nice choice</a:t>
            </a:r>
            <a:br>
              <a:rPr lang="en-US" altLang="en-US" sz="4400" b="1" dirty="0">
                <a:latin typeface="Helvetica Neue" charset="0"/>
                <a:ea typeface="Helvetica Neue" charset="0"/>
                <a:cs typeface="Helvetica Neue" charset="0"/>
                <a:sym typeface="Helvetica Neue" charset="0"/>
              </a:rPr>
            </a:br>
            <a:r>
              <a:rPr lang="en-US" altLang="en-US" sz="4400" b="1" dirty="0">
                <a:latin typeface="Helvetica Neue" charset="0"/>
                <a:ea typeface="Helvetica Neue" charset="0"/>
                <a:cs typeface="Helvetica Neue" charset="0"/>
                <a:sym typeface="Helvetica Neue" charset="0"/>
              </a:rPr>
              <a:t/>
            </a:r>
            <a:br>
              <a:rPr lang="en-US" altLang="en-US" sz="4400" b="1" dirty="0">
                <a:latin typeface="Helvetica Neue" charset="0"/>
                <a:ea typeface="Helvetica Neue" charset="0"/>
                <a:cs typeface="Helvetica Neue" charset="0"/>
                <a:sym typeface="Helvetica Neue" charset="0"/>
              </a:rPr>
            </a:br>
            <a:r>
              <a:rPr lang="en-US" altLang="en-US" sz="4400" b="1" dirty="0">
                <a:latin typeface="Helvetica Neue" charset="0"/>
                <a:ea typeface="Helvetica Neue" charset="0"/>
                <a:cs typeface="Helvetica Neue" charset="0"/>
                <a:sym typeface="Helvetica Neue" charset="0"/>
              </a:rPr>
              <a:t/>
            </a:r>
            <a:br>
              <a:rPr lang="en-US" altLang="en-US" sz="4400" b="1" dirty="0">
                <a:latin typeface="Helvetica Neue" charset="0"/>
                <a:ea typeface="Helvetica Neue" charset="0"/>
                <a:cs typeface="Helvetica Neue" charset="0"/>
                <a:sym typeface="Helvetica Neue" charset="0"/>
              </a:rPr>
            </a:br>
            <a:endParaRPr lang="en-US" altLang="en-US" sz="4400" dirty="0">
              <a:solidFill>
                <a:srgbClr val="000000"/>
              </a:solidFill>
              <a:latin typeface="Helvetica Neue" charset="0"/>
              <a:ea typeface="Helvetica Neue" charset="0"/>
              <a:cs typeface="Helvetica Neue" charset="0"/>
              <a:sym typeface="Helvetica Neue"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128" y="2825552"/>
            <a:ext cx="19730192" cy="10890448"/>
          </a:xfrm>
        </p:spPr>
        <p:txBody>
          <a:bodyPr anchor="t"/>
          <a:lstStyle/>
          <a:p>
            <a:pPr algn="l"/>
            <a:r>
              <a:rPr lang="en-NZ" sz="3600" dirty="0"/>
              <a:t>Passion</a:t>
            </a:r>
            <a:br>
              <a:rPr lang="en-NZ" sz="3600" dirty="0"/>
            </a:br>
            <a:r>
              <a:rPr lang="en-NZ" sz="3600" dirty="0"/>
              <a:t/>
            </a:r>
            <a:br>
              <a:rPr lang="en-NZ" sz="3600" dirty="0"/>
            </a:br>
            <a:r>
              <a:rPr lang="en-NZ" sz="3600" dirty="0"/>
              <a:t>Enthusiasm </a:t>
            </a:r>
            <a:br>
              <a:rPr lang="en-NZ" sz="3600" dirty="0"/>
            </a:br>
            <a:r>
              <a:rPr lang="en-NZ" sz="3600" dirty="0"/>
              <a:t/>
            </a:r>
            <a:br>
              <a:rPr lang="en-NZ" sz="3600" dirty="0"/>
            </a:br>
            <a:r>
              <a:rPr lang="en-NZ" sz="3600" dirty="0"/>
              <a:t>People</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193377" y="-198782"/>
            <a:ext cx="6195035" cy="14097262"/>
          </a:xfrm>
          <a:prstGeom prst="rect">
            <a:avLst/>
          </a:prstGeom>
          <a:solidFill>
            <a:srgbClr val="E39920"/>
          </a:solidFill>
        </p:spPr>
        <p:txBody>
          <a:bodyPr wrap="square" rtlCol="0">
            <a:spAutoFit/>
          </a:bodyPr>
          <a:lstStyle/>
          <a:p>
            <a:endParaRPr lang="en-NZ" dirty="0"/>
          </a:p>
        </p:txBody>
      </p:sp>
      <p:sp>
        <p:nvSpPr>
          <p:cNvPr id="12" name="Rectangle 5"/>
          <p:cNvSpPr txBox="1">
            <a:spLocks noChangeArrowheads="1"/>
          </p:cNvSpPr>
          <p:nvPr/>
        </p:nvSpPr>
        <p:spPr bwMode="auto">
          <a:xfrm>
            <a:off x="301977" y="303820"/>
            <a:ext cx="5422630" cy="7346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defTabSz="825500" rtl="0" fontAlgn="base" hangingPunct="0">
              <a:spcBef>
                <a:spcPct val="0"/>
              </a:spcBef>
              <a:spcAft>
                <a:spcPct val="0"/>
              </a:spcAft>
              <a:defRPr sz="11200" kern="1200">
                <a:solidFill>
                  <a:srgbClr val="FFFFFF"/>
                </a:solidFill>
                <a:latin typeface="+mj-lt"/>
                <a:ea typeface="+mj-ea"/>
                <a:cs typeface="+mj-cs"/>
                <a:sym typeface="Helvetica Neue Light" charset="0"/>
              </a:defRPr>
            </a:lvl1pPr>
            <a:lvl2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2pPr>
            <a:lvl3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3pPr>
            <a:lvl4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4pPr>
            <a:lvl5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5pPr>
            <a:lvl6pPr marL="4572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6pPr>
            <a:lvl7pPr marL="9144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7pPr>
            <a:lvl8pPr marL="13716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8pPr>
            <a:lvl9pPr marL="18288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9pPr>
          </a:lstStyle>
          <a:p>
            <a:pPr>
              <a:lnSpc>
                <a:spcPct val="90000"/>
              </a:lnSpc>
            </a:pPr>
            <a:endParaRPr lang="en-US" altLang="en-US" sz="7000" dirty="0"/>
          </a:p>
          <a:p>
            <a:pPr>
              <a:lnSpc>
                <a:spcPct val="90000"/>
              </a:lnSpc>
            </a:pPr>
            <a:endParaRPr lang="en-US" altLang="en-US" sz="7000" dirty="0"/>
          </a:p>
          <a:p>
            <a:pPr>
              <a:lnSpc>
                <a:spcPct val="90000"/>
              </a:lnSpc>
            </a:pPr>
            <a:r>
              <a:rPr lang="en-US" altLang="en-US" sz="4400" dirty="0"/>
              <a:t>“</a:t>
            </a:r>
            <a:r>
              <a:rPr lang="en-NZ" altLang="en-US" sz="4400" dirty="0"/>
              <a:t>What is optimal human functioning?</a:t>
            </a:r>
            <a:r>
              <a:rPr lang="en-US" altLang="en-US" sz="4400" dirty="0"/>
              <a:t>”</a:t>
            </a:r>
            <a:endParaRPr lang="en-US" altLang="en-US" sz="4400" dirty="0">
              <a:solidFill>
                <a:srgbClr val="000000"/>
              </a:solidFill>
              <a:latin typeface="Helvetica Neue" charset="0"/>
              <a:ea typeface="Helvetica Neue" charset="0"/>
              <a:cs typeface="Helvetica Neue" charset="0"/>
              <a:sym typeface="Helvetica Neue"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4160" r="12458"/>
          <a:stretch/>
        </p:blipFill>
        <p:spPr>
          <a:xfrm>
            <a:off x="6001659" y="-198782"/>
            <a:ext cx="18506056" cy="14185574"/>
          </a:xfrm>
          <a:prstGeom prst="rect">
            <a:avLst/>
          </a:prstGeom>
        </p:spPr>
      </p:pic>
    </p:spTree>
    <p:extLst>
      <p:ext uri="{BB962C8B-B14F-4D97-AF65-F5344CB8AC3E}">
        <p14:creationId xmlns:p14="http://schemas.microsoft.com/office/powerpoint/2010/main" val="2664835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128" y="2825552"/>
            <a:ext cx="19730192" cy="10890448"/>
          </a:xfrm>
        </p:spPr>
        <p:txBody>
          <a:bodyPr anchor="t"/>
          <a:lstStyle/>
          <a:p>
            <a:pPr algn="l"/>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pic>
        <p:nvPicPr>
          <p:cNvPr id="25602" name="Picture 2" descr="https://mappalicious.files.wordpress.com/2015/03/pp_ancestors.gif"/>
          <p:cNvPicPr>
            <a:picLocks noChangeAspect="1" noChangeArrowheads="1"/>
          </p:cNvPicPr>
          <p:nvPr/>
        </p:nvPicPr>
        <p:blipFill rotWithShape="1">
          <a:blip r:embed="rId3">
            <a:extLst>
              <a:ext uri="{28A0092B-C50C-407E-A947-70E740481C1C}">
                <a14:useLocalDpi xmlns:a14="http://schemas.microsoft.com/office/drawing/2010/main" val="0"/>
              </a:ext>
            </a:extLst>
          </a:blip>
          <a:srcRect t="6320" r="3666"/>
          <a:stretch/>
        </p:blipFill>
        <p:spPr bwMode="auto">
          <a:xfrm>
            <a:off x="5063208" y="3149587"/>
            <a:ext cx="19514168" cy="106744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81167" y="12361742"/>
            <a:ext cx="1584176" cy="1673426"/>
          </a:xfrm>
          <a:prstGeom prst="rect">
            <a:avLst/>
          </a:prstGeom>
          <a:solidFill>
            <a:schemeClr val="bg1"/>
          </a:solidFill>
        </p:spPr>
        <p:txBody>
          <a:bodyPr wrap="square" rtlCol="0">
            <a:spAutoFit/>
          </a:bodyPr>
          <a:lstStyle/>
          <a:p>
            <a:endParaRPr lang="en-NZ" dirty="0"/>
          </a:p>
        </p:txBody>
      </p:sp>
      <p:pic>
        <p:nvPicPr>
          <p:cNvPr id="10" name="Picture 2" descr="https://mappalicious.files.wordpress.com/2015/03/pp_ancestors.gif"/>
          <p:cNvPicPr>
            <a:picLocks noChangeAspect="1" noChangeArrowheads="1"/>
          </p:cNvPicPr>
          <p:nvPr/>
        </p:nvPicPr>
        <p:blipFill rotWithShape="1">
          <a:blip r:embed="rId3">
            <a:extLst>
              <a:ext uri="{28A0092B-C50C-407E-A947-70E740481C1C}">
                <a14:useLocalDpi xmlns:a14="http://schemas.microsoft.com/office/drawing/2010/main" val="0"/>
              </a:ext>
            </a:extLst>
          </a:blip>
          <a:srcRect t="6320" r="3666" b="91785"/>
          <a:stretch/>
        </p:blipFill>
        <p:spPr bwMode="auto">
          <a:xfrm>
            <a:off x="5063208" y="13716000"/>
            <a:ext cx="19514168" cy="21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38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6093976"/>
          </a:xfrm>
          <a:prstGeom prst="rect">
            <a:avLst/>
          </a:prstGeom>
          <a:noFill/>
        </p:spPr>
        <p:txBody>
          <a:bodyPr wrap="square" rtlCol="0">
            <a:spAutoFit/>
          </a:bodyPr>
          <a:lstStyle/>
          <a:p>
            <a:pPr algn="l">
              <a:spcAft>
                <a:spcPts val="600"/>
              </a:spcAft>
            </a:pPr>
            <a:r>
              <a:rPr lang="en-NZ" sz="4400" dirty="0">
                <a:solidFill>
                  <a:schemeClr val="bg1"/>
                </a:solidFill>
              </a:rPr>
              <a:t>What is the purpose of positive psychology? </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Martin Seligman’s view</a:t>
            </a:r>
          </a:p>
          <a:p>
            <a:pPr marL="571500" indent="-571500" algn="l">
              <a:spcAft>
                <a:spcPts val="600"/>
              </a:spcAft>
              <a:buFont typeface="Arial" panose="020B0604020202020204" pitchFamily="34" charset="0"/>
              <a:buChar char="•"/>
            </a:pPr>
            <a:r>
              <a:rPr lang="en-NZ" sz="3600" dirty="0">
                <a:solidFill>
                  <a:schemeClr val="bg1"/>
                </a:solidFill>
              </a:rPr>
              <a:t>Chris Peterson’s view</a:t>
            </a:r>
          </a:p>
          <a:p>
            <a:pPr marL="571500" indent="-571500" algn="l">
              <a:spcAft>
                <a:spcPts val="600"/>
              </a:spcAft>
              <a:buFont typeface="Arial" panose="020B0604020202020204" pitchFamily="34" charset="0"/>
              <a:buChar char="•"/>
            </a:pPr>
            <a:r>
              <a:rPr lang="en-NZ" sz="3600" dirty="0">
                <a:solidFill>
                  <a:schemeClr val="bg1"/>
                </a:solidFill>
              </a:rPr>
              <a:t>Ask other key influential positive psychologists </a:t>
            </a:r>
          </a:p>
          <a:p>
            <a:pPr marL="571500" indent="-571500" algn="l">
              <a:spcAft>
                <a:spcPts val="600"/>
              </a:spcAft>
              <a:buFont typeface="Arial" panose="020B0604020202020204" pitchFamily="34" charset="0"/>
              <a:buChar char="•"/>
            </a:pPr>
            <a:r>
              <a:rPr lang="en-NZ" sz="3600" dirty="0">
                <a:solidFill>
                  <a:schemeClr val="bg1"/>
                </a:solidFill>
              </a:rPr>
              <a:t>Look at journal publications for trends and recommendations</a:t>
            </a:r>
          </a:p>
          <a:p>
            <a:pPr marL="571500" indent="-571500" algn="l">
              <a:spcAft>
                <a:spcPts val="600"/>
              </a:spcAft>
              <a:buFont typeface="Arial" panose="020B0604020202020204" pitchFamily="34" charset="0"/>
              <a:buChar char="•"/>
            </a:pPr>
            <a:r>
              <a:rPr lang="en-NZ" sz="3600" dirty="0">
                <a:solidFill>
                  <a:schemeClr val="bg1"/>
                </a:solidFill>
              </a:rPr>
              <a:t>Aaron’s </a:t>
            </a:r>
            <a:r>
              <a:rPr lang="en-NZ" sz="3600" dirty="0" smtClean="0">
                <a:solidFill>
                  <a:schemeClr val="bg1"/>
                </a:solidFill>
              </a:rPr>
              <a:t>10 speculations</a:t>
            </a:r>
            <a:r>
              <a:rPr lang="en-NZ" sz="3600" dirty="0">
                <a:solidFill>
                  <a:schemeClr val="bg1"/>
                </a:solidFill>
              </a:rPr>
              <a:t>…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spTree>
    <p:extLst>
      <p:ext uri="{BB962C8B-B14F-4D97-AF65-F5344CB8AC3E}">
        <p14:creationId xmlns:p14="http://schemas.microsoft.com/office/powerpoint/2010/main" val="219612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pic>
        <p:nvPicPr>
          <p:cNvPr id="10" name="Picture 9"/>
          <p:cNvPicPr>
            <a:picLocks noChangeAspect="1"/>
          </p:cNvPicPr>
          <p:nvPr/>
        </p:nvPicPr>
        <p:blipFill>
          <a:blip r:embed="rId3"/>
          <a:stretch>
            <a:fillRect/>
          </a:stretch>
        </p:blipFill>
        <p:spPr>
          <a:xfrm>
            <a:off x="12384239" y="6713984"/>
            <a:ext cx="12238183" cy="7306378"/>
          </a:xfrm>
          <a:prstGeom prst="rect">
            <a:avLst/>
          </a:prstGeom>
        </p:spPr>
      </p:pic>
      <p:sp>
        <p:nvSpPr>
          <p:cNvPr id="11" name="TextBox 10"/>
          <p:cNvSpPr txBox="1"/>
          <p:nvPr/>
        </p:nvSpPr>
        <p:spPr>
          <a:xfrm>
            <a:off x="4343128" y="2825552"/>
            <a:ext cx="19586176" cy="4924425"/>
          </a:xfrm>
          <a:prstGeom prst="rect">
            <a:avLst/>
          </a:prstGeom>
          <a:noFill/>
        </p:spPr>
        <p:txBody>
          <a:bodyPr wrap="square" rtlCol="0">
            <a:spAutoFit/>
          </a:bodyPr>
          <a:lstStyle/>
          <a:p>
            <a:pPr algn="l">
              <a:spcAft>
                <a:spcPts val="600"/>
              </a:spcAft>
            </a:pPr>
            <a:r>
              <a:rPr lang="en-NZ" sz="4400" dirty="0">
                <a:solidFill>
                  <a:schemeClr val="bg1"/>
                </a:solidFill>
              </a:rPr>
              <a:t>Seligman: “Positive Psychology is founded on the belief that people want to lead meaningful and fulfilling lives, to cultivate what is best within themselves, and to enhance their experiences of love, work, and play.”</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51 percent of the world could be flourishing by 2051</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pic>
        <p:nvPicPr>
          <p:cNvPr id="12" name="Picture 11"/>
          <p:cNvPicPr>
            <a:picLocks noChangeAspect="1"/>
          </p:cNvPicPr>
          <p:nvPr/>
        </p:nvPicPr>
        <p:blipFill>
          <a:blip r:embed="rId4"/>
          <a:stretch>
            <a:fillRect/>
          </a:stretch>
        </p:blipFill>
        <p:spPr>
          <a:xfrm>
            <a:off x="4293316" y="6497960"/>
            <a:ext cx="7575770" cy="7223516"/>
          </a:xfrm>
          <a:prstGeom prst="rect">
            <a:avLst/>
          </a:prstGeom>
        </p:spPr>
      </p:pic>
      <p:sp>
        <p:nvSpPr>
          <p:cNvPr id="2" name="Rectangle 1"/>
          <p:cNvSpPr/>
          <p:nvPr/>
        </p:nvSpPr>
        <p:spPr>
          <a:xfrm>
            <a:off x="454696" y="8724006"/>
            <a:ext cx="3672408" cy="1754326"/>
          </a:xfrm>
          <a:prstGeom prst="rect">
            <a:avLst/>
          </a:prstGeom>
        </p:spPr>
        <p:txBody>
          <a:bodyPr wrap="square">
            <a:spAutoFit/>
          </a:bodyPr>
          <a:lstStyle/>
          <a:p>
            <a:pPr>
              <a:spcAft>
                <a:spcPts val="600"/>
              </a:spcAft>
            </a:pPr>
            <a:r>
              <a:rPr lang="en-NZ" sz="3600" dirty="0">
                <a:solidFill>
                  <a:srgbClr val="FFFF00"/>
                </a:solidFill>
              </a:rPr>
              <a:t>What is optimal human functioning?</a:t>
            </a:r>
            <a:endParaRPr lang="en-NZ" sz="3600" dirty="0">
              <a:solidFill>
                <a:srgbClr val="FFFF00"/>
              </a:solidFill>
            </a:endParaRPr>
          </a:p>
        </p:txBody>
      </p:sp>
    </p:spTree>
    <p:extLst>
      <p:ext uri="{BB962C8B-B14F-4D97-AF65-F5344CB8AC3E}">
        <p14:creationId xmlns:p14="http://schemas.microsoft.com/office/powerpoint/2010/main" val="2662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7355860"/>
          </a:xfrm>
          <a:prstGeom prst="rect">
            <a:avLst/>
          </a:prstGeom>
          <a:noFill/>
        </p:spPr>
        <p:txBody>
          <a:bodyPr wrap="square" rtlCol="0">
            <a:spAutoFit/>
          </a:bodyPr>
          <a:lstStyle/>
          <a:p>
            <a:pPr algn="l">
              <a:spcAft>
                <a:spcPts val="600"/>
              </a:spcAft>
            </a:pPr>
            <a:r>
              <a:rPr lang="en-NZ" sz="4400" dirty="0">
                <a:solidFill>
                  <a:schemeClr val="bg1"/>
                </a:solidFill>
              </a:rPr>
              <a:t>Chris Peterson 2006 chapter “The future of positive psychology”: </a:t>
            </a:r>
          </a:p>
          <a:p>
            <a:pPr marL="571500" indent="-571500" algn="l">
              <a:spcAft>
                <a:spcPts val="600"/>
              </a:spcAft>
              <a:buFont typeface="Arial" panose="020B0604020202020204" pitchFamily="34" charset="0"/>
              <a:buChar char="•"/>
            </a:pPr>
            <a:r>
              <a:rPr lang="en-NZ" sz="3600" dirty="0">
                <a:solidFill>
                  <a:schemeClr val="bg1"/>
                </a:solidFill>
              </a:rPr>
              <a:t>Positive psychology will fuse into psychology </a:t>
            </a:r>
          </a:p>
          <a:p>
            <a:pPr marL="571500" indent="-571500" algn="l">
              <a:spcAft>
                <a:spcPts val="600"/>
              </a:spcAft>
              <a:buFont typeface="Arial" panose="020B0604020202020204" pitchFamily="34" charset="0"/>
              <a:buChar char="•"/>
            </a:pPr>
            <a:r>
              <a:rPr lang="en-NZ" sz="3600" dirty="0" smtClean="0">
                <a:solidFill>
                  <a:schemeClr val="bg1"/>
                </a:solidFill>
              </a:rPr>
              <a:t>The </a:t>
            </a:r>
            <a:r>
              <a:rPr lang="en-NZ" sz="3600" dirty="0">
                <a:solidFill>
                  <a:schemeClr val="bg1"/>
                </a:solidFill>
              </a:rPr>
              <a:t>negative will always be appealing </a:t>
            </a:r>
          </a:p>
          <a:p>
            <a:pPr marL="571500" indent="-571500" algn="l">
              <a:spcAft>
                <a:spcPts val="600"/>
              </a:spcAft>
              <a:buFont typeface="Arial" panose="020B0604020202020204" pitchFamily="34" charset="0"/>
              <a:buChar char="•"/>
            </a:pPr>
            <a:r>
              <a:rPr lang="en-NZ" sz="3600" dirty="0">
                <a:solidFill>
                  <a:schemeClr val="bg1"/>
                </a:solidFill>
              </a:rPr>
              <a:t>Clarity over hedonic set-points </a:t>
            </a:r>
          </a:p>
          <a:p>
            <a:pPr marL="571500" indent="-571500" algn="l">
              <a:spcAft>
                <a:spcPts val="600"/>
              </a:spcAft>
              <a:buFont typeface="Arial" panose="020B0604020202020204" pitchFamily="34" charset="0"/>
              <a:buChar char="•"/>
            </a:pPr>
            <a:r>
              <a:rPr lang="en-NZ" sz="3600" dirty="0">
                <a:solidFill>
                  <a:schemeClr val="bg1"/>
                </a:solidFill>
              </a:rPr>
              <a:t>The components of the good life exist in degrees</a:t>
            </a:r>
          </a:p>
          <a:p>
            <a:pPr marL="571500" indent="-571500" algn="l">
              <a:spcAft>
                <a:spcPts val="600"/>
              </a:spcAft>
              <a:buFont typeface="Arial" panose="020B0604020202020204" pitchFamily="34" charset="0"/>
              <a:buChar char="•"/>
            </a:pPr>
            <a:r>
              <a:rPr lang="en-NZ" sz="3600" dirty="0">
                <a:solidFill>
                  <a:schemeClr val="bg1"/>
                </a:solidFill>
              </a:rPr>
              <a:t>Better longitudinal studies needed</a:t>
            </a:r>
          </a:p>
          <a:p>
            <a:pPr marL="571500" indent="-571500" algn="l">
              <a:spcAft>
                <a:spcPts val="600"/>
              </a:spcAft>
              <a:buFont typeface="Arial" panose="020B0604020202020204" pitchFamily="34" charset="0"/>
              <a:buChar char="•"/>
            </a:pPr>
            <a:r>
              <a:rPr lang="en-NZ" sz="3600" dirty="0">
                <a:solidFill>
                  <a:schemeClr val="bg1"/>
                </a:solidFill>
              </a:rPr>
              <a:t>How well will interventions generalise and scale</a:t>
            </a:r>
          </a:p>
          <a:p>
            <a:pPr marL="571500" indent="-571500" algn="l">
              <a:spcAft>
                <a:spcPts val="600"/>
              </a:spcAft>
              <a:buFont typeface="Arial" panose="020B0604020202020204" pitchFamily="34" charset="0"/>
              <a:buChar char="•"/>
            </a:pPr>
            <a:r>
              <a:rPr lang="en-NZ" sz="3600" dirty="0">
                <a:solidFill>
                  <a:schemeClr val="bg1"/>
                </a:solidFill>
              </a:rPr>
              <a:t>Happy pills are only a matter of time</a:t>
            </a:r>
          </a:p>
          <a:p>
            <a:pPr marL="571500" indent="-571500" algn="l">
              <a:spcAft>
                <a:spcPts val="600"/>
              </a:spcAft>
              <a:buFont typeface="Arial" panose="020B0604020202020204" pitchFamily="34" charset="0"/>
              <a:buChar char="•"/>
            </a:pPr>
            <a:r>
              <a:rPr lang="en-NZ" sz="3600" dirty="0" smtClean="0">
                <a:solidFill>
                  <a:schemeClr val="bg1"/>
                </a:solidFill>
              </a:rPr>
              <a:t>Social </a:t>
            </a:r>
            <a:r>
              <a:rPr lang="en-NZ" sz="3600" dirty="0">
                <a:solidFill>
                  <a:schemeClr val="bg1"/>
                </a:solidFill>
              </a:rPr>
              <a:t>settings that will enable the good life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pic>
        <p:nvPicPr>
          <p:cNvPr id="7170" name="Picture 2" descr="http://ecx.images-amazon.com/images/I/71ncfcc7s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6536" y="4641168"/>
            <a:ext cx="6009623" cy="85851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513820" y="9162256"/>
            <a:ext cx="3296545" cy="4984776"/>
          </a:xfrm>
          <a:prstGeom prst="rect">
            <a:avLst/>
          </a:prstGeom>
        </p:spPr>
      </p:pic>
    </p:spTree>
    <p:extLst>
      <p:ext uri="{BB962C8B-B14F-4D97-AF65-F5344CB8AC3E}">
        <p14:creationId xmlns:p14="http://schemas.microsoft.com/office/powerpoint/2010/main" val="3660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2662267"/>
          </a:xfrm>
          <a:prstGeom prst="rect">
            <a:avLst/>
          </a:prstGeom>
          <a:noFill/>
        </p:spPr>
        <p:txBody>
          <a:bodyPr wrap="square" rtlCol="0">
            <a:spAutoFit/>
          </a:bodyPr>
          <a:lstStyle/>
          <a:p>
            <a:pPr algn="l">
              <a:spcAft>
                <a:spcPts val="600"/>
              </a:spcAft>
            </a:pPr>
            <a:r>
              <a:rPr lang="en-NZ" sz="4400" dirty="0">
                <a:solidFill>
                  <a:schemeClr val="bg1"/>
                </a:solidFill>
              </a:rPr>
              <a:t>Ask other positive psychologists:</a:t>
            </a:r>
          </a:p>
          <a:p>
            <a:pPr marL="571500" indent="-571500" algn="l">
              <a:spcAft>
                <a:spcPts val="600"/>
              </a:spcAft>
              <a:buFont typeface="Arial" panose="020B0604020202020204" pitchFamily="34" charset="0"/>
              <a:buChar char="•"/>
            </a:pPr>
            <a:r>
              <a:rPr lang="en-NZ" sz="3600" dirty="0">
                <a:solidFill>
                  <a:schemeClr val="bg1"/>
                </a:solidFill>
              </a:rPr>
              <a:t>Book series: Positive Psychologists on Positive Psychology (Vol 1, 2, &amp; 3)</a:t>
            </a:r>
          </a:p>
          <a:p>
            <a:pPr marL="571500" indent="-571500" algn="l">
              <a:spcAft>
                <a:spcPts val="600"/>
              </a:spcAft>
              <a:buFont typeface="Arial" panose="020B0604020202020204" pitchFamily="34" charset="0"/>
              <a:buChar char="•"/>
            </a:pPr>
            <a:r>
              <a:rPr lang="en-NZ" sz="3600" dirty="0">
                <a:solidFill>
                  <a:schemeClr val="bg1"/>
                </a:solidFill>
              </a:rPr>
              <a:t>Free at https://www.workonwellbeing.com/pponpp3/ </a:t>
            </a:r>
          </a:p>
          <a:p>
            <a:pPr marL="571500" indent="-571500" algn="l">
              <a:spcAft>
                <a:spcPts val="600"/>
              </a:spcAft>
              <a:buFont typeface="Arial" panose="020B0604020202020204" pitchFamily="34" charset="0"/>
              <a:buChar char="•"/>
            </a:pPr>
            <a:r>
              <a:rPr lang="en-NZ" sz="3600" dirty="0">
                <a:solidFill>
                  <a:schemeClr val="bg1"/>
                </a:solidFill>
              </a:rPr>
              <a:t>44 interview in total, a selection of 4 from each book:</a:t>
            </a:r>
            <a:endParaRPr lang="en-NZ" sz="2800" dirty="0">
              <a:solidFill>
                <a:srgbClr val="FFFF00"/>
              </a:solidFill>
            </a:endParaRPr>
          </a:p>
        </p:txBody>
      </p:sp>
      <p:pic>
        <p:nvPicPr>
          <p:cNvPr id="2" name="Picture 1"/>
          <p:cNvPicPr>
            <a:picLocks noChangeAspect="1"/>
          </p:cNvPicPr>
          <p:nvPr/>
        </p:nvPicPr>
        <p:blipFill rotWithShape="1">
          <a:blip r:embed="rId3"/>
          <a:srcRect l="32000" t="11121" r="30650" b="6080"/>
          <a:stretch/>
        </p:blipFill>
        <p:spPr>
          <a:xfrm>
            <a:off x="16807842" y="8976596"/>
            <a:ext cx="3564083" cy="4938188"/>
          </a:xfrm>
          <a:prstGeom prst="rect">
            <a:avLst/>
          </a:prstGeom>
        </p:spPr>
      </p:pic>
      <p:pic>
        <p:nvPicPr>
          <p:cNvPr id="4" name="Picture 3"/>
          <p:cNvPicPr>
            <a:picLocks noChangeAspect="1"/>
          </p:cNvPicPr>
          <p:nvPr/>
        </p:nvPicPr>
        <p:blipFill rotWithShape="1">
          <a:blip r:embed="rId4"/>
          <a:srcRect l="32000" t="10401" r="30651" b="6081"/>
          <a:stretch/>
        </p:blipFill>
        <p:spPr>
          <a:xfrm>
            <a:off x="11111880" y="8993636"/>
            <a:ext cx="3533358" cy="4938187"/>
          </a:xfrm>
          <a:prstGeom prst="rect">
            <a:avLst/>
          </a:prstGeom>
        </p:spPr>
      </p:pic>
      <p:pic>
        <p:nvPicPr>
          <p:cNvPr id="5" name="Picture 4"/>
          <p:cNvPicPr>
            <a:picLocks noChangeAspect="1"/>
          </p:cNvPicPr>
          <p:nvPr/>
        </p:nvPicPr>
        <p:blipFill rotWithShape="1">
          <a:blip r:embed="rId5"/>
          <a:srcRect l="32000" t="10401" r="30651" b="6081"/>
          <a:stretch/>
        </p:blipFill>
        <p:spPr>
          <a:xfrm>
            <a:off x="5415918" y="8976596"/>
            <a:ext cx="3533358" cy="4938188"/>
          </a:xfrm>
          <a:prstGeom prst="rect">
            <a:avLst/>
          </a:prstGeom>
        </p:spPr>
      </p:pic>
      <p:sp>
        <p:nvSpPr>
          <p:cNvPr id="10" name="TextBox 9"/>
          <p:cNvSpPr txBox="1"/>
          <p:nvPr/>
        </p:nvSpPr>
        <p:spPr>
          <a:xfrm>
            <a:off x="4827890" y="6308375"/>
            <a:ext cx="17353928" cy="2308324"/>
          </a:xfrm>
          <a:prstGeom prst="rect">
            <a:avLst/>
          </a:prstGeom>
          <a:noFill/>
        </p:spPr>
        <p:txBody>
          <a:bodyPr wrap="square" numCol="3" rtlCol="0">
            <a:spAutoFit/>
          </a:bodyPr>
          <a:lstStyle/>
          <a:p>
            <a:pPr marL="571500" indent="-571500" algn="l">
              <a:buFont typeface="Arial" panose="020B0604020202020204" pitchFamily="34" charset="0"/>
              <a:buChar char="•"/>
            </a:pPr>
            <a:r>
              <a:rPr lang="en-NZ" sz="3600" dirty="0" err="1">
                <a:solidFill>
                  <a:schemeClr val="bg1"/>
                </a:solidFill>
              </a:rPr>
              <a:t>Mihaly</a:t>
            </a:r>
            <a:r>
              <a:rPr lang="en-NZ" sz="3600" dirty="0">
                <a:solidFill>
                  <a:schemeClr val="bg1"/>
                </a:solidFill>
              </a:rPr>
              <a:t> </a:t>
            </a:r>
            <a:r>
              <a:rPr lang="en-NZ" sz="3600" dirty="0" err="1">
                <a:solidFill>
                  <a:schemeClr val="bg1"/>
                </a:solidFill>
              </a:rPr>
              <a:t>Csikszentmihalyi</a:t>
            </a:r>
            <a:endParaRPr lang="en-NZ" sz="3600" dirty="0">
              <a:solidFill>
                <a:schemeClr val="bg1"/>
              </a:solidFill>
            </a:endParaRPr>
          </a:p>
          <a:p>
            <a:pPr marL="571500" indent="-571500" algn="l">
              <a:buFont typeface="Arial" panose="020B0604020202020204" pitchFamily="34" charset="0"/>
              <a:buChar char="•"/>
            </a:pPr>
            <a:r>
              <a:rPr lang="en-NZ" sz="3600" dirty="0">
                <a:solidFill>
                  <a:schemeClr val="bg1"/>
                </a:solidFill>
              </a:rPr>
              <a:t>Ed </a:t>
            </a:r>
            <a:r>
              <a:rPr lang="en-NZ" sz="3600" dirty="0" err="1">
                <a:solidFill>
                  <a:schemeClr val="bg1"/>
                </a:solidFill>
              </a:rPr>
              <a:t>Diener</a:t>
            </a:r>
            <a:endParaRPr lang="en-NZ" sz="3600" dirty="0">
              <a:solidFill>
                <a:schemeClr val="bg1"/>
              </a:solidFill>
            </a:endParaRPr>
          </a:p>
          <a:p>
            <a:pPr marL="571500" indent="-571500" algn="l">
              <a:buFont typeface="Arial" panose="020B0604020202020204" pitchFamily="34" charset="0"/>
              <a:buChar char="•"/>
            </a:pPr>
            <a:r>
              <a:rPr lang="en-NZ" sz="3600" dirty="0">
                <a:solidFill>
                  <a:schemeClr val="bg1"/>
                </a:solidFill>
              </a:rPr>
              <a:t>Todd </a:t>
            </a:r>
            <a:r>
              <a:rPr lang="en-NZ" sz="3600" dirty="0" err="1">
                <a:solidFill>
                  <a:schemeClr val="bg1"/>
                </a:solidFill>
              </a:rPr>
              <a:t>Kashdan</a:t>
            </a:r>
            <a:endParaRPr lang="en-NZ" sz="3600" dirty="0">
              <a:solidFill>
                <a:schemeClr val="bg1"/>
              </a:solidFill>
            </a:endParaRPr>
          </a:p>
          <a:p>
            <a:pPr marL="571500" indent="-571500" algn="l">
              <a:buFont typeface="Arial" panose="020B0604020202020204" pitchFamily="34" charset="0"/>
              <a:buChar char="•"/>
            </a:pPr>
            <a:r>
              <a:rPr lang="en-NZ" sz="3600" dirty="0">
                <a:solidFill>
                  <a:schemeClr val="bg1"/>
                </a:solidFill>
              </a:rPr>
              <a:t>Barbara Fredrickson</a:t>
            </a:r>
          </a:p>
          <a:p>
            <a:pPr marL="571500" indent="-571500" algn="l">
              <a:buFont typeface="Arial" panose="020B0604020202020204" pitchFamily="34" charset="0"/>
              <a:buChar char="•"/>
            </a:pPr>
            <a:r>
              <a:rPr lang="en-NZ" sz="3600" dirty="0">
                <a:solidFill>
                  <a:schemeClr val="bg1"/>
                </a:solidFill>
              </a:rPr>
              <a:t>Robert Biswas-Diener</a:t>
            </a:r>
          </a:p>
          <a:p>
            <a:pPr marL="571500" indent="-571500" algn="l">
              <a:buFont typeface="Arial" panose="020B0604020202020204" pitchFamily="34" charset="0"/>
              <a:buChar char="•"/>
            </a:pPr>
            <a:r>
              <a:rPr lang="en-NZ" sz="3600" dirty="0">
                <a:solidFill>
                  <a:schemeClr val="bg1"/>
                </a:solidFill>
              </a:rPr>
              <a:t>Paul Wong</a:t>
            </a:r>
          </a:p>
          <a:p>
            <a:pPr marL="571500" indent="-571500" algn="l">
              <a:buFont typeface="Arial" panose="020B0604020202020204" pitchFamily="34" charset="0"/>
              <a:buChar char="•"/>
            </a:pPr>
            <a:r>
              <a:rPr lang="en-NZ" sz="3600" dirty="0">
                <a:solidFill>
                  <a:schemeClr val="bg1"/>
                </a:solidFill>
              </a:rPr>
              <a:t>Ken Sheldon</a:t>
            </a:r>
          </a:p>
          <a:p>
            <a:pPr marL="571500" indent="-571500" algn="l">
              <a:buFont typeface="Arial" panose="020B0604020202020204" pitchFamily="34" charset="0"/>
              <a:buChar char="•"/>
            </a:pPr>
            <a:r>
              <a:rPr lang="en-NZ" sz="3600" dirty="0">
                <a:solidFill>
                  <a:schemeClr val="bg1"/>
                </a:solidFill>
              </a:rPr>
              <a:t>James </a:t>
            </a:r>
            <a:r>
              <a:rPr lang="en-NZ" sz="3600" dirty="0" err="1">
                <a:solidFill>
                  <a:schemeClr val="bg1"/>
                </a:solidFill>
              </a:rPr>
              <a:t>Pawelski</a:t>
            </a:r>
            <a:endParaRPr lang="en-NZ" sz="3600" dirty="0">
              <a:solidFill>
                <a:schemeClr val="bg1"/>
              </a:solidFill>
            </a:endParaRPr>
          </a:p>
          <a:p>
            <a:pPr marL="571500" indent="-571500" algn="l">
              <a:buFont typeface="Arial" panose="020B0604020202020204" pitchFamily="34" charset="0"/>
              <a:buChar char="•"/>
            </a:pPr>
            <a:r>
              <a:rPr lang="en-NZ" sz="3600" dirty="0">
                <a:solidFill>
                  <a:schemeClr val="bg1"/>
                </a:solidFill>
              </a:rPr>
              <a:t>Jane Dutton</a:t>
            </a:r>
          </a:p>
          <a:p>
            <a:pPr marL="571500" indent="-571500" algn="l">
              <a:buFont typeface="Arial" panose="020B0604020202020204" pitchFamily="34" charset="0"/>
              <a:buChar char="•"/>
            </a:pPr>
            <a:r>
              <a:rPr lang="en-NZ" sz="3600" dirty="0">
                <a:solidFill>
                  <a:schemeClr val="bg1"/>
                </a:solidFill>
              </a:rPr>
              <a:t>Felicia Huppert</a:t>
            </a:r>
          </a:p>
          <a:p>
            <a:pPr marL="571500" indent="-571500" algn="l">
              <a:buFont typeface="Arial" panose="020B0604020202020204" pitchFamily="34" charset="0"/>
              <a:buChar char="•"/>
            </a:pPr>
            <a:r>
              <a:rPr lang="en-NZ" sz="3600" dirty="0">
                <a:solidFill>
                  <a:schemeClr val="bg1"/>
                </a:solidFill>
              </a:rPr>
              <a:t>Veronika </a:t>
            </a:r>
            <a:r>
              <a:rPr lang="en-NZ" sz="3600" dirty="0" err="1">
                <a:solidFill>
                  <a:schemeClr val="bg1"/>
                </a:solidFill>
              </a:rPr>
              <a:t>Huta</a:t>
            </a:r>
            <a:endParaRPr lang="en-NZ" sz="3600" dirty="0">
              <a:solidFill>
                <a:schemeClr val="bg1"/>
              </a:solidFill>
            </a:endParaRPr>
          </a:p>
          <a:p>
            <a:pPr marL="571500" indent="-571500" algn="l">
              <a:buFont typeface="Arial" panose="020B0604020202020204" pitchFamily="34" charset="0"/>
              <a:buChar char="•"/>
            </a:pPr>
            <a:r>
              <a:rPr lang="en-NZ" sz="3600" dirty="0">
                <a:solidFill>
                  <a:schemeClr val="bg1"/>
                </a:solidFill>
              </a:rPr>
              <a:t>Lea Waters </a:t>
            </a:r>
          </a:p>
        </p:txBody>
      </p:sp>
    </p:spTree>
    <p:extLst>
      <p:ext uri="{BB962C8B-B14F-4D97-AF65-F5344CB8AC3E}">
        <p14:creationId xmlns:p14="http://schemas.microsoft.com/office/powerpoint/2010/main" val="1480121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7986802"/>
          </a:xfrm>
          <a:prstGeom prst="rect">
            <a:avLst/>
          </a:prstGeom>
          <a:noFill/>
        </p:spPr>
        <p:txBody>
          <a:bodyPr wrap="square" rtlCol="0">
            <a:spAutoFit/>
          </a:bodyPr>
          <a:lstStyle/>
          <a:p>
            <a:pPr algn="l">
              <a:spcAft>
                <a:spcPts val="600"/>
              </a:spcAft>
            </a:pPr>
            <a:r>
              <a:rPr lang="en-NZ" sz="4400" dirty="0">
                <a:solidFill>
                  <a:schemeClr val="bg1"/>
                </a:solidFill>
              </a:rPr>
              <a:t>So what did they say?</a:t>
            </a:r>
          </a:p>
          <a:p>
            <a:pPr algn="l">
              <a:spcAft>
                <a:spcPts val="600"/>
              </a:spcAft>
            </a:pPr>
            <a:endParaRPr lang="en-NZ" sz="3600" dirty="0">
              <a:solidFill>
                <a:schemeClr val="bg1"/>
              </a:solidFill>
            </a:endParaRPr>
          </a:p>
          <a:p>
            <a:pPr algn="l">
              <a:spcAft>
                <a:spcPts val="600"/>
              </a:spcAft>
            </a:pPr>
            <a:r>
              <a:rPr lang="en-NZ" sz="3600" dirty="0">
                <a:solidFill>
                  <a:schemeClr val="bg1"/>
                </a:solidFill>
              </a:rPr>
              <a:t>Themes:</a:t>
            </a:r>
          </a:p>
          <a:p>
            <a:pPr marL="571500" indent="-571500" algn="l">
              <a:spcAft>
                <a:spcPts val="600"/>
              </a:spcAft>
              <a:buFont typeface="Arial" panose="020B0604020202020204" pitchFamily="34" charset="0"/>
              <a:buChar char="•"/>
            </a:pPr>
            <a:r>
              <a:rPr lang="en-NZ" sz="3600" dirty="0">
                <a:solidFill>
                  <a:schemeClr val="bg1"/>
                </a:solidFill>
              </a:rPr>
              <a:t>Importance of interdisciplinary collaboration</a:t>
            </a:r>
          </a:p>
          <a:p>
            <a:pPr marL="571500" indent="-571500" algn="l">
              <a:spcAft>
                <a:spcPts val="600"/>
              </a:spcAft>
              <a:buFont typeface="Arial" panose="020B0604020202020204" pitchFamily="34" charset="0"/>
              <a:buChar char="•"/>
            </a:pPr>
            <a:r>
              <a:rPr lang="en-NZ" sz="3600" dirty="0">
                <a:solidFill>
                  <a:schemeClr val="bg1"/>
                </a:solidFill>
              </a:rPr>
              <a:t>Training and enabling the young scientists</a:t>
            </a:r>
          </a:p>
          <a:p>
            <a:pPr marL="571500" indent="-571500" algn="l">
              <a:spcAft>
                <a:spcPts val="600"/>
              </a:spcAft>
              <a:buFont typeface="Arial" panose="020B0604020202020204" pitchFamily="34" charset="0"/>
              <a:buChar char="•"/>
            </a:pPr>
            <a:r>
              <a:rPr lang="en-NZ" sz="3600" dirty="0">
                <a:solidFill>
                  <a:schemeClr val="bg1"/>
                </a:solidFill>
              </a:rPr>
              <a:t>Some cool new topics (psychological flexibility, positive </a:t>
            </a:r>
            <a:r>
              <a:rPr lang="en-NZ" sz="3600" dirty="0" smtClean="0">
                <a:solidFill>
                  <a:schemeClr val="bg1"/>
                </a:solidFill>
              </a:rPr>
              <a:t>parenting, time perspective)</a:t>
            </a:r>
          </a:p>
          <a:p>
            <a:pPr marL="571500" indent="-571500" algn="l">
              <a:spcAft>
                <a:spcPts val="600"/>
              </a:spcAft>
              <a:buFont typeface="Arial" panose="020B0604020202020204" pitchFamily="34" charset="0"/>
              <a:buChar char="•"/>
            </a:pPr>
            <a:r>
              <a:rPr lang="en-NZ" sz="3600" dirty="0" smtClean="0">
                <a:solidFill>
                  <a:schemeClr val="bg1"/>
                </a:solidFill>
              </a:rPr>
              <a:t>Some topics are getting too much attention (e.g., strengths) at the expense of others</a:t>
            </a:r>
            <a:r>
              <a:rPr lang="en-NZ" sz="3600" dirty="0" smtClean="0">
                <a:solidFill>
                  <a:schemeClr val="bg1"/>
                </a:solidFill>
              </a:rPr>
              <a:t> </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Focusing on funding streams  </a:t>
            </a:r>
          </a:p>
          <a:p>
            <a:pPr marL="571500" indent="-571500" algn="l">
              <a:spcAft>
                <a:spcPts val="600"/>
              </a:spcAft>
              <a:buFont typeface="Arial" panose="020B0604020202020204" pitchFamily="34" charset="0"/>
              <a:buChar char="•"/>
            </a:pPr>
            <a:r>
              <a:rPr lang="en-NZ" sz="3600" dirty="0">
                <a:solidFill>
                  <a:schemeClr val="bg1"/>
                </a:solidFill>
              </a:rPr>
              <a:t>Very high quality science needed. </a:t>
            </a:r>
          </a:p>
          <a:p>
            <a:pPr algn="l">
              <a:spcAft>
                <a:spcPts val="600"/>
              </a:spcAft>
            </a:pP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6256" y="8259478"/>
            <a:ext cx="6807668" cy="5105751"/>
          </a:xfrm>
          <a:prstGeom prst="rect">
            <a:avLst/>
          </a:prstGeom>
        </p:spPr>
      </p:pic>
    </p:spTree>
    <p:extLst>
      <p:ext uri="{BB962C8B-B14F-4D97-AF65-F5344CB8AC3E}">
        <p14:creationId xmlns:p14="http://schemas.microsoft.com/office/powerpoint/2010/main" val="2612470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9171742"/>
          </a:xfrm>
          <a:prstGeom prst="rect">
            <a:avLst/>
          </a:prstGeom>
          <a:noFill/>
        </p:spPr>
        <p:txBody>
          <a:bodyPr wrap="square" rtlCol="0">
            <a:spAutoFit/>
          </a:bodyPr>
          <a:lstStyle/>
          <a:p>
            <a:pPr algn="l">
              <a:spcAft>
                <a:spcPts val="600"/>
              </a:spcAft>
            </a:pPr>
            <a:r>
              <a:rPr lang="en-NZ" sz="4400" dirty="0">
                <a:solidFill>
                  <a:schemeClr val="bg1"/>
                </a:solidFill>
              </a:rPr>
              <a:t>What do the publications focus on and recommend?</a:t>
            </a:r>
          </a:p>
          <a:p>
            <a:pPr algn="l">
              <a:spcAft>
                <a:spcPts val="600"/>
              </a:spcAft>
            </a:pPr>
            <a:endParaRPr lang="en-NZ" sz="3600" dirty="0">
              <a:solidFill>
                <a:schemeClr val="bg1"/>
              </a:solidFill>
            </a:endParaRPr>
          </a:p>
          <a:p>
            <a:pPr algn="l">
              <a:spcAft>
                <a:spcPts val="600"/>
              </a:spcAft>
            </a:pPr>
            <a:r>
              <a:rPr lang="en-NZ" sz="3600" dirty="0">
                <a:solidFill>
                  <a:schemeClr val="bg1"/>
                </a:solidFill>
              </a:rPr>
              <a:t>Other than introductions (‘Positive psychology: An introduction’ cited 10,000+ times) and discussion of the field:</a:t>
            </a:r>
          </a:p>
          <a:p>
            <a:pPr marL="571500" indent="-571500" algn="l">
              <a:spcAft>
                <a:spcPts val="600"/>
              </a:spcAft>
              <a:buFont typeface="Arial" panose="020B0604020202020204" pitchFamily="34" charset="0"/>
              <a:buChar char="•"/>
            </a:pPr>
            <a:r>
              <a:rPr lang="en-NZ" sz="3600" dirty="0">
                <a:solidFill>
                  <a:schemeClr val="bg1"/>
                </a:solidFill>
              </a:rPr>
              <a:t>Positive emotions and the broaden-and-build theory</a:t>
            </a:r>
          </a:p>
          <a:p>
            <a:pPr marL="571500" indent="-571500" algn="l">
              <a:spcAft>
                <a:spcPts val="600"/>
              </a:spcAft>
              <a:buFont typeface="Arial" panose="020B0604020202020204" pitchFamily="34" charset="0"/>
              <a:buChar char="•"/>
            </a:pPr>
            <a:r>
              <a:rPr lang="en-NZ" sz="3600" dirty="0">
                <a:solidFill>
                  <a:schemeClr val="bg1"/>
                </a:solidFill>
              </a:rPr>
              <a:t>Positive psychology interventions </a:t>
            </a:r>
          </a:p>
          <a:p>
            <a:pPr marL="571500" indent="-571500" algn="l">
              <a:spcAft>
                <a:spcPts val="600"/>
              </a:spcAft>
              <a:buFont typeface="Arial" panose="020B0604020202020204" pitchFamily="34" charset="0"/>
              <a:buChar char="•"/>
            </a:pPr>
            <a:r>
              <a:rPr lang="en-NZ" sz="3600" dirty="0">
                <a:solidFill>
                  <a:schemeClr val="bg1"/>
                </a:solidFill>
              </a:rPr>
              <a:t>Strengths </a:t>
            </a:r>
          </a:p>
          <a:p>
            <a:pPr marL="571500" indent="-571500" algn="l">
              <a:spcAft>
                <a:spcPts val="600"/>
              </a:spcAft>
              <a:buFont typeface="Arial" panose="020B0604020202020204" pitchFamily="34" charset="0"/>
              <a:buChar char="•"/>
            </a:pPr>
            <a:r>
              <a:rPr lang="en-NZ" sz="3600" dirty="0">
                <a:solidFill>
                  <a:schemeClr val="bg1"/>
                </a:solidFill>
              </a:rPr>
              <a:t>All recommend more research needed.</a:t>
            </a: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pic>
        <p:nvPicPr>
          <p:cNvPr id="2" name="Picture 1"/>
          <p:cNvPicPr>
            <a:picLocks noChangeAspect="1"/>
          </p:cNvPicPr>
          <p:nvPr/>
        </p:nvPicPr>
        <p:blipFill rotWithShape="1">
          <a:blip r:embed="rId3"/>
          <a:srcRect l="16251" t="15441" r="15350" b="11841"/>
          <a:stretch/>
        </p:blipFill>
        <p:spPr>
          <a:xfrm>
            <a:off x="13704168" y="6524685"/>
            <a:ext cx="10945216" cy="7272809"/>
          </a:xfrm>
          <a:prstGeom prst="rect">
            <a:avLst/>
          </a:prstGeom>
        </p:spPr>
      </p:pic>
      <p:pic>
        <p:nvPicPr>
          <p:cNvPr id="10" name="Picture 9"/>
          <p:cNvPicPr>
            <a:picLocks noChangeAspect="1"/>
          </p:cNvPicPr>
          <p:nvPr/>
        </p:nvPicPr>
        <p:blipFill rotWithShape="1">
          <a:blip r:embed="rId3"/>
          <a:srcRect l="16251" t="15441" r="15350" b="81679"/>
          <a:stretch/>
        </p:blipFill>
        <p:spPr>
          <a:xfrm>
            <a:off x="13704168" y="13716000"/>
            <a:ext cx="10945216" cy="288032"/>
          </a:xfrm>
          <a:prstGeom prst="rect">
            <a:avLst/>
          </a:prstGeom>
        </p:spPr>
      </p:pic>
    </p:spTree>
    <p:extLst>
      <p:ext uri="{BB962C8B-B14F-4D97-AF65-F5344CB8AC3E}">
        <p14:creationId xmlns:p14="http://schemas.microsoft.com/office/powerpoint/2010/main" val="2515828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11618565"/>
          </a:xfrm>
          <a:prstGeom prst="rect">
            <a:avLst/>
          </a:prstGeom>
          <a:noFill/>
        </p:spPr>
        <p:txBody>
          <a:bodyPr wrap="square" rtlCol="0">
            <a:spAutoFit/>
          </a:bodyPr>
          <a:lstStyle/>
          <a:p>
            <a:pPr algn="l">
              <a:spcAft>
                <a:spcPts val="600"/>
              </a:spcAft>
            </a:pPr>
            <a:r>
              <a:rPr lang="en-NZ" sz="4400" dirty="0">
                <a:solidFill>
                  <a:schemeClr val="bg1"/>
                </a:solidFill>
              </a:rPr>
              <a:t>My view of the adventures in store for positive psychology.</a:t>
            </a:r>
          </a:p>
          <a:p>
            <a:pPr algn="l">
              <a:spcAft>
                <a:spcPts val="600"/>
              </a:spcAft>
            </a:pPr>
            <a:endParaRPr lang="en-NZ" sz="3600" dirty="0">
              <a:solidFill>
                <a:schemeClr val="bg1"/>
              </a:solidFill>
            </a:endParaRPr>
          </a:p>
          <a:p>
            <a:pPr algn="l">
              <a:spcAft>
                <a:spcPts val="600"/>
              </a:spcAft>
            </a:pPr>
            <a:r>
              <a:rPr lang="en-NZ" sz="3600" dirty="0">
                <a:solidFill>
                  <a:schemeClr val="bg1"/>
                </a:solidFill>
              </a:rPr>
              <a:t>10 New-</a:t>
            </a:r>
            <a:r>
              <a:rPr lang="en-NZ" sz="3600" dirty="0" err="1">
                <a:solidFill>
                  <a:schemeClr val="bg1"/>
                </a:solidFill>
              </a:rPr>
              <a:t>ish</a:t>
            </a:r>
            <a:r>
              <a:rPr lang="en-NZ" sz="3600" dirty="0">
                <a:solidFill>
                  <a:schemeClr val="bg1"/>
                </a:solidFill>
              </a:rPr>
              <a:t> areas of focus for the future:</a:t>
            </a:r>
          </a:p>
          <a:p>
            <a:pPr marL="571500" indent="-571500" algn="l">
              <a:spcAft>
                <a:spcPts val="600"/>
              </a:spcAft>
              <a:buFont typeface="Arial" panose="020B0604020202020204" pitchFamily="34" charset="0"/>
              <a:buChar char="•"/>
            </a:pPr>
            <a:r>
              <a:rPr lang="en-NZ" sz="3600" dirty="0">
                <a:solidFill>
                  <a:schemeClr val="bg1"/>
                </a:solidFill>
              </a:rPr>
              <a:t>Discomfort </a:t>
            </a:r>
          </a:p>
          <a:p>
            <a:pPr marL="571500" indent="-571500" algn="l">
              <a:spcAft>
                <a:spcPts val="600"/>
              </a:spcAft>
              <a:buFont typeface="Arial" panose="020B0604020202020204" pitchFamily="34" charset="0"/>
              <a:buChar char="•"/>
            </a:pPr>
            <a:r>
              <a:rPr lang="en-NZ" sz="3600" dirty="0" smtClean="0">
                <a:solidFill>
                  <a:schemeClr val="bg1"/>
                </a:solidFill>
              </a:rPr>
              <a:t>Laziness</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Play</a:t>
            </a:r>
          </a:p>
          <a:p>
            <a:pPr marL="571500" indent="-571500" algn="l">
              <a:spcAft>
                <a:spcPts val="600"/>
              </a:spcAft>
              <a:buFont typeface="Arial" panose="020B0604020202020204" pitchFamily="34" charset="0"/>
              <a:buChar char="•"/>
            </a:pPr>
            <a:r>
              <a:rPr lang="en-NZ" sz="3600" dirty="0">
                <a:solidFill>
                  <a:schemeClr val="bg1"/>
                </a:solidFill>
              </a:rPr>
              <a:t>Sex</a:t>
            </a:r>
          </a:p>
          <a:p>
            <a:pPr marL="571500" indent="-571500" algn="l">
              <a:spcAft>
                <a:spcPts val="600"/>
              </a:spcAft>
              <a:buFont typeface="Arial" panose="020B0604020202020204" pitchFamily="34" charset="0"/>
              <a:buChar char="•"/>
            </a:pPr>
            <a:r>
              <a:rPr lang="en-NZ" sz="3600" dirty="0">
                <a:solidFill>
                  <a:schemeClr val="bg1"/>
                </a:solidFill>
              </a:rPr>
              <a:t>Slowness</a:t>
            </a:r>
          </a:p>
          <a:p>
            <a:pPr marL="571500" indent="-571500" algn="l">
              <a:spcAft>
                <a:spcPts val="600"/>
              </a:spcAft>
              <a:buFont typeface="Arial" panose="020B0604020202020204" pitchFamily="34" charset="0"/>
              <a:buChar char="•"/>
            </a:pPr>
            <a:r>
              <a:rPr lang="en-NZ" sz="3600" dirty="0">
                <a:solidFill>
                  <a:schemeClr val="bg1"/>
                </a:solidFill>
              </a:rPr>
              <a:t>Nature</a:t>
            </a:r>
          </a:p>
          <a:p>
            <a:pPr marL="571500" indent="-571500" algn="l">
              <a:spcAft>
                <a:spcPts val="600"/>
              </a:spcAft>
              <a:buFont typeface="Arial" panose="020B0604020202020204" pitchFamily="34" charset="0"/>
              <a:buChar char="•"/>
            </a:pPr>
            <a:r>
              <a:rPr lang="en-NZ" sz="3600" dirty="0">
                <a:solidFill>
                  <a:schemeClr val="bg1"/>
                </a:solidFill>
              </a:rPr>
              <a:t>Wellbeing technology</a:t>
            </a:r>
          </a:p>
          <a:p>
            <a:pPr marL="571500" indent="-571500" algn="l">
              <a:spcAft>
                <a:spcPts val="600"/>
              </a:spcAft>
              <a:buFont typeface="Arial" panose="020B0604020202020204" pitchFamily="34" charset="0"/>
              <a:buChar char="•"/>
            </a:pPr>
            <a:r>
              <a:rPr lang="en-NZ" sz="3600" dirty="0">
                <a:solidFill>
                  <a:schemeClr val="bg1"/>
                </a:solidFill>
              </a:rPr>
              <a:t>The most </a:t>
            </a:r>
            <a:r>
              <a:rPr lang="en-NZ" sz="3600" dirty="0" smtClean="0">
                <a:solidFill>
                  <a:schemeClr val="bg1"/>
                </a:solidFill>
              </a:rPr>
              <a:t>disadvantaged</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smtClean="0">
                <a:solidFill>
                  <a:schemeClr val="bg1"/>
                </a:solidFill>
              </a:rPr>
              <a:t>Physical health and wellbeing</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Positive parenting</a:t>
            </a:r>
          </a:p>
          <a:p>
            <a:pPr algn="l">
              <a:spcAft>
                <a:spcPts val="600"/>
              </a:spcAft>
            </a:pP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sp>
        <p:nvSpPr>
          <p:cNvPr id="5" name="TextBox 4"/>
          <p:cNvSpPr txBox="1"/>
          <p:nvPr/>
        </p:nvSpPr>
        <p:spPr>
          <a:xfrm>
            <a:off x="15432360" y="4265712"/>
            <a:ext cx="5400600" cy="6878806"/>
          </a:xfrm>
          <a:prstGeom prst="rect">
            <a:avLst/>
          </a:prstGeom>
          <a:noFill/>
        </p:spPr>
        <p:txBody>
          <a:bodyPr wrap="square" rtlCol="0">
            <a:spAutoFit/>
          </a:bodyPr>
          <a:lstStyle/>
          <a:p>
            <a:pPr algn="l">
              <a:spcAft>
                <a:spcPts val="600"/>
              </a:spcAft>
            </a:pPr>
            <a:r>
              <a:rPr lang="en-NZ" sz="3600" dirty="0">
                <a:solidFill>
                  <a:schemeClr val="bg1"/>
                </a:solidFill>
              </a:rPr>
              <a:t>Not so new-</a:t>
            </a:r>
            <a:r>
              <a:rPr lang="en-NZ" sz="3600" dirty="0" err="1">
                <a:solidFill>
                  <a:schemeClr val="bg1"/>
                </a:solidFill>
              </a:rPr>
              <a:t>ish</a:t>
            </a:r>
            <a:r>
              <a:rPr lang="en-NZ" sz="3600" dirty="0">
                <a:solidFill>
                  <a:schemeClr val="bg1"/>
                </a:solidFill>
              </a:rPr>
              <a:t>:</a:t>
            </a:r>
          </a:p>
          <a:p>
            <a:pPr marL="685800" lvl="2" indent="-685800" algn="l">
              <a:spcAft>
                <a:spcPts val="600"/>
              </a:spcAft>
              <a:buFont typeface="Arial" panose="020B0604020202020204" pitchFamily="34" charset="0"/>
              <a:buChar char="•"/>
            </a:pPr>
            <a:r>
              <a:rPr lang="en-NZ" sz="3600" dirty="0">
                <a:solidFill>
                  <a:schemeClr val="bg1"/>
                </a:solidFill>
              </a:rPr>
              <a:t>Positive neuroscience</a:t>
            </a:r>
          </a:p>
          <a:p>
            <a:pPr marL="685800" indent="-685800" algn="l">
              <a:spcAft>
                <a:spcPts val="600"/>
              </a:spcAft>
              <a:buFont typeface="Arial" panose="020B0604020202020204" pitchFamily="34" charset="0"/>
              <a:buChar char="•"/>
            </a:pPr>
            <a:r>
              <a:rPr lang="en-NZ" sz="3600" dirty="0">
                <a:solidFill>
                  <a:schemeClr val="bg1"/>
                </a:solidFill>
              </a:rPr>
              <a:t>Positive education</a:t>
            </a:r>
          </a:p>
          <a:p>
            <a:pPr marL="685800" indent="-685800" algn="l">
              <a:spcAft>
                <a:spcPts val="600"/>
              </a:spcAft>
              <a:buFont typeface="Arial" panose="020B0604020202020204" pitchFamily="34" charset="0"/>
              <a:buChar char="•"/>
            </a:pPr>
            <a:r>
              <a:rPr lang="en-NZ" sz="3600" dirty="0">
                <a:solidFill>
                  <a:schemeClr val="bg1"/>
                </a:solidFill>
              </a:rPr>
              <a:t>Positive health</a:t>
            </a:r>
          </a:p>
          <a:p>
            <a:pPr marL="685800" indent="-685800" algn="l">
              <a:spcAft>
                <a:spcPts val="600"/>
              </a:spcAft>
              <a:buFont typeface="Arial" panose="020B0604020202020204" pitchFamily="34" charset="0"/>
              <a:buChar char="•"/>
            </a:pPr>
            <a:r>
              <a:rPr lang="en-NZ" sz="3600" dirty="0">
                <a:solidFill>
                  <a:schemeClr val="bg1"/>
                </a:solidFill>
              </a:rPr>
              <a:t>Military</a:t>
            </a:r>
          </a:p>
          <a:p>
            <a:pPr marL="685800" indent="-685800" algn="l">
              <a:spcAft>
                <a:spcPts val="600"/>
              </a:spcAft>
              <a:buFont typeface="Arial" panose="020B0604020202020204" pitchFamily="34" charset="0"/>
              <a:buChar char="•"/>
            </a:pPr>
            <a:r>
              <a:rPr lang="en-NZ" sz="3600" dirty="0">
                <a:solidFill>
                  <a:schemeClr val="bg1"/>
                </a:solidFill>
              </a:rPr>
              <a:t>Positive organisations</a:t>
            </a:r>
          </a:p>
          <a:p>
            <a:pPr marL="685800" indent="-685800" algn="l">
              <a:spcAft>
                <a:spcPts val="600"/>
              </a:spcAft>
              <a:buFont typeface="Arial" panose="020B0604020202020204" pitchFamily="34" charset="0"/>
              <a:buChar char="•"/>
            </a:pPr>
            <a:r>
              <a:rPr lang="en-NZ" sz="3600" dirty="0">
                <a:solidFill>
                  <a:schemeClr val="bg1"/>
                </a:solidFill>
              </a:rPr>
              <a:t>National accounts of wellbeing </a:t>
            </a:r>
          </a:p>
          <a:p>
            <a:pPr marL="685800" indent="-685800" algn="l">
              <a:spcAft>
                <a:spcPts val="600"/>
              </a:spcAft>
              <a:buFont typeface="Arial" panose="020B0604020202020204" pitchFamily="34" charset="0"/>
              <a:buChar char="•"/>
            </a:pPr>
            <a:r>
              <a:rPr lang="en-NZ" sz="3600" dirty="0">
                <a:solidFill>
                  <a:schemeClr val="bg1"/>
                </a:solidFill>
              </a:rPr>
              <a:t>Culture and wellbeing</a:t>
            </a:r>
          </a:p>
          <a:p>
            <a:pPr marL="685800" indent="-685800" algn="l">
              <a:spcAft>
                <a:spcPts val="600"/>
              </a:spcAft>
              <a:buFont typeface="Arial" panose="020B0604020202020204" pitchFamily="34" charset="0"/>
              <a:buChar char="•"/>
            </a:pPr>
            <a:endParaRPr lang="en-NZ" sz="3600" dirty="0">
              <a:solidFill>
                <a:schemeClr val="bg1"/>
              </a:solidFill>
            </a:endParaRPr>
          </a:p>
          <a:p>
            <a:pPr marL="685800" indent="-685800" algn="l">
              <a:buFont typeface="Arial" panose="020B0604020202020204" pitchFamily="34" charset="0"/>
              <a:buChar char="•"/>
            </a:pPr>
            <a:endParaRPr lang="en-NZ" sz="3600" dirty="0">
              <a:solidFill>
                <a:schemeClr val="bg1"/>
              </a:solidFill>
            </a:endParaRPr>
          </a:p>
        </p:txBody>
      </p:sp>
      <p:sp>
        <p:nvSpPr>
          <p:cNvPr id="2" name="TextBox 1"/>
          <p:cNvSpPr txBox="1"/>
          <p:nvPr/>
        </p:nvSpPr>
        <p:spPr>
          <a:xfrm>
            <a:off x="3767064" y="11384349"/>
            <a:ext cx="19514168" cy="2308324"/>
          </a:xfrm>
          <a:prstGeom prst="rect">
            <a:avLst/>
          </a:prstGeom>
          <a:noFill/>
        </p:spPr>
        <p:txBody>
          <a:bodyPr wrap="square" rtlCol="0">
            <a:spAutoFit/>
          </a:bodyPr>
          <a:lstStyle/>
          <a:p>
            <a:pPr algn="l"/>
            <a:r>
              <a:rPr lang="en-NZ" sz="3600" dirty="0">
                <a:solidFill>
                  <a:schemeClr val="bg1"/>
                </a:solidFill>
              </a:rPr>
              <a:t>If could go beyond ten I would speculate at things like our attentional resources and their impact on wellbeing, the media and wellbeing, urban design and wellbeing, social detachment and wellbeing, positive therapy, sport and wellbeing, leisure centres (gyms, cafes, bars) and </a:t>
            </a:r>
            <a:r>
              <a:rPr lang="en-NZ" sz="3600" dirty="0" smtClean="0">
                <a:solidFill>
                  <a:schemeClr val="bg1"/>
                </a:solidFill>
              </a:rPr>
              <a:t>wellbeing, criminals and recidivism, retirement and wellbeing </a:t>
            </a:r>
            <a:r>
              <a:rPr lang="en-NZ" sz="3600" dirty="0">
                <a:solidFill>
                  <a:schemeClr val="bg1"/>
                </a:solidFill>
              </a:rPr>
              <a:t>etc.</a:t>
            </a:r>
          </a:p>
        </p:txBody>
      </p:sp>
    </p:spTree>
    <p:extLst>
      <p:ext uri="{BB962C8B-B14F-4D97-AF65-F5344CB8AC3E}">
        <p14:creationId xmlns:p14="http://schemas.microsoft.com/office/powerpoint/2010/main" val="1255234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2031325"/>
          </a:xfrm>
          <a:prstGeom prst="rect">
            <a:avLst/>
          </a:prstGeom>
          <a:noFill/>
        </p:spPr>
        <p:txBody>
          <a:bodyPr wrap="square" rtlCol="0">
            <a:spAutoFit/>
          </a:bodyPr>
          <a:lstStyle/>
          <a:p>
            <a:pPr algn="l">
              <a:spcAft>
                <a:spcPts val="600"/>
              </a:spcAft>
            </a:pPr>
            <a:r>
              <a:rPr lang="en-NZ" sz="4400" dirty="0">
                <a:solidFill>
                  <a:schemeClr val="bg1"/>
                </a:solidFill>
              </a:rPr>
              <a:t>Discomfort as a pathway to wellbeing: </a:t>
            </a:r>
          </a:p>
          <a:p>
            <a:pPr marL="571500" indent="-571500" algn="l">
              <a:spcAft>
                <a:spcPts val="600"/>
              </a:spcAft>
              <a:buFont typeface="Arial" panose="020B0604020202020204" pitchFamily="34" charset="0"/>
              <a:buChar char="•"/>
            </a:pPr>
            <a:r>
              <a:rPr lang="en-NZ" sz="3600" dirty="0">
                <a:solidFill>
                  <a:schemeClr val="bg1"/>
                </a:solidFill>
              </a:rPr>
              <a:t>Embrace and utilise negative emotions </a:t>
            </a:r>
          </a:p>
          <a:p>
            <a:pPr marL="571500" indent="-571500" algn="l">
              <a:spcAft>
                <a:spcPts val="600"/>
              </a:spcAft>
              <a:buFont typeface="Arial" panose="020B0604020202020204" pitchFamily="34" charset="0"/>
              <a:buChar char="•"/>
            </a:pPr>
            <a:r>
              <a:rPr lang="en-NZ" sz="3600" dirty="0">
                <a:solidFill>
                  <a:schemeClr val="bg1"/>
                </a:solidFill>
              </a:rPr>
              <a:t>See Robert Biswas-Diener TED talk </a:t>
            </a:r>
            <a:endParaRPr lang="en-NZ" sz="2800" dirty="0">
              <a:solidFill>
                <a:srgbClr val="FFFF00"/>
              </a:solidFill>
            </a:endParaRPr>
          </a:p>
        </p:txBody>
      </p:sp>
      <p:pic>
        <p:nvPicPr>
          <p:cNvPr id="4" name="Picture 3"/>
          <p:cNvPicPr>
            <a:picLocks noChangeAspect="1"/>
          </p:cNvPicPr>
          <p:nvPr/>
        </p:nvPicPr>
        <p:blipFill>
          <a:blip r:embed="rId3"/>
          <a:stretch>
            <a:fillRect/>
          </a:stretch>
        </p:blipFill>
        <p:spPr>
          <a:xfrm>
            <a:off x="9372448" y="5489848"/>
            <a:ext cx="15220462" cy="8501893"/>
          </a:xfrm>
          <a:prstGeom prst="rect">
            <a:avLst/>
          </a:prstGeom>
        </p:spPr>
      </p:pic>
      <p:pic>
        <p:nvPicPr>
          <p:cNvPr id="3074" name="Picture 2" descr="http://ecx.images-amazon.com/images/I/81Sygknkf7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332" y="5489848"/>
            <a:ext cx="5630393" cy="8501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7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1534816" y="2033464"/>
            <a:ext cx="2016224" cy="158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defTabSz="825500" rtl="0" fontAlgn="base" hangingPunct="0">
              <a:spcBef>
                <a:spcPct val="0"/>
              </a:spcBef>
              <a:spcAft>
                <a:spcPct val="0"/>
              </a:spcAft>
              <a:defRPr sz="11200" kern="1200">
                <a:solidFill>
                  <a:srgbClr val="FFFFFF"/>
                </a:solidFill>
                <a:latin typeface="+mj-lt"/>
                <a:ea typeface="+mj-ea"/>
                <a:cs typeface="+mj-cs"/>
                <a:sym typeface="Helvetica Neue Light" charset="0"/>
              </a:defRPr>
            </a:lvl1pPr>
            <a:lvl2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2pPr>
            <a:lvl3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3pPr>
            <a:lvl4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4pPr>
            <a:lvl5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5pPr>
            <a:lvl6pPr marL="4572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6pPr>
            <a:lvl7pPr marL="9144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7pPr>
            <a:lvl8pPr marL="13716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8pPr>
            <a:lvl9pPr marL="18288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9pPr>
          </a:lstStyle>
          <a:p>
            <a:pPr>
              <a:lnSpc>
                <a:spcPct val="90000"/>
              </a:lnSpc>
            </a:pPr>
            <a:r>
              <a:rPr lang="en-NZ" altLang="en-US" sz="1800" dirty="0"/>
              <a:t>Positive Psychology: </a:t>
            </a:r>
            <a:br>
              <a:rPr lang="en-NZ" altLang="en-US" sz="1800" dirty="0"/>
            </a:br>
            <a:r>
              <a:rPr lang="en-NZ" altLang="en-US" sz="1800" dirty="0"/>
              <a:t/>
            </a:r>
            <a:br>
              <a:rPr lang="en-NZ" altLang="en-US" sz="1800" dirty="0"/>
            </a:br>
            <a:r>
              <a:rPr lang="en-NZ" altLang="en-US" sz="1800" dirty="0"/>
              <a:t>The </a:t>
            </a:r>
            <a:r>
              <a:rPr lang="en-NZ" altLang="en-US" sz="1800" dirty="0">
                <a:solidFill>
                  <a:srgbClr val="FFFF00"/>
                </a:solidFill>
              </a:rPr>
              <a:t>past</a:t>
            </a:r>
            <a:r>
              <a:rPr lang="en-NZ" altLang="en-US" sz="1800" dirty="0"/>
              <a:t> or the </a:t>
            </a:r>
            <a:r>
              <a:rPr lang="en-NZ" altLang="en-US" sz="1800" dirty="0">
                <a:solidFill>
                  <a:srgbClr val="FFFF00"/>
                </a:solidFill>
              </a:rPr>
              <a:t>future</a:t>
            </a:r>
            <a:r>
              <a:rPr lang="en-NZ" altLang="en-US" sz="1800" dirty="0"/>
              <a:t>?</a:t>
            </a:r>
            <a:br>
              <a:rPr lang="en-NZ" altLang="en-US" sz="1800" dirty="0"/>
            </a:br>
            <a:endParaRPr lang="en-US" altLang="en-US" sz="1800" dirty="0">
              <a:solidFill>
                <a:srgbClr val="000000"/>
              </a:solidFill>
              <a:latin typeface="Helvetica Neue" charset="0"/>
              <a:ea typeface="Helvetica Neue" charset="0"/>
              <a:cs typeface="Helvetica Neue" charset="0"/>
              <a:sym typeface="Helvetica Neue" charset="0"/>
            </a:endParaRPr>
          </a:p>
        </p:txBody>
      </p:sp>
      <p:sp>
        <p:nvSpPr>
          <p:cNvPr id="3" name="Content Placeholder 2"/>
          <p:cNvSpPr>
            <a:spLocks noGrp="1"/>
          </p:cNvSpPr>
          <p:nvPr>
            <p:ph idx="1"/>
          </p:nvPr>
        </p:nvSpPr>
        <p:spPr>
          <a:xfrm>
            <a:off x="4343128" y="1025352"/>
            <a:ext cx="20007244" cy="1800200"/>
          </a:xfrm>
        </p:spPr>
        <p:txBody>
          <a:bodyPr/>
          <a:lstStyle/>
          <a:p>
            <a:pPr algn="l"/>
            <a:r>
              <a:rPr lang="en-NZ" sz="7200" b="1" dirty="0"/>
              <a:t>The Geelong Three Breaths Exercise</a:t>
            </a:r>
            <a:endParaRPr lang="en-NZ" sz="7200" dirty="0"/>
          </a:p>
        </p:txBody>
      </p:sp>
      <p:pic>
        <p:nvPicPr>
          <p:cNvPr id="7" name="Picture 6"/>
          <p:cNvPicPr>
            <a:picLocks noChangeAspect="1"/>
          </p:cNvPicPr>
          <p:nvPr/>
        </p:nvPicPr>
        <p:blipFill>
          <a:blip r:embed="rId3"/>
          <a:stretch>
            <a:fillRect/>
          </a:stretch>
        </p:blipFill>
        <p:spPr>
          <a:xfrm>
            <a:off x="22893047" y="11826552"/>
            <a:ext cx="1457325" cy="2047875"/>
          </a:xfrm>
          <a:prstGeom prst="rect">
            <a:avLst/>
          </a:prstGeom>
        </p:spPr>
      </p:pic>
      <p:sp>
        <p:nvSpPr>
          <p:cNvPr id="6" name="TextBox 5"/>
          <p:cNvSpPr txBox="1"/>
          <p:nvPr/>
        </p:nvSpPr>
        <p:spPr>
          <a:xfrm>
            <a:off x="4199112" y="2825552"/>
            <a:ext cx="19730192" cy="10064294"/>
          </a:xfrm>
          <a:prstGeom prst="rect">
            <a:avLst/>
          </a:prstGeom>
          <a:noFill/>
        </p:spPr>
        <p:txBody>
          <a:bodyPr wrap="square" rtlCol="0">
            <a:spAutoFit/>
          </a:bodyPr>
          <a:lstStyle/>
          <a:p>
            <a:pPr marL="457200" indent="-457200" algn="l">
              <a:buFont typeface="Arial" panose="020B0604020202020204" pitchFamily="34" charset="0"/>
              <a:buChar char="•"/>
            </a:pPr>
            <a:r>
              <a:rPr lang="en-NZ" sz="3600" b="1" dirty="0">
                <a:solidFill>
                  <a:schemeClr val="bg1"/>
                </a:solidFill>
              </a:rPr>
              <a:t>Breath One</a:t>
            </a:r>
            <a:r>
              <a:rPr lang="en-NZ" sz="3600" dirty="0">
                <a:solidFill>
                  <a:schemeClr val="bg1"/>
                </a:solidFill>
              </a:rPr>
              <a:t>. Take a deep breath in through your nose and fill your lungs with as much air as possible. As you are doing so, notice your physical body and any points of pain or tension. As you breath out slowly through your mouth, imagine you are pushing or releasing any tension away. Feel yourself sink into your seat.</a:t>
            </a:r>
          </a:p>
          <a:p>
            <a:pPr marL="457200" indent="-457200" algn="l">
              <a:buFont typeface="Arial" panose="020B0604020202020204" pitchFamily="34" charset="0"/>
              <a:buChar char="•"/>
            </a:pPr>
            <a:endParaRPr lang="en-NZ" sz="3600" dirty="0">
              <a:solidFill>
                <a:schemeClr val="bg1"/>
              </a:solidFill>
            </a:endParaRPr>
          </a:p>
          <a:p>
            <a:pPr marL="457200" indent="-457200" algn="l">
              <a:buFont typeface="Arial" panose="020B0604020202020204" pitchFamily="34" charset="0"/>
              <a:buChar char="•"/>
            </a:pPr>
            <a:r>
              <a:rPr lang="en-NZ" sz="3600" b="1" dirty="0">
                <a:solidFill>
                  <a:schemeClr val="bg1"/>
                </a:solidFill>
              </a:rPr>
              <a:t>Breath Two</a:t>
            </a:r>
            <a:r>
              <a:rPr lang="en-NZ" sz="3600" dirty="0">
                <a:solidFill>
                  <a:schemeClr val="bg1"/>
                </a:solidFil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3600" dirty="0">
                <a:solidFill>
                  <a:srgbClr val="FFFF00"/>
                </a:solidFill>
              </a:rPr>
              <a:t>Right now I am grateful for... </a:t>
            </a:r>
            <a:r>
              <a:rPr lang="en-NZ" sz="3600" dirty="0">
                <a:solidFill>
                  <a:schemeClr val="bg1"/>
                </a:solidFill>
              </a:rPr>
              <a:t>".</a:t>
            </a:r>
          </a:p>
          <a:p>
            <a:pPr algn="l"/>
            <a:endParaRPr lang="en-NZ" sz="3600" dirty="0">
              <a:solidFill>
                <a:schemeClr val="bg1"/>
              </a:solidFill>
            </a:endParaRPr>
          </a:p>
          <a:p>
            <a:pPr marL="571500" indent="-571500" algn="l">
              <a:buFont typeface="Arial" panose="020B0604020202020204" pitchFamily="34" charset="0"/>
              <a:buChar char="•"/>
            </a:pPr>
            <a:r>
              <a:rPr lang="en-NZ" sz="3600" b="1" dirty="0">
                <a:solidFill>
                  <a:schemeClr val="bg1"/>
                </a:solidFill>
              </a:rPr>
              <a:t>Breath Three</a:t>
            </a:r>
            <a:r>
              <a:rPr lang="en-NZ" sz="3600" dirty="0">
                <a:solidFill>
                  <a:schemeClr val="bg1"/>
                </a:solidFil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3600" dirty="0">
                <a:solidFill>
                  <a:srgbClr val="FFFF00"/>
                </a:solidFill>
              </a:rPr>
              <a:t>My intention right now is to be... </a:t>
            </a:r>
            <a:r>
              <a:rPr lang="en-NZ" sz="3600" dirty="0">
                <a:solidFill>
                  <a:schemeClr val="bg1"/>
                </a:solidFill>
              </a:rPr>
              <a:t>".</a:t>
            </a:r>
          </a:p>
          <a:p>
            <a:pPr algn="l"/>
            <a:endParaRPr lang="en-NZ" sz="2400" dirty="0">
              <a:solidFill>
                <a:schemeClr val="bg1"/>
              </a:solidFill>
            </a:endParaRPr>
          </a:p>
          <a:p>
            <a:pPr algn="l"/>
            <a:r>
              <a:rPr lang="en-NZ" sz="2400" dirty="0">
                <a:solidFill>
                  <a:schemeClr val="bg1"/>
                </a:solidFill>
              </a:rPr>
              <a:t>Credit: This exercise is based on one developed by Justin Robinson, Director of the Institute of Positive Education, Geelong Grammar </a:t>
            </a:r>
          </a:p>
          <a:p>
            <a:pPr algn="l"/>
            <a:r>
              <a:rPr lang="en-NZ" sz="2400" dirty="0">
                <a:solidFill>
                  <a:schemeClr val="bg1"/>
                </a:solidFill>
              </a:rPr>
              <a:t>School, Australia. </a:t>
            </a:r>
            <a:endParaRPr lang="en-NZ" sz="2800" dirty="0">
              <a:solidFill>
                <a:schemeClr val="bg1"/>
              </a:solidFill>
            </a:endParaRPr>
          </a:p>
        </p:txBody>
      </p:sp>
    </p:spTree>
    <p:extLst>
      <p:ext uri="{BB962C8B-B14F-4D97-AF65-F5344CB8AC3E}">
        <p14:creationId xmlns:p14="http://schemas.microsoft.com/office/powerpoint/2010/main" val="2918511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Strategic laziness: </a:t>
            </a:r>
          </a:p>
          <a:p>
            <a:pPr marL="571500" indent="-571500" algn="l">
              <a:spcAft>
                <a:spcPts val="600"/>
              </a:spcAft>
              <a:buFont typeface="Arial" panose="020B0604020202020204" pitchFamily="34" charset="0"/>
              <a:buChar char="•"/>
            </a:pPr>
            <a:r>
              <a:rPr lang="en-NZ" sz="3600" dirty="0">
                <a:solidFill>
                  <a:schemeClr val="bg1"/>
                </a:solidFill>
              </a:rPr>
              <a:t>You can’t be good at </a:t>
            </a:r>
            <a:r>
              <a:rPr lang="en-NZ" sz="3600" dirty="0" smtClean="0">
                <a:solidFill>
                  <a:schemeClr val="bg1"/>
                </a:solidFill>
              </a:rPr>
              <a:t>everything and use your strengths all th</a:t>
            </a:r>
            <a:r>
              <a:rPr lang="en-NZ" sz="3600" dirty="0" smtClean="0">
                <a:solidFill>
                  <a:schemeClr val="bg1"/>
                </a:solidFill>
              </a:rPr>
              <a:t>e time</a:t>
            </a:r>
            <a:endParaRPr lang="en-NZ" sz="36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408" y="4985792"/>
            <a:ext cx="13521034" cy="9011769"/>
          </a:xfrm>
          <a:prstGeom prst="rect">
            <a:avLst/>
          </a:prstGeom>
        </p:spPr>
      </p:pic>
    </p:spTree>
    <p:extLst>
      <p:ext uri="{BB962C8B-B14F-4D97-AF65-F5344CB8AC3E}">
        <p14:creationId xmlns:p14="http://schemas.microsoft.com/office/powerpoint/2010/main" val="115184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2763224" y="5692349"/>
            <a:ext cx="13310814" cy="8319259"/>
          </a:xfrm>
          <a:prstGeom prst="rect">
            <a:avLst/>
          </a:prstGeom>
        </p:spPr>
      </p:pic>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2031325"/>
          </a:xfrm>
          <a:prstGeom prst="rect">
            <a:avLst/>
          </a:prstGeom>
          <a:noFill/>
        </p:spPr>
        <p:txBody>
          <a:bodyPr wrap="square" rtlCol="0">
            <a:spAutoFit/>
          </a:bodyPr>
          <a:lstStyle/>
          <a:p>
            <a:pPr algn="l">
              <a:spcAft>
                <a:spcPts val="600"/>
              </a:spcAft>
            </a:pPr>
            <a:r>
              <a:rPr lang="en-NZ" sz="4400" dirty="0">
                <a:solidFill>
                  <a:schemeClr val="bg1"/>
                </a:solidFill>
              </a:rPr>
              <a:t>Play: </a:t>
            </a:r>
          </a:p>
          <a:p>
            <a:pPr marL="571500" indent="-571500" algn="l">
              <a:spcAft>
                <a:spcPts val="600"/>
              </a:spcAft>
              <a:buFont typeface="Arial" panose="020B0604020202020204" pitchFamily="34" charset="0"/>
              <a:buChar char="•"/>
            </a:pPr>
            <a:r>
              <a:rPr lang="en-NZ" sz="3600" dirty="0">
                <a:solidFill>
                  <a:schemeClr val="bg1"/>
                </a:solidFill>
              </a:rPr>
              <a:t>David </a:t>
            </a:r>
            <a:r>
              <a:rPr lang="en-NZ" sz="3600" dirty="0" err="1">
                <a:solidFill>
                  <a:schemeClr val="bg1"/>
                </a:solidFill>
              </a:rPr>
              <a:t>Cooperrider</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Kids are good, adults suck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4038" y="2823659"/>
            <a:ext cx="8486868" cy="11233249"/>
          </a:xfrm>
          <a:prstGeom prst="rect">
            <a:avLst/>
          </a:prstGeom>
        </p:spPr>
      </p:pic>
      <p:sp>
        <p:nvSpPr>
          <p:cNvPr id="14" name="Oval 13"/>
          <p:cNvSpPr/>
          <p:nvPr/>
        </p:nvSpPr>
        <p:spPr bwMode="auto">
          <a:xfrm>
            <a:off x="11934058" y="9736496"/>
            <a:ext cx="4825383" cy="4248472"/>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NZ"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15" name="Oval 14"/>
          <p:cNvSpPr/>
          <p:nvPr/>
        </p:nvSpPr>
        <p:spPr bwMode="auto">
          <a:xfrm>
            <a:off x="23227508" y="6640152"/>
            <a:ext cx="1368152" cy="3096344"/>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NZ"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sp>
        <p:nvSpPr>
          <p:cNvPr id="16" name="Oval 15"/>
          <p:cNvSpPr/>
          <p:nvPr/>
        </p:nvSpPr>
        <p:spPr bwMode="auto">
          <a:xfrm>
            <a:off x="18744728" y="6153880"/>
            <a:ext cx="1368152" cy="3096344"/>
          </a:xfrm>
          <a:prstGeom prst="ellipse">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NZ"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cxnSp>
        <p:nvCxnSpPr>
          <p:cNvPr id="5" name="Straight Arrow Connector 4"/>
          <p:cNvCxnSpPr/>
          <p:nvPr/>
        </p:nvCxnSpPr>
        <p:spPr bwMode="auto">
          <a:xfrm>
            <a:off x="9023648" y="3833664"/>
            <a:ext cx="15121680" cy="4752528"/>
          </a:xfrm>
          <a:prstGeom prst="straightConnector1">
            <a:avLst/>
          </a:prstGeom>
          <a:blipFill dpi="0" rotWithShape="0">
            <a:blip r:embed="rId5"/>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639114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695"/>
            <a:ext cx="3132560" cy="13716695"/>
          </a:xfrm>
          <a:prstGeom prst="rect">
            <a:avLst/>
          </a:prstGeom>
          <a:solidFill>
            <a:srgbClr val="E39920"/>
          </a:solidFill>
        </p:spPr>
        <p:txBody>
          <a:bodyPr wrap="square" rtlCol="0">
            <a:spAutoFit/>
          </a:bodyPr>
          <a:lstStyle/>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240" y="64906"/>
            <a:ext cx="13681520" cy="13681520"/>
          </a:xfrm>
          <a:prstGeom prst="rect">
            <a:avLst/>
          </a:prstGeom>
        </p:spPr>
      </p:pic>
      <p:sp>
        <p:nvSpPr>
          <p:cNvPr id="11" name="TextBox 10"/>
          <p:cNvSpPr txBox="1"/>
          <p:nvPr/>
        </p:nvSpPr>
        <p:spPr>
          <a:xfrm>
            <a:off x="21251440" y="0"/>
            <a:ext cx="3132560" cy="13716695"/>
          </a:xfrm>
          <a:prstGeom prst="rect">
            <a:avLst/>
          </a:prstGeom>
          <a:solidFill>
            <a:srgbClr val="E39920"/>
          </a:solidFill>
        </p:spPr>
        <p:txBody>
          <a:bodyPr wrap="square" rtlCol="0">
            <a:spAutoFit/>
          </a:bodyPr>
          <a:lstStyle/>
          <a:p>
            <a:endParaRPr lang="en-NZ" dirty="0"/>
          </a:p>
        </p:txBody>
      </p:sp>
    </p:spTree>
    <p:extLst>
      <p:ext uri="{BB962C8B-B14F-4D97-AF65-F5344CB8AC3E}">
        <p14:creationId xmlns:p14="http://schemas.microsoft.com/office/powerpoint/2010/main" val="54968411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3293209"/>
          </a:xfrm>
          <a:prstGeom prst="rect">
            <a:avLst/>
          </a:prstGeom>
          <a:noFill/>
        </p:spPr>
        <p:txBody>
          <a:bodyPr wrap="square" rtlCol="0">
            <a:spAutoFit/>
          </a:bodyPr>
          <a:lstStyle/>
          <a:p>
            <a:pPr algn="l">
              <a:spcAft>
                <a:spcPts val="600"/>
              </a:spcAft>
            </a:pPr>
            <a:r>
              <a:rPr lang="en-NZ" sz="4400" dirty="0" smtClean="0">
                <a:solidFill>
                  <a:schemeClr val="bg1"/>
                </a:solidFill>
              </a:rPr>
              <a:t>Sex:</a:t>
            </a:r>
            <a:endParaRPr lang="en-NZ" sz="44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We can’t ignore the link between sex and </a:t>
            </a:r>
            <a:r>
              <a:rPr lang="en-NZ" sz="3600" dirty="0" smtClean="0">
                <a:solidFill>
                  <a:schemeClr val="bg1"/>
                </a:solidFill>
              </a:rPr>
              <a:t>wellbeing</a:t>
            </a:r>
          </a:p>
          <a:p>
            <a:pPr marL="571500" indent="-571500" algn="l">
              <a:spcAft>
                <a:spcPts val="600"/>
              </a:spcAft>
              <a:buFont typeface="Arial" panose="020B0604020202020204" pitchFamily="34" charset="0"/>
              <a:buChar char="•"/>
            </a:pPr>
            <a:r>
              <a:rPr lang="en-NZ" sz="3600" dirty="0" smtClean="0">
                <a:solidFill>
                  <a:schemeClr val="bg1"/>
                </a:solidFill>
              </a:rPr>
              <a:t>Positive </a:t>
            </a:r>
            <a:r>
              <a:rPr lang="en-NZ" sz="3600" dirty="0">
                <a:solidFill>
                  <a:schemeClr val="bg1"/>
                </a:solidFill>
              </a:rPr>
              <a:t>emotions as the glue for social disconnect</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Cue </a:t>
            </a:r>
            <a:r>
              <a:rPr lang="en-NZ" sz="3600" dirty="0" smtClean="0">
                <a:solidFill>
                  <a:schemeClr val="bg1"/>
                </a:solidFill>
              </a:rPr>
              <a:t>sex video </a:t>
            </a:r>
            <a:endParaRPr lang="en-NZ" sz="3600" dirty="0">
              <a:solidFill>
                <a:schemeClr val="bg1"/>
              </a:solidFill>
            </a:endParaRPr>
          </a:p>
          <a:p>
            <a:pPr algn="l">
              <a:spcAft>
                <a:spcPts val="600"/>
              </a:spcAft>
            </a:pPr>
            <a:r>
              <a:rPr lang="en-NZ" sz="3600" dirty="0">
                <a:solidFill>
                  <a:schemeClr val="bg1"/>
                </a:solidFill>
              </a:rPr>
              <a:t> </a:t>
            </a:r>
          </a:p>
        </p:txBody>
      </p:sp>
      <p:pic>
        <p:nvPicPr>
          <p:cNvPr id="3074" name="Picture 2" descr="http://i.huffpost.com/gen/1111765/images/o-SEX-AFTER-DIVORCE-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7944" y="5489848"/>
            <a:ext cx="12902208" cy="8601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767063" y="7985726"/>
            <a:ext cx="4928483" cy="3284853"/>
          </a:xfrm>
          <a:prstGeom prst="rect">
            <a:avLst/>
          </a:prstGeom>
        </p:spPr>
      </p:pic>
      <p:pic>
        <p:nvPicPr>
          <p:cNvPr id="1028" name="Picture 4" descr="http://www.clipartbest.com/cliparts/7eT/Mxj/7eTMxjxi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516" y="8747089"/>
            <a:ext cx="2695575" cy="176212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bwMode="auto">
          <a:xfrm flipH="1">
            <a:off x="7151440" y="5201816"/>
            <a:ext cx="989652" cy="2520280"/>
          </a:xfrm>
          <a:prstGeom prst="straightConnector1">
            <a:avLst/>
          </a:prstGeom>
          <a:blipFill dpi="0" rotWithShape="0">
            <a:blip r:embed="rId6"/>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3006505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836" y="2825552"/>
            <a:ext cx="19730192" cy="10890448"/>
          </a:xfrm>
        </p:spPr>
        <p:txBody>
          <a:bodyPr anchor="t"/>
          <a:lstStyle/>
          <a:p>
            <a:pPr algn="l"/>
            <a:r>
              <a:rPr lang="en-NZ" sz="4800" dirty="0">
                <a:solidFill>
                  <a:schemeClr val="bg1"/>
                </a:solidFill>
              </a:rPr>
              <a:t>I did not fly half way around the world to make you feel </a:t>
            </a:r>
            <a:r>
              <a:rPr lang="en-NZ" sz="4800" dirty="0" err="1">
                <a:solidFill>
                  <a:schemeClr val="bg1"/>
                </a:solidFill>
              </a:rPr>
              <a:t>dispondant</a:t>
            </a:r>
            <a:r>
              <a:rPr lang="en-NZ" sz="4800" dirty="0">
                <a:solidFill>
                  <a:schemeClr val="bg1"/>
                </a:solidFill>
              </a:rPr>
              <a:t>! </a:t>
            </a:r>
            <a:br>
              <a:rPr lang="en-NZ" sz="4800" dirty="0">
                <a:solidFill>
                  <a:schemeClr val="bg1"/>
                </a:solidFill>
              </a:rPr>
            </a:br>
            <a:r>
              <a:rPr lang="en-NZ" sz="4800" dirty="0">
                <a:solidFill>
                  <a:schemeClr val="bg1"/>
                </a:solidFill>
              </a:rPr>
              <a:t>	</a:t>
            </a:r>
            <a:r>
              <a:rPr lang="en-NZ" sz="4800" dirty="0"/>
              <a:t/>
            </a:r>
            <a:br>
              <a:rPr lang="en-NZ" sz="48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5" name="Picture 4"/>
          <p:cNvPicPr>
            <a:picLocks noChangeAspect="1"/>
          </p:cNvPicPr>
          <p:nvPr/>
        </p:nvPicPr>
        <p:blipFill>
          <a:blip r:embed="rId3"/>
          <a:stretch>
            <a:fillRect/>
          </a:stretch>
        </p:blipFill>
        <p:spPr>
          <a:xfrm>
            <a:off x="-193376" y="-267912"/>
            <a:ext cx="24810640" cy="14253713"/>
          </a:xfrm>
          <a:prstGeom prst="rect">
            <a:avLst/>
          </a:prstGeom>
        </p:spPr>
      </p:pic>
      <p:cxnSp>
        <p:nvCxnSpPr>
          <p:cNvPr id="8" name="Elbow Connector 7"/>
          <p:cNvCxnSpPr/>
          <p:nvPr/>
        </p:nvCxnSpPr>
        <p:spPr bwMode="auto">
          <a:xfrm rot="10800000">
            <a:off x="3938600" y="5273824"/>
            <a:ext cx="8901472" cy="5904656"/>
          </a:xfrm>
          <a:prstGeom prst="bentConnector3">
            <a:avLst>
              <a:gd name="adj1" fmla="val 46226"/>
            </a:avLst>
          </a:prstGeom>
          <a:blipFill dpi="0" rotWithShape="0">
            <a:blip r:embed="rId4"/>
            <a:srcRect/>
            <a:tile tx="0" ty="0" sx="100000" sy="100000" flip="none" algn="tl"/>
          </a:blipFill>
          <a:ln w="79375" cap="flat" cmpd="sng" algn="ctr">
            <a:solidFill>
              <a:srgbClr val="FF0000"/>
            </a:solidFill>
            <a:prstDash val="solid"/>
            <a:miter lim="0"/>
            <a:headEnd type="triangle"/>
            <a:tailEnd type="triangle"/>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452271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2031325"/>
          </a:xfrm>
          <a:prstGeom prst="rect">
            <a:avLst/>
          </a:prstGeom>
          <a:noFill/>
        </p:spPr>
        <p:txBody>
          <a:bodyPr wrap="square" rtlCol="0">
            <a:spAutoFit/>
          </a:bodyPr>
          <a:lstStyle/>
          <a:p>
            <a:pPr algn="l">
              <a:spcAft>
                <a:spcPts val="600"/>
              </a:spcAft>
            </a:pPr>
            <a:r>
              <a:rPr lang="en-NZ" sz="4400" dirty="0">
                <a:solidFill>
                  <a:schemeClr val="bg1"/>
                </a:solidFill>
              </a:rPr>
              <a:t>Slowness: </a:t>
            </a:r>
          </a:p>
          <a:p>
            <a:pPr marL="571500" indent="-571500" algn="l">
              <a:spcAft>
                <a:spcPts val="600"/>
              </a:spcAft>
              <a:buFont typeface="Arial" panose="020B0604020202020204" pitchFamily="34" charset="0"/>
              <a:buChar char="•"/>
            </a:pPr>
            <a:r>
              <a:rPr lang="en-NZ" sz="3600" dirty="0">
                <a:solidFill>
                  <a:srgbClr val="FFFF00"/>
                </a:solidFill>
              </a:rPr>
              <a:t>Let’s experiment</a:t>
            </a:r>
          </a:p>
          <a:p>
            <a:pPr marL="571500" indent="-571500" algn="l">
              <a:spcAft>
                <a:spcPts val="600"/>
              </a:spcAft>
              <a:buFont typeface="Arial" panose="020B0604020202020204" pitchFamily="34" charset="0"/>
              <a:buChar char="•"/>
            </a:pPr>
            <a:r>
              <a:rPr lang="en-NZ" sz="3600" dirty="0">
                <a:solidFill>
                  <a:schemeClr val="bg1"/>
                </a:solidFill>
              </a:rPr>
              <a:t>Stopping stuff and doing less </a:t>
            </a:r>
          </a:p>
        </p:txBody>
      </p:sp>
      <p:pic>
        <p:nvPicPr>
          <p:cNvPr id="2" name="Picture 1"/>
          <p:cNvPicPr>
            <a:picLocks noChangeAspect="1"/>
          </p:cNvPicPr>
          <p:nvPr/>
        </p:nvPicPr>
        <p:blipFill>
          <a:blip r:embed="rId3"/>
          <a:stretch>
            <a:fillRect/>
          </a:stretch>
        </p:blipFill>
        <p:spPr>
          <a:xfrm>
            <a:off x="11615936" y="5622065"/>
            <a:ext cx="12953628" cy="8399901"/>
          </a:xfrm>
          <a:prstGeom prst="rect">
            <a:avLst/>
          </a:prstGeom>
        </p:spPr>
      </p:pic>
      <p:pic>
        <p:nvPicPr>
          <p:cNvPr id="4100" name="Picture 4" descr="http://advisoranalyst.advisoranalystgr.netdna-cdn.com/wp-content/uploads/2015/08/71ZNX7kS5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53" y="5605297"/>
            <a:ext cx="5340583" cy="8384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20337" y="7434064"/>
            <a:ext cx="3250983" cy="2862322"/>
          </a:xfrm>
          <a:prstGeom prst="rect">
            <a:avLst/>
          </a:prstGeom>
          <a:noFill/>
        </p:spPr>
        <p:txBody>
          <a:bodyPr wrap="square" rtlCol="0">
            <a:spAutoFit/>
          </a:bodyPr>
          <a:lstStyle/>
          <a:p>
            <a:r>
              <a:rPr lang="en-NZ" sz="3600" dirty="0">
                <a:solidFill>
                  <a:schemeClr val="bg1"/>
                </a:solidFill>
              </a:rPr>
              <a:t>“These days even instant gratification takes too long” – Carl </a:t>
            </a:r>
            <a:r>
              <a:rPr lang="en-NZ" sz="3600" dirty="0" err="1">
                <a:solidFill>
                  <a:schemeClr val="bg1"/>
                </a:solidFill>
              </a:rPr>
              <a:t>Honore</a:t>
            </a:r>
            <a:endParaRPr lang="en-NZ" sz="3600" dirty="0">
              <a:solidFill>
                <a:schemeClr val="bg1"/>
              </a:solidFill>
            </a:endParaRPr>
          </a:p>
        </p:txBody>
      </p:sp>
    </p:spTree>
    <p:extLst>
      <p:ext uri="{BB962C8B-B14F-4D97-AF65-F5344CB8AC3E}">
        <p14:creationId xmlns:p14="http://schemas.microsoft.com/office/powerpoint/2010/main" val="27163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0615275"/>
            <a:ext cx="24611013" cy="3984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Line 2"/>
          <p:cNvSpPr>
            <a:spLocks noChangeShapeType="1"/>
          </p:cNvSpPr>
          <p:nvPr/>
        </p:nvSpPr>
        <p:spPr bwMode="auto">
          <a:xfrm>
            <a:off x="6071320" y="-1278904"/>
            <a:ext cx="13568" cy="15877554"/>
          </a:xfrm>
          <a:prstGeom prst="line">
            <a:avLst/>
          </a:prstGeom>
          <a:noFill/>
          <a:ln w="25400" cap="rnd" cmpd="sng">
            <a:solidFill>
              <a:srgbClr val="E3992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sp>
        <p:nvSpPr>
          <p:cNvPr id="8195" name="AutoShape 3"/>
          <p:cNvSpPr>
            <a:spLocks/>
          </p:cNvSpPr>
          <p:nvPr/>
        </p:nvSpPr>
        <p:spPr bwMode="auto">
          <a:xfrm>
            <a:off x="1770063" y="1106488"/>
            <a:ext cx="8629650" cy="86296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6" name="AutoShape 4"/>
          <p:cNvSpPr>
            <a:spLocks/>
          </p:cNvSpPr>
          <p:nvPr/>
        </p:nvSpPr>
        <p:spPr bwMode="auto">
          <a:xfrm>
            <a:off x="1470025" y="806450"/>
            <a:ext cx="9229725" cy="92297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7" name="Rectangle 5"/>
          <p:cNvSpPr>
            <a:spLocks noGrp="1" noChangeArrowheads="1"/>
          </p:cNvSpPr>
          <p:nvPr>
            <p:ph type="title"/>
          </p:nvPr>
        </p:nvSpPr>
        <p:spPr>
          <a:xfrm>
            <a:off x="2532063" y="3879850"/>
            <a:ext cx="7105650" cy="5954713"/>
          </a:xfrm>
        </p:spPr>
        <p:txBody>
          <a:bodyPr anchor="t"/>
          <a:lstStyle/>
          <a:p>
            <a:pPr>
              <a:lnSpc>
                <a:spcPct val="90000"/>
              </a:lnSpc>
            </a:pPr>
            <a:r>
              <a:rPr lang="en-US" altLang="en-US" sz="7000" dirty="0"/>
              <a:t>Nature and wellbeing</a:t>
            </a:r>
            <a:endParaRPr lang="en-US" altLang="en-US" sz="1800" dirty="0">
              <a:solidFill>
                <a:srgbClr val="000000"/>
              </a:solidFill>
              <a:latin typeface="Helvetica Neue" charset="0"/>
              <a:ea typeface="Helvetica Neue" charset="0"/>
              <a:cs typeface="Helvetica Neue" charset="0"/>
              <a:sym typeface="Helvetica Neue"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Wellbeing technology:  </a:t>
            </a:r>
          </a:p>
          <a:p>
            <a:pPr marL="571500" indent="-571500" algn="l">
              <a:spcAft>
                <a:spcPts val="600"/>
              </a:spcAft>
              <a:buFont typeface="Arial" panose="020B0604020202020204" pitchFamily="34" charset="0"/>
              <a:buChar char="•"/>
            </a:pPr>
            <a:r>
              <a:rPr lang="en-NZ" sz="3600" dirty="0">
                <a:solidFill>
                  <a:schemeClr val="bg1"/>
                </a:solidFill>
              </a:rPr>
              <a:t>Remember increasing complexity – humans are the bottleneck </a:t>
            </a:r>
          </a:p>
        </p:txBody>
      </p:sp>
      <p:pic>
        <p:nvPicPr>
          <p:cNvPr id="4" name="Picture 3"/>
          <p:cNvPicPr>
            <a:picLocks noChangeAspect="1"/>
          </p:cNvPicPr>
          <p:nvPr/>
        </p:nvPicPr>
        <p:blipFill>
          <a:blip r:embed="rId3"/>
          <a:stretch>
            <a:fillRect/>
          </a:stretch>
        </p:blipFill>
        <p:spPr>
          <a:xfrm>
            <a:off x="4703168" y="5129808"/>
            <a:ext cx="15859645" cy="8924536"/>
          </a:xfrm>
          <a:prstGeom prst="rect">
            <a:avLst/>
          </a:prstGeom>
        </p:spPr>
      </p:pic>
    </p:spTree>
    <p:extLst>
      <p:ext uri="{BB962C8B-B14F-4D97-AF65-F5344CB8AC3E}">
        <p14:creationId xmlns:p14="http://schemas.microsoft.com/office/powerpoint/2010/main" val="2564281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The most </a:t>
            </a:r>
            <a:r>
              <a:rPr lang="en-NZ" sz="4400" dirty="0" smtClean="0">
                <a:solidFill>
                  <a:schemeClr val="bg1"/>
                </a:solidFill>
              </a:rPr>
              <a:t>disadvantaged: </a:t>
            </a:r>
            <a:endParaRPr lang="en-NZ" sz="4400" dirty="0">
              <a:solidFill>
                <a:schemeClr val="bg1"/>
              </a:solidFill>
            </a:endParaRPr>
          </a:p>
          <a:p>
            <a:pPr marL="571500" indent="-571500" algn="l">
              <a:spcAft>
                <a:spcPts val="600"/>
              </a:spcAft>
              <a:buFont typeface="Arial" panose="020B0604020202020204" pitchFamily="34" charset="0"/>
              <a:buChar char="•"/>
            </a:pPr>
            <a:r>
              <a:rPr lang="en-NZ" sz="3600" dirty="0" smtClean="0">
                <a:solidFill>
                  <a:schemeClr val="bg1"/>
                </a:solidFill>
              </a:rPr>
              <a:t>To </a:t>
            </a:r>
            <a:r>
              <a:rPr lang="en-NZ" sz="3600" dirty="0">
                <a:solidFill>
                  <a:schemeClr val="bg1"/>
                </a:solidFill>
              </a:rPr>
              <a:t>increase global wellbeing we need to target the poor and disadvantaged  </a:t>
            </a:r>
          </a:p>
        </p:txBody>
      </p:sp>
      <p:pic>
        <p:nvPicPr>
          <p:cNvPr id="11" name="Picture 10"/>
          <p:cNvPicPr>
            <a:picLocks noChangeAspect="1"/>
          </p:cNvPicPr>
          <p:nvPr/>
        </p:nvPicPr>
        <p:blipFill rotWithShape="1">
          <a:blip r:embed="rId3"/>
          <a:srcRect r="21413"/>
          <a:stretch/>
        </p:blipFill>
        <p:spPr>
          <a:xfrm>
            <a:off x="5999312" y="5345832"/>
            <a:ext cx="11953328" cy="8555867"/>
          </a:xfrm>
          <a:prstGeom prst="rect">
            <a:avLst/>
          </a:prstGeom>
        </p:spPr>
      </p:pic>
    </p:spTree>
    <p:extLst>
      <p:ext uri="{BB962C8B-B14F-4D97-AF65-F5344CB8AC3E}">
        <p14:creationId xmlns:p14="http://schemas.microsoft.com/office/powerpoint/2010/main" val="3263214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695"/>
            <a:ext cx="6084888" cy="13716695"/>
          </a:xfrm>
          <a:prstGeom prst="rect">
            <a:avLst/>
          </a:prstGeom>
          <a:solidFill>
            <a:srgbClr val="E39920"/>
          </a:solidFill>
        </p:spPr>
        <p:txBody>
          <a:bodyPr wrap="square" rtlCol="0">
            <a:spAutoFit/>
          </a:bodyPr>
          <a:lstStyle/>
          <a:p>
            <a:endParaRPr lang="en-NZ"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071" y="-695"/>
            <a:ext cx="20557233" cy="13711674"/>
          </a:xfrm>
          <a:prstGeom prst="rect">
            <a:avLst/>
          </a:prstGeom>
        </p:spPr>
      </p:pic>
      <p:sp>
        <p:nvSpPr>
          <p:cNvPr id="8195" name="AutoShape 3"/>
          <p:cNvSpPr>
            <a:spLocks/>
          </p:cNvSpPr>
          <p:nvPr/>
        </p:nvSpPr>
        <p:spPr bwMode="auto">
          <a:xfrm>
            <a:off x="1770063" y="1106488"/>
            <a:ext cx="8629650" cy="86296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6" name="AutoShape 4"/>
          <p:cNvSpPr>
            <a:spLocks/>
          </p:cNvSpPr>
          <p:nvPr/>
        </p:nvSpPr>
        <p:spPr bwMode="auto">
          <a:xfrm>
            <a:off x="1470025" y="806450"/>
            <a:ext cx="9229725" cy="92297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7" name="Rectangle 5"/>
          <p:cNvSpPr>
            <a:spLocks noGrp="1" noChangeArrowheads="1"/>
          </p:cNvSpPr>
          <p:nvPr>
            <p:ph type="title"/>
          </p:nvPr>
        </p:nvSpPr>
        <p:spPr>
          <a:xfrm>
            <a:off x="2532063" y="3879850"/>
            <a:ext cx="7105650" cy="5954713"/>
          </a:xfrm>
        </p:spPr>
        <p:txBody>
          <a:bodyPr anchor="t"/>
          <a:lstStyle/>
          <a:p>
            <a:pPr>
              <a:lnSpc>
                <a:spcPct val="90000"/>
              </a:lnSpc>
            </a:pPr>
            <a:r>
              <a:rPr lang="en-US" altLang="en-US" sz="7000" dirty="0"/>
              <a:t>The body and food, and wellbeing</a:t>
            </a:r>
            <a:endParaRPr lang="en-US" altLang="en-US" sz="1800" dirty="0">
              <a:solidFill>
                <a:srgbClr val="000000"/>
              </a:solidFill>
              <a:latin typeface="Helvetica Neue" charset="0"/>
              <a:ea typeface="Helvetica Neue" charset="0"/>
              <a:cs typeface="Helvetica Neue" charset="0"/>
              <a:sym typeface="Helvetica Neue" charset="0"/>
            </a:endParaRPr>
          </a:p>
        </p:txBody>
      </p:sp>
      <p:sp>
        <p:nvSpPr>
          <p:cNvPr id="9" name="TextBox 8"/>
          <p:cNvSpPr txBox="1"/>
          <p:nvPr/>
        </p:nvSpPr>
        <p:spPr>
          <a:xfrm>
            <a:off x="20688944" y="-5716"/>
            <a:ext cx="3707360" cy="13716695"/>
          </a:xfrm>
          <a:prstGeom prst="rect">
            <a:avLst/>
          </a:prstGeom>
          <a:solidFill>
            <a:srgbClr val="E39920"/>
          </a:solidFill>
        </p:spPr>
        <p:txBody>
          <a:bodyPr wrap="square" rtlCol="0">
            <a:spAutoFit/>
          </a:bodyPr>
          <a:lstStyle/>
          <a:p>
            <a:endParaRPr lang="en-NZ" dirty="0"/>
          </a:p>
        </p:txBody>
      </p:sp>
    </p:spTree>
    <p:extLst>
      <p:ext uri="{BB962C8B-B14F-4D97-AF65-F5344CB8AC3E}">
        <p14:creationId xmlns:p14="http://schemas.microsoft.com/office/powerpoint/2010/main" val="424069269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p:cNvSpPr>
          <p:nvPr/>
        </p:nvSpPr>
        <p:spPr bwMode="auto">
          <a:xfrm>
            <a:off x="-76200" y="-131763"/>
            <a:ext cx="24536400" cy="13979526"/>
          </a:xfrm>
          <a:prstGeom prst="rect">
            <a:avLst/>
          </a:prstGeom>
          <a:solidFill>
            <a:srgbClr val="5BB0B2"/>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10242" name="Rectangle 2"/>
          <p:cNvSpPr>
            <a:spLocks noGrp="1" noChangeArrowheads="1"/>
          </p:cNvSpPr>
          <p:nvPr>
            <p:ph type="title"/>
          </p:nvPr>
        </p:nvSpPr>
        <p:spPr>
          <a:xfrm>
            <a:off x="2838450" y="1181100"/>
            <a:ext cx="20105688" cy="1868488"/>
          </a:xfrm>
        </p:spPr>
        <p:txBody>
          <a:bodyPr anchor="t"/>
          <a:lstStyle/>
          <a:p>
            <a:pPr algn="l"/>
            <a:r>
              <a:rPr lang="en-US" altLang="en-US" sz="7200" dirty="0">
                <a:latin typeface="Helvetica Neue UltraLight" charset="0"/>
                <a:ea typeface="Helvetica Neue UltraLight" charset="0"/>
                <a:cs typeface="Helvetica Neue UltraLight" charset="0"/>
                <a:sym typeface="Helvetica Neue UltraLight" charset="0"/>
              </a:rPr>
              <a:t>Agenda</a:t>
            </a:r>
            <a:endParaRPr lang="en-US" altLang="en-US" sz="7200" dirty="0">
              <a:solidFill>
                <a:srgbClr val="000000"/>
              </a:solidFill>
              <a:latin typeface="Helvetica Neue UltraLight" charset="0"/>
              <a:ea typeface="Helvetica Neue UltraLight" charset="0"/>
              <a:cs typeface="Helvetica Neue UltraLight" charset="0"/>
              <a:sym typeface="Helvetica Neue UltraLight" charset="0"/>
            </a:endParaRPr>
          </a:p>
        </p:txBody>
      </p:sp>
      <p:sp>
        <p:nvSpPr>
          <p:cNvPr id="10243" name="Rectangle 3"/>
          <p:cNvSpPr>
            <a:spLocks noGrp="1" noChangeArrowheads="1"/>
          </p:cNvSpPr>
          <p:nvPr>
            <p:ph type="body" idx="1"/>
          </p:nvPr>
        </p:nvSpPr>
        <p:spPr>
          <a:xfrm>
            <a:off x="2805113" y="4343400"/>
            <a:ext cx="17484725" cy="825500"/>
          </a:xfrm>
        </p:spPr>
        <p:txBody>
          <a:bodyPr/>
          <a:lstStyle/>
          <a:p>
            <a:pPr algn="l"/>
            <a:r>
              <a:rPr lang="en-US" altLang="en-US" dirty="0">
                <a:latin typeface="Helvetica Neue Light" charset="0"/>
                <a:ea typeface="Helvetica Neue Light" charset="0"/>
                <a:cs typeface="Helvetica Neue Light" charset="0"/>
                <a:sym typeface="Helvetica Neue Light" charset="0"/>
              </a:rPr>
              <a:t>Challenges of the present.</a:t>
            </a:r>
            <a:endParaRPr lang="en-US" altLang="en-US" sz="1800" dirty="0">
              <a:latin typeface="Helvetica Neue Light" charset="0"/>
              <a:ea typeface="Helvetica Neue Light" charset="0"/>
              <a:cs typeface="Helvetica Neue Light" charset="0"/>
              <a:sym typeface="Helvetica Neue Light" charset="0"/>
            </a:endParaRPr>
          </a:p>
        </p:txBody>
      </p:sp>
      <p:sp>
        <p:nvSpPr>
          <p:cNvPr id="10244" name="Line 4"/>
          <p:cNvSpPr>
            <a:spLocks noChangeShapeType="1"/>
          </p:cNvSpPr>
          <p:nvPr/>
        </p:nvSpPr>
        <p:spPr bwMode="auto">
          <a:xfrm flipH="1">
            <a:off x="1768475" y="-398463"/>
            <a:ext cx="0" cy="14512926"/>
          </a:xfrm>
          <a:prstGeom prst="line">
            <a:avLst/>
          </a:prstGeom>
          <a:noFill/>
          <a:ln w="25400" cap="rnd" cmpd="sng">
            <a:solidFill>
              <a:srgbClr val="4E0E05"/>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grpSp>
        <p:nvGrpSpPr>
          <p:cNvPr id="10245" name="Group 5"/>
          <p:cNvGrpSpPr>
            <a:grpSpLocks/>
          </p:cNvGrpSpPr>
          <p:nvPr/>
        </p:nvGrpSpPr>
        <p:grpSpPr bwMode="auto">
          <a:xfrm>
            <a:off x="1092200" y="4078288"/>
            <a:ext cx="1354138" cy="1355725"/>
            <a:chOff x="-1" y="-1"/>
            <a:chExt cx="1354472" cy="1354472"/>
          </a:xfrm>
        </p:grpSpPr>
        <p:sp>
          <p:nvSpPr>
            <p:cNvPr id="10246"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10247" name="Rectangle 7"/>
            <p:cNvSpPr>
              <a:spLocks/>
            </p:cNvSpPr>
            <p:nvPr/>
          </p:nvSpPr>
          <p:spPr bwMode="auto">
            <a:xfrm>
              <a:off x="419846" y="85097"/>
              <a:ext cx="505864"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a:solidFill>
                    <a:srgbClr val="E39920"/>
                  </a:solidFill>
                  <a:latin typeface="Garamond Antiqua" charset="0"/>
                  <a:ea typeface="Garamond Antiqua" charset="0"/>
                  <a:cs typeface="Garamond Antiqua" charset="0"/>
                  <a:sym typeface="Garamond Antiqua" charset="0"/>
                </a:rPr>
                <a:t>1</a:t>
              </a:r>
              <a:endParaRPr lang="en-US" altLang="en-US" sz="1800">
                <a:latin typeface="Garamond Antiqua" charset="0"/>
                <a:ea typeface="Garamond Antiqua" charset="0"/>
                <a:cs typeface="Garamond Antiqua" charset="0"/>
                <a:sym typeface="Garamond Antiqua" charset="0"/>
              </a:endParaRPr>
            </a:p>
          </p:txBody>
        </p:sp>
        <p:sp>
          <p:nvSpPr>
            <p:cNvPr id="10248"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grpSp>
        <p:nvGrpSpPr>
          <p:cNvPr id="10249" name="Group 9"/>
          <p:cNvGrpSpPr>
            <a:grpSpLocks/>
          </p:cNvGrpSpPr>
          <p:nvPr/>
        </p:nvGrpSpPr>
        <p:grpSpPr bwMode="auto">
          <a:xfrm>
            <a:off x="1092200" y="5983288"/>
            <a:ext cx="1354138" cy="1355725"/>
            <a:chOff x="-1" y="-1"/>
            <a:chExt cx="1354472" cy="1354472"/>
          </a:xfrm>
        </p:grpSpPr>
        <p:sp>
          <p:nvSpPr>
            <p:cNvPr id="10250" name="AutoShape 10"/>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10251" name="Rectangle 11"/>
            <p:cNvSpPr>
              <a:spLocks/>
            </p:cNvSpPr>
            <p:nvPr/>
          </p:nvSpPr>
          <p:spPr bwMode="auto">
            <a:xfrm>
              <a:off x="419846" y="85097"/>
              <a:ext cx="505864"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2</a:t>
              </a:r>
              <a:endParaRPr lang="en-US" altLang="en-US" sz="1800" dirty="0">
                <a:latin typeface="Garamond Antiqua" charset="0"/>
                <a:ea typeface="Garamond Antiqua" charset="0"/>
                <a:cs typeface="Garamond Antiqua" charset="0"/>
                <a:sym typeface="Garamond Antiqua" charset="0"/>
              </a:endParaRPr>
            </a:p>
          </p:txBody>
        </p:sp>
        <p:sp>
          <p:nvSpPr>
            <p:cNvPr id="10252" name="AutoShape 12"/>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grpSp>
        <p:nvGrpSpPr>
          <p:cNvPr id="10253" name="Group 13"/>
          <p:cNvGrpSpPr>
            <a:grpSpLocks/>
          </p:cNvGrpSpPr>
          <p:nvPr/>
        </p:nvGrpSpPr>
        <p:grpSpPr bwMode="auto">
          <a:xfrm>
            <a:off x="1092200" y="7888288"/>
            <a:ext cx="1354138" cy="1355725"/>
            <a:chOff x="-1" y="-1"/>
            <a:chExt cx="1354472" cy="1354472"/>
          </a:xfrm>
        </p:grpSpPr>
        <p:sp>
          <p:nvSpPr>
            <p:cNvPr id="10254" name="AutoShape 14"/>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10255" name="Rectangle 15"/>
            <p:cNvSpPr>
              <a:spLocks/>
            </p:cNvSpPr>
            <p:nvPr/>
          </p:nvSpPr>
          <p:spPr bwMode="auto">
            <a:xfrm>
              <a:off x="419846" y="85097"/>
              <a:ext cx="505864"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256" name="AutoShape 16"/>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grpSp>
        <p:nvGrpSpPr>
          <p:cNvPr id="10257" name="Group 17"/>
          <p:cNvGrpSpPr>
            <a:grpSpLocks/>
          </p:cNvGrpSpPr>
          <p:nvPr/>
        </p:nvGrpSpPr>
        <p:grpSpPr bwMode="auto">
          <a:xfrm>
            <a:off x="1092200" y="9793288"/>
            <a:ext cx="1354138" cy="1355725"/>
            <a:chOff x="-1" y="-1"/>
            <a:chExt cx="1354472" cy="1354472"/>
          </a:xfrm>
        </p:grpSpPr>
        <p:sp>
          <p:nvSpPr>
            <p:cNvPr id="10258" name="AutoShape 18"/>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10259" name="Rectangle 19"/>
            <p:cNvSpPr>
              <a:spLocks/>
            </p:cNvSpPr>
            <p:nvPr/>
          </p:nvSpPr>
          <p:spPr bwMode="auto">
            <a:xfrm>
              <a:off x="419846" y="85097"/>
              <a:ext cx="505864"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0260" name="AutoShape 20"/>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261" name="Rectangle 21"/>
          <p:cNvSpPr>
            <a:spLocks/>
          </p:cNvSpPr>
          <p:nvPr/>
        </p:nvSpPr>
        <p:spPr bwMode="auto">
          <a:xfrm>
            <a:off x="2805113" y="6248400"/>
            <a:ext cx="174847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a:r>
              <a:rPr lang="en-US" altLang="en-US" sz="4400" dirty="0">
                <a:solidFill>
                  <a:srgbClr val="FFFFFF"/>
                </a:solidFill>
                <a:latin typeface="Helvetica Neue Light" charset="0"/>
                <a:ea typeface="Helvetica Neue Light" charset="0"/>
                <a:cs typeface="Helvetica Neue Light" charset="0"/>
                <a:sym typeface="Helvetica Neue Light" charset="0"/>
              </a:rPr>
              <a:t>What the future holds.</a:t>
            </a:r>
          </a:p>
          <a:p>
            <a:pPr algn="l"/>
            <a:endParaRPr lang="en-US" altLang="en-US" sz="1800" dirty="0">
              <a:latin typeface="Helvetica Neue Light" charset="0"/>
              <a:ea typeface="Helvetica Neue Light" charset="0"/>
              <a:cs typeface="Helvetica Neue Light" charset="0"/>
              <a:sym typeface="Helvetica Neue Light" charset="0"/>
            </a:endParaRPr>
          </a:p>
        </p:txBody>
      </p:sp>
      <p:sp>
        <p:nvSpPr>
          <p:cNvPr id="10262" name="Rectangle 22"/>
          <p:cNvSpPr>
            <a:spLocks/>
          </p:cNvSpPr>
          <p:nvPr/>
        </p:nvSpPr>
        <p:spPr bwMode="auto">
          <a:xfrm>
            <a:off x="2805113" y="8153400"/>
            <a:ext cx="20692143"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a:r>
              <a:rPr lang="en-US" altLang="en-US" sz="4400" dirty="0">
                <a:solidFill>
                  <a:srgbClr val="FFFFFF"/>
                </a:solidFill>
                <a:latin typeface="Helvetica Neue Light" charset="0"/>
                <a:ea typeface="Helvetica Neue Light" charset="0"/>
                <a:cs typeface="Helvetica Neue Light" charset="0"/>
                <a:sym typeface="Helvetica Neue Light" charset="0"/>
              </a:rPr>
              <a:t>Where is positive psychology going? – What is positive psychology's future?  </a:t>
            </a:r>
            <a:endParaRPr lang="en-US" altLang="en-US" sz="1800" dirty="0">
              <a:latin typeface="Helvetica Neue Light" charset="0"/>
              <a:ea typeface="Helvetica Neue Light" charset="0"/>
              <a:cs typeface="Helvetica Neue Light" charset="0"/>
              <a:sym typeface="Helvetica Neue Light" charset="0"/>
            </a:endParaRPr>
          </a:p>
        </p:txBody>
      </p:sp>
      <p:sp>
        <p:nvSpPr>
          <p:cNvPr id="10263" name="Rectangle 23"/>
          <p:cNvSpPr>
            <a:spLocks/>
          </p:cNvSpPr>
          <p:nvPr/>
        </p:nvSpPr>
        <p:spPr bwMode="auto">
          <a:xfrm>
            <a:off x="2805113" y="10058400"/>
            <a:ext cx="174847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a:r>
              <a:rPr lang="en-US" altLang="en-US" sz="4400" dirty="0">
                <a:solidFill>
                  <a:srgbClr val="FFFFFF"/>
                </a:solidFill>
                <a:latin typeface="Helvetica Neue Light" charset="0"/>
                <a:ea typeface="Helvetica Neue Light" charset="0"/>
                <a:cs typeface="Helvetica Neue Light" charset="0"/>
                <a:sym typeface="Helvetica Neue Light" charset="0"/>
              </a:rPr>
              <a:t>How is it going to get there? – Who, how, when?  </a:t>
            </a:r>
            <a:endParaRPr lang="en-US" altLang="en-US" sz="1800" dirty="0">
              <a:latin typeface="Helvetica Neue Light" charset="0"/>
              <a:ea typeface="Helvetica Neue Light" charset="0"/>
              <a:cs typeface="Helvetica Neue Light" charset="0"/>
              <a:sym typeface="Helvetica Neue Light"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2031325"/>
          </a:xfrm>
          <a:prstGeom prst="rect">
            <a:avLst/>
          </a:prstGeom>
          <a:noFill/>
        </p:spPr>
        <p:txBody>
          <a:bodyPr wrap="square" rtlCol="0">
            <a:spAutoFit/>
          </a:bodyPr>
          <a:lstStyle/>
          <a:p>
            <a:pPr algn="l">
              <a:spcAft>
                <a:spcPts val="600"/>
              </a:spcAft>
            </a:pPr>
            <a:r>
              <a:rPr lang="en-NZ" sz="4400" dirty="0">
                <a:solidFill>
                  <a:schemeClr val="bg1"/>
                </a:solidFill>
              </a:rPr>
              <a:t>Positive parenting:</a:t>
            </a:r>
          </a:p>
          <a:p>
            <a:pPr marL="571500" indent="-571500" algn="l">
              <a:spcAft>
                <a:spcPts val="600"/>
              </a:spcAft>
              <a:buFont typeface="Arial" panose="020B0604020202020204" pitchFamily="34" charset="0"/>
              <a:buChar char="•"/>
            </a:pPr>
            <a:r>
              <a:rPr lang="en-NZ" sz="3600" dirty="0">
                <a:solidFill>
                  <a:schemeClr val="bg1"/>
                </a:solidFill>
              </a:rPr>
              <a:t>Free range, risk, and encouraging failure</a:t>
            </a:r>
          </a:p>
          <a:p>
            <a:pPr marL="571500" indent="-571500" algn="l">
              <a:spcAft>
                <a:spcPts val="600"/>
              </a:spcAft>
              <a:buFont typeface="Arial" panose="020B0604020202020204" pitchFamily="34" charset="0"/>
              <a:buChar char="•"/>
            </a:pPr>
            <a:r>
              <a:rPr lang="en-NZ" sz="3600" dirty="0">
                <a:solidFill>
                  <a:schemeClr val="bg1"/>
                </a:solidFill>
              </a:rPr>
              <a:t>A wise man once told me: “Love them, keep them safe, teach them stuff…”  </a:t>
            </a:r>
          </a:p>
        </p:txBody>
      </p:sp>
      <p:pic>
        <p:nvPicPr>
          <p:cNvPr id="1026" name="Picture 2" descr="http://media2.s-nbcnews.com/j/newscms/2015_17/500731/wil-can-fly-today-4-150420_bb1ab5737e0b83b86e0fa098325c0b11.today-inlin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432" y="5201816"/>
            <a:ext cx="13157490" cy="875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77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Where Is Positive Psychology Going? </a:t>
            </a:r>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8" name="Rectangle 15"/>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3</a:t>
            </a:r>
            <a:endParaRPr lang="en-US" altLang="en-US" sz="1800" dirty="0">
              <a:latin typeface="Garamond Antiqua" charset="0"/>
              <a:ea typeface="Garamond Antiqua" charset="0"/>
              <a:cs typeface="Garamond Antiqua" charset="0"/>
              <a:sym typeface="Garamond Antiqua" charset="0"/>
            </a:endParaRPr>
          </a:p>
        </p:txBody>
      </p:sp>
      <p:sp>
        <p:nvSpPr>
          <p:cNvPr id="10" name="TextBox 9"/>
          <p:cNvSpPr txBox="1"/>
          <p:nvPr/>
        </p:nvSpPr>
        <p:spPr>
          <a:xfrm>
            <a:off x="4343128" y="2825552"/>
            <a:ext cx="19586176" cy="10987623"/>
          </a:xfrm>
          <a:prstGeom prst="rect">
            <a:avLst/>
          </a:prstGeom>
          <a:noFill/>
        </p:spPr>
        <p:txBody>
          <a:bodyPr wrap="square" rtlCol="0">
            <a:spAutoFit/>
          </a:bodyPr>
          <a:lstStyle/>
          <a:p>
            <a:pPr algn="l">
              <a:spcAft>
                <a:spcPts val="600"/>
              </a:spcAft>
            </a:pPr>
            <a:r>
              <a:rPr lang="en-NZ" sz="4400" dirty="0">
                <a:solidFill>
                  <a:schemeClr val="bg1"/>
                </a:solidFill>
              </a:rPr>
              <a:t>So there are some exciting areas for future focus on the horizon: </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Discomfort </a:t>
            </a:r>
          </a:p>
          <a:p>
            <a:pPr marL="571500" indent="-571500" algn="l">
              <a:spcAft>
                <a:spcPts val="600"/>
              </a:spcAft>
              <a:buFont typeface="Arial" panose="020B0604020202020204" pitchFamily="34" charset="0"/>
              <a:buChar char="•"/>
            </a:pPr>
            <a:r>
              <a:rPr lang="en-NZ" sz="3600" dirty="0">
                <a:solidFill>
                  <a:schemeClr val="bg1"/>
                </a:solidFill>
              </a:rPr>
              <a:t>Strategic laziness</a:t>
            </a:r>
          </a:p>
          <a:p>
            <a:pPr marL="571500" indent="-571500" algn="l">
              <a:spcAft>
                <a:spcPts val="600"/>
              </a:spcAft>
              <a:buFont typeface="Arial" panose="020B0604020202020204" pitchFamily="34" charset="0"/>
              <a:buChar char="•"/>
            </a:pPr>
            <a:r>
              <a:rPr lang="en-NZ" sz="3600" dirty="0">
                <a:solidFill>
                  <a:schemeClr val="bg1"/>
                </a:solidFill>
              </a:rPr>
              <a:t>Play</a:t>
            </a:r>
          </a:p>
          <a:p>
            <a:pPr marL="571500" indent="-571500" algn="l">
              <a:spcAft>
                <a:spcPts val="600"/>
              </a:spcAft>
              <a:buFont typeface="Arial" panose="020B0604020202020204" pitchFamily="34" charset="0"/>
              <a:buChar char="•"/>
            </a:pPr>
            <a:r>
              <a:rPr lang="en-NZ" sz="3600" dirty="0">
                <a:solidFill>
                  <a:schemeClr val="bg1"/>
                </a:solidFill>
              </a:rPr>
              <a:t>Sex</a:t>
            </a:r>
          </a:p>
          <a:p>
            <a:pPr marL="571500" indent="-571500" algn="l">
              <a:spcAft>
                <a:spcPts val="600"/>
              </a:spcAft>
              <a:buFont typeface="Arial" panose="020B0604020202020204" pitchFamily="34" charset="0"/>
              <a:buChar char="•"/>
            </a:pPr>
            <a:r>
              <a:rPr lang="en-NZ" sz="3600" dirty="0">
                <a:solidFill>
                  <a:schemeClr val="bg1"/>
                </a:solidFill>
              </a:rPr>
              <a:t>Slowness</a:t>
            </a:r>
          </a:p>
          <a:p>
            <a:pPr marL="571500" indent="-571500" algn="l">
              <a:spcAft>
                <a:spcPts val="600"/>
              </a:spcAft>
              <a:buFont typeface="Arial" panose="020B0604020202020204" pitchFamily="34" charset="0"/>
              <a:buChar char="•"/>
            </a:pPr>
            <a:r>
              <a:rPr lang="en-NZ" sz="3600" dirty="0">
                <a:solidFill>
                  <a:schemeClr val="bg1"/>
                </a:solidFill>
              </a:rPr>
              <a:t>Nature</a:t>
            </a:r>
          </a:p>
          <a:p>
            <a:pPr marL="571500" indent="-571500" algn="l">
              <a:spcAft>
                <a:spcPts val="600"/>
              </a:spcAft>
              <a:buFont typeface="Arial" panose="020B0604020202020204" pitchFamily="34" charset="0"/>
              <a:buChar char="•"/>
            </a:pPr>
            <a:r>
              <a:rPr lang="en-NZ" sz="3600" dirty="0">
                <a:solidFill>
                  <a:schemeClr val="bg1"/>
                </a:solidFill>
              </a:rPr>
              <a:t>Wellbeing technology</a:t>
            </a:r>
          </a:p>
          <a:p>
            <a:pPr marL="571500" indent="-571500" algn="l">
              <a:spcAft>
                <a:spcPts val="600"/>
              </a:spcAft>
              <a:buFont typeface="Arial" panose="020B0604020202020204" pitchFamily="34" charset="0"/>
              <a:buChar char="•"/>
            </a:pPr>
            <a:r>
              <a:rPr lang="en-NZ" sz="3600" dirty="0">
                <a:solidFill>
                  <a:schemeClr val="bg1"/>
                </a:solidFill>
              </a:rPr>
              <a:t>The most </a:t>
            </a:r>
            <a:r>
              <a:rPr lang="en-NZ" sz="3600" dirty="0" smtClean="0">
                <a:solidFill>
                  <a:schemeClr val="bg1"/>
                </a:solidFill>
              </a:rPr>
              <a:t>disadvantaged</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smtClean="0">
                <a:solidFill>
                  <a:schemeClr val="bg1"/>
                </a:solidFill>
              </a:rPr>
              <a:t>Physical health and wellbeing</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Positive parenting</a:t>
            </a:r>
          </a:p>
          <a:p>
            <a:pPr algn="l">
              <a:spcAft>
                <a:spcPts val="600"/>
              </a:spcAft>
            </a:pP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2800" dirty="0">
              <a:solidFill>
                <a:srgbClr val="FFFF00"/>
              </a:solidFill>
            </a:endParaRPr>
          </a:p>
        </p:txBody>
      </p:sp>
    </p:spTree>
    <p:extLst>
      <p:ext uri="{BB962C8B-B14F-4D97-AF65-F5344CB8AC3E}">
        <p14:creationId xmlns:p14="http://schemas.microsoft.com/office/powerpoint/2010/main" val="17635013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10079682"/>
          </a:xfrm>
          <a:prstGeom prst="rect">
            <a:avLst/>
          </a:prstGeom>
          <a:noFill/>
        </p:spPr>
        <p:txBody>
          <a:bodyPr wrap="square" rtlCol="0">
            <a:spAutoFit/>
          </a:bodyPr>
          <a:lstStyle/>
          <a:p>
            <a:pPr algn="l">
              <a:spcAft>
                <a:spcPts val="600"/>
              </a:spcAft>
            </a:pPr>
            <a:r>
              <a:rPr lang="en-NZ" sz="4400" dirty="0">
                <a:solidFill>
                  <a:schemeClr val="bg1"/>
                </a:solidFill>
              </a:rPr>
              <a:t>Now I have painted a bit of a picture of where positive psychology is likely going, how is it going to get there? </a:t>
            </a:r>
          </a:p>
          <a:p>
            <a:pPr algn="l">
              <a:spcAft>
                <a:spcPts val="600"/>
              </a:spcAft>
            </a:pPr>
            <a:endParaRPr lang="en-NZ" sz="3600" dirty="0">
              <a:solidFill>
                <a:schemeClr val="bg1"/>
              </a:solidFill>
            </a:endParaRPr>
          </a:p>
          <a:p>
            <a:pPr algn="l">
              <a:spcAft>
                <a:spcPts val="600"/>
              </a:spcAft>
            </a:pPr>
            <a:r>
              <a:rPr lang="en-NZ" sz="3600" dirty="0">
                <a:solidFill>
                  <a:schemeClr val="bg1"/>
                </a:solidFill>
              </a:rPr>
              <a:t>10 (mostly new-</a:t>
            </a:r>
            <a:r>
              <a:rPr lang="en-NZ" sz="3600" dirty="0" err="1">
                <a:solidFill>
                  <a:schemeClr val="bg1"/>
                </a:solidFill>
              </a:rPr>
              <a:t>ish</a:t>
            </a:r>
            <a:r>
              <a:rPr lang="en-NZ" sz="3600" dirty="0">
                <a:solidFill>
                  <a:schemeClr val="bg1"/>
                </a:solidFill>
              </a:rPr>
              <a:t>) ways positive psychology can </a:t>
            </a:r>
            <a:r>
              <a:rPr lang="en-NZ" sz="3600" dirty="0" smtClean="0">
                <a:solidFill>
                  <a:schemeClr val="bg1"/>
                </a:solidFill>
              </a:rPr>
              <a:t>thrive and impact:</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Simplifying messaging</a:t>
            </a:r>
          </a:p>
          <a:p>
            <a:pPr marL="571500" indent="-571500" algn="l">
              <a:spcAft>
                <a:spcPts val="600"/>
              </a:spcAft>
              <a:buFont typeface="Arial" panose="020B0604020202020204" pitchFamily="34" charset="0"/>
              <a:buChar char="•"/>
            </a:pPr>
            <a:r>
              <a:rPr lang="en-NZ" sz="3600" dirty="0">
                <a:solidFill>
                  <a:schemeClr val="bg1"/>
                </a:solidFill>
              </a:rPr>
              <a:t>Better studies - going beyond anecdotal evidence, and a focus on theory</a:t>
            </a:r>
          </a:p>
          <a:p>
            <a:pPr marL="571500" indent="-571500" algn="l">
              <a:spcAft>
                <a:spcPts val="600"/>
              </a:spcAft>
              <a:buFont typeface="Arial" panose="020B0604020202020204" pitchFamily="34" charset="0"/>
              <a:buChar char="•"/>
            </a:pPr>
            <a:r>
              <a:rPr lang="en-NZ" sz="3600" dirty="0">
                <a:solidFill>
                  <a:schemeClr val="bg1"/>
                </a:solidFill>
              </a:rPr>
              <a:t>Start a movement - beyond academia  </a:t>
            </a:r>
          </a:p>
          <a:p>
            <a:pPr marL="571500" indent="-571500" algn="l">
              <a:spcAft>
                <a:spcPts val="600"/>
              </a:spcAft>
              <a:buFont typeface="Arial" panose="020B0604020202020204" pitchFamily="34" charset="0"/>
              <a:buChar char="•"/>
            </a:pPr>
            <a:r>
              <a:rPr lang="en-NZ" sz="3600" dirty="0">
                <a:solidFill>
                  <a:schemeClr val="bg1"/>
                </a:solidFill>
              </a:rPr>
              <a:t>More people (let’s teach it), more passion</a:t>
            </a:r>
          </a:p>
          <a:p>
            <a:pPr marL="571500" indent="-571500" algn="l">
              <a:spcAft>
                <a:spcPts val="600"/>
              </a:spcAft>
              <a:buFont typeface="Arial" panose="020B0604020202020204" pitchFamily="34" charset="0"/>
              <a:buChar char="•"/>
            </a:pPr>
            <a:r>
              <a:rPr lang="en-NZ" sz="3600" dirty="0">
                <a:solidFill>
                  <a:schemeClr val="bg1"/>
                </a:solidFill>
              </a:rPr>
              <a:t>Better dissemination: Media, public policy, organisations, schools</a:t>
            </a:r>
          </a:p>
          <a:p>
            <a:pPr marL="571500" indent="-571500" algn="l">
              <a:spcAft>
                <a:spcPts val="600"/>
              </a:spcAft>
              <a:buFont typeface="Arial" panose="020B0604020202020204" pitchFamily="34" charset="0"/>
              <a:buChar char="•"/>
            </a:pPr>
            <a:r>
              <a:rPr lang="en-NZ" sz="3600" dirty="0">
                <a:solidFill>
                  <a:schemeClr val="bg1"/>
                </a:solidFill>
              </a:rPr>
              <a:t>Tailor wellbeing interventions better: supercharge them, focus on the individual </a:t>
            </a:r>
          </a:p>
          <a:p>
            <a:pPr marL="571500" indent="-571500" algn="l">
              <a:spcAft>
                <a:spcPts val="600"/>
              </a:spcAft>
              <a:buFont typeface="Arial" panose="020B0604020202020204" pitchFamily="34" charset="0"/>
              <a:buChar char="•"/>
            </a:pPr>
            <a:r>
              <a:rPr lang="en-NZ" sz="3600" dirty="0">
                <a:solidFill>
                  <a:schemeClr val="bg1"/>
                </a:solidFill>
              </a:rPr>
              <a:t>More collaborative plan</a:t>
            </a:r>
          </a:p>
          <a:p>
            <a:pPr marL="571500" indent="-571500" algn="l">
              <a:spcAft>
                <a:spcPts val="600"/>
              </a:spcAft>
              <a:buFont typeface="Arial" panose="020B0604020202020204" pitchFamily="34" charset="0"/>
              <a:buChar char="•"/>
            </a:pPr>
            <a:r>
              <a:rPr lang="en-NZ" sz="3600" dirty="0">
                <a:solidFill>
                  <a:schemeClr val="bg1"/>
                </a:solidFill>
              </a:rPr>
              <a:t>Address the critics</a:t>
            </a:r>
          </a:p>
          <a:p>
            <a:pPr marL="571500" indent="-571500" algn="l">
              <a:spcAft>
                <a:spcPts val="600"/>
              </a:spcAft>
              <a:buFont typeface="Arial" panose="020B0604020202020204" pitchFamily="34" charset="0"/>
              <a:buChar char="•"/>
            </a:pPr>
            <a:r>
              <a:rPr lang="en-NZ" sz="3600" dirty="0">
                <a:solidFill>
                  <a:schemeClr val="bg1"/>
                </a:solidFill>
              </a:rPr>
              <a:t>Become entrepreneurial and embrace technology </a:t>
            </a:r>
          </a:p>
          <a:p>
            <a:pPr marL="571500" indent="-571500" algn="l">
              <a:spcAft>
                <a:spcPts val="600"/>
              </a:spcAft>
              <a:buFont typeface="Arial" panose="020B0604020202020204" pitchFamily="34" charset="0"/>
              <a:buChar char="•"/>
            </a:pPr>
            <a:r>
              <a:rPr lang="en-NZ" sz="3600" dirty="0">
                <a:solidFill>
                  <a:schemeClr val="bg1"/>
                </a:solidFill>
              </a:rPr>
              <a:t>Make some friends </a:t>
            </a:r>
          </a:p>
          <a:p>
            <a:pPr algn="l">
              <a:spcAft>
                <a:spcPts val="600"/>
              </a:spcAft>
            </a:pPr>
            <a:r>
              <a:rPr lang="en-NZ" sz="3600" dirty="0">
                <a:solidFill>
                  <a:schemeClr val="bg1"/>
                </a:solidFill>
              </a:rPr>
              <a:t/>
            </a:r>
            <a:br>
              <a:rPr lang="en-NZ" sz="3600" dirty="0">
                <a:solidFill>
                  <a:schemeClr val="bg1"/>
                </a:solidFill>
              </a:rPr>
            </a:br>
            <a:endParaRPr lang="en-NZ" sz="2800" dirty="0">
              <a:solidFill>
                <a:srgbClr val="FFFF00"/>
              </a:solidFill>
            </a:endParaRPr>
          </a:p>
        </p:txBody>
      </p:sp>
    </p:spTree>
    <p:extLst>
      <p:ext uri="{BB962C8B-B14F-4D97-AF65-F5344CB8AC3E}">
        <p14:creationId xmlns:p14="http://schemas.microsoft.com/office/powerpoint/2010/main" val="1022418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769441"/>
          </a:xfrm>
          <a:prstGeom prst="rect">
            <a:avLst/>
          </a:prstGeom>
          <a:noFill/>
        </p:spPr>
        <p:txBody>
          <a:bodyPr wrap="square" rtlCol="0">
            <a:spAutoFit/>
          </a:bodyPr>
          <a:lstStyle/>
          <a:p>
            <a:pPr algn="l">
              <a:spcAft>
                <a:spcPts val="600"/>
              </a:spcAft>
            </a:pPr>
            <a:r>
              <a:rPr lang="en-NZ" sz="4400" dirty="0">
                <a:solidFill>
                  <a:schemeClr val="bg1"/>
                </a:solidFill>
              </a:rPr>
              <a:t>Simplifying messaging.</a:t>
            </a:r>
          </a:p>
        </p:txBody>
      </p:sp>
      <p:pic>
        <p:nvPicPr>
          <p:cNvPr id="8" name="Picture 7"/>
          <p:cNvPicPr>
            <a:picLocks noChangeAspect="1"/>
          </p:cNvPicPr>
          <p:nvPr/>
        </p:nvPicPr>
        <p:blipFill rotWithShape="1">
          <a:blip r:embed="rId3"/>
          <a:srcRect l="12962" r="15092"/>
          <a:stretch/>
        </p:blipFill>
        <p:spPr>
          <a:xfrm>
            <a:off x="11302862" y="3689648"/>
            <a:ext cx="13231192" cy="10339537"/>
          </a:xfrm>
          <a:prstGeom prst="rect">
            <a:avLst/>
          </a:prstGeom>
        </p:spPr>
      </p:pic>
      <p:pic>
        <p:nvPicPr>
          <p:cNvPr id="12" name="Picture 11"/>
          <p:cNvPicPr>
            <a:picLocks noChangeAspect="1"/>
          </p:cNvPicPr>
          <p:nvPr/>
        </p:nvPicPr>
        <p:blipFill>
          <a:blip r:embed="rId4"/>
          <a:stretch>
            <a:fillRect/>
          </a:stretch>
        </p:blipFill>
        <p:spPr>
          <a:xfrm>
            <a:off x="2820337" y="6288602"/>
            <a:ext cx="8482525" cy="7740515"/>
          </a:xfrm>
          <a:prstGeom prst="rect">
            <a:avLst/>
          </a:prstGeom>
        </p:spPr>
      </p:pic>
    </p:spTree>
    <p:extLst>
      <p:ext uri="{BB962C8B-B14F-4D97-AF65-F5344CB8AC3E}">
        <p14:creationId xmlns:p14="http://schemas.microsoft.com/office/powerpoint/2010/main" val="175617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2585323"/>
          </a:xfrm>
          <a:prstGeom prst="rect">
            <a:avLst/>
          </a:prstGeom>
          <a:noFill/>
        </p:spPr>
        <p:txBody>
          <a:bodyPr wrap="square" rtlCol="0">
            <a:spAutoFit/>
          </a:bodyPr>
          <a:lstStyle/>
          <a:p>
            <a:pPr algn="l">
              <a:spcAft>
                <a:spcPts val="600"/>
              </a:spcAft>
            </a:pPr>
            <a:r>
              <a:rPr lang="en-NZ" sz="4400" dirty="0">
                <a:solidFill>
                  <a:schemeClr val="bg1"/>
                </a:solidFill>
              </a:rPr>
              <a:t>Better studies:</a:t>
            </a:r>
          </a:p>
          <a:p>
            <a:pPr marL="571500" indent="-571500" algn="l">
              <a:spcAft>
                <a:spcPts val="600"/>
              </a:spcAft>
              <a:buFont typeface="Arial" panose="020B0604020202020204" pitchFamily="34" charset="0"/>
              <a:buChar char="•"/>
            </a:pPr>
            <a:r>
              <a:rPr lang="en-NZ" sz="3600" dirty="0">
                <a:solidFill>
                  <a:schemeClr val="bg1"/>
                </a:solidFill>
              </a:rPr>
              <a:t>Complex research design – observational data, self-report, biological markers, behavioural data, time-series studies</a:t>
            </a:r>
          </a:p>
          <a:p>
            <a:pPr marL="571500" indent="-571500" algn="l">
              <a:spcAft>
                <a:spcPts val="600"/>
              </a:spcAft>
              <a:buFont typeface="Arial" panose="020B0604020202020204" pitchFamily="34" charset="0"/>
              <a:buChar char="•"/>
            </a:pPr>
            <a:r>
              <a:rPr lang="en-NZ" sz="3600" dirty="0">
                <a:solidFill>
                  <a:schemeClr val="bg1"/>
                </a:solidFill>
              </a:rPr>
              <a:t>Social network analysis </a:t>
            </a:r>
          </a:p>
        </p:txBody>
      </p:sp>
      <p:pic>
        <p:nvPicPr>
          <p:cNvPr id="2" name="Picture 1"/>
          <p:cNvPicPr>
            <a:picLocks noChangeAspect="1"/>
          </p:cNvPicPr>
          <p:nvPr/>
        </p:nvPicPr>
        <p:blipFill>
          <a:blip r:embed="rId3"/>
          <a:stretch>
            <a:fillRect/>
          </a:stretch>
        </p:blipFill>
        <p:spPr>
          <a:xfrm>
            <a:off x="7367464" y="6137920"/>
            <a:ext cx="10934700" cy="7200900"/>
          </a:xfrm>
          <a:prstGeom prst="rect">
            <a:avLst/>
          </a:prstGeom>
        </p:spPr>
      </p:pic>
      <p:cxnSp>
        <p:nvCxnSpPr>
          <p:cNvPr id="12" name="Straight Arrow Connector 11"/>
          <p:cNvCxnSpPr/>
          <p:nvPr/>
        </p:nvCxnSpPr>
        <p:spPr bwMode="auto">
          <a:xfrm>
            <a:off x="9959752" y="5092065"/>
            <a:ext cx="601805" cy="637619"/>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22820876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Start a movement – beyond academia.</a:t>
            </a:r>
          </a:p>
          <a:p>
            <a:pPr marL="571500" indent="-571500" algn="l">
              <a:spcAft>
                <a:spcPts val="600"/>
              </a:spcAft>
              <a:buFont typeface="Arial" panose="020B0604020202020204" pitchFamily="34" charset="0"/>
              <a:buChar char="•"/>
            </a:pPr>
            <a:r>
              <a:rPr lang="en-NZ" sz="3600" dirty="0">
                <a:solidFill>
                  <a:schemeClr val="bg1"/>
                </a:solidFill>
              </a:rPr>
              <a:t>Cue video </a:t>
            </a:r>
          </a:p>
        </p:txBody>
      </p:sp>
      <p:pic>
        <p:nvPicPr>
          <p:cNvPr id="2" name="Picture 1"/>
          <p:cNvPicPr>
            <a:picLocks noChangeAspect="1"/>
          </p:cNvPicPr>
          <p:nvPr/>
        </p:nvPicPr>
        <p:blipFill rotWithShape="1">
          <a:blip r:embed="rId3"/>
          <a:srcRect t="6244" b="11677"/>
          <a:stretch/>
        </p:blipFill>
        <p:spPr>
          <a:xfrm>
            <a:off x="7439472" y="5884567"/>
            <a:ext cx="10801200" cy="5540939"/>
          </a:xfrm>
          <a:prstGeom prst="rect">
            <a:avLst/>
          </a:prstGeom>
        </p:spPr>
      </p:pic>
      <p:cxnSp>
        <p:nvCxnSpPr>
          <p:cNvPr id="12" name="Straight Arrow Connector 11"/>
          <p:cNvCxnSpPr/>
          <p:nvPr/>
        </p:nvCxnSpPr>
        <p:spPr bwMode="auto">
          <a:xfrm>
            <a:off x="7295456" y="4018153"/>
            <a:ext cx="601805" cy="637619"/>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2937465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More people, more passion:</a:t>
            </a:r>
          </a:p>
          <a:p>
            <a:pPr marL="571500" indent="-571500" algn="l">
              <a:spcAft>
                <a:spcPts val="600"/>
              </a:spcAft>
              <a:buFont typeface="Arial" panose="020B0604020202020204" pitchFamily="34" charset="0"/>
              <a:buChar char="•"/>
            </a:pPr>
            <a:r>
              <a:rPr lang="en-NZ" sz="3600" dirty="0">
                <a:solidFill>
                  <a:schemeClr val="bg1"/>
                </a:solidFill>
              </a:rPr>
              <a:t>Let’s teach it</a:t>
            </a:r>
          </a:p>
        </p:txBody>
      </p:sp>
      <p:pic>
        <p:nvPicPr>
          <p:cNvPr id="2" name="Picture 1"/>
          <p:cNvPicPr>
            <a:picLocks noChangeAspect="1"/>
          </p:cNvPicPr>
          <p:nvPr/>
        </p:nvPicPr>
        <p:blipFill>
          <a:blip r:embed="rId3"/>
          <a:stretch>
            <a:fillRect/>
          </a:stretch>
        </p:blipFill>
        <p:spPr>
          <a:xfrm>
            <a:off x="15216336" y="6209928"/>
            <a:ext cx="7875702" cy="3074287"/>
          </a:xfrm>
          <a:prstGeom prst="rect">
            <a:avLst/>
          </a:prstGeom>
        </p:spPr>
      </p:pic>
      <p:pic>
        <p:nvPicPr>
          <p:cNvPr id="4" name="Picture 3"/>
          <p:cNvPicPr>
            <a:picLocks noChangeAspect="1"/>
          </p:cNvPicPr>
          <p:nvPr/>
        </p:nvPicPr>
        <p:blipFill>
          <a:blip r:embed="rId4"/>
          <a:stretch>
            <a:fillRect/>
          </a:stretch>
        </p:blipFill>
        <p:spPr>
          <a:xfrm>
            <a:off x="7511480" y="9284215"/>
            <a:ext cx="6480043" cy="3645024"/>
          </a:xfrm>
          <a:prstGeom prst="rect">
            <a:avLst/>
          </a:prstGeom>
        </p:spPr>
      </p:pic>
      <p:pic>
        <p:nvPicPr>
          <p:cNvPr id="5" name="Picture 4"/>
          <p:cNvPicPr>
            <a:picLocks noChangeAspect="1"/>
          </p:cNvPicPr>
          <p:nvPr/>
        </p:nvPicPr>
        <p:blipFill>
          <a:blip r:embed="rId5"/>
          <a:stretch>
            <a:fillRect/>
          </a:stretch>
        </p:blipFill>
        <p:spPr>
          <a:xfrm>
            <a:off x="2576257" y="9132950"/>
            <a:ext cx="3132187" cy="3174324"/>
          </a:xfrm>
          <a:prstGeom prst="rect">
            <a:avLst/>
          </a:prstGeom>
        </p:spPr>
      </p:pic>
      <p:pic>
        <p:nvPicPr>
          <p:cNvPr id="8" name="Picture 7"/>
          <p:cNvPicPr>
            <a:picLocks noChangeAspect="1"/>
          </p:cNvPicPr>
          <p:nvPr/>
        </p:nvPicPr>
        <p:blipFill>
          <a:blip r:embed="rId6"/>
          <a:stretch>
            <a:fillRect/>
          </a:stretch>
        </p:blipFill>
        <p:spPr>
          <a:xfrm>
            <a:off x="9959752" y="4625752"/>
            <a:ext cx="3816424" cy="3816424"/>
          </a:xfrm>
          <a:prstGeom prst="rect">
            <a:avLst/>
          </a:prstGeom>
        </p:spPr>
      </p:pic>
      <p:pic>
        <p:nvPicPr>
          <p:cNvPr id="12" name="Picture 11"/>
          <p:cNvPicPr>
            <a:picLocks noChangeAspect="1"/>
          </p:cNvPicPr>
          <p:nvPr/>
        </p:nvPicPr>
        <p:blipFill>
          <a:blip r:embed="rId7"/>
          <a:stretch>
            <a:fillRect/>
          </a:stretch>
        </p:blipFill>
        <p:spPr>
          <a:xfrm>
            <a:off x="16080432" y="10383901"/>
            <a:ext cx="2724894" cy="2724894"/>
          </a:xfrm>
          <a:prstGeom prst="rect">
            <a:avLst/>
          </a:prstGeom>
        </p:spPr>
      </p:pic>
      <p:pic>
        <p:nvPicPr>
          <p:cNvPr id="13" name="Picture 12"/>
          <p:cNvPicPr>
            <a:picLocks noChangeAspect="1"/>
          </p:cNvPicPr>
          <p:nvPr/>
        </p:nvPicPr>
        <p:blipFill>
          <a:blip r:embed="rId8"/>
          <a:stretch>
            <a:fillRect/>
          </a:stretch>
        </p:blipFill>
        <p:spPr>
          <a:xfrm>
            <a:off x="19681527" y="10383901"/>
            <a:ext cx="2436167" cy="2436167"/>
          </a:xfrm>
          <a:prstGeom prst="rect">
            <a:avLst/>
          </a:prstGeom>
        </p:spPr>
      </p:pic>
      <p:pic>
        <p:nvPicPr>
          <p:cNvPr id="14" name="Picture 13"/>
          <p:cNvPicPr>
            <a:picLocks noChangeAspect="1"/>
          </p:cNvPicPr>
          <p:nvPr/>
        </p:nvPicPr>
        <p:blipFill>
          <a:blip r:embed="rId9"/>
          <a:stretch>
            <a:fillRect/>
          </a:stretch>
        </p:blipFill>
        <p:spPr>
          <a:xfrm>
            <a:off x="4991200" y="5264766"/>
            <a:ext cx="2725353" cy="2742176"/>
          </a:xfrm>
          <a:prstGeom prst="rect">
            <a:avLst/>
          </a:prstGeom>
        </p:spPr>
      </p:pic>
      <p:pic>
        <p:nvPicPr>
          <p:cNvPr id="15" name="Picture 14"/>
          <p:cNvPicPr>
            <a:picLocks noChangeAspect="1"/>
          </p:cNvPicPr>
          <p:nvPr/>
        </p:nvPicPr>
        <p:blipFill>
          <a:blip r:embed="rId10"/>
          <a:stretch>
            <a:fillRect/>
          </a:stretch>
        </p:blipFill>
        <p:spPr>
          <a:xfrm>
            <a:off x="17160551" y="3126055"/>
            <a:ext cx="2520975" cy="2520975"/>
          </a:xfrm>
          <a:prstGeom prst="rect">
            <a:avLst/>
          </a:prstGeom>
        </p:spPr>
      </p:pic>
    </p:spTree>
    <p:extLst>
      <p:ext uri="{BB962C8B-B14F-4D97-AF65-F5344CB8AC3E}">
        <p14:creationId xmlns:p14="http://schemas.microsoft.com/office/powerpoint/2010/main" val="9906041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1400383"/>
          </a:xfrm>
          <a:prstGeom prst="rect">
            <a:avLst/>
          </a:prstGeom>
          <a:noFill/>
        </p:spPr>
        <p:txBody>
          <a:bodyPr wrap="square" rtlCol="0">
            <a:spAutoFit/>
          </a:bodyPr>
          <a:lstStyle/>
          <a:p>
            <a:pPr algn="l">
              <a:spcAft>
                <a:spcPts val="600"/>
              </a:spcAft>
            </a:pPr>
            <a:r>
              <a:rPr lang="en-NZ" sz="4400" dirty="0">
                <a:solidFill>
                  <a:schemeClr val="bg1"/>
                </a:solidFill>
              </a:rPr>
              <a:t>Better dissemination: Social media, public policy, organisations, schools.</a:t>
            </a:r>
          </a:p>
          <a:p>
            <a:pPr marL="571500" indent="-571500" algn="l">
              <a:spcAft>
                <a:spcPts val="600"/>
              </a:spcAft>
              <a:buFont typeface="Arial" panose="020B0604020202020204" pitchFamily="34" charset="0"/>
              <a:buChar char="•"/>
            </a:pPr>
            <a:r>
              <a:rPr lang="en-NZ" sz="3600" dirty="0">
                <a:solidFill>
                  <a:schemeClr val="bg1"/>
                </a:solidFill>
              </a:rPr>
              <a:t>International ‘Wellbeing and Public Policy’ conference series </a:t>
            </a:r>
          </a:p>
        </p:txBody>
      </p:sp>
      <p:pic>
        <p:nvPicPr>
          <p:cNvPr id="4" name="Picture 3"/>
          <p:cNvPicPr>
            <a:picLocks noChangeAspect="1"/>
          </p:cNvPicPr>
          <p:nvPr/>
        </p:nvPicPr>
        <p:blipFill>
          <a:blip r:embed="rId3"/>
          <a:stretch>
            <a:fillRect/>
          </a:stretch>
        </p:blipFill>
        <p:spPr>
          <a:xfrm>
            <a:off x="9167664" y="5201816"/>
            <a:ext cx="5804078" cy="8846117"/>
          </a:xfrm>
          <a:prstGeom prst="rect">
            <a:avLst/>
          </a:prstGeom>
        </p:spPr>
      </p:pic>
    </p:spTree>
    <p:extLst>
      <p:ext uri="{BB962C8B-B14F-4D97-AF65-F5344CB8AC3E}">
        <p14:creationId xmlns:p14="http://schemas.microsoft.com/office/powerpoint/2010/main" val="3069363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8340745"/>
          </a:xfrm>
          <a:prstGeom prst="rect">
            <a:avLst/>
          </a:prstGeom>
          <a:noFill/>
        </p:spPr>
        <p:txBody>
          <a:bodyPr wrap="square" rtlCol="0">
            <a:spAutoFit/>
          </a:bodyPr>
          <a:lstStyle/>
          <a:p>
            <a:pPr algn="l">
              <a:spcAft>
                <a:spcPts val="600"/>
              </a:spcAft>
            </a:pPr>
            <a:r>
              <a:rPr lang="en-NZ" sz="4400" dirty="0">
                <a:solidFill>
                  <a:schemeClr val="bg1"/>
                </a:solidFill>
              </a:rPr>
              <a:t>Tailor wellbeing interventions better:</a:t>
            </a:r>
          </a:p>
          <a:p>
            <a:pPr marL="571500" indent="-571500" algn="l">
              <a:spcAft>
                <a:spcPts val="600"/>
              </a:spcAft>
              <a:buFont typeface="Arial" panose="020B0604020202020204" pitchFamily="34" charset="0"/>
              <a:buChar char="•"/>
            </a:pPr>
            <a:r>
              <a:rPr lang="en-NZ" sz="3600" dirty="0" smtClean="0">
                <a:solidFill>
                  <a:schemeClr val="bg1"/>
                </a:solidFill>
              </a:rPr>
              <a:t>One-size-fits-all </a:t>
            </a:r>
            <a:r>
              <a:rPr lang="en-NZ" sz="3600" dirty="0">
                <a:solidFill>
                  <a:schemeClr val="bg1"/>
                </a:solidFill>
              </a:rPr>
              <a:t>interventions  </a:t>
            </a:r>
          </a:p>
          <a:p>
            <a:pPr marL="571500" indent="-571500" algn="l">
              <a:spcAft>
                <a:spcPts val="600"/>
              </a:spcAft>
              <a:buFont typeface="Arial" panose="020B0604020202020204" pitchFamily="34" charset="0"/>
              <a:buChar char="•"/>
            </a:pPr>
            <a:r>
              <a:rPr lang="en-NZ" sz="3600" dirty="0">
                <a:solidFill>
                  <a:schemeClr val="bg1"/>
                </a:solidFill>
              </a:rPr>
              <a:t>Authentic delivery</a:t>
            </a:r>
          </a:p>
          <a:p>
            <a:pPr marL="571500" indent="-571500" algn="l">
              <a:spcAft>
                <a:spcPts val="600"/>
              </a:spcAft>
              <a:buFont typeface="Arial" panose="020B0604020202020204" pitchFamily="34" charset="0"/>
              <a:buChar char="•"/>
            </a:pPr>
            <a:r>
              <a:rPr lang="en-NZ" sz="3600" dirty="0">
                <a:solidFill>
                  <a:schemeClr val="bg1"/>
                </a:solidFill>
              </a:rPr>
              <a:t>More experiential learning (activities) </a:t>
            </a:r>
          </a:p>
          <a:p>
            <a:pPr marL="571500" indent="-571500" algn="l">
              <a:spcAft>
                <a:spcPts val="600"/>
              </a:spcAft>
              <a:buFont typeface="Arial" panose="020B0604020202020204" pitchFamily="34" charset="0"/>
              <a:buChar char="•"/>
            </a:pPr>
            <a:r>
              <a:rPr lang="en-NZ" sz="3600" dirty="0">
                <a:solidFill>
                  <a:schemeClr val="bg1"/>
                </a:solidFill>
              </a:rPr>
              <a:t>More group based learning</a:t>
            </a:r>
          </a:p>
          <a:p>
            <a:pPr marL="571500" indent="-571500" algn="l">
              <a:spcAft>
                <a:spcPts val="600"/>
              </a:spcAft>
              <a:buFont typeface="Arial" panose="020B0604020202020204" pitchFamily="34" charset="0"/>
              <a:buChar char="•"/>
            </a:pPr>
            <a:r>
              <a:rPr lang="en-NZ" sz="3600" dirty="0">
                <a:solidFill>
                  <a:schemeClr val="bg1"/>
                </a:solidFill>
              </a:rPr>
              <a:t>Supportive environments for change</a:t>
            </a:r>
          </a:p>
          <a:p>
            <a:pPr marL="571500" indent="-571500" algn="l">
              <a:spcAft>
                <a:spcPts val="600"/>
              </a:spcAft>
              <a:buFont typeface="Arial" panose="020B0604020202020204" pitchFamily="34" charset="0"/>
              <a:buChar char="•"/>
            </a:pPr>
            <a:r>
              <a:rPr lang="en-NZ" sz="3600" dirty="0">
                <a:solidFill>
                  <a:schemeClr val="bg1"/>
                </a:solidFill>
              </a:rPr>
              <a:t>Better evaluation</a:t>
            </a:r>
          </a:p>
          <a:p>
            <a:pPr marL="571500" indent="-571500" algn="l">
              <a:spcAft>
                <a:spcPts val="600"/>
              </a:spcAft>
              <a:buFont typeface="Arial" panose="020B0604020202020204" pitchFamily="34" charset="0"/>
              <a:buChar char="•"/>
            </a:pPr>
            <a:r>
              <a:rPr lang="en-NZ" sz="3600" dirty="0" smtClean="0">
                <a:solidFill>
                  <a:schemeClr val="bg1"/>
                </a:solidFill>
              </a:rPr>
              <a:t>Longer </a:t>
            </a:r>
            <a:r>
              <a:rPr lang="en-NZ" sz="3600" dirty="0">
                <a:solidFill>
                  <a:schemeClr val="bg1"/>
                </a:solidFill>
              </a:rPr>
              <a:t>term impact (china)</a:t>
            </a:r>
          </a:p>
          <a:p>
            <a:pPr marL="571500" indent="-571500" algn="l">
              <a:spcAft>
                <a:spcPts val="600"/>
              </a:spcAft>
              <a:buFont typeface="Arial" panose="020B0604020202020204" pitchFamily="34" charset="0"/>
              <a:buChar char="•"/>
            </a:pPr>
            <a:r>
              <a:rPr lang="en-NZ" sz="3600" dirty="0">
                <a:solidFill>
                  <a:schemeClr val="bg1"/>
                </a:solidFill>
              </a:rPr>
              <a:t>Efficacy vs effectiveness</a:t>
            </a:r>
          </a:p>
          <a:p>
            <a:pPr marL="571500" indent="-571500" algn="l">
              <a:spcAft>
                <a:spcPts val="600"/>
              </a:spcAft>
              <a:buFont typeface="Arial" panose="020B0604020202020204" pitchFamily="34" charset="0"/>
              <a:buChar char="•"/>
            </a:pPr>
            <a:r>
              <a:rPr lang="en-NZ" sz="3600" dirty="0">
                <a:solidFill>
                  <a:schemeClr val="bg1"/>
                </a:solidFill>
              </a:rPr>
              <a:t>Selling false hope</a:t>
            </a:r>
          </a:p>
          <a:p>
            <a:pPr marL="571500" indent="-571500" algn="l">
              <a:spcAft>
                <a:spcPts val="600"/>
              </a:spcAft>
              <a:buFont typeface="Arial" panose="020B0604020202020204" pitchFamily="34" charset="0"/>
              <a:buChar char="•"/>
            </a:pPr>
            <a:r>
              <a:rPr lang="en-NZ" sz="3600" dirty="0" smtClean="0">
                <a:solidFill>
                  <a:schemeClr val="bg1"/>
                </a:solidFill>
              </a:rPr>
              <a:t>Super </a:t>
            </a:r>
            <a:r>
              <a:rPr lang="en-NZ" sz="3600" dirty="0">
                <a:solidFill>
                  <a:schemeClr val="bg1"/>
                </a:solidFill>
              </a:rPr>
              <a:t>charge </a:t>
            </a:r>
            <a:r>
              <a:rPr lang="en-NZ" sz="3600" dirty="0" smtClean="0">
                <a:solidFill>
                  <a:schemeClr val="bg1"/>
                </a:solidFill>
              </a:rPr>
              <a:t>them.</a:t>
            </a:r>
            <a:endParaRPr lang="en-NZ" sz="3600" dirty="0">
              <a:solidFill>
                <a:schemeClr val="bg1"/>
              </a:solidFill>
            </a:endParaRP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endParaRPr lang="en-NZ" sz="3600" dirty="0">
              <a:solidFill>
                <a:schemeClr val="bg1"/>
              </a:solidFill>
            </a:endParaRPr>
          </a:p>
        </p:txBody>
      </p:sp>
      <p:pic>
        <p:nvPicPr>
          <p:cNvPr id="4" name="Picture 3"/>
          <p:cNvPicPr>
            <a:picLocks noChangeAspect="1"/>
          </p:cNvPicPr>
          <p:nvPr/>
        </p:nvPicPr>
        <p:blipFill rotWithShape="1">
          <a:blip r:embed="rId3"/>
          <a:srcRect t="5362" b="6173"/>
          <a:stretch/>
        </p:blipFill>
        <p:spPr>
          <a:xfrm>
            <a:off x="12624048" y="7447588"/>
            <a:ext cx="11957158" cy="6611212"/>
          </a:xfrm>
          <a:prstGeom prst="rect">
            <a:avLst/>
          </a:prstGeom>
        </p:spPr>
      </p:pic>
      <p:cxnSp>
        <p:nvCxnSpPr>
          <p:cNvPr id="8" name="Straight Arrow Connector 7"/>
          <p:cNvCxnSpPr/>
          <p:nvPr/>
        </p:nvCxnSpPr>
        <p:spPr bwMode="auto">
          <a:xfrm>
            <a:off x="11975976" y="3833664"/>
            <a:ext cx="1656184" cy="2880320"/>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253775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How Is It Going To Get There?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8" name="TextBox 7"/>
          <p:cNvSpPr txBox="1"/>
          <p:nvPr/>
        </p:nvSpPr>
        <p:spPr>
          <a:xfrm>
            <a:off x="4343128" y="2825552"/>
            <a:ext cx="19586176" cy="7402026"/>
          </a:xfrm>
          <a:prstGeom prst="rect">
            <a:avLst/>
          </a:prstGeom>
          <a:noFill/>
        </p:spPr>
        <p:txBody>
          <a:bodyPr wrap="square" rtlCol="0">
            <a:spAutoFit/>
          </a:bodyPr>
          <a:lstStyle/>
          <a:p>
            <a:pPr algn="l">
              <a:spcAft>
                <a:spcPts val="600"/>
              </a:spcAft>
            </a:pPr>
            <a:r>
              <a:rPr lang="en-NZ" sz="4400" dirty="0">
                <a:solidFill>
                  <a:schemeClr val="bg1"/>
                </a:solidFill>
              </a:rPr>
              <a:t>Step 1: Pair up with a partner, get a pen ready, as well as a blank A4 page… </a:t>
            </a:r>
          </a:p>
          <a:p>
            <a:pPr algn="l">
              <a:spcAft>
                <a:spcPts val="600"/>
              </a:spcAft>
            </a:pPr>
            <a:endParaRPr lang="en-NZ" sz="4400" dirty="0">
              <a:solidFill>
                <a:schemeClr val="bg1"/>
              </a:solidFill>
            </a:endParaRPr>
          </a:p>
          <a:p>
            <a:pPr algn="l">
              <a:spcAft>
                <a:spcPts val="600"/>
              </a:spcAft>
            </a:pPr>
            <a:r>
              <a:rPr lang="en-NZ" sz="4400" dirty="0">
                <a:solidFill>
                  <a:schemeClr val="bg1"/>
                </a:solidFill>
              </a:rPr>
              <a:t>Step 2: Raise a hand in the air when you're ready… </a:t>
            </a:r>
          </a:p>
          <a:p>
            <a:pPr algn="l">
              <a:spcAft>
                <a:spcPts val="600"/>
              </a:spcAft>
            </a:pPr>
            <a:endParaRPr lang="en-NZ" sz="4400" dirty="0" smtClean="0">
              <a:solidFill>
                <a:schemeClr val="bg1"/>
              </a:solidFill>
            </a:endParaRPr>
          </a:p>
          <a:p>
            <a:pPr algn="l">
              <a:spcAft>
                <a:spcPts val="600"/>
              </a:spcAft>
            </a:pPr>
            <a:r>
              <a:rPr lang="en-NZ" sz="4400" dirty="0" smtClean="0">
                <a:solidFill>
                  <a:schemeClr val="bg1"/>
                </a:solidFill>
              </a:rPr>
              <a:t>Step </a:t>
            </a:r>
            <a:r>
              <a:rPr lang="en-NZ" sz="4400" dirty="0">
                <a:solidFill>
                  <a:schemeClr val="bg1"/>
                </a:solidFill>
              </a:rPr>
              <a:t>3: Without looking down at your blank page, and </a:t>
            </a:r>
            <a:r>
              <a:rPr lang="en-NZ" sz="4400" u="sng" dirty="0">
                <a:solidFill>
                  <a:schemeClr val="bg1"/>
                </a:solidFill>
              </a:rPr>
              <a:t>ONLY</a:t>
            </a:r>
            <a:r>
              <a:rPr lang="en-NZ" sz="4400" dirty="0">
                <a:solidFill>
                  <a:schemeClr val="bg1"/>
                </a:solidFill>
              </a:rPr>
              <a:t> looking at your partner’s face, you have </a:t>
            </a:r>
            <a:r>
              <a:rPr lang="en-NZ" sz="4400" u="sng" dirty="0">
                <a:solidFill>
                  <a:schemeClr val="bg1"/>
                </a:solidFill>
              </a:rPr>
              <a:t>1 minute </a:t>
            </a:r>
            <a:r>
              <a:rPr lang="en-NZ" sz="4400" dirty="0">
                <a:solidFill>
                  <a:schemeClr val="bg1"/>
                </a:solidFill>
              </a:rPr>
              <a:t>to draw a portrait of your partner, starting on the bell! </a:t>
            </a:r>
          </a:p>
          <a:p>
            <a:pPr algn="l">
              <a:spcAft>
                <a:spcPts val="600"/>
              </a:spcAft>
            </a:pPr>
            <a:endParaRPr lang="en-NZ" sz="4400" dirty="0">
              <a:solidFill>
                <a:schemeClr val="bg1"/>
              </a:solidFill>
            </a:endParaRPr>
          </a:p>
          <a:p>
            <a:pPr algn="l">
              <a:spcAft>
                <a:spcPts val="600"/>
              </a:spcAft>
            </a:pPr>
            <a:r>
              <a:rPr lang="en-NZ" sz="4400" dirty="0">
                <a:solidFill>
                  <a:schemeClr val="bg1"/>
                </a:solidFill>
              </a:rPr>
              <a:t>Step 4: Sign your name, date it, and swap pictures with your partner…</a:t>
            </a:r>
          </a:p>
          <a:p>
            <a:pPr algn="l">
              <a:spcAft>
                <a:spcPts val="600"/>
              </a:spcAft>
            </a:pPr>
            <a:endParaRPr lang="en-NZ" sz="4400" dirty="0">
              <a:solidFill>
                <a:schemeClr val="bg1"/>
              </a:solidFill>
            </a:endParaRPr>
          </a:p>
        </p:txBody>
      </p:sp>
    </p:spTree>
    <p:extLst>
      <p:ext uri="{BB962C8B-B14F-4D97-AF65-F5344CB8AC3E}">
        <p14:creationId xmlns:p14="http://schemas.microsoft.com/office/powerpoint/2010/main" val="34189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fade">
                                      <p:cBhvr>
                                        <p:cTn id="12" dur="1000"/>
                                        <p:tgtEl>
                                          <p:spTgt spid="8">
                                            <p:txEl>
                                              <p:pRg st="6" end="6"/>
                                            </p:txEl>
                                          </p:spTgt>
                                        </p:tgtEl>
                                      </p:cBhvr>
                                    </p:animEffect>
                                    <p:anim calcmode="lin" valueType="num">
                                      <p:cBhvr>
                                        <p:cTn id="1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bwMode="auto">
          <a:xfrm>
            <a:off x="1534816" y="2033464"/>
            <a:ext cx="2016224" cy="158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ctr" defTabSz="825500" rtl="0" fontAlgn="base" hangingPunct="0">
              <a:spcBef>
                <a:spcPct val="0"/>
              </a:spcBef>
              <a:spcAft>
                <a:spcPct val="0"/>
              </a:spcAft>
              <a:defRPr sz="11200" kern="1200">
                <a:solidFill>
                  <a:srgbClr val="FFFFFF"/>
                </a:solidFill>
                <a:latin typeface="+mj-lt"/>
                <a:ea typeface="+mj-ea"/>
                <a:cs typeface="+mj-cs"/>
                <a:sym typeface="Helvetica Neue Light" charset="0"/>
              </a:defRPr>
            </a:lvl1pPr>
            <a:lvl2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2pPr>
            <a:lvl3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3pPr>
            <a:lvl4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4pPr>
            <a:lvl5pPr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5pPr>
            <a:lvl6pPr marL="4572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6pPr>
            <a:lvl7pPr marL="9144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7pPr>
            <a:lvl8pPr marL="13716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8pPr>
            <a:lvl9pPr marL="1828800" algn="ctr" defTabSz="825500" rtl="0" fontAlgn="base" hangingPunct="0">
              <a:spcBef>
                <a:spcPct val="0"/>
              </a:spcBef>
              <a:spcAft>
                <a:spcPct val="0"/>
              </a:spcAft>
              <a:defRPr sz="11200">
                <a:solidFill>
                  <a:srgbClr val="FFFFFF"/>
                </a:solidFill>
                <a:latin typeface="Helvetica Neue Light" charset="0"/>
                <a:ea typeface="Helvetica Neue Light" charset="0"/>
                <a:cs typeface="Helvetica Neue Light" charset="0"/>
                <a:sym typeface="Helvetica Neue Light" charset="0"/>
              </a:defRPr>
            </a:lvl9pPr>
          </a:lstStyle>
          <a:p>
            <a:pPr>
              <a:lnSpc>
                <a:spcPct val="90000"/>
              </a:lnSpc>
            </a:pPr>
            <a:r>
              <a:rPr lang="en-NZ" altLang="en-US" sz="1800" dirty="0"/>
              <a:t>Positive Psychology: </a:t>
            </a:r>
            <a:br>
              <a:rPr lang="en-NZ" altLang="en-US" sz="1800" dirty="0"/>
            </a:br>
            <a:r>
              <a:rPr lang="en-NZ" altLang="en-US" sz="1800" dirty="0"/>
              <a:t/>
            </a:r>
            <a:br>
              <a:rPr lang="en-NZ" altLang="en-US" sz="1800" dirty="0"/>
            </a:br>
            <a:r>
              <a:rPr lang="en-NZ" altLang="en-US" sz="1800" dirty="0"/>
              <a:t>The </a:t>
            </a:r>
            <a:r>
              <a:rPr lang="en-NZ" altLang="en-US" sz="1800" dirty="0">
                <a:solidFill>
                  <a:srgbClr val="FFFF00"/>
                </a:solidFill>
              </a:rPr>
              <a:t>past</a:t>
            </a:r>
            <a:r>
              <a:rPr lang="en-NZ" altLang="en-US" sz="1800" dirty="0"/>
              <a:t> or the </a:t>
            </a:r>
            <a:r>
              <a:rPr lang="en-NZ" altLang="en-US" sz="1800" dirty="0">
                <a:solidFill>
                  <a:srgbClr val="FFFF00"/>
                </a:solidFill>
              </a:rPr>
              <a:t>future</a:t>
            </a:r>
            <a:r>
              <a:rPr lang="en-NZ" altLang="en-US" sz="1800" dirty="0"/>
              <a:t>?</a:t>
            </a:r>
            <a:br>
              <a:rPr lang="en-NZ" altLang="en-US" sz="1800" dirty="0"/>
            </a:br>
            <a:endParaRPr lang="en-US" altLang="en-US" sz="1800" dirty="0">
              <a:solidFill>
                <a:srgbClr val="000000"/>
              </a:solidFill>
              <a:latin typeface="Helvetica Neue" charset="0"/>
              <a:ea typeface="Helvetica Neue" charset="0"/>
              <a:cs typeface="Helvetica Neue" charset="0"/>
              <a:sym typeface="Helvetica Neue" charset="0"/>
            </a:endParaRPr>
          </a:p>
        </p:txBody>
      </p:sp>
      <p:sp>
        <p:nvSpPr>
          <p:cNvPr id="3" name="Content Placeholder 2"/>
          <p:cNvSpPr>
            <a:spLocks noGrp="1"/>
          </p:cNvSpPr>
          <p:nvPr>
            <p:ph idx="1"/>
          </p:nvPr>
        </p:nvSpPr>
        <p:spPr>
          <a:xfrm>
            <a:off x="4343128" y="1025352"/>
            <a:ext cx="20007244" cy="1800200"/>
          </a:xfrm>
        </p:spPr>
        <p:txBody>
          <a:bodyPr/>
          <a:lstStyle/>
          <a:p>
            <a:pPr algn="l"/>
            <a:r>
              <a:rPr lang="en-NZ" sz="7200" b="1" dirty="0"/>
              <a:t>Presentation Slides</a:t>
            </a:r>
            <a:endParaRPr lang="en-NZ" sz="7200" dirty="0"/>
          </a:p>
        </p:txBody>
      </p:sp>
      <p:pic>
        <p:nvPicPr>
          <p:cNvPr id="6" name="Picture 5"/>
          <p:cNvPicPr>
            <a:picLocks noChangeAspect="1"/>
          </p:cNvPicPr>
          <p:nvPr/>
        </p:nvPicPr>
        <p:blipFill rotWithShape="1">
          <a:blip r:embed="rId3"/>
          <a:srcRect t="8639" b="12162"/>
          <a:stretch/>
        </p:blipFill>
        <p:spPr>
          <a:xfrm>
            <a:off x="4227418" y="3905672"/>
            <a:ext cx="20366182" cy="10081120"/>
          </a:xfrm>
          <a:prstGeom prst="rect">
            <a:avLst/>
          </a:prstGeom>
        </p:spPr>
      </p:pic>
      <p:sp>
        <p:nvSpPr>
          <p:cNvPr id="8" name="Rectangle 7"/>
          <p:cNvSpPr/>
          <p:nvPr/>
        </p:nvSpPr>
        <p:spPr>
          <a:xfrm>
            <a:off x="4847184" y="2394665"/>
            <a:ext cx="4988865" cy="861774"/>
          </a:xfrm>
          <a:prstGeom prst="rect">
            <a:avLst/>
          </a:prstGeom>
        </p:spPr>
        <p:txBody>
          <a:bodyPr wrap="none">
            <a:spAutoFit/>
          </a:bodyPr>
          <a:lstStyle/>
          <a:p>
            <a:r>
              <a:rPr lang="en-NZ" dirty="0">
                <a:solidFill>
                  <a:schemeClr val="bg1"/>
                </a:solidFill>
              </a:rPr>
              <a:t>aaronjarden.com</a:t>
            </a:r>
          </a:p>
        </p:txBody>
      </p:sp>
      <p:sp>
        <p:nvSpPr>
          <p:cNvPr id="9" name="Rectangle 8"/>
          <p:cNvSpPr/>
          <p:nvPr/>
        </p:nvSpPr>
        <p:spPr bwMode="auto">
          <a:xfrm>
            <a:off x="9311680" y="7434064"/>
            <a:ext cx="6480720" cy="360040"/>
          </a:xfrm>
          <a:prstGeom prst="rect">
            <a:avLst/>
          </a:prstGeom>
          <a:noFill/>
          <a:ln w="25400" cap="flat" cmpd="sng" algn="ctr">
            <a:solidFill>
              <a:srgbClr val="FF0000"/>
            </a:solidFill>
            <a:prstDash val="solid"/>
            <a:miter lim="0"/>
            <a:headEnd type="none" w="med" len="med"/>
            <a:tailEnd type="none" w="med" len="med"/>
          </a:ln>
          <a:effectLst>
            <a:outerShdw blurRad="38100" dist="25400" dir="5400000" algn="ctr" rotWithShape="0">
              <a:srgbClr val="000000">
                <a:alpha val="50000"/>
              </a:srgbClr>
            </a:outerShdw>
          </a:effectLst>
        </p:spPr>
        <p:txBody>
          <a:bodyPr vert="horz" wrap="square" lIns="50800" tIns="50800" rIns="50800" bIns="5080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NZ"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endParaRPr>
          </a:p>
        </p:txBody>
      </p:sp>
      <p:cxnSp>
        <p:nvCxnSpPr>
          <p:cNvPr id="13" name="Straight Arrow Connector 12"/>
          <p:cNvCxnSpPr/>
          <p:nvPr/>
        </p:nvCxnSpPr>
        <p:spPr bwMode="auto">
          <a:xfrm>
            <a:off x="9836049" y="3041576"/>
            <a:ext cx="1851895" cy="4392488"/>
          </a:xfrm>
          <a:prstGeom prst="straightConnector1">
            <a:avLst/>
          </a:prstGeom>
          <a:blipFill dpi="0" rotWithShape="0">
            <a:blip r:embed="rId4"/>
            <a:srcRect/>
            <a:tile tx="0" ty="0" sx="100000" sy="100000" flip="none" algn="tl"/>
          </a:blipFill>
          <a:ln w="25400" cap="flat" cmpd="sng" algn="ctr">
            <a:solidFill>
              <a:srgbClr val="FF00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1418939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How Is It Going To Get There?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pic>
        <p:nvPicPr>
          <p:cNvPr id="2" name="Picture 1"/>
          <p:cNvPicPr>
            <a:picLocks noChangeAspect="1"/>
          </p:cNvPicPr>
          <p:nvPr/>
        </p:nvPicPr>
        <p:blipFill rotWithShape="1">
          <a:blip r:embed="rId3"/>
          <a:srcRect t="19484" b="15547"/>
          <a:stretch/>
        </p:blipFill>
        <p:spPr>
          <a:xfrm>
            <a:off x="6359352" y="3281177"/>
            <a:ext cx="13669765" cy="6660714"/>
          </a:xfrm>
          <a:prstGeom prst="rect">
            <a:avLst/>
          </a:prstGeom>
        </p:spPr>
      </p:pic>
      <p:sp>
        <p:nvSpPr>
          <p:cNvPr id="11" name="TextBox 10"/>
          <p:cNvSpPr txBox="1"/>
          <p:nvPr/>
        </p:nvSpPr>
        <p:spPr>
          <a:xfrm>
            <a:off x="4343128" y="2825552"/>
            <a:ext cx="19586176" cy="8848576"/>
          </a:xfrm>
          <a:prstGeom prst="rect">
            <a:avLst/>
          </a:prstGeom>
          <a:noFill/>
        </p:spPr>
        <p:txBody>
          <a:bodyPr wrap="square" rtlCol="0">
            <a:spAutoFit/>
          </a:bodyPr>
          <a:lstStyle/>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Credit to </a:t>
            </a:r>
            <a:r>
              <a:rPr lang="en-NZ" sz="3600" dirty="0" err="1">
                <a:solidFill>
                  <a:schemeClr val="bg1"/>
                </a:solidFill>
              </a:rPr>
              <a:t>Nic</a:t>
            </a:r>
            <a:r>
              <a:rPr lang="en-NZ" sz="3600" dirty="0">
                <a:solidFill>
                  <a:schemeClr val="bg1"/>
                </a:solidFill>
              </a:rPr>
              <a:t> Marks who invented this demonstration exercise.  </a:t>
            </a:r>
          </a:p>
        </p:txBody>
      </p:sp>
      <p:pic>
        <p:nvPicPr>
          <p:cNvPr id="5122" name="Picture 2" descr="http://images.steelcase.com/image/upload/v1432066142/www.steelcase.com/14-00005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13" r="28279"/>
          <a:stretch/>
        </p:blipFill>
        <p:spPr bwMode="auto">
          <a:xfrm>
            <a:off x="21193000" y="10428483"/>
            <a:ext cx="3453992" cy="356437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bwMode="auto">
          <a:xfrm>
            <a:off x="17736616" y="11322496"/>
            <a:ext cx="3035316" cy="70838"/>
          </a:xfrm>
          <a:prstGeom prst="straightConnector1">
            <a:avLst/>
          </a:prstGeom>
          <a:blipFill dpi="0" rotWithShape="0">
            <a:blip r:embed="rId5"/>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40163006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4401205"/>
          </a:xfrm>
          <a:prstGeom prst="rect">
            <a:avLst/>
          </a:prstGeom>
          <a:noFill/>
        </p:spPr>
        <p:txBody>
          <a:bodyPr wrap="square" rtlCol="0">
            <a:spAutoFit/>
          </a:bodyPr>
          <a:lstStyle/>
          <a:p>
            <a:pPr algn="l">
              <a:spcAft>
                <a:spcPts val="600"/>
              </a:spcAft>
            </a:pPr>
            <a:r>
              <a:rPr lang="en-NZ" sz="4400" dirty="0">
                <a:solidFill>
                  <a:schemeClr val="bg1"/>
                </a:solidFill>
              </a:rPr>
              <a:t>More collaborative plan:</a:t>
            </a:r>
          </a:p>
          <a:p>
            <a:pPr marL="571500" indent="-571500" algn="l">
              <a:spcAft>
                <a:spcPts val="600"/>
              </a:spcAft>
              <a:buFont typeface="Arial" panose="020B0604020202020204" pitchFamily="34" charset="0"/>
              <a:buChar char="•"/>
            </a:pPr>
            <a:r>
              <a:rPr lang="en-NZ" sz="3600" dirty="0">
                <a:solidFill>
                  <a:schemeClr val="bg1"/>
                </a:solidFill>
              </a:rPr>
              <a:t>We needed everyone in the room…</a:t>
            </a:r>
          </a:p>
          <a:p>
            <a:pPr marL="571500" indent="-571500" algn="l">
              <a:spcAft>
                <a:spcPts val="600"/>
              </a:spcAft>
              <a:buFont typeface="Arial" panose="020B0604020202020204" pitchFamily="34" charset="0"/>
              <a:buChar char="•"/>
            </a:pPr>
            <a:r>
              <a:rPr lang="en-NZ" sz="3600" dirty="0">
                <a:solidFill>
                  <a:schemeClr val="bg1"/>
                </a:solidFill>
              </a:rPr>
              <a:t>We need to understand how change happens - change management frameworks, and that change is always difficult, even if it is change for the better…</a:t>
            </a:r>
          </a:p>
          <a:p>
            <a:pPr marL="571500" indent="-571500" algn="l">
              <a:spcAft>
                <a:spcPts val="600"/>
              </a:spcAft>
              <a:buFont typeface="Arial" panose="020B0604020202020204" pitchFamily="34" charset="0"/>
              <a:buChar char="•"/>
            </a:pPr>
            <a:r>
              <a:rPr lang="en-NZ" sz="3600" dirty="0">
                <a:solidFill>
                  <a:schemeClr val="bg1"/>
                </a:solidFill>
              </a:rPr>
              <a:t>At the moment we have thrown things up in the air and don’t know where they are going to land… </a:t>
            </a:r>
          </a:p>
          <a:p>
            <a:pPr marL="571500" indent="-571500" algn="l">
              <a:spcAft>
                <a:spcPts val="600"/>
              </a:spcAft>
              <a:buFont typeface="Arial" panose="020B0604020202020204" pitchFamily="34" charset="0"/>
              <a:buChar char="•"/>
            </a:pPr>
            <a:endParaRPr lang="en-NZ" sz="3600" dirty="0">
              <a:solidFill>
                <a:schemeClr val="bg1"/>
              </a:solidFill>
            </a:endParaRPr>
          </a:p>
        </p:txBody>
      </p:sp>
      <p:pic>
        <p:nvPicPr>
          <p:cNvPr id="2" name="Picture 1"/>
          <p:cNvPicPr>
            <a:picLocks noChangeAspect="1"/>
          </p:cNvPicPr>
          <p:nvPr/>
        </p:nvPicPr>
        <p:blipFill>
          <a:blip r:embed="rId3"/>
          <a:stretch>
            <a:fillRect/>
          </a:stretch>
        </p:blipFill>
        <p:spPr>
          <a:xfrm>
            <a:off x="13488144" y="7206844"/>
            <a:ext cx="9700421" cy="6847356"/>
          </a:xfrm>
          <a:prstGeom prst="rect">
            <a:avLst/>
          </a:prstGeom>
        </p:spPr>
      </p:pic>
      <p:pic>
        <p:nvPicPr>
          <p:cNvPr id="2050" name="Picture 2" descr="http://www.toolshero.com/wp-content/uploads/ToolsHero_Change-management-model-Lewin.png"/>
          <p:cNvPicPr>
            <a:picLocks noChangeAspect="1" noChangeArrowheads="1"/>
          </p:cNvPicPr>
          <p:nvPr/>
        </p:nvPicPr>
        <p:blipFill rotWithShape="1">
          <a:blip r:embed="rId4">
            <a:extLst>
              <a:ext uri="{28A0092B-C50C-407E-A947-70E740481C1C}">
                <a14:useLocalDpi xmlns:a14="http://schemas.microsoft.com/office/drawing/2010/main" val="0"/>
              </a:ext>
            </a:extLst>
          </a:blip>
          <a:srcRect l="19804" t="11550" r="17984" b="10751"/>
          <a:stretch/>
        </p:blipFill>
        <p:spPr bwMode="auto">
          <a:xfrm>
            <a:off x="3543198" y="7226757"/>
            <a:ext cx="7288755" cy="682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928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769441"/>
          </a:xfrm>
          <a:prstGeom prst="rect">
            <a:avLst/>
          </a:prstGeom>
          <a:noFill/>
        </p:spPr>
        <p:txBody>
          <a:bodyPr wrap="square" rtlCol="0">
            <a:spAutoFit/>
          </a:bodyPr>
          <a:lstStyle/>
          <a:p>
            <a:pPr algn="l">
              <a:spcAft>
                <a:spcPts val="600"/>
              </a:spcAft>
            </a:pPr>
            <a:r>
              <a:rPr lang="en-NZ" sz="4400" dirty="0">
                <a:solidFill>
                  <a:schemeClr val="bg1"/>
                </a:solidFill>
              </a:rPr>
              <a:t>Address the critics, regardless of their bad fashion sense. </a:t>
            </a:r>
          </a:p>
        </p:txBody>
      </p:sp>
      <p:pic>
        <p:nvPicPr>
          <p:cNvPr id="4098" name="Picture 2" descr="https://s-media-cache-ak0.pinimg.com/736x/16/32/b1/1632b113da531eccc2bfb6d83203fd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7225" y="4409728"/>
            <a:ext cx="6415617" cy="95449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images-na.ssl-images-amazon.com/images/I/51i3Z4aFLdL._SX325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200" y="4406077"/>
            <a:ext cx="6254922" cy="954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bwMode="auto">
          <a:xfrm flipH="1">
            <a:off x="18384688" y="3532617"/>
            <a:ext cx="144016" cy="589079"/>
          </a:xfrm>
          <a:prstGeom prst="straightConnector1">
            <a:avLst/>
          </a:prstGeom>
          <a:blipFill dpi="0" rotWithShape="0">
            <a:blip r:embed="rId5"/>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509986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2662267"/>
          </a:xfrm>
          <a:prstGeom prst="rect">
            <a:avLst/>
          </a:prstGeom>
          <a:noFill/>
        </p:spPr>
        <p:txBody>
          <a:bodyPr wrap="square" rtlCol="0">
            <a:spAutoFit/>
          </a:bodyPr>
          <a:lstStyle/>
          <a:p>
            <a:pPr algn="l">
              <a:spcAft>
                <a:spcPts val="600"/>
              </a:spcAft>
            </a:pPr>
            <a:r>
              <a:rPr lang="en-NZ" sz="4400" dirty="0">
                <a:solidFill>
                  <a:schemeClr val="bg1"/>
                </a:solidFill>
              </a:rPr>
              <a:t>Become entrepreneurial and embrace technology:</a:t>
            </a:r>
          </a:p>
          <a:p>
            <a:pPr marL="571500" indent="-571500" algn="l">
              <a:spcAft>
                <a:spcPts val="600"/>
              </a:spcAft>
              <a:buFont typeface="Arial" panose="020B0604020202020204" pitchFamily="34" charset="0"/>
              <a:buChar char="•"/>
            </a:pPr>
            <a:r>
              <a:rPr lang="en-NZ" sz="3600" dirty="0">
                <a:solidFill>
                  <a:schemeClr val="bg1"/>
                </a:solidFill>
              </a:rPr>
              <a:t>E.g., </a:t>
            </a:r>
            <a:r>
              <a:rPr lang="en-NZ" sz="3600" dirty="0" err="1">
                <a:solidFill>
                  <a:schemeClr val="bg1"/>
                </a:solidFill>
              </a:rPr>
              <a:t>Noba</a:t>
            </a:r>
            <a:r>
              <a:rPr lang="en-NZ" sz="3600" dirty="0">
                <a:solidFill>
                  <a:schemeClr val="bg1"/>
                </a:solidFill>
              </a:rPr>
              <a:t> Project</a:t>
            </a:r>
          </a:p>
          <a:p>
            <a:pPr marL="571500" indent="-571500" algn="l">
              <a:spcAft>
                <a:spcPts val="600"/>
              </a:spcAft>
              <a:buFont typeface="Arial" panose="020B0604020202020204" pitchFamily="34" charset="0"/>
              <a:buChar char="•"/>
            </a:pPr>
            <a:r>
              <a:rPr lang="en-NZ" sz="3600" dirty="0">
                <a:solidFill>
                  <a:schemeClr val="bg1"/>
                </a:solidFill>
              </a:rPr>
              <a:t>E.g., </a:t>
            </a:r>
            <a:r>
              <a:rPr lang="en-NZ" sz="3600" dirty="0" err="1">
                <a:solidFill>
                  <a:schemeClr val="bg1"/>
                </a:solidFill>
              </a:rPr>
              <a:t>Happify</a:t>
            </a:r>
            <a:r>
              <a:rPr lang="en-NZ" sz="3600" dirty="0">
                <a:solidFill>
                  <a:schemeClr val="bg1"/>
                </a:solidFill>
              </a:rPr>
              <a:t>  </a:t>
            </a:r>
          </a:p>
          <a:p>
            <a:pPr algn="l">
              <a:spcAft>
                <a:spcPts val="600"/>
              </a:spcAft>
            </a:pPr>
            <a:endParaRPr lang="en-NZ" sz="3600" dirty="0">
              <a:solidFill>
                <a:schemeClr val="bg1"/>
              </a:solidFill>
            </a:endParaRPr>
          </a:p>
        </p:txBody>
      </p:sp>
      <p:pic>
        <p:nvPicPr>
          <p:cNvPr id="2" name="Picture 1"/>
          <p:cNvPicPr>
            <a:picLocks noChangeAspect="1"/>
          </p:cNvPicPr>
          <p:nvPr/>
        </p:nvPicPr>
        <p:blipFill>
          <a:blip r:embed="rId3"/>
          <a:stretch>
            <a:fillRect/>
          </a:stretch>
        </p:blipFill>
        <p:spPr>
          <a:xfrm>
            <a:off x="15599405" y="9522296"/>
            <a:ext cx="3145387" cy="3124418"/>
          </a:xfrm>
          <a:prstGeom prst="rect">
            <a:avLst/>
          </a:prstGeom>
        </p:spPr>
      </p:pic>
      <p:pic>
        <p:nvPicPr>
          <p:cNvPr id="4" name="Picture 3"/>
          <p:cNvPicPr>
            <a:picLocks noChangeAspect="1"/>
          </p:cNvPicPr>
          <p:nvPr/>
        </p:nvPicPr>
        <p:blipFill>
          <a:blip r:embed="rId4"/>
          <a:stretch>
            <a:fillRect/>
          </a:stretch>
        </p:blipFill>
        <p:spPr>
          <a:xfrm>
            <a:off x="19774920" y="9000375"/>
            <a:ext cx="4762500" cy="5076825"/>
          </a:xfrm>
          <a:prstGeom prst="rect">
            <a:avLst/>
          </a:prstGeom>
        </p:spPr>
      </p:pic>
      <p:pic>
        <p:nvPicPr>
          <p:cNvPr id="5" name="Picture 4"/>
          <p:cNvPicPr>
            <a:picLocks noChangeAspect="1"/>
          </p:cNvPicPr>
          <p:nvPr/>
        </p:nvPicPr>
        <p:blipFill rotWithShape="1">
          <a:blip r:embed="rId5"/>
          <a:srcRect t="8240" b="6801"/>
          <a:stretch/>
        </p:blipFill>
        <p:spPr>
          <a:xfrm>
            <a:off x="15864408" y="4412626"/>
            <a:ext cx="8639948" cy="4587749"/>
          </a:xfrm>
          <a:prstGeom prst="rect">
            <a:avLst/>
          </a:prstGeom>
        </p:spPr>
      </p:pic>
      <p:pic>
        <p:nvPicPr>
          <p:cNvPr id="8" name="Picture 7"/>
          <p:cNvPicPr>
            <a:picLocks noChangeAspect="1"/>
          </p:cNvPicPr>
          <p:nvPr/>
        </p:nvPicPr>
        <p:blipFill>
          <a:blip r:embed="rId6"/>
          <a:stretch>
            <a:fillRect/>
          </a:stretch>
        </p:blipFill>
        <p:spPr>
          <a:xfrm>
            <a:off x="3983088" y="8110069"/>
            <a:ext cx="5976664" cy="5948605"/>
          </a:xfrm>
          <a:prstGeom prst="rect">
            <a:avLst/>
          </a:prstGeom>
        </p:spPr>
      </p:pic>
      <p:cxnSp>
        <p:nvCxnSpPr>
          <p:cNvPr id="13" name="Straight Arrow Connector 12"/>
          <p:cNvCxnSpPr/>
          <p:nvPr/>
        </p:nvCxnSpPr>
        <p:spPr bwMode="auto">
          <a:xfrm>
            <a:off x="8934761" y="3927033"/>
            <a:ext cx="5849527" cy="2255113"/>
          </a:xfrm>
          <a:prstGeom prst="straightConnector1">
            <a:avLst/>
          </a:prstGeom>
          <a:blipFill dpi="0" rotWithShape="0">
            <a:blip r:embed="rId7"/>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cxnSp>
        <p:nvCxnSpPr>
          <p:cNvPr id="14" name="Straight Arrow Connector 13"/>
          <p:cNvCxnSpPr/>
          <p:nvPr/>
        </p:nvCxnSpPr>
        <p:spPr bwMode="auto">
          <a:xfrm>
            <a:off x="7871014" y="4625752"/>
            <a:ext cx="648578" cy="3112788"/>
          </a:xfrm>
          <a:prstGeom prst="straightConnector1">
            <a:avLst/>
          </a:prstGeom>
          <a:blipFill dpi="0" rotWithShape="0">
            <a:blip r:embed="rId7"/>
            <a:srcRect/>
            <a:tile tx="0" ty="0" sx="100000" sy="100000" flip="none" algn="tl"/>
          </a:blipFill>
          <a:ln w="25400" cap="flat" cmpd="sng" algn="ctr">
            <a:solidFill>
              <a:srgbClr val="FFFF00"/>
            </a:solidFill>
            <a:prstDash val="solid"/>
            <a:miter lim="0"/>
            <a:headEnd type="none" w="med" len="med"/>
            <a:tailEnd type="stealth"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1655799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a:t>
            </a:r>
            <a:r>
              <a:rPr lang="en-NZ" sz="7200" b="1" dirty="0"/>
              <a:t>?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10325904"/>
          </a:xfrm>
          <a:prstGeom prst="rect">
            <a:avLst/>
          </a:prstGeom>
          <a:noFill/>
        </p:spPr>
        <p:txBody>
          <a:bodyPr wrap="square" rtlCol="0">
            <a:spAutoFit/>
          </a:bodyPr>
          <a:lstStyle/>
          <a:p>
            <a:pPr algn="l">
              <a:spcAft>
                <a:spcPts val="600"/>
              </a:spcAft>
            </a:pPr>
            <a:r>
              <a:rPr lang="en-NZ" sz="4400" dirty="0">
                <a:solidFill>
                  <a:schemeClr val="bg1"/>
                </a:solidFill>
              </a:rPr>
              <a:t>Make some friends:</a:t>
            </a:r>
          </a:p>
          <a:p>
            <a:pPr algn="l">
              <a:spcAft>
                <a:spcPts val="600"/>
              </a:spcAft>
            </a:pPr>
            <a:r>
              <a:rPr lang="en-NZ" sz="3600" dirty="0">
                <a:solidFill>
                  <a:schemeClr val="bg1"/>
                </a:solidFill>
              </a:rPr>
              <a:t>With the </a:t>
            </a:r>
            <a:r>
              <a:rPr lang="en-NZ" sz="3600" u="sng" dirty="0">
                <a:solidFill>
                  <a:schemeClr val="bg1"/>
                </a:solidFill>
              </a:rPr>
              <a:t>helping professions</a:t>
            </a:r>
            <a:r>
              <a:rPr lang="en-NZ" sz="3600" dirty="0">
                <a:solidFill>
                  <a:schemeClr val="bg1"/>
                </a:solidFill>
              </a:rPr>
              <a:t>: </a:t>
            </a:r>
          </a:p>
          <a:p>
            <a:pPr marL="571500" indent="-571500" algn="l">
              <a:spcAft>
                <a:spcPts val="600"/>
              </a:spcAft>
              <a:buFont typeface="Arial" panose="020B0604020202020204" pitchFamily="34" charset="0"/>
              <a:buChar char="•"/>
            </a:pPr>
            <a:r>
              <a:rPr lang="en-NZ" sz="3600" dirty="0">
                <a:solidFill>
                  <a:schemeClr val="bg1"/>
                </a:solidFill>
              </a:rPr>
              <a:t>Slade, M., Oades, L., &amp; Jarden, A. (2016). </a:t>
            </a:r>
            <a:r>
              <a:rPr lang="en-NZ" sz="3600" i="1" dirty="0">
                <a:solidFill>
                  <a:schemeClr val="bg1"/>
                </a:solidFill>
              </a:rPr>
              <a:t>Wellbeing, recovery and mental health</a:t>
            </a:r>
            <a:r>
              <a:rPr lang="en-NZ" sz="3600" dirty="0">
                <a:solidFill>
                  <a:schemeClr val="bg1"/>
                </a:solidFill>
              </a:rPr>
              <a:t>, Cambridge: Cambridge University Press.</a:t>
            </a:r>
          </a:p>
          <a:p>
            <a:pPr marL="571500" indent="-571500" algn="l">
              <a:spcAft>
                <a:spcPts val="600"/>
              </a:spcAft>
              <a:buFont typeface="Arial" panose="020B0604020202020204" pitchFamily="34" charset="0"/>
              <a:buChar char="•"/>
            </a:pPr>
            <a:r>
              <a:rPr lang="en-NZ" sz="3600" i="1" dirty="0">
                <a:solidFill>
                  <a:schemeClr val="bg1"/>
                </a:solidFill>
              </a:rPr>
              <a:t>Slade, Oades, and Jarden have fostered a long-overdue conversation within this book – between clinicians focusing on recovery, and positive psychologists focusing on well-being.  Although the first group has traditionally focused on returning clients to baseline, the other group has tried to leave the baseline behind, for new heights of well-being. The upshot of the conversation is this:  </a:t>
            </a:r>
            <a:r>
              <a:rPr lang="en-NZ" sz="3600" i="1" dirty="0">
                <a:solidFill>
                  <a:srgbClr val="FFFF00"/>
                </a:solidFill>
              </a:rPr>
              <a:t>That the processes bringing recovery and the processes bringing well-being are much the same, though they have been focused on in isolation</a:t>
            </a:r>
            <a:r>
              <a:rPr lang="en-NZ" sz="3600" i="1" dirty="0">
                <a:solidFill>
                  <a:schemeClr val="bg1"/>
                </a:solidFill>
              </a:rPr>
              <a:t>. – Ken Sheldon</a:t>
            </a:r>
            <a:endParaRPr lang="en-NZ" sz="3600" dirty="0">
              <a:solidFill>
                <a:schemeClr val="bg1"/>
              </a:solidFill>
            </a:endParaRPr>
          </a:p>
          <a:p>
            <a:pPr algn="l">
              <a:spcAft>
                <a:spcPts val="600"/>
              </a:spcAft>
            </a:pPr>
            <a:endParaRPr lang="en-NZ" sz="3600" dirty="0">
              <a:solidFill>
                <a:schemeClr val="bg1"/>
              </a:solidFill>
            </a:endParaRPr>
          </a:p>
          <a:p>
            <a:pPr algn="l">
              <a:spcAft>
                <a:spcPts val="600"/>
              </a:spcAft>
            </a:pPr>
            <a:r>
              <a:rPr lang="en-NZ" sz="3600" dirty="0">
                <a:solidFill>
                  <a:schemeClr val="bg1"/>
                </a:solidFill>
              </a:rPr>
              <a:t>With </a:t>
            </a:r>
            <a:r>
              <a:rPr lang="en-NZ" sz="3600" u="sng" dirty="0">
                <a:solidFill>
                  <a:schemeClr val="bg1"/>
                </a:solidFill>
              </a:rPr>
              <a:t>coaching psychologists</a:t>
            </a:r>
            <a:r>
              <a:rPr lang="en-NZ" sz="3600" dirty="0">
                <a:solidFill>
                  <a:schemeClr val="bg1"/>
                </a:solidFill>
              </a:rPr>
              <a:t>:</a:t>
            </a:r>
          </a:p>
          <a:p>
            <a:pPr marL="571500" indent="-571500" algn="l">
              <a:spcAft>
                <a:spcPts val="600"/>
              </a:spcAft>
              <a:buFont typeface="Arial" panose="020B0604020202020204" pitchFamily="34" charset="0"/>
              <a:buChar char="•"/>
            </a:pPr>
            <a:r>
              <a:rPr lang="en-NZ" sz="3600" dirty="0">
                <a:solidFill>
                  <a:schemeClr val="bg1"/>
                </a:solidFill>
              </a:rPr>
              <a:t>Motivation theories can help us understand how to get the best out of ourselves and others – one of the essential goals of positive psychology.</a:t>
            </a:r>
          </a:p>
          <a:p>
            <a:pPr algn="l">
              <a:spcAft>
                <a:spcPts val="600"/>
              </a:spcAft>
            </a:pPr>
            <a:endParaRPr lang="en-NZ" sz="3600" dirty="0">
              <a:solidFill>
                <a:schemeClr val="bg1"/>
              </a:solidFill>
            </a:endParaRPr>
          </a:p>
          <a:p>
            <a:pPr algn="l">
              <a:spcAft>
                <a:spcPts val="600"/>
              </a:spcAft>
            </a:pPr>
            <a:r>
              <a:rPr lang="en-NZ" sz="3600" dirty="0">
                <a:solidFill>
                  <a:schemeClr val="bg1"/>
                </a:solidFill>
              </a:rPr>
              <a:t>With the </a:t>
            </a:r>
            <a:r>
              <a:rPr lang="en-NZ" sz="3600" u="sng" dirty="0">
                <a:solidFill>
                  <a:schemeClr val="bg1"/>
                </a:solidFill>
              </a:rPr>
              <a:t>social psychologists</a:t>
            </a:r>
            <a:r>
              <a:rPr lang="en-NZ" sz="3600" dirty="0">
                <a:solidFill>
                  <a:schemeClr val="bg1"/>
                </a:solidFill>
              </a:rPr>
              <a:t>:</a:t>
            </a:r>
          </a:p>
          <a:p>
            <a:pPr marL="571500" indent="-571500" algn="l">
              <a:spcAft>
                <a:spcPts val="600"/>
              </a:spcAft>
              <a:buFont typeface="Arial" panose="020B0604020202020204" pitchFamily="34" charset="0"/>
              <a:buChar char="•"/>
            </a:pPr>
            <a:r>
              <a:rPr lang="en-NZ" sz="3600" dirty="0">
                <a:solidFill>
                  <a:schemeClr val="bg1"/>
                </a:solidFill>
              </a:rPr>
              <a:t>Just because they are fun to hang out with…</a:t>
            </a:r>
          </a:p>
        </p:txBody>
      </p:sp>
      <p:sp>
        <p:nvSpPr>
          <p:cNvPr id="2" name="TextBox 1"/>
          <p:cNvSpPr txBox="1"/>
          <p:nvPr/>
        </p:nvSpPr>
        <p:spPr>
          <a:xfrm>
            <a:off x="15714902" y="11951127"/>
            <a:ext cx="8424936" cy="1200329"/>
          </a:xfrm>
          <a:prstGeom prst="rect">
            <a:avLst/>
          </a:prstGeom>
          <a:noFill/>
        </p:spPr>
        <p:txBody>
          <a:bodyPr wrap="square" rtlCol="0">
            <a:spAutoFit/>
          </a:bodyPr>
          <a:lstStyle/>
          <a:p>
            <a:r>
              <a:rPr lang="en-NZ" sz="3600" dirty="0">
                <a:solidFill>
                  <a:schemeClr val="bg1"/>
                </a:solidFill>
              </a:rPr>
              <a:t>Also philosophers, sociologists and economists</a:t>
            </a:r>
          </a:p>
        </p:txBody>
      </p:sp>
    </p:spTree>
    <p:extLst>
      <p:ext uri="{BB962C8B-B14F-4D97-AF65-F5344CB8AC3E}">
        <p14:creationId xmlns:p14="http://schemas.microsoft.com/office/powerpoint/2010/main" val="249116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solidFill>
                  <a:schemeClr val="bg1"/>
                </a:solidFill>
              </a:rPr>
              <a:t>How Is It Going To Get There? </a:t>
            </a:r>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11" name="TextBox 10"/>
          <p:cNvSpPr txBox="1"/>
          <p:nvPr/>
        </p:nvSpPr>
        <p:spPr>
          <a:xfrm>
            <a:off x="4343128" y="2825552"/>
            <a:ext cx="19586176" cy="8140690"/>
          </a:xfrm>
          <a:prstGeom prst="rect">
            <a:avLst/>
          </a:prstGeom>
          <a:noFill/>
        </p:spPr>
        <p:txBody>
          <a:bodyPr wrap="square" rtlCol="0">
            <a:spAutoFit/>
          </a:bodyPr>
          <a:lstStyle/>
          <a:p>
            <a:pPr algn="l">
              <a:spcAft>
                <a:spcPts val="600"/>
              </a:spcAft>
            </a:pPr>
            <a:r>
              <a:rPr lang="en-NZ" sz="4400" dirty="0" smtClean="0">
                <a:solidFill>
                  <a:schemeClr val="bg1"/>
                </a:solidFill>
              </a:rPr>
              <a:t>So: </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Simplifying messaging</a:t>
            </a:r>
          </a:p>
          <a:p>
            <a:pPr marL="571500" indent="-571500" algn="l">
              <a:spcAft>
                <a:spcPts val="600"/>
              </a:spcAft>
              <a:buFont typeface="Arial" panose="020B0604020202020204" pitchFamily="34" charset="0"/>
              <a:buChar char="•"/>
            </a:pPr>
            <a:r>
              <a:rPr lang="en-NZ" sz="3600" dirty="0">
                <a:solidFill>
                  <a:schemeClr val="bg1"/>
                </a:solidFill>
              </a:rPr>
              <a:t>Better studies - going beyond anecdotal evidence, and a focus on theory</a:t>
            </a:r>
          </a:p>
          <a:p>
            <a:pPr marL="571500" indent="-571500" algn="l">
              <a:spcAft>
                <a:spcPts val="600"/>
              </a:spcAft>
              <a:buFont typeface="Arial" panose="020B0604020202020204" pitchFamily="34" charset="0"/>
              <a:buChar char="•"/>
            </a:pPr>
            <a:r>
              <a:rPr lang="en-NZ" sz="3600" dirty="0">
                <a:solidFill>
                  <a:schemeClr val="bg1"/>
                </a:solidFill>
              </a:rPr>
              <a:t>Start a movement - beyond academia  </a:t>
            </a:r>
          </a:p>
          <a:p>
            <a:pPr marL="571500" indent="-571500" algn="l">
              <a:spcAft>
                <a:spcPts val="600"/>
              </a:spcAft>
              <a:buFont typeface="Arial" panose="020B0604020202020204" pitchFamily="34" charset="0"/>
              <a:buChar char="•"/>
            </a:pPr>
            <a:r>
              <a:rPr lang="en-NZ" sz="3600" dirty="0">
                <a:solidFill>
                  <a:schemeClr val="bg1"/>
                </a:solidFill>
              </a:rPr>
              <a:t>More people (let’s teach it), more passion</a:t>
            </a:r>
          </a:p>
          <a:p>
            <a:pPr marL="571500" indent="-571500" algn="l">
              <a:spcAft>
                <a:spcPts val="600"/>
              </a:spcAft>
              <a:buFont typeface="Arial" panose="020B0604020202020204" pitchFamily="34" charset="0"/>
              <a:buChar char="•"/>
            </a:pPr>
            <a:r>
              <a:rPr lang="en-NZ" sz="3600" dirty="0">
                <a:solidFill>
                  <a:schemeClr val="bg1"/>
                </a:solidFill>
              </a:rPr>
              <a:t>Better dissemination: Media, public policy, organisations, schools</a:t>
            </a:r>
          </a:p>
          <a:p>
            <a:pPr marL="571500" indent="-571500" algn="l">
              <a:spcAft>
                <a:spcPts val="600"/>
              </a:spcAft>
              <a:buFont typeface="Arial" panose="020B0604020202020204" pitchFamily="34" charset="0"/>
              <a:buChar char="•"/>
            </a:pPr>
            <a:r>
              <a:rPr lang="en-NZ" sz="3600" dirty="0">
                <a:solidFill>
                  <a:schemeClr val="bg1"/>
                </a:solidFill>
              </a:rPr>
              <a:t>Tailor wellbeing interventions better: supercharge them, focus on the individual </a:t>
            </a:r>
          </a:p>
          <a:p>
            <a:pPr marL="571500" indent="-571500" algn="l">
              <a:spcAft>
                <a:spcPts val="600"/>
              </a:spcAft>
              <a:buFont typeface="Arial" panose="020B0604020202020204" pitchFamily="34" charset="0"/>
              <a:buChar char="•"/>
            </a:pPr>
            <a:r>
              <a:rPr lang="en-NZ" sz="3600" dirty="0">
                <a:solidFill>
                  <a:schemeClr val="bg1"/>
                </a:solidFill>
              </a:rPr>
              <a:t>More collaborative plan</a:t>
            </a:r>
          </a:p>
          <a:p>
            <a:pPr marL="571500" indent="-571500" algn="l">
              <a:spcAft>
                <a:spcPts val="600"/>
              </a:spcAft>
              <a:buFont typeface="Arial" panose="020B0604020202020204" pitchFamily="34" charset="0"/>
              <a:buChar char="•"/>
            </a:pPr>
            <a:r>
              <a:rPr lang="en-NZ" sz="3600" dirty="0">
                <a:solidFill>
                  <a:schemeClr val="bg1"/>
                </a:solidFill>
              </a:rPr>
              <a:t>Address the critics</a:t>
            </a:r>
          </a:p>
          <a:p>
            <a:pPr marL="571500" indent="-571500" algn="l">
              <a:spcAft>
                <a:spcPts val="600"/>
              </a:spcAft>
              <a:buFont typeface="Arial" panose="020B0604020202020204" pitchFamily="34" charset="0"/>
              <a:buChar char="•"/>
            </a:pPr>
            <a:r>
              <a:rPr lang="en-NZ" sz="3600" dirty="0">
                <a:solidFill>
                  <a:schemeClr val="bg1"/>
                </a:solidFill>
              </a:rPr>
              <a:t>Become entrepreneurial and embrace technology </a:t>
            </a:r>
          </a:p>
          <a:p>
            <a:pPr marL="571500" indent="-571500" algn="l">
              <a:spcAft>
                <a:spcPts val="600"/>
              </a:spcAft>
              <a:buFont typeface="Arial" panose="020B0604020202020204" pitchFamily="34" charset="0"/>
              <a:buChar char="•"/>
            </a:pPr>
            <a:r>
              <a:rPr lang="en-NZ" sz="3600" dirty="0">
                <a:solidFill>
                  <a:schemeClr val="bg1"/>
                </a:solidFill>
              </a:rPr>
              <a:t>Make some friends </a:t>
            </a:r>
          </a:p>
          <a:p>
            <a:pPr algn="l">
              <a:spcAft>
                <a:spcPts val="600"/>
              </a:spcAft>
            </a:pPr>
            <a:r>
              <a:rPr lang="en-NZ" sz="3600" dirty="0">
                <a:solidFill>
                  <a:schemeClr val="bg1"/>
                </a:solidFill>
              </a:rPr>
              <a:t/>
            </a:r>
            <a:br>
              <a:rPr lang="en-NZ" sz="3600" dirty="0">
                <a:solidFill>
                  <a:schemeClr val="bg1"/>
                </a:solidFill>
              </a:rPr>
            </a:br>
            <a:endParaRPr lang="en-NZ" sz="2800" dirty="0">
              <a:solidFill>
                <a:srgbClr val="FFFF00"/>
              </a:solidFill>
            </a:endParaRPr>
          </a:p>
        </p:txBody>
      </p:sp>
    </p:spTree>
    <p:extLst>
      <p:ext uri="{BB962C8B-B14F-4D97-AF65-F5344CB8AC3E}">
        <p14:creationId xmlns:p14="http://schemas.microsoft.com/office/powerpoint/2010/main" val="29530263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p:cNvSpPr>
          <p:nvPr/>
        </p:nvSpPr>
        <p:spPr bwMode="auto">
          <a:xfrm>
            <a:off x="-76200" y="-53975"/>
            <a:ext cx="24536400" cy="13979525"/>
          </a:xfrm>
          <a:prstGeom prst="rect">
            <a:avLst/>
          </a:pr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21506" name="Rectangle 2"/>
          <p:cNvSpPr>
            <a:spLocks/>
          </p:cNvSpPr>
          <p:nvPr/>
        </p:nvSpPr>
        <p:spPr bwMode="auto">
          <a:xfrm>
            <a:off x="1795463" y="-1619250"/>
            <a:ext cx="23614062" cy="2195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a:endParaRPr lang="en-US" altLang="en-US" sz="1800" dirty="0">
              <a:latin typeface="Garamond" panose="02020404030301010803" pitchFamily="18" charset="0"/>
              <a:ea typeface="Garamond" panose="02020404030301010803" pitchFamily="18" charset="0"/>
              <a:cs typeface="Garamond" panose="02020404030301010803" pitchFamily="18" charset="0"/>
              <a:sym typeface="Garamond" panose="02020404030301010803" pitchFamily="18" charset="0"/>
            </a:endParaRPr>
          </a:p>
        </p:txBody>
      </p:sp>
      <p:sp>
        <p:nvSpPr>
          <p:cNvPr id="21507" name="Rectangle 3"/>
          <p:cNvSpPr>
            <a:spLocks noGrp="1" noChangeArrowheads="1"/>
          </p:cNvSpPr>
          <p:nvPr>
            <p:ph type="title"/>
          </p:nvPr>
        </p:nvSpPr>
        <p:spPr>
          <a:xfrm>
            <a:off x="5351240" y="3689648"/>
            <a:ext cx="13046869" cy="8497887"/>
          </a:xfrm>
        </p:spPr>
        <p:txBody>
          <a:bodyPr anchor="t"/>
          <a:lstStyle/>
          <a:p>
            <a:pPr defTabSz="750888"/>
            <a:r>
              <a:rPr lang="en-US" altLang="en-US" sz="8000" dirty="0">
                <a:latin typeface="Garamond Antiqua" charset="0"/>
                <a:ea typeface="Garamond Antiqua" charset="0"/>
                <a:cs typeface="Garamond Antiqua" charset="0"/>
                <a:sym typeface="Garamond Antiqua" charset="0"/>
              </a:rPr>
              <a:t>We need to focus more on what success looks like for positive psychology</a:t>
            </a:r>
            <a:endParaRPr lang="en-US" altLang="en-US" sz="8000" dirty="0">
              <a:solidFill>
                <a:srgbClr val="000000"/>
              </a:solidFill>
              <a:latin typeface="Garamond Antiqua" charset="0"/>
              <a:ea typeface="Garamond Antiqua" charset="0"/>
              <a:cs typeface="Garamond Antiqua" charset="0"/>
              <a:sym typeface="Garamond Antiqua" charset="0"/>
            </a:endParaRPr>
          </a:p>
        </p:txBody>
      </p:sp>
      <p:sp>
        <p:nvSpPr>
          <p:cNvPr id="2" name="TextBox 1"/>
          <p:cNvSpPr txBox="1"/>
          <p:nvPr/>
        </p:nvSpPr>
        <p:spPr>
          <a:xfrm>
            <a:off x="4055096" y="2897560"/>
            <a:ext cx="2592288" cy="3170099"/>
          </a:xfrm>
          <a:prstGeom prst="rect">
            <a:avLst/>
          </a:prstGeom>
          <a:noFill/>
        </p:spPr>
        <p:txBody>
          <a:bodyPr wrap="square" rtlCol="0">
            <a:spAutoFit/>
          </a:bodyPr>
          <a:lstStyle/>
          <a:p>
            <a:r>
              <a:rPr lang="en-NZ" sz="20000" dirty="0">
                <a:solidFill>
                  <a:schemeClr val="bg1"/>
                </a:solidFill>
              </a:rPr>
              <a:t>“</a:t>
            </a:r>
          </a:p>
        </p:txBody>
      </p:sp>
      <p:sp>
        <p:nvSpPr>
          <p:cNvPr id="6" name="TextBox 5"/>
          <p:cNvSpPr txBox="1"/>
          <p:nvPr/>
        </p:nvSpPr>
        <p:spPr>
          <a:xfrm>
            <a:off x="15576376" y="5705872"/>
            <a:ext cx="2592288" cy="3170099"/>
          </a:xfrm>
          <a:prstGeom prst="rect">
            <a:avLst/>
          </a:prstGeom>
          <a:noFill/>
        </p:spPr>
        <p:txBody>
          <a:bodyPr wrap="square" rtlCol="0">
            <a:spAutoFit/>
          </a:bodyPr>
          <a:lstStyle/>
          <a:p>
            <a:r>
              <a:rPr lang="en-NZ" sz="20000" dirty="0">
                <a:solidFill>
                  <a:schemeClr val="bg1"/>
                </a:solidFill>
              </a:rPr>
              <a:t>”</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296144"/>
          </a:xfrm>
        </p:spPr>
        <p:txBody>
          <a:bodyPr/>
          <a:lstStyle/>
          <a:p>
            <a:pPr algn="l"/>
            <a:r>
              <a:rPr lang="en-NZ" sz="7200" b="1" dirty="0"/>
              <a:t>Summing up… </a:t>
            </a:r>
          </a:p>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pic>
        <p:nvPicPr>
          <p:cNvPr id="11" name="Picture 2"/>
          <p:cNvPicPr>
            <a:picLocks noChangeAspect="1" noChangeArrowheads="1"/>
          </p:cNvPicPr>
          <p:nvPr/>
        </p:nvPicPr>
        <p:blipFill rotWithShape="1">
          <a:blip r:embed="rId3" cstate="print"/>
          <a:srcRect t="32517" r="26906" b="29282"/>
          <a:stretch/>
        </p:blipFill>
        <p:spPr bwMode="auto">
          <a:xfrm>
            <a:off x="6215336" y="7434064"/>
            <a:ext cx="14449105" cy="5354029"/>
          </a:xfrm>
          <a:prstGeom prst="rect">
            <a:avLst/>
          </a:prstGeom>
          <a:noFill/>
          <a:ln w="9525">
            <a:noFill/>
            <a:miter lim="800000"/>
            <a:headEnd/>
            <a:tailEnd/>
          </a:ln>
        </p:spPr>
      </p:pic>
      <p:sp>
        <p:nvSpPr>
          <p:cNvPr id="12" name="TextBox 11"/>
          <p:cNvSpPr txBox="1"/>
          <p:nvPr/>
        </p:nvSpPr>
        <p:spPr>
          <a:xfrm>
            <a:off x="4343128" y="2825552"/>
            <a:ext cx="19586176" cy="3739485"/>
          </a:xfrm>
          <a:prstGeom prst="rect">
            <a:avLst/>
          </a:prstGeom>
          <a:noFill/>
        </p:spPr>
        <p:txBody>
          <a:bodyPr wrap="square" rtlCol="0">
            <a:spAutoFit/>
          </a:bodyPr>
          <a:lstStyle/>
          <a:p>
            <a:pPr algn="l">
              <a:spcAft>
                <a:spcPts val="600"/>
              </a:spcAft>
            </a:pPr>
            <a:r>
              <a:rPr lang="en-NZ" sz="4400" dirty="0">
                <a:solidFill>
                  <a:schemeClr val="bg1"/>
                </a:solidFill>
              </a:rPr>
              <a:t>Peak-end theory (psychological heuristic) - </a:t>
            </a:r>
            <a:r>
              <a:rPr lang="sv-SE" sz="4400" dirty="0">
                <a:solidFill>
                  <a:schemeClr val="bg1"/>
                </a:solidFill>
              </a:rPr>
              <a:t>Barbara Fredrickson &amp; Daniel Kahneman</a:t>
            </a:r>
            <a:endParaRPr lang="en-NZ" sz="44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Peak-end theory states that people’s judgments of their overall experience (like of this 90 minute talk) is greatly influenced by the peak of their experience, and how it ends. It has to do with our memory of experiences…</a:t>
            </a:r>
            <a:br>
              <a:rPr lang="en-NZ" sz="3600" dirty="0">
                <a:solidFill>
                  <a:schemeClr val="bg1"/>
                </a:solidFill>
              </a:rPr>
            </a:br>
            <a:endParaRPr lang="en-NZ" sz="3600" dirty="0">
              <a:solidFill>
                <a:schemeClr val="bg1"/>
              </a:solidFill>
            </a:endParaRPr>
          </a:p>
        </p:txBody>
      </p:sp>
    </p:spTree>
    <p:extLst>
      <p:ext uri="{BB962C8B-B14F-4D97-AF65-F5344CB8AC3E}">
        <p14:creationId xmlns:p14="http://schemas.microsoft.com/office/powerpoint/2010/main" val="31948715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Summing up… </a:t>
            </a:r>
          </a:p>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8" name="TextBox 7"/>
          <p:cNvSpPr txBox="1"/>
          <p:nvPr/>
        </p:nvSpPr>
        <p:spPr>
          <a:xfrm>
            <a:off x="4343128" y="2825552"/>
            <a:ext cx="18012622" cy="8956298"/>
          </a:xfrm>
          <a:prstGeom prst="rect">
            <a:avLst/>
          </a:prstGeom>
          <a:noFill/>
        </p:spPr>
        <p:txBody>
          <a:bodyPr wrap="square" rtlCol="0">
            <a:spAutoFit/>
          </a:bodyPr>
          <a:lstStyle/>
          <a:p>
            <a:pPr algn="l">
              <a:spcAft>
                <a:spcPts val="600"/>
              </a:spcAft>
            </a:pPr>
            <a:r>
              <a:rPr lang="en-NZ" sz="4400" dirty="0">
                <a:solidFill>
                  <a:schemeClr val="bg1"/>
                </a:solidFill>
              </a:rPr>
              <a:t>About wellbeing:</a:t>
            </a:r>
          </a:p>
          <a:p>
            <a:pPr algn="l">
              <a:spcAft>
                <a:spcPts val="600"/>
              </a:spcAft>
            </a:pPr>
            <a:endParaRPr lang="en-NZ" sz="44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The good life is best construed as a matrix that includes happiness, occasional sadness, a sense of purpose, playfulness, and psychological flexibility, as well autonomy, mastery, and belonging / connection.</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It’s not just about learning to be more positive – it’s about using scientifically-informed tools and strategies to make our thinking more flexible, accurate, clear, and expansive. This thinking along with effort will lead to happiness and more healthy behaviours.</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r>
              <a:rPr lang="en-NZ" sz="3600" dirty="0">
                <a:solidFill>
                  <a:schemeClr val="bg1"/>
                </a:solidFill>
              </a:rPr>
              <a:t/>
            </a:r>
            <a:br>
              <a:rPr lang="en-NZ" sz="3600" dirty="0">
                <a:solidFill>
                  <a:schemeClr val="bg1"/>
                </a:solidFill>
              </a:rPr>
            </a:br>
            <a:endParaRPr lang="en-NZ" sz="3600" dirty="0">
              <a:solidFill>
                <a:schemeClr val="bg1"/>
              </a:solidFill>
            </a:endParaRPr>
          </a:p>
        </p:txBody>
      </p:sp>
    </p:spTree>
    <p:extLst>
      <p:ext uri="{BB962C8B-B14F-4D97-AF65-F5344CB8AC3E}">
        <p14:creationId xmlns:p14="http://schemas.microsoft.com/office/powerpoint/2010/main" val="20849132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Summing up… </a:t>
            </a:r>
          </a:p>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8" name="TextBox 7"/>
          <p:cNvSpPr txBox="1"/>
          <p:nvPr/>
        </p:nvSpPr>
        <p:spPr>
          <a:xfrm>
            <a:off x="4343128" y="2825552"/>
            <a:ext cx="18012622" cy="846386"/>
          </a:xfrm>
          <a:prstGeom prst="rect">
            <a:avLst/>
          </a:prstGeom>
          <a:noFill/>
        </p:spPr>
        <p:txBody>
          <a:bodyPr wrap="square" numCol="2" rtlCol="0">
            <a:spAutoFit/>
          </a:bodyPr>
          <a:lstStyle/>
          <a:p>
            <a:pPr algn="l">
              <a:spcAft>
                <a:spcPts val="600"/>
              </a:spcAft>
            </a:pPr>
            <a:r>
              <a:rPr lang="en-NZ" sz="4400" dirty="0">
                <a:solidFill>
                  <a:schemeClr val="bg1"/>
                </a:solidFill>
              </a:rPr>
              <a:t>About wellbeing:</a:t>
            </a:r>
            <a:endParaRPr lang="en-NZ" sz="1400" dirty="0">
              <a:solidFill>
                <a:schemeClr val="bg1"/>
              </a:solidFill>
            </a:endParaRPr>
          </a:p>
        </p:txBody>
      </p:sp>
      <p:sp>
        <p:nvSpPr>
          <p:cNvPr id="12" name="TextBox 11"/>
          <p:cNvSpPr txBox="1"/>
          <p:nvPr/>
        </p:nvSpPr>
        <p:spPr>
          <a:xfrm>
            <a:off x="4369835" y="3689648"/>
            <a:ext cx="8254213" cy="8771632"/>
          </a:xfrm>
          <a:prstGeom prst="rect">
            <a:avLst/>
          </a:prstGeom>
          <a:noFill/>
        </p:spPr>
        <p:txBody>
          <a:bodyPr wrap="square" numCol="1" rtlCol="0">
            <a:spAutoFit/>
          </a:bodyPr>
          <a:lstStyle/>
          <a:p>
            <a:pPr algn="l">
              <a:spcAft>
                <a:spcPts val="600"/>
              </a:spcAft>
            </a:pPr>
            <a:r>
              <a:rPr lang="en-NZ" sz="3600" dirty="0">
                <a:solidFill>
                  <a:schemeClr val="bg1"/>
                </a:solidFill>
              </a:rPr>
              <a:t>Zero to small correlation with happiness and life satisfaction:</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Age</a:t>
            </a:r>
          </a:p>
          <a:p>
            <a:pPr marL="571500" indent="-571500" algn="l">
              <a:spcAft>
                <a:spcPts val="600"/>
              </a:spcAft>
              <a:buFont typeface="Arial" panose="020B0604020202020204" pitchFamily="34" charset="0"/>
              <a:buChar char="•"/>
            </a:pPr>
            <a:r>
              <a:rPr lang="en-NZ" sz="3600" dirty="0">
                <a:solidFill>
                  <a:schemeClr val="bg1"/>
                </a:solidFill>
              </a:rPr>
              <a:t>Gender</a:t>
            </a:r>
          </a:p>
          <a:p>
            <a:pPr marL="571500" indent="-571500" algn="l">
              <a:spcAft>
                <a:spcPts val="600"/>
              </a:spcAft>
              <a:buFont typeface="Arial" panose="020B0604020202020204" pitchFamily="34" charset="0"/>
              <a:buChar char="•"/>
            </a:pPr>
            <a:r>
              <a:rPr lang="en-NZ" sz="3600" dirty="0">
                <a:solidFill>
                  <a:schemeClr val="bg1"/>
                </a:solidFill>
              </a:rPr>
              <a:t>Social class</a:t>
            </a:r>
          </a:p>
          <a:p>
            <a:pPr marL="571500" indent="-571500" algn="l">
              <a:spcAft>
                <a:spcPts val="600"/>
              </a:spcAft>
              <a:buFont typeface="Arial" panose="020B0604020202020204" pitchFamily="34" charset="0"/>
              <a:buChar char="•"/>
            </a:pPr>
            <a:r>
              <a:rPr lang="en-NZ" sz="3600" dirty="0">
                <a:solidFill>
                  <a:schemeClr val="bg1"/>
                </a:solidFill>
              </a:rPr>
              <a:t>Income</a:t>
            </a:r>
          </a:p>
          <a:p>
            <a:pPr marL="571500" indent="-571500" algn="l">
              <a:spcAft>
                <a:spcPts val="600"/>
              </a:spcAft>
              <a:buFont typeface="Arial" panose="020B0604020202020204" pitchFamily="34" charset="0"/>
              <a:buChar char="•"/>
            </a:pPr>
            <a:r>
              <a:rPr lang="en-NZ" sz="3600" dirty="0">
                <a:solidFill>
                  <a:schemeClr val="bg1"/>
                </a:solidFill>
              </a:rPr>
              <a:t>Having children</a:t>
            </a:r>
          </a:p>
          <a:p>
            <a:pPr marL="571500" indent="-571500" algn="l">
              <a:spcAft>
                <a:spcPts val="600"/>
              </a:spcAft>
              <a:buFont typeface="Arial" panose="020B0604020202020204" pitchFamily="34" charset="0"/>
              <a:buChar char="•"/>
            </a:pPr>
            <a:r>
              <a:rPr lang="en-NZ" sz="3600" dirty="0">
                <a:solidFill>
                  <a:schemeClr val="bg1"/>
                </a:solidFill>
              </a:rPr>
              <a:t>Ethnicity</a:t>
            </a:r>
          </a:p>
          <a:p>
            <a:pPr marL="571500" indent="-571500" algn="l">
              <a:spcAft>
                <a:spcPts val="600"/>
              </a:spcAft>
              <a:buFont typeface="Arial" panose="020B0604020202020204" pitchFamily="34" charset="0"/>
              <a:buChar char="•"/>
            </a:pPr>
            <a:r>
              <a:rPr lang="en-NZ" sz="3600" dirty="0">
                <a:solidFill>
                  <a:schemeClr val="bg1"/>
                </a:solidFill>
              </a:rPr>
              <a:t>IQ</a:t>
            </a:r>
          </a:p>
          <a:p>
            <a:pPr marL="571500" indent="-571500" algn="l">
              <a:spcAft>
                <a:spcPts val="600"/>
              </a:spcAft>
              <a:buFont typeface="Arial" panose="020B0604020202020204" pitchFamily="34" charset="0"/>
              <a:buChar char="•"/>
            </a:pPr>
            <a:r>
              <a:rPr lang="en-NZ" sz="3600" dirty="0">
                <a:solidFill>
                  <a:schemeClr val="bg1"/>
                </a:solidFill>
              </a:rPr>
              <a:t>Physical attractiveness</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r>
              <a:rPr lang="en-NZ" sz="3600" dirty="0">
                <a:solidFill>
                  <a:schemeClr val="bg1"/>
                </a:solidFill>
              </a:rPr>
              <a:t>Source: Peterson (2006)</a:t>
            </a:r>
          </a:p>
        </p:txBody>
      </p:sp>
      <p:sp>
        <p:nvSpPr>
          <p:cNvPr id="13" name="TextBox 12"/>
          <p:cNvSpPr txBox="1"/>
          <p:nvPr/>
        </p:nvSpPr>
        <p:spPr>
          <a:xfrm>
            <a:off x="13505324" y="3689648"/>
            <a:ext cx="10567996" cy="9402574"/>
          </a:xfrm>
          <a:prstGeom prst="rect">
            <a:avLst/>
          </a:prstGeom>
          <a:noFill/>
        </p:spPr>
        <p:txBody>
          <a:bodyPr wrap="square" numCol="1" rtlCol="0">
            <a:spAutoFit/>
          </a:bodyPr>
          <a:lstStyle/>
          <a:p>
            <a:pPr algn="l">
              <a:spcAft>
                <a:spcPts val="600"/>
              </a:spcAft>
            </a:pPr>
            <a:r>
              <a:rPr lang="en-NZ" sz="3600" dirty="0">
                <a:solidFill>
                  <a:schemeClr val="bg1"/>
                </a:solidFill>
              </a:rPr>
              <a:t>Moderate to large correlation with happiness and life satisfaction:</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Gratitude</a:t>
            </a:r>
          </a:p>
          <a:p>
            <a:pPr marL="571500" indent="-571500" algn="l">
              <a:spcAft>
                <a:spcPts val="600"/>
              </a:spcAft>
              <a:buFont typeface="Arial" panose="020B0604020202020204" pitchFamily="34" charset="0"/>
              <a:buChar char="•"/>
            </a:pPr>
            <a:r>
              <a:rPr lang="en-NZ" sz="3600" dirty="0">
                <a:solidFill>
                  <a:schemeClr val="bg1"/>
                </a:solidFill>
              </a:rPr>
              <a:t>Optimism</a:t>
            </a:r>
          </a:p>
          <a:p>
            <a:pPr marL="571500" indent="-571500" algn="l">
              <a:spcAft>
                <a:spcPts val="600"/>
              </a:spcAft>
              <a:buFont typeface="Arial" panose="020B0604020202020204" pitchFamily="34" charset="0"/>
              <a:buChar char="•"/>
            </a:pPr>
            <a:r>
              <a:rPr lang="en-NZ" sz="3600" dirty="0">
                <a:solidFill>
                  <a:schemeClr val="bg1"/>
                </a:solidFill>
              </a:rPr>
              <a:t>Being employed</a:t>
            </a:r>
          </a:p>
          <a:p>
            <a:pPr marL="571500" indent="-571500" algn="l">
              <a:spcAft>
                <a:spcPts val="600"/>
              </a:spcAft>
              <a:buFont typeface="Arial" panose="020B0604020202020204" pitchFamily="34" charset="0"/>
              <a:buChar char="•"/>
            </a:pPr>
            <a:r>
              <a:rPr lang="en-NZ" sz="3600" dirty="0">
                <a:solidFill>
                  <a:schemeClr val="bg1"/>
                </a:solidFill>
              </a:rPr>
              <a:t>Frequency of sexual intercourse</a:t>
            </a:r>
          </a:p>
          <a:p>
            <a:pPr marL="571500" indent="-571500" algn="l">
              <a:spcAft>
                <a:spcPts val="600"/>
              </a:spcAft>
              <a:buFont typeface="Arial" panose="020B0604020202020204" pitchFamily="34" charset="0"/>
              <a:buChar char="•"/>
            </a:pPr>
            <a:r>
              <a:rPr lang="en-NZ" sz="3600" dirty="0">
                <a:solidFill>
                  <a:schemeClr val="bg1"/>
                </a:solidFill>
              </a:rPr>
              <a:t>Self-esteem</a:t>
            </a:r>
          </a:p>
          <a:p>
            <a:pPr marL="571500" indent="-571500" algn="l">
              <a:spcAft>
                <a:spcPts val="600"/>
              </a:spcAft>
              <a:buFont typeface="Arial" panose="020B0604020202020204" pitchFamily="34" charset="0"/>
              <a:buChar char="•"/>
            </a:pPr>
            <a:r>
              <a:rPr lang="en-NZ" sz="3600" dirty="0">
                <a:solidFill>
                  <a:schemeClr val="bg1"/>
                </a:solidFill>
              </a:rPr>
              <a:t>Number of friends</a:t>
            </a:r>
          </a:p>
          <a:p>
            <a:pPr marL="571500" indent="-571500" algn="l">
              <a:spcAft>
                <a:spcPts val="600"/>
              </a:spcAft>
              <a:buFont typeface="Arial" panose="020B0604020202020204" pitchFamily="34" charset="0"/>
              <a:buChar char="•"/>
            </a:pPr>
            <a:r>
              <a:rPr lang="en-NZ" sz="3600" dirty="0">
                <a:solidFill>
                  <a:schemeClr val="bg1"/>
                </a:solidFill>
              </a:rPr>
              <a:t>Being married</a:t>
            </a:r>
          </a:p>
          <a:p>
            <a:pPr marL="571500" indent="-571500" algn="l">
              <a:spcAft>
                <a:spcPts val="600"/>
              </a:spcAft>
              <a:buFont typeface="Arial" panose="020B0604020202020204" pitchFamily="34" charset="0"/>
              <a:buChar char="•"/>
            </a:pPr>
            <a:r>
              <a:rPr lang="en-NZ" sz="3600" dirty="0">
                <a:solidFill>
                  <a:schemeClr val="bg1"/>
                </a:solidFill>
              </a:rPr>
              <a:t>Religiousness</a:t>
            </a:r>
          </a:p>
          <a:p>
            <a:pPr marL="571500" indent="-571500" algn="l">
              <a:spcAft>
                <a:spcPts val="600"/>
              </a:spcAft>
              <a:buFont typeface="Arial" panose="020B0604020202020204" pitchFamily="34" charset="0"/>
              <a:buChar char="•"/>
            </a:pPr>
            <a:r>
              <a:rPr lang="en-NZ" sz="3600" dirty="0">
                <a:solidFill>
                  <a:schemeClr val="bg1"/>
                </a:solidFill>
              </a:rPr>
              <a:t>Level of leisure activity</a:t>
            </a:r>
          </a:p>
          <a:p>
            <a:pPr marL="571500" indent="-571500" algn="l">
              <a:spcAft>
                <a:spcPts val="600"/>
              </a:spcAft>
              <a:buFont typeface="Arial" panose="020B0604020202020204" pitchFamily="34" charset="0"/>
              <a:buChar char="•"/>
            </a:pPr>
            <a:r>
              <a:rPr lang="en-NZ" sz="3600" dirty="0">
                <a:solidFill>
                  <a:schemeClr val="bg1"/>
                </a:solidFill>
              </a:rPr>
              <a:t>Physical health</a:t>
            </a:r>
          </a:p>
          <a:p>
            <a:pPr marL="571500" indent="-571500" algn="l">
              <a:spcAft>
                <a:spcPts val="600"/>
              </a:spcAft>
              <a:buFont typeface="Arial" panose="020B0604020202020204" pitchFamily="34" charset="0"/>
              <a:buChar char="•"/>
            </a:pPr>
            <a:r>
              <a:rPr lang="en-NZ" sz="3600" dirty="0">
                <a:solidFill>
                  <a:schemeClr val="bg1"/>
                </a:solidFill>
              </a:rPr>
              <a:t>Personality (conscientiousness, extraversion)</a:t>
            </a:r>
          </a:p>
          <a:p>
            <a:pPr marL="571500" indent="-571500" algn="l">
              <a:spcAft>
                <a:spcPts val="600"/>
              </a:spcAft>
              <a:buFont typeface="Arial" panose="020B0604020202020204" pitchFamily="34" charset="0"/>
              <a:buChar char="•"/>
            </a:pPr>
            <a:r>
              <a:rPr lang="en-NZ" sz="3600" dirty="0">
                <a:solidFill>
                  <a:schemeClr val="bg1"/>
                </a:solidFill>
              </a:rPr>
              <a:t>Internal locus of control</a:t>
            </a:r>
          </a:p>
        </p:txBody>
      </p:sp>
    </p:spTree>
    <p:extLst>
      <p:ext uri="{BB962C8B-B14F-4D97-AF65-F5344CB8AC3E}">
        <p14:creationId xmlns:p14="http://schemas.microsoft.com/office/powerpoint/2010/main" val="1629832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1026" name="Picture 2" descr="The World as 100 People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808" y="-126776"/>
            <a:ext cx="14109004" cy="141090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343128" y="2825552"/>
            <a:ext cx="19586176" cy="1754326"/>
          </a:xfrm>
          <a:prstGeom prst="rect">
            <a:avLst/>
          </a:prstGeom>
          <a:noFill/>
        </p:spPr>
        <p:txBody>
          <a:bodyPr wrap="square" rtlCol="0">
            <a:spAutoFit/>
          </a:bodyPr>
          <a:lstStyle/>
          <a:p>
            <a:pPr algn="l"/>
            <a:r>
              <a:rPr lang="en-NZ" sz="4400" dirty="0">
                <a:solidFill>
                  <a:schemeClr val="bg1"/>
                </a:solidFill>
              </a:rPr>
              <a:t>7,417,419,032</a:t>
            </a:r>
            <a:r>
              <a:rPr lang="en-NZ" sz="3600" dirty="0"/>
              <a:t/>
            </a:r>
            <a:br>
              <a:rPr lang="en-NZ" sz="3600" dirty="0"/>
            </a:br>
            <a:r>
              <a:rPr lang="en-NZ" sz="3600" dirty="0"/>
              <a:t/>
            </a:r>
            <a:br>
              <a:rPr lang="en-NZ" sz="3600" dirty="0"/>
            </a:br>
            <a:endParaRPr lang="en-NZ" sz="2800" dirty="0">
              <a:solidFill>
                <a:schemeClr val="bg1"/>
              </a:solidFill>
            </a:endParaRPr>
          </a:p>
        </p:txBody>
      </p:sp>
      <p:pic>
        <p:nvPicPr>
          <p:cNvPr id="1028" name="Picture 4" descr="http://s3.amazonaws.com/estock/nasas1/4/62/15/everystockphoto-nasa-space-46215-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768" y="4603857"/>
            <a:ext cx="9388561" cy="938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3750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Summing up… </a:t>
            </a:r>
          </a:p>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8" name="TextBox 7"/>
          <p:cNvSpPr txBox="1"/>
          <p:nvPr/>
        </p:nvSpPr>
        <p:spPr>
          <a:xfrm>
            <a:off x="4343128" y="2825552"/>
            <a:ext cx="19586176" cy="10079682"/>
          </a:xfrm>
          <a:prstGeom prst="rect">
            <a:avLst/>
          </a:prstGeom>
          <a:noFill/>
        </p:spPr>
        <p:txBody>
          <a:bodyPr wrap="square" rtlCol="0">
            <a:spAutoFit/>
          </a:bodyPr>
          <a:lstStyle/>
          <a:p>
            <a:pPr algn="l">
              <a:spcAft>
                <a:spcPts val="600"/>
              </a:spcAft>
            </a:pPr>
            <a:r>
              <a:rPr lang="en-NZ" sz="4400" dirty="0">
                <a:solidFill>
                  <a:schemeClr val="bg1"/>
                </a:solidFill>
              </a:rPr>
              <a:t>About wellbeing (my recipe):</a:t>
            </a:r>
          </a:p>
          <a:p>
            <a:pPr algn="l">
              <a:spcAft>
                <a:spcPts val="600"/>
              </a:spcAft>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Invest time and effort in </a:t>
            </a:r>
            <a:r>
              <a:rPr lang="en-NZ" sz="3600" u="sng" dirty="0">
                <a:solidFill>
                  <a:schemeClr val="bg1"/>
                </a:solidFill>
              </a:rPr>
              <a:t>family connections</a:t>
            </a:r>
            <a:r>
              <a:rPr lang="en-NZ" sz="3600" dirty="0">
                <a:solidFill>
                  <a:schemeClr val="bg1"/>
                </a:solidFill>
              </a:rPr>
              <a:t>.</a:t>
            </a:r>
          </a:p>
          <a:p>
            <a:pPr marL="571500" indent="-571500" algn="l">
              <a:spcAft>
                <a:spcPts val="600"/>
              </a:spcAft>
              <a:buFont typeface="Arial" panose="020B0604020202020204" pitchFamily="34" charset="0"/>
              <a:buChar char="•"/>
            </a:pPr>
            <a:r>
              <a:rPr lang="en-NZ" sz="3600" dirty="0">
                <a:solidFill>
                  <a:schemeClr val="bg1"/>
                </a:solidFill>
              </a:rPr>
              <a:t>We are social creatures so be enmeshed in a community of </a:t>
            </a:r>
            <a:r>
              <a:rPr lang="en-NZ" sz="3600" u="sng" dirty="0">
                <a:solidFill>
                  <a:schemeClr val="bg1"/>
                </a:solidFill>
              </a:rPr>
              <a:t>friends</a:t>
            </a:r>
            <a:r>
              <a:rPr lang="en-NZ" sz="3600" dirty="0">
                <a:solidFill>
                  <a:schemeClr val="bg1"/>
                </a:solidFill>
              </a:rPr>
              <a:t> - deep and meaningful relationships.</a:t>
            </a:r>
          </a:p>
          <a:p>
            <a:pPr marL="571500" indent="-571500" algn="l">
              <a:spcAft>
                <a:spcPts val="600"/>
              </a:spcAft>
              <a:buFont typeface="Arial" panose="020B0604020202020204" pitchFamily="34" charset="0"/>
              <a:buChar char="•"/>
            </a:pPr>
            <a:r>
              <a:rPr lang="en-NZ" sz="3600" dirty="0">
                <a:solidFill>
                  <a:schemeClr val="bg1"/>
                </a:solidFill>
              </a:rPr>
              <a:t>Know your </a:t>
            </a:r>
            <a:r>
              <a:rPr lang="en-NZ" sz="3600" u="sng" dirty="0">
                <a:solidFill>
                  <a:schemeClr val="bg1"/>
                </a:solidFill>
              </a:rPr>
              <a:t>personal values</a:t>
            </a:r>
            <a:r>
              <a:rPr lang="en-NZ" sz="3600" dirty="0">
                <a:solidFill>
                  <a:schemeClr val="bg1"/>
                </a:solidFill>
              </a:rPr>
              <a:t> and live by them. Similarly, know your purpose and what derives meaning for you. </a:t>
            </a:r>
          </a:p>
          <a:p>
            <a:pPr marL="571500" indent="-571500" algn="l">
              <a:spcAft>
                <a:spcPts val="600"/>
              </a:spcAft>
              <a:buFont typeface="Arial" panose="020B0604020202020204" pitchFamily="34" charset="0"/>
              <a:buChar char="•"/>
            </a:pPr>
            <a:r>
              <a:rPr lang="en-NZ" sz="3600" dirty="0">
                <a:solidFill>
                  <a:schemeClr val="bg1"/>
                </a:solidFill>
              </a:rPr>
              <a:t>Know you </a:t>
            </a:r>
            <a:r>
              <a:rPr lang="en-NZ" sz="3600" u="sng" dirty="0">
                <a:solidFill>
                  <a:schemeClr val="bg1"/>
                </a:solidFill>
              </a:rPr>
              <a:t>strengths</a:t>
            </a:r>
            <a:r>
              <a:rPr lang="en-NZ" sz="3600" dirty="0">
                <a:solidFill>
                  <a:schemeClr val="bg1"/>
                </a:solidFill>
              </a:rPr>
              <a:t> and find ways to exercise them every day.</a:t>
            </a:r>
          </a:p>
          <a:p>
            <a:pPr marL="571500" indent="-571500" algn="l">
              <a:spcAft>
                <a:spcPts val="600"/>
              </a:spcAft>
              <a:buFont typeface="Arial" panose="020B0604020202020204" pitchFamily="34" charset="0"/>
              <a:buChar char="•"/>
            </a:pPr>
            <a:r>
              <a:rPr lang="en-NZ" sz="3600" dirty="0">
                <a:solidFill>
                  <a:schemeClr val="bg1"/>
                </a:solidFill>
              </a:rPr>
              <a:t>Develop and </a:t>
            </a:r>
            <a:r>
              <a:rPr lang="en-NZ" sz="3600" u="sng" dirty="0">
                <a:solidFill>
                  <a:schemeClr val="bg1"/>
                </a:solidFill>
              </a:rPr>
              <a:t>optimistic</a:t>
            </a:r>
            <a:r>
              <a:rPr lang="en-NZ" sz="3600" dirty="0">
                <a:solidFill>
                  <a:schemeClr val="bg1"/>
                </a:solidFill>
              </a:rPr>
              <a:t> thinking style.</a:t>
            </a:r>
          </a:p>
          <a:p>
            <a:pPr marL="571500" indent="-571500" algn="l">
              <a:spcAft>
                <a:spcPts val="600"/>
              </a:spcAft>
              <a:buFont typeface="Arial" panose="020B0604020202020204" pitchFamily="34" charset="0"/>
              <a:buChar char="•"/>
            </a:pPr>
            <a:r>
              <a:rPr lang="en-NZ" sz="3600" dirty="0">
                <a:solidFill>
                  <a:schemeClr val="bg1"/>
                </a:solidFill>
              </a:rPr>
              <a:t>Invest your money in </a:t>
            </a:r>
            <a:r>
              <a:rPr lang="en-NZ" sz="3600" u="sng" dirty="0">
                <a:solidFill>
                  <a:schemeClr val="bg1"/>
                </a:solidFill>
              </a:rPr>
              <a:t>experiences</a:t>
            </a:r>
            <a:r>
              <a:rPr lang="en-NZ" sz="3600" dirty="0">
                <a:solidFill>
                  <a:schemeClr val="bg1"/>
                </a:solidFill>
              </a:rPr>
              <a:t> rather than things.</a:t>
            </a:r>
          </a:p>
          <a:p>
            <a:pPr marL="571500" indent="-571500" algn="l">
              <a:spcAft>
                <a:spcPts val="600"/>
              </a:spcAft>
              <a:buFont typeface="Arial" panose="020B0604020202020204" pitchFamily="34" charset="0"/>
              <a:buChar char="•"/>
            </a:pPr>
            <a:r>
              <a:rPr lang="en-NZ" sz="3600" dirty="0">
                <a:solidFill>
                  <a:schemeClr val="bg1"/>
                </a:solidFill>
              </a:rPr>
              <a:t>Be in </a:t>
            </a:r>
            <a:r>
              <a:rPr lang="en-NZ" sz="3600" u="sng" dirty="0">
                <a:solidFill>
                  <a:schemeClr val="bg1"/>
                </a:solidFill>
              </a:rPr>
              <a:t>work or study</a:t>
            </a:r>
            <a:r>
              <a:rPr lang="en-NZ" sz="3600" dirty="0">
                <a:solidFill>
                  <a:schemeClr val="bg1"/>
                </a:solidFill>
              </a:rPr>
              <a:t> that you enjoy.</a:t>
            </a:r>
          </a:p>
          <a:p>
            <a:pPr marL="571500" indent="-571500" algn="l">
              <a:spcAft>
                <a:spcPts val="600"/>
              </a:spcAft>
              <a:buFont typeface="Arial" panose="020B0604020202020204" pitchFamily="34" charset="0"/>
              <a:buChar char="•"/>
            </a:pPr>
            <a:r>
              <a:rPr lang="en-NZ" sz="3600" dirty="0">
                <a:solidFill>
                  <a:schemeClr val="bg1"/>
                </a:solidFill>
              </a:rPr>
              <a:t>Be </a:t>
            </a:r>
            <a:r>
              <a:rPr lang="en-NZ" sz="3600" u="sng" dirty="0">
                <a:solidFill>
                  <a:schemeClr val="bg1"/>
                </a:solidFill>
              </a:rPr>
              <a:t>grateful</a:t>
            </a:r>
            <a:r>
              <a:rPr lang="en-NZ" sz="3600" dirty="0">
                <a:solidFill>
                  <a:schemeClr val="bg1"/>
                </a:solidFill>
              </a:rPr>
              <a:t>. </a:t>
            </a:r>
          </a:p>
          <a:p>
            <a:pPr marL="571500" indent="-571500" algn="l">
              <a:spcAft>
                <a:spcPts val="600"/>
              </a:spcAft>
              <a:buFont typeface="Arial" panose="020B0604020202020204" pitchFamily="34" charset="0"/>
              <a:buChar char="•"/>
            </a:pPr>
            <a:r>
              <a:rPr lang="en-NZ" sz="3600" u="sng" dirty="0">
                <a:solidFill>
                  <a:schemeClr val="bg1"/>
                </a:solidFill>
              </a:rPr>
              <a:t>Savour</a:t>
            </a:r>
            <a:r>
              <a:rPr lang="en-NZ" sz="3600" dirty="0">
                <a:solidFill>
                  <a:schemeClr val="bg1"/>
                </a:solidFill>
              </a:rPr>
              <a:t> the now regularly – rather than the past or future.</a:t>
            </a:r>
          </a:p>
          <a:p>
            <a:pPr marL="571500" indent="-571500" algn="l">
              <a:spcAft>
                <a:spcPts val="600"/>
              </a:spcAft>
              <a:buFont typeface="Arial" panose="020B0604020202020204" pitchFamily="34" charset="0"/>
              <a:buChar char="•"/>
            </a:pPr>
            <a:r>
              <a:rPr lang="en-NZ" sz="3600" u="sng" dirty="0">
                <a:solidFill>
                  <a:schemeClr val="bg1"/>
                </a:solidFill>
              </a:rPr>
              <a:t>Slow down</a:t>
            </a:r>
            <a:r>
              <a:rPr lang="en-NZ" sz="3600" dirty="0">
                <a:solidFill>
                  <a:schemeClr val="bg1"/>
                </a:solidFill>
              </a:rPr>
              <a:t> and do </a:t>
            </a:r>
            <a:r>
              <a:rPr lang="en-NZ" sz="3600" dirty="0" smtClean="0">
                <a:solidFill>
                  <a:schemeClr val="bg1"/>
                </a:solidFill>
              </a:rPr>
              <a:t>less. </a:t>
            </a: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Be </a:t>
            </a:r>
            <a:r>
              <a:rPr lang="en-NZ" sz="3600" u="sng" dirty="0">
                <a:solidFill>
                  <a:schemeClr val="bg1"/>
                </a:solidFill>
              </a:rPr>
              <a:t>curious</a:t>
            </a:r>
            <a:r>
              <a:rPr lang="en-NZ" sz="3600" dirty="0">
                <a:solidFill>
                  <a:schemeClr val="bg1"/>
                </a:solidFill>
              </a:rPr>
              <a:t>.</a:t>
            </a:r>
          </a:p>
          <a:p>
            <a:pPr marL="571500" indent="-571500" algn="l">
              <a:spcAft>
                <a:spcPts val="600"/>
              </a:spcAft>
              <a:buFont typeface="Arial" panose="020B0604020202020204" pitchFamily="34" charset="0"/>
              <a:buChar char="•"/>
            </a:pPr>
            <a:r>
              <a:rPr lang="en-NZ" sz="3600" dirty="0">
                <a:solidFill>
                  <a:schemeClr val="bg1"/>
                </a:solidFill>
              </a:rPr>
              <a:t>Look after your </a:t>
            </a:r>
            <a:r>
              <a:rPr lang="en-NZ" sz="3600" u="sng" dirty="0">
                <a:solidFill>
                  <a:schemeClr val="bg1"/>
                </a:solidFill>
              </a:rPr>
              <a:t>health</a:t>
            </a:r>
            <a:r>
              <a:rPr lang="en-NZ" sz="3600" dirty="0">
                <a:solidFill>
                  <a:schemeClr val="bg1"/>
                </a:solidFill>
              </a:rPr>
              <a:t> (eat real food, exercise regularly, get sleep).</a:t>
            </a:r>
          </a:p>
        </p:txBody>
      </p:sp>
    </p:spTree>
    <p:extLst>
      <p:ext uri="{BB962C8B-B14F-4D97-AF65-F5344CB8AC3E}">
        <p14:creationId xmlns:p14="http://schemas.microsoft.com/office/powerpoint/2010/main" val="16059121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0" y="-695"/>
            <a:ext cx="6084888" cy="13716695"/>
          </a:xfrm>
          <a:prstGeom prst="rect">
            <a:avLst/>
          </a:prstGeom>
          <a:solidFill>
            <a:srgbClr val="E39920"/>
          </a:solidFill>
        </p:spPr>
        <p:txBody>
          <a:bodyPr wrap="square" rtlCol="0">
            <a:spAutoFit/>
          </a:bodyPr>
          <a:lstStyle/>
          <a:p>
            <a:endParaRPr lang="en-NZ" dirty="0"/>
          </a:p>
        </p:txBody>
      </p:sp>
      <p:sp>
        <p:nvSpPr>
          <p:cNvPr id="8194" name="Line 2"/>
          <p:cNvSpPr>
            <a:spLocks noChangeShapeType="1"/>
          </p:cNvSpPr>
          <p:nvPr/>
        </p:nvSpPr>
        <p:spPr bwMode="auto">
          <a:xfrm flipH="1">
            <a:off x="6084888" y="84138"/>
            <a:ext cx="0" cy="14514512"/>
          </a:xfrm>
          <a:prstGeom prst="line">
            <a:avLst/>
          </a:prstGeom>
          <a:noFill/>
          <a:ln w="25400" cap="rnd" cmpd="sng">
            <a:solidFill>
              <a:srgbClr val="E39920"/>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p>
        </p:txBody>
      </p:sp>
      <p:sp>
        <p:nvSpPr>
          <p:cNvPr id="8195" name="AutoShape 3"/>
          <p:cNvSpPr>
            <a:spLocks/>
          </p:cNvSpPr>
          <p:nvPr/>
        </p:nvSpPr>
        <p:spPr bwMode="auto">
          <a:xfrm>
            <a:off x="1770063" y="1106488"/>
            <a:ext cx="8629650" cy="86296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3992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6" name="AutoShape 4"/>
          <p:cNvSpPr>
            <a:spLocks/>
          </p:cNvSpPr>
          <p:nvPr/>
        </p:nvSpPr>
        <p:spPr bwMode="auto">
          <a:xfrm>
            <a:off x="1470025" y="806450"/>
            <a:ext cx="9229725" cy="92297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3992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197" name="Rectangle 5"/>
          <p:cNvSpPr>
            <a:spLocks noGrp="1" noChangeArrowheads="1"/>
          </p:cNvSpPr>
          <p:nvPr>
            <p:ph type="title"/>
          </p:nvPr>
        </p:nvSpPr>
        <p:spPr>
          <a:xfrm>
            <a:off x="2532063" y="3879850"/>
            <a:ext cx="7105650" cy="5954713"/>
          </a:xfrm>
        </p:spPr>
        <p:txBody>
          <a:bodyPr anchor="t"/>
          <a:lstStyle/>
          <a:p>
            <a:pPr>
              <a:lnSpc>
                <a:spcPct val="90000"/>
              </a:lnSpc>
            </a:pPr>
            <a:r>
              <a:rPr lang="en-US" altLang="en-US" sz="7000" dirty="0"/>
              <a:t>And of course good fashion sense </a:t>
            </a:r>
            <a:endParaRPr lang="en-US" altLang="en-US" sz="1800" dirty="0">
              <a:solidFill>
                <a:srgbClr val="000000"/>
              </a:solidFill>
              <a:latin typeface="Helvetica Neue" charset="0"/>
              <a:ea typeface="Helvetica Neue" charset="0"/>
              <a:cs typeface="Helvetica Neue" charset="0"/>
              <a:sym typeface="Helvetica Neue" charset="0"/>
            </a:endParaRPr>
          </a:p>
        </p:txBody>
      </p:sp>
      <p:sp>
        <p:nvSpPr>
          <p:cNvPr id="9" name="TextBox 8"/>
          <p:cNvSpPr txBox="1"/>
          <p:nvPr/>
        </p:nvSpPr>
        <p:spPr>
          <a:xfrm>
            <a:off x="20688944" y="-5716"/>
            <a:ext cx="3707360" cy="13716695"/>
          </a:xfrm>
          <a:prstGeom prst="rect">
            <a:avLst/>
          </a:prstGeom>
          <a:solidFill>
            <a:srgbClr val="E39920"/>
          </a:solidFill>
        </p:spPr>
        <p:txBody>
          <a:bodyPr wrap="square" rtlCol="0">
            <a:spAutoFit/>
          </a:bodyPr>
          <a:lstStyle/>
          <a:p>
            <a:endParaRPr lang="en-NZ" dirty="0"/>
          </a:p>
        </p:txBody>
      </p:sp>
      <p:pic>
        <p:nvPicPr>
          <p:cNvPr id="6146" name="Picture 2" descr="http://www.aaronjarden.com/uploads/3/8/0/4/3804146/11190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0612" y="1673424"/>
            <a:ext cx="7078959" cy="1061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94170"/>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Summing up… </a:t>
            </a:r>
          </a:p>
          <a:p>
            <a:pPr algn="l"/>
            <a:endParaRPr lang="en-NZ" sz="7200" b="1"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sp>
        <p:nvSpPr>
          <p:cNvPr id="8" name="TextBox 7"/>
          <p:cNvSpPr txBox="1"/>
          <p:nvPr/>
        </p:nvSpPr>
        <p:spPr>
          <a:xfrm>
            <a:off x="4343128" y="2825552"/>
            <a:ext cx="19586176" cy="9694962"/>
          </a:xfrm>
          <a:prstGeom prst="rect">
            <a:avLst/>
          </a:prstGeom>
          <a:noFill/>
        </p:spPr>
        <p:txBody>
          <a:bodyPr wrap="square" rtlCol="0">
            <a:spAutoFit/>
          </a:bodyPr>
          <a:lstStyle/>
          <a:p>
            <a:pPr algn="l">
              <a:spcAft>
                <a:spcPts val="600"/>
              </a:spcAft>
            </a:pPr>
            <a:r>
              <a:rPr lang="en-NZ" sz="4400" dirty="0">
                <a:solidFill>
                  <a:schemeClr val="bg1"/>
                </a:solidFill>
              </a:rPr>
              <a:t>About positive psychology:</a:t>
            </a:r>
          </a:p>
          <a:p>
            <a:pPr algn="l">
              <a:spcAft>
                <a:spcPts val="600"/>
              </a:spcAft>
            </a:pPr>
            <a:r>
              <a:rPr lang="en-NZ" sz="3600" dirty="0">
                <a:solidFill>
                  <a:schemeClr val="bg1"/>
                </a:solidFill>
              </a:rPr>
              <a:t> </a:t>
            </a:r>
          </a:p>
          <a:p>
            <a:pPr marL="571500" indent="-571500" algn="l">
              <a:spcAft>
                <a:spcPts val="600"/>
              </a:spcAft>
              <a:buFont typeface="Arial" panose="020B0604020202020204" pitchFamily="34" charset="0"/>
              <a:buChar char="•"/>
            </a:pPr>
            <a:r>
              <a:rPr lang="en-NZ" sz="3600" dirty="0">
                <a:solidFill>
                  <a:schemeClr val="bg1"/>
                </a:solidFill>
              </a:rPr>
              <a:t>I think we have gone from “good” to “not good” to “not good enough” to “maybe, not bad”. There is still a long way to go to “awesome”. </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There are many new areas of focus (the body, </a:t>
            </a:r>
            <a:r>
              <a:rPr lang="en-NZ" sz="3600" dirty="0" smtClean="0">
                <a:solidFill>
                  <a:schemeClr val="bg1"/>
                </a:solidFill>
              </a:rPr>
              <a:t>comfort addiction, </a:t>
            </a:r>
            <a:r>
              <a:rPr lang="en-NZ" sz="3600" dirty="0">
                <a:solidFill>
                  <a:schemeClr val="bg1"/>
                </a:solidFill>
              </a:rPr>
              <a:t>etc.) that will come into the research agenda. </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With regard to building a better future for the world and positive psychology, if we simplify our messaging, design better studies, teach about our topic more widely, go beyond academia, focus on how we disseminate our messages, tailor our interventions better, man-up to the critics, embrace technology, and make some conceptual friends, this is a good way to get there and make an impact. </a:t>
            </a: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r>
              <a:rPr lang="en-NZ" sz="3600" dirty="0">
                <a:solidFill>
                  <a:schemeClr val="bg1"/>
                </a:solidFill>
              </a:rPr>
              <a:t/>
            </a:r>
            <a:br>
              <a:rPr lang="en-NZ" sz="3600" dirty="0">
                <a:solidFill>
                  <a:schemeClr val="bg1"/>
                </a:solidFill>
              </a:rPr>
            </a:br>
            <a:endParaRPr lang="en-NZ" sz="3600" dirty="0">
              <a:solidFill>
                <a:schemeClr val="bg1"/>
              </a:solidFill>
            </a:endParaRPr>
          </a:p>
        </p:txBody>
      </p:sp>
    </p:spTree>
    <p:extLst>
      <p:ext uri="{BB962C8B-B14F-4D97-AF65-F5344CB8AC3E}">
        <p14:creationId xmlns:p14="http://schemas.microsoft.com/office/powerpoint/2010/main" val="7344207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128" y="2825552"/>
            <a:ext cx="19730192" cy="10890448"/>
          </a:xfrm>
        </p:spPr>
        <p:txBody>
          <a:bodyPr anchor="t"/>
          <a:lstStyle/>
          <a:p>
            <a:pPr algn="l"/>
            <a:r>
              <a:rPr lang="en-NZ" sz="3600" dirty="0"/>
              <a:t/>
            </a:r>
            <a:br>
              <a:rPr lang="en-NZ" sz="3600" dirty="0"/>
            </a:br>
            <a:r>
              <a:rPr lang="en-NZ" sz="3600" dirty="0"/>
              <a:t/>
            </a:r>
            <a:br>
              <a:rPr lang="en-NZ" sz="3600" dirty="0"/>
            </a:br>
            <a:r>
              <a:rPr lang="en-NZ" sz="3600" dirty="0"/>
              <a:t/>
            </a:r>
            <a:br>
              <a:rPr lang="en-NZ" sz="3600" dirty="0"/>
            </a:br>
            <a:r>
              <a:rPr lang="en-NZ" sz="3600" dirty="0"/>
              <a:t/>
            </a:r>
            <a:br>
              <a:rPr lang="en-NZ" sz="3600" dirty="0"/>
            </a:br>
            <a:r>
              <a:rPr lang="nl-NL" sz="3600" dirty="0"/>
              <a:t/>
            </a:r>
            <a:br>
              <a:rPr lang="nl-NL" sz="3600" dirty="0"/>
            </a:br>
            <a:r>
              <a:rPr lang="en-NZ" sz="3600" dirty="0"/>
              <a:t/>
            </a:r>
            <a:br>
              <a:rPr lang="en-NZ" sz="3600" dirty="0"/>
            </a:br>
            <a:endParaRPr lang="en-NZ" sz="3600" dirty="0"/>
          </a:p>
        </p:txBody>
      </p:sp>
      <p:sp>
        <p:nvSpPr>
          <p:cNvPr id="3" name="Content Placeholder 2"/>
          <p:cNvSpPr>
            <a:spLocks noGrp="1"/>
          </p:cNvSpPr>
          <p:nvPr>
            <p:ph idx="1"/>
          </p:nvPr>
        </p:nvSpPr>
        <p:spPr>
          <a:xfrm>
            <a:off x="4343128" y="1025352"/>
            <a:ext cx="20007244" cy="1800200"/>
          </a:xfrm>
        </p:spPr>
        <p:txBody>
          <a:bodyPr/>
          <a:lstStyle/>
          <a:p>
            <a:pPr algn="l"/>
            <a:r>
              <a:rPr lang="en-NZ" sz="7200" b="1" dirty="0"/>
              <a:t>Summing up… </a:t>
            </a:r>
          </a:p>
          <a:p>
            <a:pPr algn="l"/>
            <a:endParaRPr lang="en-NZ" sz="7200" b="1" dirty="0"/>
          </a:p>
          <a:p>
            <a:pPr algn="l"/>
            <a:endParaRPr lang="en-NZ" dirty="0"/>
          </a:p>
        </p:txBody>
      </p:sp>
      <p:grpSp>
        <p:nvGrpSpPr>
          <p:cNvPr id="6" name="Group 5"/>
          <p:cNvGrpSpPr>
            <a:grpSpLocks/>
          </p:cNvGrpSpPr>
          <p:nvPr/>
        </p:nvGrpSpPr>
        <p:grpSpPr bwMode="auto">
          <a:xfrm>
            <a:off x="1894857" y="1925453"/>
            <a:ext cx="1354137" cy="1355724"/>
            <a:chOff x="0" y="0"/>
            <a:chExt cx="1354471" cy="1354471"/>
          </a:xfrm>
        </p:grpSpPr>
        <p:sp>
          <p:nvSpPr>
            <p:cNvPr id="7" name="AutoShape 6"/>
            <p:cNvSpPr>
              <a:spLocks/>
            </p:cNvSpPr>
            <p:nvPr/>
          </p:nvSpPr>
          <p:spPr bwMode="auto">
            <a:xfrm>
              <a:off x="57369" y="61826"/>
              <a:ext cx="1230819" cy="1230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4E0E05"/>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endParaRPr lang="en-US" altLang="en-US" sz="3200">
                <a:solidFill>
                  <a:srgbClr val="FFFFFF"/>
                </a:solidFill>
              </a:endParaRPr>
            </a:p>
          </p:txBody>
        </p:sp>
        <p:sp>
          <p:nvSpPr>
            <p:cNvPr id="9"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10" name="Rectangle 19"/>
          <p:cNvSpPr>
            <a:spLocks/>
          </p:cNvSpPr>
          <p:nvPr/>
        </p:nvSpPr>
        <p:spPr bwMode="auto">
          <a:xfrm>
            <a:off x="2314599" y="2010628"/>
            <a:ext cx="505739" cy="1185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4</a:t>
            </a:r>
            <a:endParaRPr lang="en-US" altLang="en-US" sz="1800" dirty="0">
              <a:latin typeface="Garamond Antiqua" charset="0"/>
              <a:ea typeface="Garamond Antiqua" charset="0"/>
              <a:cs typeface="Garamond Antiqua" charset="0"/>
              <a:sym typeface="Garamond Antiqua" charset="0"/>
            </a:endParaRPr>
          </a:p>
        </p:txBody>
      </p:sp>
      <p:pic>
        <p:nvPicPr>
          <p:cNvPr id="1026" name="Picture 2" descr="excited scarlett johansson y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3768" y="8202324"/>
            <a:ext cx="5256584" cy="4000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43128" y="2825552"/>
            <a:ext cx="19586176" cy="7863691"/>
          </a:xfrm>
          <a:prstGeom prst="rect">
            <a:avLst/>
          </a:prstGeom>
          <a:noFill/>
        </p:spPr>
        <p:txBody>
          <a:bodyPr wrap="square" rtlCol="0">
            <a:spAutoFit/>
          </a:bodyPr>
          <a:lstStyle/>
          <a:p>
            <a:pPr marL="571500" indent="-571500" algn="l">
              <a:spcAft>
                <a:spcPts val="600"/>
              </a:spcAft>
              <a:buFont typeface="Arial" panose="020B0604020202020204" pitchFamily="34" charset="0"/>
              <a:buChar char="•"/>
            </a:pPr>
            <a:r>
              <a:rPr lang="en-NZ" sz="3600" dirty="0">
                <a:solidFill>
                  <a:schemeClr val="bg1"/>
                </a:solidFill>
              </a:rPr>
              <a:t>Let’s think big, be bold, be creative, be authentic, and most of all be collaborative. </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Sure we all have problems, but there are a lot of things on the horizon to be optimistic about and hopeful for – both for humans and for positive psychology.</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r>
              <a:rPr lang="en-NZ" sz="3600" dirty="0">
                <a:solidFill>
                  <a:schemeClr val="bg1"/>
                </a:solidFill>
              </a:rPr>
              <a:t>By now you are all as happy as ever and this has been a fantastic keynote – you’re as happy as </a:t>
            </a:r>
            <a:r>
              <a:rPr lang="en-NZ" sz="3600" dirty="0">
                <a:solidFill>
                  <a:srgbClr val="FFFF00"/>
                </a:solidFill>
              </a:rPr>
              <a:t>Scarlett Johansson.</a:t>
            </a: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endParaRPr lang="en-NZ" sz="3600" dirty="0">
              <a:solidFill>
                <a:schemeClr val="bg1"/>
              </a:solidFill>
            </a:endParaRPr>
          </a:p>
          <a:p>
            <a:pPr marL="571500" indent="-571500" algn="l">
              <a:spcAft>
                <a:spcPts val="600"/>
              </a:spcAft>
              <a:buFont typeface="Arial" panose="020B0604020202020204" pitchFamily="34" charset="0"/>
              <a:buChar char="•"/>
            </a:pPr>
            <a:endParaRPr lang="en-NZ" sz="3600" dirty="0">
              <a:solidFill>
                <a:schemeClr val="bg1"/>
              </a:solidFill>
            </a:endParaRPr>
          </a:p>
          <a:p>
            <a:pPr algn="l">
              <a:spcAft>
                <a:spcPts val="600"/>
              </a:spcAft>
            </a:pPr>
            <a:endParaRPr lang="en-NZ" sz="3600" dirty="0">
              <a:solidFill>
                <a:srgbClr val="FFFF00"/>
              </a:solidFill>
            </a:endParaRPr>
          </a:p>
          <a:p>
            <a:pPr algn="l">
              <a:spcAft>
                <a:spcPts val="600"/>
              </a:spcAft>
            </a:pPr>
            <a:r>
              <a:rPr lang="en-NZ" sz="3600" dirty="0"/>
              <a:t/>
            </a:r>
            <a:br>
              <a:rPr lang="en-NZ" sz="3600" dirty="0"/>
            </a:br>
            <a:endParaRPr lang="en-NZ" sz="2800" dirty="0">
              <a:solidFill>
                <a:schemeClr val="bg1"/>
              </a:solidFill>
            </a:endParaRPr>
          </a:p>
        </p:txBody>
      </p:sp>
    </p:spTree>
    <p:extLst>
      <p:ext uri="{BB962C8B-B14F-4D97-AF65-F5344CB8AC3E}">
        <p14:creationId xmlns:p14="http://schemas.microsoft.com/office/powerpoint/2010/main" val="40373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033" r="3750"/>
          <a:stretch/>
        </p:blipFill>
        <p:spPr>
          <a:xfrm>
            <a:off x="-436221" y="-154200"/>
            <a:ext cx="25019087" cy="14078743"/>
          </a:xfrm>
          <a:prstGeom prst="rect">
            <a:avLst/>
          </a:prstGeom>
        </p:spPr>
      </p:pic>
      <p:sp>
        <p:nvSpPr>
          <p:cNvPr id="3" name="Content Placeholder 2"/>
          <p:cNvSpPr>
            <a:spLocks noGrp="1"/>
          </p:cNvSpPr>
          <p:nvPr>
            <p:ph idx="1"/>
          </p:nvPr>
        </p:nvSpPr>
        <p:spPr>
          <a:xfrm>
            <a:off x="4343128" y="1025352"/>
            <a:ext cx="20007244" cy="1800200"/>
          </a:xfrm>
        </p:spPr>
        <p:txBody>
          <a:bodyPr/>
          <a:lstStyle/>
          <a:p>
            <a:pPr algn="l"/>
            <a:endParaRPr lang="en-NZ" sz="7200" b="1" dirty="0"/>
          </a:p>
          <a:p>
            <a:pPr algn="l"/>
            <a:endParaRPr lang="en-NZ" dirty="0"/>
          </a:p>
        </p:txBody>
      </p:sp>
      <p:sp>
        <p:nvSpPr>
          <p:cNvPr id="15" name="AutoShape 2"/>
          <p:cNvSpPr>
            <a:spLocks/>
          </p:cNvSpPr>
          <p:nvPr/>
        </p:nvSpPr>
        <p:spPr bwMode="auto">
          <a:xfrm rot="10800000">
            <a:off x="12565490" y="-160040"/>
            <a:ext cx="12017376" cy="3578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lnTo>
                  <a:pt x="21600" y="7647"/>
                </a:lnTo>
                <a:lnTo>
                  <a:pt x="19324" y="0"/>
                </a:lnTo>
                <a:lnTo>
                  <a:pt x="0" y="0"/>
                </a:lnTo>
                <a:close/>
              </a:path>
            </a:pathLst>
          </a:custGeom>
          <a:solidFill>
            <a:srgbClr val="981200"/>
          </a:solidFill>
          <a:ln>
            <a:noFill/>
          </a:ln>
          <a:effectLst/>
          <a:extLs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sp>
        <p:nvSpPr>
          <p:cNvPr id="8" name="TextBox 7"/>
          <p:cNvSpPr txBox="1"/>
          <p:nvPr/>
        </p:nvSpPr>
        <p:spPr>
          <a:xfrm>
            <a:off x="13531103" y="-498435"/>
            <a:ext cx="8064896" cy="3323987"/>
          </a:xfrm>
          <a:prstGeom prst="rect">
            <a:avLst/>
          </a:prstGeom>
          <a:noFill/>
        </p:spPr>
        <p:txBody>
          <a:bodyPr wrap="square" rtlCol="0">
            <a:spAutoFit/>
          </a:bodyPr>
          <a:lstStyle/>
          <a:p>
            <a:endParaRPr lang="nl-NL" dirty="0"/>
          </a:p>
          <a:p>
            <a:r>
              <a:rPr lang="nl-NL" sz="3200" dirty="0">
                <a:solidFill>
                  <a:schemeClr val="bg1"/>
                </a:solidFill>
              </a:rPr>
              <a:t>Dr Aaron Jarden</a:t>
            </a:r>
            <a:br>
              <a:rPr lang="nl-NL" sz="3200" dirty="0">
                <a:solidFill>
                  <a:schemeClr val="bg1"/>
                </a:solidFill>
              </a:rPr>
            </a:br>
            <a:r>
              <a:rPr lang="nl-NL" sz="3200" dirty="0">
                <a:solidFill>
                  <a:schemeClr val="bg1"/>
                </a:solidFill>
              </a:rPr>
              <a:t/>
            </a:r>
            <a:br>
              <a:rPr lang="nl-NL" sz="3200" dirty="0">
                <a:solidFill>
                  <a:schemeClr val="bg1"/>
                </a:solidFill>
              </a:rPr>
            </a:br>
            <a:r>
              <a:rPr lang="nl-NL" sz="3200" dirty="0">
                <a:solidFill>
                  <a:schemeClr val="bg1"/>
                </a:solidFill>
              </a:rPr>
              <a:t>aaron.jarden@aut.ac.nz</a:t>
            </a:r>
            <a:br>
              <a:rPr lang="nl-NL" sz="3200" dirty="0">
                <a:solidFill>
                  <a:schemeClr val="bg1"/>
                </a:solidFill>
              </a:rPr>
            </a:br>
            <a:r>
              <a:rPr lang="nl-NL" sz="3200" dirty="0">
                <a:solidFill>
                  <a:schemeClr val="bg1"/>
                </a:solidFill>
              </a:rPr>
              <a:t/>
            </a:r>
            <a:br>
              <a:rPr lang="nl-NL" sz="3200" dirty="0">
                <a:solidFill>
                  <a:schemeClr val="bg1"/>
                </a:solidFill>
              </a:rPr>
            </a:br>
            <a:r>
              <a:rPr lang="nl-NL" sz="3200" dirty="0">
                <a:solidFill>
                  <a:schemeClr val="bg1"/>
                </a:solidFill>
              </a:rPr>
              <a:t>www.aaronjarden.com </a:t>
            </a:r>
          </a:p>
        </p:txBody>
      </p:sp>
      <p:pic>
        <p:nvPicPr>
          <p:cNvPr id="16" name="Picture 15"/>
          <p:cNvPicPr>
            <a:picLocks noChangeAspect="1"/>
          </p:cNvPicPr>
          <p:nvPr/>
        </p:nvPicPr>
        <p:blipFill>
          <a:blip r:embed="rId4"/>
          <a:stretch>
            <a:fillRect/>
          </a:stretch>
        </p:blipFill>
        <p:spPr>
          <a:xfrm>
            <a:off x="21089771" y="629241"/>
            <a:ext cx="1999661" cy="1999661"/>
          </a:xfrm>
          <a:prstGeom prst="rect">
            <a:avLst/>
          </a:prstGeom>
        </p:spPr>
      </p:pic>
    </p:spTree>
    <p:extLst>
      <p:ext uri="{BB962C8B-B14F-4D97-AF65-F5344CB8AC3E}">
        <p14:creationId xmlns:p14="http://schemas.microsoft.com/office/powerpoint/2010/main" val="499954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sp>
        <p:nvSpPr>
          <p:cNvPr id="9" name="TextBox 8"/>
          <p:cNvSpPr txBox="1"/>
          <p:nvPr/>
        </p:nvSpPr>
        <p:spPr>
          <a:xfrm>
            <a:off x="4343128" y="2825552"/>
            <a:ext cx="19586176" cy="7986802"/>
          </a:xfrm>
          <a:prstGeom prst="rect">
            <a:avLst/>
          </a:prstGeom>
          <a:noFill/>
        </p:spPr>
        <p:txBody>
          <a:bodyPr wrap="square" rtlCol="0">
            <a:spAutoFit/>
          </a:bodyPr>
          <a:lstStyle/>
          <a:p>
            <a:pPr algn="l"/>
            <a:r>
              <a:rPr lang="en-NZ" sz="4400" dirty="0">
                <a:solidFill>
                  <a:srgbClr val="FFFF00"/>
                </a:solidFill>
              </a:rPr>
              <a:t>Inequality.</a:t>
            </a:r>
            <a:endParaRPr lang="en-NZ" sz="4400" dirty="0"/>
          </a:p>
          <a:p>
            <a:pPr marL="571500" indent="-571500" algn="l">
              <a:spcAft>
                <a:spcPts val="600"/>
              </a:spcAft>
              <a:buFont typeface="Arial" panose="020B0604020202020204" pitchFamily="34" charset="0"/>
              <a:buChar char="•"/>
            </a:pPr>
            <a:r>
              <a:rPr lang="en-NZ" sz="3600" dirty="0">
                <a:solidFill>
                  <a:schemeClr val="bg1"/>
                </a:solidFill>
              </a:rPr>
              <a:t>Gender</a:t>
            </a:r>
          </a:p>
          <a:p>
            <a:pPr marL="571500" indent="-571500" algn="l">
              <a:spcAft>
                <a:spcPts val="600"/>
              </a:spcAft>
              <a:buFont typeface="Arial" panose="020B0604020202020204" pitchFamily="34" charset="0"/>
              <a:buChar char="•"/>
            </a:pPr>
            <a:r>
              <a:rPr lang="en-NZ" sz="3600" dirty="0">
                <a:solidFill>
                  <a:schemeClr val="bg1"/>
                </a:solidFill>
              </a:rPr>
              <a:t>Racial</a:t>
            </a:r>
          </a:p>
          <a:p>
            <a:pPr marL="571500" indent="-571500" algn="l">
              <a:spcAft>
                <a:spcPts val="600"/>
              </a:spcAft>
              <a:buFont typeface="Arial" panose="020B0604020202020204" pitchFamily="34" charset="0"/>
              <a:buChar char="•"/>
            </a:pPr>
            <a:r>
              <a:rPr lang="en-NZ" sz="3600" dirty="0">
                <a:solidFill>
                  <a:schemeClr val="bg1"/>
                </a:solidFill>
              </a:rPr>
              <a:t>Political</a:t>
            </a:r>
          </a:p>
          <a:p>
            <a:pPr marL="571500" indent="-571500" algn="l">
              <a:spcAft>
                <a:spcPts val="600"/>
              </a:spcAft>
              <a:buFont typeface="Arial" panose="020B0604020202020204" pitchFamily="34" charset="0"/>
              <a:buChar char="•"/>
            </a:pPr>
            <a:r>
              <a:rPr lang="en-NZ" sz="3600" dirty="0">
                <a:solidFill>
                  <a:schemeClr val="bg1"/>
                </a:solidFill>
              </a:rPr>
              <a:t>Global</a:t>
            </a:r>
          </a:p>
          <a:p>
            <a:pPr marL="571500" indent="-571500" algn="l">
              <a:spcAft>
                <a:spcPts val="600"/>
              </a:spcAft>
              <a:buFont typeface="Arial" panose="020B0604020202020204" pitchFamily="34" charset="0"/>
              <a:buChar char="•"/>
            </a:pPr>
            <a:r>
              <a:rPr lang="en-NZ" sz="3600" dirty="0">
                <a:solidFill>
                  <a:schemeClr val="bg1"/>
                </a:solidFill>
              </a:rPr>
              <a:t>Social</a:t>
            </a:r>
          </a:p>
          <a:p>
            <a:pPr marL="571500" indent="-571500" algn="l">
              <a:spcAft>
                <a:spcPts val="600"/>
              </a:spcAft>
              <a:buFont typeface="Arial" panose="020B0604020202020204" pitchFamily="34" charset="0"/>
              <a:buChar char="•"/>
            </a:pPr>
            <a:r>
              <a:rPr lang="en-NZ" sz="3600" dirty="0">
                <a:solidFill>
                  <a:schemeClr val="bg1"/>
                </a:solidFill>
              </a:rPr>
              <a:t>Economic</a:t>
            </a:r>
          </a:p>
          <a:p>
            <a:pPr marL="571500" indent="-571500" algn="l">
              <a:spcAft>
                <a:spcPts val="600"/>
              </a:spcAft>
              <a:buFont typeface="Arial" panose="020B0604020202020204" pitchFamily="34" charset="0"/>
              <a:buChar char="•"/>
            </a:pPr>
            <a:r>
              <a:rPr lang="en-NZ" sz="3600" dirty="0">
                <a:solidFill>
                  <a:schemeClr val="bg1"/>
                </a:solidFill>
              </a:rPr>
              <a:t>Educational	</a:t>
            </a:r>
          </a:p>
          <a:p>
            <a:pPr marL="571500" indent="-571500" algn="l">
              <a:spcAft>
                <a:spcPts val="600"/>
              </a:spcAft>
              <a:buFont typeface="Arial" panose="020B0604020202020204" pitchFamily="34" charset="0"/>
              <a:buChar char="•"/>
            </a:pPr>
            <a:r>
              <a:rPr lang="en-NZ" sz="3600" dirty="0">
                <a:solidFill>
                  <a:schemeClr val="bg1"/>
                </a:solidFill>
              </a:rPr>
              <a:t>Technological</a:t>
            </a:r>
          </a:p>
          <a:p>
            <a:pPr marL="571500" indent="-571500" algn="l">
              <a:spcAft>
                <a:spcPts val="600"/>
              </a:spcAft>
              <a:buFont typeface="Arial" panose="020B0604020202020204" pitchFamily="34" charset="0"/>
              <a:buChar char="•"/>
            </a:pPr>
            <a:r>
              <a:rPr lang="en-NZ" sz="3600" dirty="0">
                <a:solidFill>
                  <a:schemeClr val="bg1"/>
                </a:solidFill>
              </a:rPr>
              <a:t>Of resources</a:t>
            </a:r>
          </a:p>
          <a:p>
            <a:pPr marL="571500" indent="-571500" algn="l">
              <a:spcAft>
                <a:spcPts val="600"/>
              </a:spcAft>
              <a:buFont typeface="Arial" panose="020B0604020202020204" pitchFamily="34" charset="0"/>
              <a:buChar char="•"/>
            </a:pPr>
            <a:r>
              <a:rPr lang="en-NZ" sz="3600" dirty="0">
                <a:solidFill>
                  <a:schemeClr val="bg1"/>
                </a:solidFill>
              </a:rPr>
              <a:t>Of opportunity </a:t>
            </a:r>
            <a:r>
              <a:rPr lang="en-NZ" sz="3600" dirty="0"/>
              <a:t/>
            </a:r>
            <a:br>
              <a:rPr lang="en-NZ" sz="3600" dirty="0"/>
            </a:br>
            <a:r>
              <a:rPr lang="en-NZ" sz="3600" dirty="0"/>
              <a:t/>
            </a:r>
            <a:br>
              <a:rPr lang="en-NZ" sz="3600" dirty="0"/>
            </a:br>
            <a:endParaRPr lang="en-NZ" sz="2800" dirty="0">
              <a:solidFill>
                <a:schemeClr val="bg1"/>
              </a:solidFill>
            </a:endParaRPr>
          </a:p>
        </p:txBody>
      </p:sp>
      <p:pic>
        <p:nvPicPr>
          <p:cNvPr id="10" name="Picture 9"/>
          <p:cNvPicPr>
            <a:picLocks noChangeAspect="1"/>
          </p:cNvPicPr>
          <p:nvPr/>
        </p:nvPicPr>
        <p:blipFill>
          <a:blip r:embed="rId3"/>
          <a:stretch>
            <a:fillRect/>
          </a:stretch>
        </p:blipFill>
        <p:spPr>
          <a:xfrm>
            <a:off x="9023648" y="2825552"/>
            <a:ext cx="15486284" cy="11156007"/>
          </a:xfrm>
          <a:prstGeom prst="rect">
            <a:avLst/>
          </a:prstGeom>
        </p:spPr>
      </p:pic>
    </p:spTree>
    <p:extLst>
      <p:ext uri="{BB962C8B-B14F-4D97-AF65-F5344CB8AC3E}">
        <p14:creationId xmlns:p14="http://schemas.microsoft.com/office/powerpoint/2010/main" val="533314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5" name="Picture 4"/>
          <p:cNvPicPr>
            <a:picLocks noChangeAspect="1"/>
          </p:cNvPicPr>
          <p:nvPr/>
        </p:nvPicPr>
        <p:blipFill rotWithShape="1">
          <a:blip r:embed="rId3"/>
          <a:srcRect l="12962" r="15092"/>
          <a:stretch/>
        </p:blipFill>
        <p:spPr>
          <a:xfrm>
            <a:off x="10260566" y="2825553"/>
            <a:ext cx="14244802" cy="11131624"/>
          </a:xfrm>
          <a:prstGeom prst="rect">
            <a:avLst/>
          </a:prstGeom>
        </p:spPr>
      </p:pic>
      <p:sp>
        <p:nvSpPr>
          <p:cNvPr id="10" name="TextBox 9"/>
          <p:cNvSpPr txBox="1"/>
          <p:nvPr/>
        </p:nvSpPr>
        <p:spPr>
          <a:xfrm>
            <a:off x="4343128" y="2825552"/>
            <a:ext cx="19586176" cy="6093976"/>
          </a:xfrm>
          <a:prstGeom prst="rect">
            <a:avLst/>
          </a:prstGeom>
          <a:noFill/>
        </p:spPr>
        <p:txBody>
          <a:bodyPr wrap="square" rtlCol="0">
            <a:spAutoFit/>
          </a:bodyPr>
          <a:lstStyle/>
          <a:p>
            <a:pPr algn="l"/>
            <a:r>
              <a:rPr lang="en-NZ" sz="4400" dirty="0">
                <a:solidFill>
                  <a:srgbClr val="FFFF00"/>
                </a:solidFill>
                <a:latin typeface="Helvetica Neue Light"/>
                <a:sym typeface="Helvetica Neue Light" charset="0"/>
              </a:rPr>
              <a:t>Complexity.</a:t>
            </a:r>
            <a:endParaRPr lang="en-NZ" sz="4400" dirty="0">
              <a:solidFill>
                <a:srgbClr val="FFFFFF"/>
              </a:solidFill>
              <a:latin typeface="Helvetica Neue Light"/>
              <a:sym typeface="Helvetica Neue Light" charset="0"/>
            </a:endParaRP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At work</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Health (mental illness) </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Social </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Systems (refugees) </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Dark web</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Rocket science </a:t>
            </a:r>
          </a:p>
          <a:p>
            <a:pPr marL="685800" indent="-685800" algn="l">
              <a:spcAft>
                <a:spcPts val="600"/>
              </a:spcAft>
              <a:buFont typeface="Arial" panose="020B0604020202020204" pitchFamily="34" charset="0"/>
              <a:buChar char="•"/>
            </a:pPr>
            <a:r>
              <a:rPr lang="en-NZ" sz="3600" dirty="0">
                <a:solidFill>
                  <a:srgbClr val="FFFFFF"/>
                </a:solidFill>
                <a:latin typeface="Helvetica Neue Light"/>
                <a:sym typeface="Helvetica Neue Light" charset="0"/>
              </a:rPr>
              <a:t>Rate of change</a:t>
            </a:r>
            <a:r>
              <a:rPr lang="en-NZ" sz="3600" dirty="0"/>
              <a:t/>
            </a:r>
            <a:br>
              <a:rPr lang="en-NZ" sz="3600" dirty="0"/>
            </a:br>
            <a:r>
              <a:rPr lang="en-NZ" sz="3600" dirty="0"/>
              <a:t/>
            </a:r>
            <a:br>
              <a:rPr lang="en-NZ" sz="3600" dirty="0"/>
            </a:br>
            <a:endParaRPr lang="en-NZ" sz="2800" dirty="0">
              <a:solidFill>
                <a:schemeClr val="bg1"/>
              </a:solidFill>
            </a:endParaRPr>
          </a:p>
        </p:txBody>
      </p:sp>
      <p:sp>
        <p:nvSpPr>
          <p:cNvPr id="2" name="TextBox 1"/>
          <p:cNvSpPr txBox="1"/>
          <p:nvPr/>
        </p:nvSpPr>
        <p:spPr>
          <a:xfrm>
            <a:off x="2891406" y="9130028"/>
            <a:ext cx="7140354" cy="2862322"/>
          </a:xfrm>
          <a:prstGeom prst="rect">
            <a:avLst/>
          </a:prstGeom>
          <a:noFill/>
        </p:spPr>
        <p:txBody>
          <a:bodyPr wrap="square" rtlCol="0">
            <a:spAutoFit/>
          </a:bodyPr>
          <a:lstStyle/>
          <a:p>
            <a:r>
              <a:rPr lang="en-NZ" sz="3600" dirty="0">
                <a:solidFill>
                  <a:schemeClr val="bg1"/>
                </a:solidFill>
              </a:rPr>
              <a:t>The world is moving so fast these days that the man who says it can't be done is generally interrupted by someone doing it – Harry Fosdick</a:t>
            </a:r>
          </a:p>
        </p:txBody>
      </p:sp>
      <p:cxnSp>
        <p:nvCxnSpPr>
          <p:cNvPr id="9" name="Straight Arrow Connector 8"/>
          <p:cNvCxnSpPr/>
          <p:nvPr/>
        </p:nvCxnSpPr>
        <p:spPr bwMode="auto">
          <a:xfrm flipH="1">
            <a:off x="7367464" y="7650088"/>
            <a:ext cx="1080120" cy="936104"/>
          </a:xfrm>
          <a:prstGeom prst="straightConnector1">
            <a:avLst/>
          </a:prstGeom>
          <a:blipFill dpi="0" rotWithShape="0">
            <a:blip r:embed="rId4"/>
            <a:srcRect/>
            <a:tile tx="0" ty="0" sx="100000" sy="100000" flip="none" algn="tl"/>
          </a:blipFill>
          <a:ln w="25400" cap="flat" cmpd="sng" algn="ctr">
            <a:solidFill>
              <a:srgbClr val="FFFF00"/>
            </a:solidFill>
            <a:prstDash val="solid"/>
            <a:miter lim="0"/>
            <a:headEnd type="none" w="med" len="med"/>
            <a:tailEnd type="triangle" w="lg" len="lg"/>
          </a:ln>
          <a:effectLst>
            <a:outerShdw blurRad="38100" dist="25400" dir="5400000" algn="ctr" rotWithShape="0">
              <a:srgbClr val="000000">
                <a:alpha val="50000"/>
              </a:srgbClr>
            </a:outerShdw>
          </a:effectLst>
        </p:spPr>
      </p:cxnSp>
    </p:spTree>
    <p:extLst>
      <p:ext uri="{BB962C8B-B14F-4D97-AF65-F5344CB8AC3E}">
        <p14:creationId xmlns:p14="http://schemas.microsoft.com/office/powerpoint/2010/main" val="2118225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128" y="1025352"/>
            <a:ext cx="20007244" cy="1800200"/>
          </a:xfrm>
        </p:spPr>
        <p:txBody>
          <a:bodyPr/>
          <a:lstStyle/>
          <a:p>
            <a:pPr algn="l"/>
            <a:r>
              <a:rPr lang="en-NZ" sz="7200" b="1" dirty="0"/>
              <a:t>Challenges Of The Present</a:t>
            </a:r>
          </a:p>
          <a:p>
            <a:pPr algn="l"/>
            <a:endParaRPr lang="en-NZ" dirty="0"/>
          </a:p>
        </p:txBody>
      </p:sp>
      <p:grpSp>
        <p:nvGrpSpPr>
          <p:cNvPr id="11" name="Group 10"/>
          <p:cNvGrpSpPr>
            <a:grpSpLocks/>
          </p:cNvGrpSpPr>
          <p:nvPr/>
        </p:nvGrpSpPr>
        <p:grpSpPr bwMode="auto">
          <a:xfrm>
            <a:off x="2047257" y="2077853"/>
            <a:ext cx="1354137" cy="1355724"/>
            <a:chOff x="0" y="0"/>
            <a:chExt cx="1354471" cy="1354471"/>
          </a:xfrm>
        </p:grpSpPr>
        <p:sp>
          <p:nvSpPr>
            <p:cNvPr id="12" name="Rectangle 11"/>
            <p:cNvSpPr>
              <a:spLocks/>
            </p:cNvSpPr>
            <p:nvPr/>
          </p:nvSpPr>
          <p:spPr bwMode="auto">
            <a:xfrm>
              <a:off x="15756" y="0"/>
              <a:ext cx="828602" cy="1184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en-US" altLang="en-US" sz="6000" dirty="0">
                  <a:solidFill>
                    <a:srgbClr val="E39920"/>
                  </a:solidFill>
                  <a:latin typeface="Garamond Antiqua" charset="0"/>
                  <a:ea typeface="Garamond Antiqua" charset="0"/>
                  <a:cs typeface="Garamond Antiqua" charset="0"/>
                  <a:sym typeface="Garamond Antiqua" charset="0"/>
                </a:rPr>
                <a:t>1</a:t>
              </a:r>
              <a:endParaRPr lang="en-US" altLang="en-US" sz="1800" dirty="0">
                <a:latin typeface="Garamond Antiqua" charset="0"/>
                <a:ea typeface="Garamond Antiqua" charset="0"/>
                <a:cs typeface="Garamond Antiqua" charset="0"/>
                <a:sym typeface="Garamond Antiqua" charset="0"/>
              </a:endParaRPr>
            </a:p>
          </p:txBody>
        </p:sp>
        <p:sp>
          <p:nvSpPr>
            <p:cNvPr id="13" name="AutoShape 8"/>
            <p:cNvSpPr>
              <a:spLocks/>
            </p:cNvSpPr>
            <p:nvPr/>
          </p:nvSpPr>
          <p:spPr bwMode="auto">
            <a:xfrm>
              <a:off x="0" y="0"/>
              <a:ext cx="1354471" cy="135447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cmpd="sng">
              <a:solidFill>
                <a:srgbClr val="4E0E05"/>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ltLang="en-US" sz="3200">
                <a:solidFill>
                  <a:srgbClr val="FFFFFF"/>
                </a:solidFill>
              </a:endParaRPr>
            </a:p>
          </p:txBody>
        </p:sp>
      </p:grpSp>
      <p:pic>
        <p:nvPicPr>
          <p:cNvPr id="4" name="Picture 3"/>
          <p:cNvPicPr>
            <a:picLocks noChangeAspect="1"/>
          </p:cNvPicPr>
          <p:nvPr/>
        </p:nvPicPr>
        <p:blipFill>
          <a:blip r:embed="rId3"/>
          <a:stretch>
            <a:fillRect/>
          </a:stretch>
        </p:blipFill>
        <p:spPr>
          <a:xfrm>
            <a:off x="14712280" y="2792489"/>
            <a:ext cx="9855663" cy="11125411"/>
          </a:xfrm>
          <a:prstGeom prst="rect">
            <a:avLst/>
          </a:prstGeom>
        </p:spPr>
      </p:pic>
      <p:sp>
        <p:nvSpPr>
          <p:cNvPr id="9" name="TextBox 8"/>
          <p:cNvSpPr txBox="1"/>
          <p:nvPr/>
        </p:nvSpPr>
        <p:spPr>
          <a:xfrm>
            <a:off x="4343128" y="2825552"/>
            <a:ext cx="19586176" cy="6186309"/>
          </a:xfrm>
          <a:prstGeom prst="rect">
            <a:avLst/>
          </a:prstGeom>
          <a:noFill/>
        </p:spPr>
        <p:txBody>
          <a:bodyPr wrap="square" rtlCol="0">
            <a:spAutoFit/>
          </a:bodyPr>
          <a:lstStyle/>
          <a:p>
            <a:pPr algn="l"/>
            <a:r>
              <a:rPr lang="en-NZ" sz="4400" dirty="0">
                <a:solidFill>
                  <a:srgbClr val="FFFF00"/>
                </a:solidFill>
                <a:latin typeface="Helvetica Neue Light"/>
                <a:sym typeface="Helvetica Neue Light" charset="0"/>
              </a:rPr>
              <a:t>Earth.</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Global warming</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Air quality and pollution </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Population control </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Famine and food wastage</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Clean water</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Species extinction </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Re-coding life (messing with viruses)</a:t>
            </a:r>
          </a:p>
          <a:p>
            <a:pPr marL="685800" indent="-685800" algn="l">
              <a:buFont typeface="Arial" panose="020B0604020202020204" pitchFamily="34" charset="0"/>
              <a:buChar char="•"/>
            </a:pPr>
            <a:r>
              <a:rPr lang="en-NZ" sz="3600" dirty="0">
                <a:solidFill>
                  <a:srgbClr val="FFFFFF"/>
                </a:solidFill>
                <a:latin typeface="Helvetica Neue Light"/>
                <a:sym typeface="Helvetica Neue Light" charset="0"/>
              </a:rPr>
              <a:t>Global peace (war, terrorism, democracy - UN)</a:t>
            </a:r>
            <a:r>
              <a:rPr lang="en-NZ" sz="3600" dirty="0">
                <a:solidFill>
                  <a:srgbClr val="FFFFFF"/>
                </a:solidFill>
                <a:latin typeface="Helvetica Neue Light"/>
              </a:rPr>
              <a:t/>
            </a:r>
            <a:br>
              <a:rPr lang="en-NZ" sz="3600" dirty="0">
                <a:solidFill>
                  <a:srgbClr val="FFFFFF"/>
                </a:solidFill>
                <a:latin typeface="Helvetica Neue Light"/>
              </a:rPr>
            </a:br>
            <a:r>
              <a:rPr lang="en-NZ" sz="3600" dirty="0"/>
              <a:t/>
            </a:r>
            <a:br>
              <a:rPr lang="en-NZ" sz="3600" dirty="0"/>
            </a:br>
            <a:endParaRPr lang="en-NZ" sz="2800" dirty="0">
              <a:solidFill>
                <a:schemeClr val="bg1"/>
              </a:solidFill>
            </a:endParaRPr>
          </a:p>
        </p:txBody>
      </p:sp>
    </p:spTree>
    <p:extLst>
      <p:ext uri="{BB962C8B-B14F-4D97-AF65-F5344CB8AC3E}">
        <p14:creationId xmlns:p14="http://schemas.microsoft.com/office/powerpoint/2010/main" val="20690110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Thin"/>
        <a:ea typeface="Helvetica Neue Thin"/>
        <a:cs typeface="Helvetica Neue Thi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5853</TotalTime>
  <Words>2857</Words>
  <Application>Microsoft Office PowerPoint</Application>
  <PresentationFormat>Custom</PresentationFormat>
  <Paragraphs>487</Paragraphs>
  <Slides>64</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Garamond</vt:lpstr>
      <vt:lpstr>Garamond Antiqua</vt:lpstr>
      <vt:lpstr>Helvetica Light</vt:lpstr>
      <vt:lpstr>Helvetica Neue</vt:lpstr>
      <vt:lpstr>Helvetica Neue Light</vt:lpstr>
      <vt:lpstr>Helvetica Neue Thin</vt:lpstr>
      <vt:lpstr>Helvetica Neue UltraLight</vt:lpstr>
      <vt:lpstr>White</vt:lpstr>
      <vt:lpstr>Positive Psychology:   The past or the future? </vt:lpstr>
      <vt:lpstr>    The future!   Nice choice   </vt:lpstr>
      <vt:lpstr>PowerPoint Presentation</vt:lpstr>
      <vt:lpstr>Agenda</vt:lpstr>
      <vt:lpstr>PowerPoint Presentation</vt:lpstr>
      <vt:lpstr>PowerPoint Presentation</vt:lpstr>
      <vt:lpstr>PowerPoint Presentation</vt:lpstr>
      <vt:lpstr>PowerPoint Presentation</vt:lpstr>
      <vt:lpstr>PowerPoint Presentation</vt:lpstr>
      <vt:lpstr>Bad fashion sense         </vt:lpstr>
      <vt:lpstr>PowerPoint Presentation</vt:lpstr>
      <vt:lpstr>I did not fly half way around the world to make you feel dispondant!          </vt:lpstr>
      <vt:lpstr>PowerPoint Presentation</vt:lpstr>
      <vt:lpstr>PowerPoint Presentation</vt:lpstr>
      <vt:lpstr>                   ?      </vt:lpstr>
      <vt:lpstr>PowerPoint Presentation</vt:lpstr>
      <vt:lpstr>PowerPoint Presentation</vt:lpstr>
      <vt:lpstr>PowerPoint Presentation</vt:lpstr>
      <vt:lpstr>PowerPoint Presentation</vt:lpstr>
      <vt:lpstr>Passion  Enthusiasm   People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did not fly half way around the world to make you feel dispondant!          </vt:lpstr>
      <vt:lpstr>PowerPoint Presentation</vt:lpstr>
      <vt:lpstr>Nature and wellbeing</vt:lpstr>
      <vt:lpstr>PowerPoint Presentation</vt:lpstr>
      <vt:lpstr>PowerPoint Presentation</vt:lpstr>
      <vt:lpstr>The body and food, and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to focus more on what success looks like for positive psychology</vt:lpstr>
      <vt:lpstr>PowerPoint Presentation</vt:lpstr>
      <vt:lpstr>PowerPoint Presentation</vt:lpstr>
      <vt:lpstr>PowerPoint Presentation</vt:lpstr>
      <vt:lpstr>PowerPoint Presentation</vt:lpstr>
      <vt:lpstr>And of course good fashion sense </vt:lpstr>
      <vt:lpstr>PowerPoint Presentation</vt:lpstr>
      <vt:lpst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 Psychology:   The past or the Future?</dc:title>
  <dc:creator>aaron jarden</dc:creator>
  <cp:lastModifiedBy>ajarden</cp:lastModifiedBy>
  <cp:revision>123</cp:revision>
  <dcterms:modified xsi:type="dcterms:W3CDTF">2016-04-25T00:30:18Z</dcterms:modified>
</cp:coreProperties>
</file>