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9"/>
  </p:notesMasterIdLst>
  <p:handoutMasterIdLst>
    <p:handoutMasterId r:id="rId90"/>
  </p:handoutMasterIdLst>
  <p:sldIdLst>
    <p:sldId id="256" r:id="rId2"/>
    <p:sldId id="314" r:id="rId3"/>
    <p:sldId id="392" r:id="rId4"/>
    <p:sldId id="390" r:id="rId5"/>
    <p:sldId id="316" r:id="rId6"/>
    <p:sldId id="355" r:id="rId7"/>
    <p:sldId id="317" r:id="rId8"/>
    <p:sldId id="356" r:id="rId9"/>
    <p:sldId id="396" r:id="rId10"/>
    <p:sldId id="395" r:id="rId11"/>
    <p:sldId id="358" r:id="rId12"/>
    <p:sldId id="379" r:id="rId13"/>
    <p:sldId id="398" r:id="rId14"/>
    <p:sldId id="359" r:id="rId15"/>
    <p:sldId id="360" r:id="rId16"/>
    <p:sldId id="361" r:id="rId17"/>
    <p:sldId id="362" r:id="rId18"/>
    <p:sldId id="408" r:id="rId19"/>
    <p:sldId id="319" r:id="rId20"/>
    <p:sldId id="363" r:id="rId21"/>
    <p:sldId id="320" r:id="rId22"/>
    <p:sldId id="378" r:id="rId23"/>
    <p:sldId id="393" r:id="rId24"/>
    <p:sldId id="410" r:id="rId25"/>
    <p:sldId id="328" r:id="rId26"/>
    <p:sldId id="419" r:id="rId27"/>
    <p:sldId id="321" r:id="rId28"/>
    <p:sldId id="323" r:id="rId29"/>
    <p:sldId id="422" r:id="rId30"/>
    <p:sldId id="423" r:id="rId31"/>
    <p:sldId id="424" r:id="rId32"/>
    <p:sldId id="364" r:id="rId33"/>
    <p:sldId id="403" r:id="rId34"/>
    <p:sldId id="369" r:id="rId35"/>
    <p:sldId id="373" r:id="rId36"/>
    <p:sldId id="372" r:id="rId37"/>
    <p:sldId id="367" r:id="rId38"/>
    <p:sldId id="366" r:id="rId39"/>
    <p:sldId id="365" r:id="rId40"/>
    <p:sldId id="426" r:id="rId41"/>
    <p:sldId id="370" r:id="rId42"/>
    <p:sldId id="425" r:id="rId43"/>
    <p:sldId id="374" r:id="rId44"/>
    <p:sldId id="375" r:id="rId45"/>
    <p:sldId id="324" r:id="rId46"/>
    <p:sldId id="325" r:id="rId47"/>
    <p:sldId id="326" r:id="rId48"/>
    <p:sldId id="327" r:id="rId49"/>
    <p:sldId id="409" r:id="rId50"/>
    <p:sldId id="329" r:id="rId51"/>
    <p:sldId id="340" r:id="rId52"/>
    <p:sldId id="330" r:id="rId53"/>
    <p:sldId id="336" r:id="rId54"/>
    <p:sldId id="381" r:id="rId55"/>
    <p:sldId id="407" r:id="rId56"/>
    <p:sldId id="339" r:id="rId57"/>
    <p:sldId id="377" r:id="rId58"/>
    <p:sldId id="421" r:id="rId59"/>
    <p:sldId id="338" r:id="rId60"/>
    <p:sldId id="386" r:id="rId61"/>
    <p:sldId id="337" r:id="rId62"/>
    <p:sldId id="384" r:id="rId63"/>
    <p:sldId id="411" r:id="rId64"/>
    <p:sldId id="341" r:id="rId65"/>
    <p:sldId id="420" r:id="rId66"/>
    <p:sldId id="342" r:id="rId67"/>
    <p:sldId id="343" r:id="rId68"/>
    <p:sldId id="344" r:id="rId69"/>
    <p:sldId id="345" r:id="rId70"/>
    <p:sldId id="346" r:id="rId71"/>
    <p:sldId id="388" r:id="rId72"/>
    <p:sldId id="347" r:id="rId73"/>
    <p:sldId id="349" r:id="rId74"/>
    <p:sldId id="352" r:id="rId75"/>
    <p:sldId id="351" r:id="rId76"/>
    <p:sldId id="350" r:id="rId77"/>
    <p:sldId id="348" r:id="rId78"/>
    <p:sldId id="353" r:id="rId79"/>
    <p:sldId id="261" r:id="rId80"/>
    <p:sldId id="413" r:id="rId81"/>
    <p:sldId id="414" r:id="rId82"/>
    <p:sldId id="415" r:id="rId83"/>
    <p:sldId id="387" r:id="rId84"/>
    <p:sldId id="417" r:id="rId85"/>
    <p:sldId id="412" r:id="rId86"/>
    <p:sldId id="418" r:id="rId87"/>
    <p:sldId id="258" r:id="rId88"/>
  </p:sldIdLst>
  <p:sldSz cx="12192000" cy="6858000"/>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81BE"/>
    <a:srgbClr val="6094BE"/>
    <a:srgbClr val="299FB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2" d="100"/>
          <a:sy n="102" d="100"/>
        </p:scale>
        <p:origin x="834" y="7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95"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nathan.bartholomae\Documents\projects\dcs\measurement_2\dcs_m2_graphing.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onathan.bartholomae\Documents\projects\dcs\measurement_2\dcs_m2_graphing.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181395665135389E-2"/>
          <c:y val="3.379976867298367E-2"/>
          <c:w val="0.94139624361191909"/>
          <c:h val="0.76507518128030605"/>
        </c:manualLayout>
      </c:layout>
      <c:barChart>
        <c:barDir val="col"/>
        <c:grouping val="clustered"/>
        <c:varyColors val="0"/>
        <c:ser>
          <c:idx val="0"/>
          <c:order val="0"/>
          <c:tx>
            <c:v>Measurement 1</c:v>
          </c:tx>
          <c:spPr>
            <a:solidFill>
              <a:srgbClr val="005C9A"/>
            </a:solidFill>
            <a:ln>
              <a:noFill/>
            </a:ln>
            <a:effectLst/>
          </c:spPr>
          <c:invertIfNegative val="0"/>
          <c:cat>
            <c:strRef>
              <c:f>'DCS vs SA Norms'!$A$6:$A$11</c:f>
              <c:strCache>
                <c:ptCount val="6"/>
                <c:pt idx="0">
                  <c:v>Positive Emotion</c:v>
                </c:pt>
                <c:pt idx="1">
                  <c:v>Engagement</c:v>
                </c:pt>
                <c:pt idx="2">
                  <c:v>Relationships</c:v>
                </c:pt>
                <c:pt idx="3">
                  <c:v>Meaning</c:v>
                </c:pt>
                <c:pt idx="4">
                  <c:v>Accomplishment</c:v>
                </c:pt>
                <c:pt idx="5">
                  <c:v>Overall Wellbeing</c:v>
                </c:pt>
              </c:strCache>
            </c:strRef>
          </c:cat>
          <c:val>
            <c:numRef>
              <c:f>'DCS vs SA Norms'!$C$6:$C$11</c:f>
              <c:numCache>
                <c:formatCode>0.00</c:formatCode>
                <c:ptCount val="6"/>
                <c:pt idx="0">
                  <c:v>6.8312945973496397</c:v>
                </c:pt>
                <c:pt idx="1">
                  <c:v>6.8920972644376901</c:v>
                </c:pt>
                <c:pt idx="2">
                  <c:v>7.1666666666666696</c:v>
                </c:pt>
                <c:pt idx="3">
                  <c:v>7.1982670744138604</c:v>
                </c:pt>
                <c:pt idx="4">
                  <c:v>7.0648429584599803</c:v>
                </c:pt>
                <c:pt idx="5">
                  <c:v>7.0327790519877702</c:v>
                </c:pt>
              </c:numCache>
            </c:numRef>
          </c:val>
          <c:extLst>
            <c:ext xmlns:c16="http://schemas.microsoft.com/office/drawing/2014/chart" uri="{C3380CC4-5D6E-409C-BE32-E72D297353CC}">
              <c16:uniqueId val="{00000000-2380-4E20-9F00-8FE9FA13B9A8}"/>
            </c:ext>
          </c:extLst>
        </c:ser>
        <c:ser>
          <c:idx val="1"/>
          <c:order val="1"/>
          <c:tx>
            <c:v>Measurement 2</c:v>
          </c:tx>
          <c:spPr>
            <a:solidFill>
              <a:srgbClr val="30C66D"/>
            </a:solidFill>
            <a:ln>
              <a:noFill/>
            </a:ln>
            <a:effectLst/>
          </c:spPr>
          <c:invertIfNegative val="0"/>
          <c:val>
            <c:numRef>
              <c:f>'DCS vs SA Norms'!$C$17:$C$22</c:f>
              <c:numCache>
                <c:formatCode>0.00</c:formatCode>
                <c:ptCount val="6"/>
                <c:pt idx="0">
                  <c:v>7.1979742173112298</c:v>
                </c:pt>
                <c:pt idx="1">
                  <c:v>7.1724456773000496</c:v>
                </c:pt>
                <c:pt idx="2">
                  <c:v>7.4707238358690597</c:v>
                </c:pt>
                <c:pt idx="3">
                  <c:v>7.5242047026279399</c:v>
                </c:pt>
                <c:pt idx="4">
                  <c:v>7.4349425287356299</c:v>
                </c:pt>
                <c:pt idx="5">
                  <c:v>7.3649615921787701</c:v>
                </c:pt>
              </c:numCache>
            </c:numRef>
          </c:val>
          <c:extLst>
            <c:ext xmlns:c16="http://schemas.microsoft.com/office/drawing/2014/chart" uri="{C3380CC4-5D6E-409C-BE32-E72D297353CC}">
              <c16:uniqueId val="{00000001-2380-4E20-9F00-8FE9FA13B9A8}"/>
            </c:ext>
          </c:extLst>
        </c:ser>
        <c:ser>
          <c:idx val="2"/>
          <c:order val="2"/>
          <c:tx>
            <c:strRef>
              <c:f>'DCS vs SA Norms'!$A$24</c:f>
              <c:strCache>
                <c:ptCount val="1"/>
                <c:pt idx="0">
                  <c:v>South Australian Norms</c:v>
                </c:pt>
              </c:strCache>
            </c:strRef>
          </c:tx>
          <c:spPr>
            <a:solidFill>
              <a:srgbClr val="B3BAC5"/>
            </a:solidFill>
            <a:ln>
              <a:noFill/>
            </a:ln>
            <a:effectLst/>
          </c:spPr>
          <c:invertIfNegative val="0"/>
          <c:val>
            <c:numRef>
              <c:f>'DCS vs SA Norms'!$C$27:$C$32</c:f>
              <c:numCache>
                <c:formatCode>General</c:formatCode>
                <c:ptCount val="6"/>
                <c:pt idx="0">
                  <c:v>7.29</c:v>
                </c:pt>
                <c:pt idx="1">
                  <c:v>7.14</c:v>
                </c:pt>
                <c:pt idx="2">
                  <c:v>7.89</c:v>
                </c:pt>
                <c:pt idx="3">
                  <c:v>7.61</c:v>
                </c:pt>
                <c:pt idx="4">
                  <c:v>7.36</c:v>
                </c:pt>
                <c:pt idx="5">
                  <c:v>7.5</c:v>
                </c:pt>
              </c:numCache>
            </c:numRef>
          </c:val>
          <c:extLst>
            <c:ext xmlns:c16="http://schemas.microsoft.com/office/drawing/2014/chart" uri="{C3380CC4-5D6E-409C-BE32-E72D297353CC}">
              <c16:uniqueId val="{00000002-2380-4E20-9F00-8FE9FA13B9A8}"/>
            </c:ext>
          </c:extLst>
        </c:ser>
        <c:ser>
          <c:idx val="3"/>
          <c:order val="3"/>
          <c:tx>
            <c:strRef>
              <c:f>'DCS vs SA Norms'!$A$35</c:f>
              <c:strCache>
                <c:ptCount val="1"/>
                <c:pt idx="0">
                  <c:v>Global Norms</c:v>
                </c:pt>
              </c:strCache>
            </c:strRef>
          </c:tx>
          <c:spPr>
            <a:solidFill>
              <a:srgbClr val="7030A0"/>
            </a:solidFill>
            <a:ln>
              <a:noFill/>
            </a:ln>
            <a:effectLst/>
          </c:spPr>
          <c:invertIfNegative val="0"/>
          <c:val>
            <c:numRef>
              <c:f>'DCS vs SA Norms'!$C$38:$C$43</c:f>
              <c:numCache>
                <c:formatCode>General</c:formatCode>
                <c:ptCount val="6"/>
                <c:pt idx="0">
                  <c:v>6.69</c:v>
                </c:pt>
                <c:pt idx="1">
                  <c:v>7.25</c:v>
                </c:pt>
                <c:pt idx="2">
                  <c:v>6.9</c:v>
                </c:pt>
                <c:pt idx="3">
                  <c:v>7.06</c:v>
                </c:pt>
                <c:pt idx="4">
                  <c:v>7.21</c:v>
                </c:pt>
                <c:pt idx="5">
                  <c:v>7.02</c:v>
                </c:pt>
              </c:numCache>
            </c:numRef>
          </c:val>
          <c:extLst>
            <c:ext xmlns:c16="http://schemas.microsoft.com/office/drawing/2014/chart" uri="{C3380CC4-5D6E-409C-BE32-E72D297353CC}">
              <c16:uniqueId val="{00000003-2380-4E20-9F00-8FE9FA13B9A8}"/>
            </c:ext>
          </c:extLst>
        </c:ser>
        <c:dLbls>
          <c:showLegendKey val="0"/>
          <c:showVal val="0"/>
          <c:showCatName val="0"/>
          <c:showSerName val="0"/>
          <c:showPercent val="0"/>
          <c:showBubbleSize val="0"/>
        </c:dLbls>
        <c:gapWidth val="219"/>
        <c:overlap val="-27"/>
        <c:axId val="162303680"/>
        <c:axId val="163531176"/>
      </c:barChart>
      <c:catAx>
        <c:axId val="162303680"/>
        <c:scaling>
          <c:orientation val="minMax"/>
        </c:scaling>
        <c:delete val="0"/>
        <c:axPos val="b"/>
        <c:numFmt formatCode="General" sourceLinked="1"/>
        <c:majorTickMark val="none"/>
        <c:minorTickMark val="none"/>
        <c:tickLblPos val="nextTo"/>
        <c:spPr>
          <a:noFill/>
          <a:ln w="25400" cap="flat" cmpd="sng" algn="ctr">
            <a:solidFill>
              <a:srgbClr val="2D3537"/>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63531176"/>
        <c:crosses val="autoZero"/>
        <c:auto val="1"/>
        <c:lblAlgn val="ctr"/>
        <c:lblOffset val="100"/>
        <c:noMultiLvlLbl val="0"/>
      </c:catAx>
      <c:valAx>
        <c:axId val="163531176"/>
        <c:scaling>
          <c:orientation val="minMax"/>
          <c:min val="6.2"/>
        </c:scaling>
        <c:delete val="0"/>
        <c:axPos val="l"/>
        <c:majorGridlines>
          <c:spPr>
            <a:ln w="9525" cap="flat" cmpd="sng" algn="ctr">
              <a:solidFill>
                <a:schemeClr val="bg2"/>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303680"/>
        <c:crosses val="autoZero"/>
        <c:crossBetween val="between"/>
      </c:valAx>
      <c:spPr>
        <a:noFill/>
        <a:ln>
          <a:noFill/>
        </a:ln>
        <a:effectLst/>
      </c:spPr>
    </c:plotArea>
    <c:legend>
      <c:legendPos val="t"/>
      <c:layout>
        <c:manualLayout>
          <c:xMode val="edge"/>
          <c:yMode val="edge"/>
          <c:x val="0.24301035840931112"/>
          <c:y val="0.87878528758565799"/>
          <c:w val="0.49335326059837437"/>
          <c:h val="5.2083697871099455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89679724100421"/>
          <c:y val="6.1278861881395259E-2"/>
          <c:w val="0.68981142048950461"/>
          <c:h val="0.7813814577525634"/>
        </c:manualLayout>
      </c:layout>
      <c:barChart>
        <c:barDir val="bar"/>
        <c:grouping val="clustered"/>
        <c:varyColors val="0"/>
        <c:ser>
          <c:idx val="0"/>
          <c:order val="0"/>
          <c:tx>
            <c:strRef>
              <c:f>'Work Wellbeing Training'!$A$1</c:f>
              <c:strCache>
                <c:ptCount val="1"/>
                <c:pt idx="0">
                  <c:v>Non-training group</c:v>
                </c:pt>
              </c:strCache>
            </c:strRef>
          </c:tx>
          <c:spPr>
            <a:solidFill>
              <a:srgbClr val="005C9A"/>
            </a:solidFill>
            <a:ln>
              <a:noFill/>
            </a:ln>
            <a:effectLst/>
          </c:spPr>
          <c:invertIfNegative val="0"/>
          <c:dPt>
            <c:idx val="13"/>
            <c:invertIfNegative val="0"/>
            <c:bubble3D val="0"/>
            <c:spPr>
              <a:solidFill>
                <a:srgbClr val="FF4B58"/>
              </a:solidFill>
              <a:ln>
                <a:noFill/>
              </a:ln>
              <a:effectLst/>
            </c:spPr>
            <c:extLst>
              <c:ext xmlns:c16="http://schemas.microsoft.com/office/drawing/2014/chart" uri="{C3380CC4-5D6E-409C-BE32-E72D297353CC}">
                <c16:uniqueId val="{00000001-3DB0-4607-B485-262CA372C03A}"/>
              </c:ext>
            </c:extLst>
          </c:dPt>
          <c:dPt>
            <c:idx val="14"/>
            <c:invertIfNegative val="0"/>
            <c:bubble3D val="0"/>
            <c:spPr>
              <a:solidFill>
                <a:srgbClr val="FF4B58"/>
              </a:solidFill>
              <a:ln>
                <a:noFill/>
              </a:ln>
              <a:effectLst/>
            </c:spPr>
            <c:extLst>
              <c:ext xmlns:c16="http://schemas.microsoft.com/office/drawing/2014/chart" uri="{C3380CC4-5D6E-409C-BE32-E72D297353CC}">
                <c16:uniqueId val="{00000003-3DB0-4607-B485-262CA372C03A}"/>
              </c:ext>
            </c:extLst>
          </c:dPt>
          <c:dPt>
            <c:idx val="15"/>
            <c:invertIfNegative val="0"/>
            <c:bubble3D val="0"/>
            <c:spPr>
              <a:solidFill>
                <a:srgbClr val="FF4B58"/>
              </a:solidFill>
              <a:ln>
                <a:noFill/>
              </a:ln>
              <a:effectLst/>
            </c:spPr>
            <c:extLst>
              <c:ext xmlns:c16="http://schemas.microsoft.com/office/drawing/2014/chart" uri="{C3380CC4-5D6E-409C-BE32-E72D297353CC}">
                <c16:uniqueId val="{00000005-3DB0-4607-B485-262CA372C03A}"/>
              </c:ext>
            </c:extLst>
          </c:dPt>
          <c:dPt>
            <c:idx val="16"/>
            <c:invertIfNegative val="0"/>
            <c:bubble3D val="0"/>
            <c:spPr>
              <a:solidFill>
                <a:srgbClr val="FF4B58"/>
              </a:solidFill>
              <a:ln>
                <a:noFill/>
              </a:ln>
              <a:effectLst/>
            </c:spPr>
            <c:extLst>
              <c:ext xmlns:c16="http://schemas.microsoft.com/office/drawing/2014/chart" uri="{C3380CC4-5D6E-409C-BE32-E72D297353CC}">
                <c16:uniqueId val="{00000007-3DB0-4607-B485-262CA372C03A}"/>
              </c:ext>
            </c:extLst>
          </c:dPt>
          <c:dPt>
            <c:idx val="17"/>
            <c:invertIfNegative val="0"/>
            <c:bubble3D val="0"/>
            <c:spPr>
              <a:solidFill>
                <a:srgbClr val="259352"/>
              </a:solidFill>
              <a:ln>
                <a:noFill/>
              </a:ln>
              <a:effectLst/>
            </c:spPr>
            <c:extLst>
              <c:ext xmlns:c16="http://schemas.microsoft.com/office/drawing/2014/chart" uri="{C3380CC4-5D6E-409C-BE32-E72D297353CC}">
                <c16:uniqueId val="{00000009-3DB0-4607-B485-262CA372C03A}"/>
              </c:ext>
            </c:extLst>
          </c:dPt>
          <c:dPt>
            <c:idx val="18"/>
            <c:invertIfNegative val="0"/>
            <c:bubble3D val="0"/>
            <c:spPr>
              <a:solidFill>
                <a:srgbClr val="259352"/>
              </a:solidFill>
              <a:ln>
                <a:noFill/>
              </a:ln>
              <a:effectLst/>
            </c:spPr>
            <c:extLst>
              <c:ext xmlns:c16="http://schemas.microsoft.com/office/drawing/2014/chart" uri="{C3380CC4-5D6E-409C-BE32-E72D297353CC}">
                <c16:uniqueId val="{0000000B-3DB0-4607-B485-262CA372C03A}"/>
              </c:ext>
            </c:extLst>
          </c:dPt>
          <c:cat>
            <c:strRef>
              <c:f>'Work Wellbeing Training'!$A$3:$A$21</c:f>
              <c:strCache>
                <c:ptCount val="19"/>
                <c:pt idx="0">
                  <c:v>Work competence</c:v>
                </c:pt>
                <c:pt idx="1">
                  <c:v>Work effort</c:v>
                </c:pt>
                <c:pt idx="2">
                  <c:v>Work pride</c:v>
                </c:pt>
                <c:pt idx="3">
                  <c:v>Work meaning</c:v>
                </c:pt>
                <c:pt idx="4">
                  <c:v>Work strengths</c:v>
                </c:pt>
                <c:pt idx="5">
                  <c:v>Job satisfaction</c:v>
                </c:pt>
                <c:pt idx="6">
                  <c:v>Work motivation</c:v>
                </c:pt>
                <c:pt idx="7">
                  <c:v>Work / life balance</c:v>
                </c:pt>
                <c:pt idx="8">
                  <c:v>Work happiness</c:v>
                </c:pt>
                <c:pt idx="9">
                  <c:v>Work relationships</c:v>
                </c:pt>
                <c:pt idx="10">
                  <c:v>Work vitality</c:v>
                </c:pt>
                <c:pt idx="11">
                  <c:v>Valued at work</c:v>
                </c:pt>
                <c:pt idx="12">
                  <c:v>Work autonomy</c:v>
                </c:pt>
                <c:pt idx="13">
                  <c:v>Intention to leave</c:v>
                </c:pt>
                <c:pt idx="14">
                  <c:v>Job security</c:v>
                </c:pt>
                <c:pt idx="15">
                  <c:v>Time pressure</c:v>
                </c:pt>
                <c:pt idx="16">
                  <c:v>Work stress</c:v>
                </c:pt>
                <c:pt idx="17">
                  <c:v>Overall work wellbeing</c:v>
                </c:pt>
                <c:pt idx="18">
                  <c:v>Overall self-determination</c:v>
                </c:pt>
              </c:strCache>
            </c:strRef>
          </c:cat>
          <c:val>
            <c:numRef>
              <c:f>'Work Wellbeing Training'!$B$3:$B$21</c:f>
              <c:numCache>
                <c:formatCode>0.00</c:formatCode>
                <c:ptCount val="19"/>
                <c:pt idx="0">
                  <c:v>7.9399538106235603</c:v>
                </c:pt>
                <c:pt idx="1">
                  <c:v>8.2424942263279402</c:v>
                </c:pt>
                <c:pt idx="2">
                  <c:v>7.2286374133949201</c:v>
                </c:pt>
                <c:pt idx="3">
                  <c:v>7.4942263279445704</c:v>
                </c:pt>
                <c:pt idx="4">
                  <c:v>6.7806004618937603</c:v>
                </c:pt>
                <c:pt idx="5">
                  <c:v>6.5842956120092397</c:v>
                </c:pt>
                <c:pt idx="6">
                  <c:v>7.0438799076212497</c:v>
                </c:pt>
                <c:pt idx="7">
                  <c:v>6.5381062355658202</c:v>
                </c:pt>
                <c:pt idx="8">
                  <c:v>6.54041570438799</c:v>
                </c:pt>
                <c:pt idx="9">
                  <c:v>6.9861431870669701</c:v>
                </c:pt>
                <c:pt idx="10">
                  <c:v>6.2771362586605104</c:v>
                </c:pt>
                <c:pt idx="11">
                  <c:v>6.5265588914549699</c:v>
                </c:pt>
                <c:pt idx="12">
                  <c:v>5.9907621247113196</c:v>
                </c:pt>
                <c:pt idx="13">
                  <c:v>2.4411085450346399</c:v>
                </c:pt>
                <c:pt idx="14">
                  <c:v>2.4295612009237901</c:v>
                </c:pt>
                <c:pt idx="15">
                  <c:v>5.2494226327944604</c:v>
                </c:pt>
                <c:pt idx="16">
                  <c:v>6.25635103926097</c:v>
                </c:pt>
                <c:pt idx="17">
                  <c:v>6.9292215731558215</c:v>
                </c:pt>
                <c:pt idx="18">
                  <c:v>6.9722863741339509</c:v>
                </c:pt>
              </c:numCache>
            </c:numRef>
          </c:val>
          <c:extLst>
            <c:ext xmlns:c16="http://schemas.microsoft.com/office/drawing/2014/chart" uri="{C3380CC4-5D6E-409C-BE32-E72D297353CC}">
              <c16:uniqueId val="{0000000C-3DB0-4607-B485-262CA372C03A}"/>
            </c:ext>
          </c:extLst>
        </c:ser>
        <c:ser>
          <c:idx val="1"/>
          <c:order val="1"/>
          <c:tx>
            <c:strRef>
              <c:f>'Work Wellbeing Training'!$A$23</c:f>
              <c:strCache>
                <c:ptCount val="1"/>
                <c:pt idx="0">
                  <c:v>Training group</c:v>
                </c:pt>
              </c:strCache>
            </c:strRef>
          </c:tx>
          <c:spPr>
            <a:solidFill>
              <a:srgbClr val="9BD7FF"/>
            </a:solidFill>
            <a:ln>
              <a:noFill/>
            </a:ln>
            <a:effectLst/>
          </c:spPr>
          <c:invertIfNegative val="0"/>
          <c:dPt>
            <c:idx val="13"/>
            <c:invertIfNegative val="0"/>
            <c:bubble3D val="0"/>
            <c:spPr>
              <a:solidFill>
                <a:srgbClr val="FFAFB5"/>
              </a:solidFill>
              <a:ln>
                <a:noFill/>
              </a:ln>
              <a:effectLst/>
            </c:spPr>
            <c:extLst>
              <c:ext xmlns:c16="http://schemas.microsoft.com/office/drawing/2014/chart" uri="{C3380CC4-5D6E-409C-BE32-E72D297353CC}">
                <c16:uniqueId val="{0000000E-3DB0-4607-B485-262CA372C03A}"/>
              </c:ext>
            </c:extLst>
          </c:dPt>
          <c:dPt>
            <c:idx val="14"/>
            <c:invertIfNegative val="0"/>
            <c:bubble3D val="0"/>
            <c:spPr>
              <a:solidFill>
                <a:srgbClr val="FFAFB5"/>
              </a:solidFill>
              <a:ln>
                <a:noFill/>
              </a:ln>
              <a:effectLst/>
            </c:spPr>
            <c:extLst>
              <c:ext xmlns:c16="http://schemas.microsoft.com/office/drawing/2014/chart" uri="{C3380CC4-5D6E-409C-BE32-E72D297353CC}">
                <c16:uniqueId val="{00000010-3DB0-4607-B485-262CA372C03A}"/>
              </c:ext>
            </c:extLst>
          </c:dPt>
          <c:dPt>
            <c:idx val="15"/>
            <c:invertIfNegative val="0"/>
            <c:bubble3D val="0"/>
            <c:spPr>
              <a:solidFill>
                <a:srgbClr val="FFAFB5"/>
              </a:solidFill>
              <a:ln>
                <a:noFill/>
              </a:ln>
              <a:effectLst/>
            </c:spPr>
            <c:extLst>
              <c:ext xmlns:c16="http://schemas.microsoft.com/office/drawing/2014/chart" uri="{C3380CC4-5D6E-409C-BE32-E72D297353CC}">
                <c16:uniqueId val="{00000012-3DB0-4607-B485-262CA372C03A}"/>
              </c:ext>
            </c:extLst>
          </c:dPt>
          <c:dPt>
            <c:idx val="16"/>
            <c:invertIfNegative val="0"/>
            <c:bubble3D val="0"/>
            <c:spPr>
              <a:solidFill>
                <a:srgbClr val="FFAFB5"/>
              </a:solidFill>
              <a:ln>
                <a:noFill/>
              </a:ln>
              <a:effectLst/>
            </c:spPr>
            <c:extLst>
              <c:ext xmlns:c16="http://schemas.microsoft.com/office/drawing/2014/chart" uri="{C3380CC4-5D6E-409C-BE32-E72D297353CC}">
                <c16:uniqueId val="{00000014-3DB0-4607-B485-262CA372C03A}"/>
              </c:ext>
            </c:extLst>
          </c:dPt>
          <c:dPt>
            <c:idx val="17"/>
            <c:invertIfNegative val="0"/>
            <c:bubble3D val="0"/>
            <c:spPr>
              <a:solidFill>
                <a:srgbClr val="8AE2AE"/>
              </a:solidFill>
              <a:ln>
                <a:noFill/>
              </a:ln>
              <a:effectLst/>
            </c:spPr>
            <c:extLst>
              <c:ext xmlns:c16="http://schemas.microsoft.com/office/drawing/2014/chart" uri="{C3380CC4-5D6E-409C-BE32-E72D297353CC}">
                <c16:uniqueId val="{00000016-3DB0-4607-B485-262CA372C03A}"/>
              </c:ext>
            </c:extLst>
          </c:dPt>
          <c:dPt>
            <c:idx val="18"/>
            <c:invertIfNegative val="0"/>
            <c:bubble3D val="0"/>
            <c:spPr>
              <a:solidFill>
                <a:srgbClr val="8AE2AE"/>
              </a:solidFill>
              <a:ln>
                <a:noFill/>
              </a:ln>
              <a:effectLst/>
            </c:spPr>
            <c:extLst>
              <c:ext xmlns:c16="http://schemas.microsoft.com/office/drawing/2014/chart" uri="{C3380CC4-5D6E-409C-BE32-E72D297353CC}">
                <c16:uniqueId val="{00000018-3DB0-4607-B485-262CA372C03A}"/>
              </c:ext>
            </c:extLst>
          </c:dPt>
          <c:val>
            <c:numRef>
              <c:f>'Work Wellbeing Training'!$B$25:$B$43</c:f>
              <c:numCache>
                <c:formatCode>0.00</c:formatCode>
                <c:ptCount val="19"/>
                <c:pt idx="0">
                  <c:v>8.11278195488722</c:v>
                </c:pt>
                <c:pt idx="1">
                  <c:v>8.5375939849624096</c:v>
                </c:pt>
                <c:pt idx="2">
                  <c:v>7.9398496240601499</c:v>
                </c:pt>
                <c:pt idx="3">
                  <c:v>8.1879699248120303</c:v>
                </c:pt>
                <c:pt idx="4">
                  <c:v>7.4924812030075199</c:v>
                </c:pt>
                <c:pt idx="5">
                  <c:v>7.4548872180451102</c:v>
                </c:pt>
                <c:pt idx="6">
                  <c:v>7.8195488721804498</c:v>
                </c:pt>
                <c:pt idx="7">
                  <c:v>7.17293233082707</c:v>
                </c:pt>
                <c:pt idx="8">
                  <c:v>7.4661654135338296</c:v>
                </c:pt>
                <c:pt idx="9">
                  <c:v>7.6090225563909799</c:v>
                </c:pt>
                <c:pt idx="10">
                  <c:v>7.0601503759398501</c:v>
                </c:pt>
                <c:pt idx="11">
                  <c:v>7.0639097744360901</c:v>
                </c:pt>
                <c:pt idx="12">
                  <c:v>6.72932330827068</c:v>
                </c:pt>
                <c:pt idx="13">
                  <c:v>1.31578947368421</c:v>
                </c:pt>
                <c:pt idx="14">
                  <c:v>1.3684210526315801</c:v>
                </c:pt>
                <c:pt idx="15">
                  <c:v>4.3796992481202999</c:v>
                </c:pt>
                <c:pt idx="16">
                  <c:v>5.8571428571428603</c:v>
                </c:pt>
                <c:pt idx="17">
                  <c:v>7.6309155241043793</c:v>
                </c:pt>
                <c:pt idx="18">
                  <c:v>7.48370927318296</c:v>
                </c:pt>
              </c:numCache>
            </c:numRef>
          </c:val>
          <c:extLst>
            <c:ext xmlns:c16="http://schemas.microsoft.com/office/drawing/2014/chart" uri="{C3380CC4-5D6E-409C-BE32-E72D297353CC}">
              <c16:uniqueId val="{00000019-3DB0-4607-B485-262CA372C03A}"/>
            </c:ext>
          </c:extLst>
        </c:ser>
        <c:dLbls>
          <c:showLegendKey val="0"/>
          <c:showVal val="0"/>
          <c:showCatName val="0"/>
          <c:showSerName val="0"/>
          <c:showPercent val="0"/>
          <c:showBubbleSize val="0"/>
        </c:dLbls>
        <c:gapWidth val="182"/>
        <c:axId val="164049344"/>
        <c:axId val="164049728"/>
      </c:barChart>
      <c:catAx>
        <c:axId val="164049344"/>
        <c:scaling>
          <c:orientation val="maxMin"/>
        </c:scaling>
        <c:delete val="0"/>
        <c:axPos val="l"/>
        <c:numFmt formatCode="General" sourceLinked="1"/>
        <c:majorTickMark val="none"/>
        <c:minorTickMark val="none"/>
        <c:tickLblPos val="nextTo"/>
        <c:spPr>
          <a:noFill/>
          <a:ln w="25400" cap="flat" cmpd="sng" algn="ctr">
            <a:solidFill>
              <a:srgbClr val="2D3537"/>
            </a:solidFill>
            <a:round/>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mn-lt"/>
                <a:ea typeface="+mn-ea"/>
                <a:cs typeface="+mn-cs"/>
              </a:defRPr>
            </a:pPr>
            <a:endParaRPr lang="en-US"/>
          </a:p>
        </c:txPr>
        <c:crossAx val="164049728"/>
        <c:crosses val="autoZero"/>
        <c:auto val="1"/>
        <c:lblAlgn val="ctr"/>
        <c:lblOffset val="100"/>
        <c:noMultiLvlLbl val="0"/>
      </c:catAx>
      <c:valAx>
        <c:axId val="164049728"/>
        <c:scaling>
          <c:orientation val="minMax"/>
          <c:max val="10"/>
        </c:scaling>
        <c:delete val="0"/>
        <c:axPos val="t"/>
        <c:majorGridlines>
          <c:spPr>
            <a:ln w="9525" cap="flat" cmpd="sng" algn="ctr">
              <a:solidFill>
                <a:schemeClr val="bg2"/>
              </a:solidFill>
              <a:round/>
            </a:ln>
            <a:effectLst/>
          </c:spPr>
        </c:majorGridlines>
        <c:numFmt formatCode="0.00" sourceLinked="1"/>
        <c:majorTickMark val="none"/>
        <c:minorTickMark val="none"/>
        <c:tickLblPos val="nextTo"/>
        <c:spPr>
          <a:noFill/>
          <a:ln w="25400">
            <a:noFill/>
          </a:ln>
          <a:effectLst/>
        </c:spPr>
        <c:txPr>
          <a:bodyPr rot="-60000000" spcFirstLastPara="1" vertOverflow="ellipsis" vert="horz" wrap="square" anchor="ctr" anchorCtr="1"/>
          <a:lstStyle/>
          <a:p>
            <a:pPr>
              <a:defRPr sz="900" b="0" i="0" u="none" strike="noStrike" kern="1200" baseline="0">
                <a:solidFill>
                  <a:schemeClr val="bg2">
                    <a:lumMod val="25000"/>
                  </a:schemeClr>
                </a:solidFill>
                <a:latin typeface="+mn-lt"/>
                <a:ea typeface="+mn-ea"/>
                <a:cs typeface="+mn-cs"/>
              </a:defRPr>
            </a:pPr>
            <a:endParaRPr lang="en-US"/>
          </a:p>
        </c:txPr>
        <c:crossAx val="16404934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0.26438</cdr:x>
      <cdr:y>0.86398</cdr:y>
    </cdr:from>
    <cdr:to>
      <cdr:x>0.47589</cdr:x>
      <cdr:y>0.95017</cdr:y>
    </cdr:to>
    <cdr:sp macro="" textlink="">
      <cdr:nvSpPr>
        <cdr:cNvPr id="2" name="Rectangle 1">
          <a:extLst xmlns:a="http://schemas.openxmlformats.org/drawingml/2006/main">
            <a:ext uri="{FF2B5EF4-FFF2-40B4-BE49-F238E27FC236}">
              <a16:creationId xmlns:a16="http://schemas.microsoft.com/office/drawing/2014/main" id="{1BF07915-6E43-4C97-9F4F-7F00DBC415A7}"/>
            </a:ext>
          </a:extLst>
        </cdr:cNvPr>
        <cdr:cNvSpPr/>
      </cdr:nvSpPr>
      <cdr:spPr>
        <a:xfrm xmlns:a="http://schemas.openxmlformats.org/drawingml/2006/main">
          <a:off x="2837787" y="4404942"/>
          <a:ext cx="2270234" cy="439417"/>
        </a:xfrm>
        <a:prstGeom xmlns:a="http://schemas.openxmlformats.org/drawingml/2006/main" prst="rect">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AU" dirty="0"/>
        </a:p>
      </cdr:txBody>
    </cdr:sp>
  </cdr:relSizeAnchor>
</c:userShapes>
</file>

<file path=ppt/drawings/drawing2.xml><?xml version="1.0" encoding="utf-8"?>
<c:userShapes xmlns:c="http://schemas.openxmlformats.org/drawingml/2006/chart">
  <cdr:relSizeAnchor xmlns:cdr="http://schemas.openxmlformats.org/drawingml/2006/chartDrawing">
    <cdr:from>
      <cdr:x>0.30703</cdr:x>
      <cdr:y>0.61949</cdr:y>
    </cdr:from>
    <cdr:to>
      <cdr:x>0.37634</cdr:x>
      <cdr:y>0.63332</cdr:y>
    </cdr:to>
    <cdr:cxnSp macro="">
      <cdr:nvCxnSpPr>
        <cdr:cNvPr id="2" name="Straight Arrow Connector 1">
          <a:extLst xmlns:a="http://schemas.openxmlformats.org/drawingml/2006/main">
            <a:ext uri="{FF2B5EF4-FFF2-40B4-BE49-F238E27FC236}">
              <a16:creationId xmlns:a16="http://schemas.microsoft.com/office/drawing/2014/main" id="{5A8993EF-332D-4023-9B96-006DEEDBC26A}"/>
            </a:ext>
          </a:extLst>
        </cdr:cNvPr>
        <cdr:cNvCxnSpPr>
          <a:cxnSpLocks xmlns:a="http://schemas.openxmlformats.org/drawingml/2006/main"/>
        </cdr:cNvCxnSpPr>
      </cdr:nvCxnSpPr>
      <cdr:spPr>
        <a:xfrm xmlns:a="http://schemas.openxmlformats.org/drawingml/2006/main" flipV="1">
          <a:off x="2994619" y="3313470"/>
          <a:ext cx="676057" cy="73979"/>
        </a:xfrm>
        <a:prstGeom xmlns:a="http://schemas.openxmlformats.org/drawingml/2006/main" prst="straightConnector1">
          <a:avLst/>
        </a:prstGeom>
        <a:ln xmlns:a="http://schemas.openxmlformats.org/drawingml/2006/main">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0.51653</cdr:x>
      <cdr:y>0.70404</cdr:y>
    </cdr:from>
    <cdr:to>
      <cdr:x>0.56351</cdr:x>
      <cdr:y>0.72002</cdr:y>
    </cdr:to>
    <cdr:cxnSp macro="">
      <cdr:nvCxnSpPr>
        <cdr:cNvPr id="4" name="Straight Arrow Connector 3">
          <a:extLst xmlns:a="http://schemas.openxmlformats.org/drawingml/2006/main">
            <a:ext uri="{FF2B5EF4-FFF2-40B4-BE49-F238E27FC236}">
              <a16:creationId xmlns:a16="http://schemas.microsoft.com/office/drawing/2014/main" id="{5C9FEFBD-AD46-424E-AB61-80F778EC3341}"/>
            </a:ext>
          </a:extLst>
        </cdr:cNvPr>
        <cdr:cNvCxnSpPr>
          <a:cxnSpLocks xmlns:a="http://schemas.openxmlformats.org/drawingml/2006/main"/>
        </cdr:cNvCxnSpPr>
      </cdr:nvCxnSpPr>
      <cdr:spPr>
        <a:xfrm xmlns:a="http://schemas.openxmlformats.org/drawingml/2006/main" flipV="1">
          <a:off x="5038012" y="3765754"/>
          <a:ext cx="458221" cy="85450"/>
        </a:xfrm>
        <a:prstGeom xmlns:a="http://schemas.openxmlformats.org/drawingml/2006/main" prst="straightConnector1">
          <a:avLst/>
        </a:prstGeom>
        <a:ln xmlns:a="http://schemas.openxmlformats.org/drawingml/2006/main">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0.6192</cdr:x>
      <cdr:y>0.73529</cdr:y>
    </cdr:from>
    <cdr:to>
      <cdr:x>0.63609</cdr:x>
      <cdr:y>0.74925</cdr:y>
    </cdr:to>
    <cdr:cxnSp macro="">
      <cdr:nvCxnSpPr>
        <cdr:cNvPr id="6" name="Straight Arrow Connector 5">
          <a:extLst xmlns:a="http://schemas.openxmlformats.org/drawingml/2006/main">
            <a:ext uri="{FF2B5EF4-FFF2-40B4-BE49-F238E27FC236}">
              <a16:creationId xmlns:a16="http://schemas.microsoft.com/office/drawing/2014/main" id="{5C9FEFBD-AD46-424E-AB61-80F778EC3341}"/>
            </a:ext>
          </a:extLst>
        </cdr:cNvPr>
        <cdr:cNvCxnSpPr>
          <a:cxnSpLocks xmlns:a="http://schemas.openxmlformats.org/drawingml/2006/main"/>
        </cdr:cNvCxnSpPr>
      </cdr:nvCxnSpPr>
      <cdr:spPr>
        <a:xfrm xmlns:a="http://schemas.openxmlformats.org/drawingml/2006/main" flipV="1">
          <a:off x="6039461" y="3932903"/>
          <a:ext cx="164694" cy="74670"/>
        </a:xfrm>
        <a:prstGeom xmlns:a="http://schemas.openxmlformats.org/drawingml/2006/main" prst="straightConnector1">
          <a:avLst/>
        </a:prstGeom>
        <a:ln xmlns:a="http://schemas.openxmlformats.org/drawingml/2006/main">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2DDC89-DAFC-46DE-A345-03DB5185B9AA}"/>
              </a:ext>
            </a:extLst>
          </p:cNvPr>
          <p:cNvSpPr>
            <a:spLocks noGrp="1"/>
          </p:cNvSpPr>
          <p:nvPr>
            <p:ph type="hdr" sz="quarter"/>
          </p:nvPr>
        </p:nvSpPr>
        <p:spPr>
          <a:xfrm>
            <a:off x="1" y="1"/>
            <a:ext cx="3076575" cy="512763"/>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C626508A-7F63-4A22-8A92-164245123426}"/>
              </a:ext>
            </a:extLst>
          </p:cNvPr>
          <p:cNvSpPr>
            <a:spLocks noGrp="1"/>
          </p:cNvSpPr>
          <p:nvPr>
            <p:ph type="dt" sz="quarter" idx="1"/>
          </p:nvPr>
        </p:nvSpPr>
        <p:spPr>
          <a:xfrm>
            <a:off x="4021139" y="1"/>
            <a:ext cx="3076575" cy="512763"/>
          </a:xfrm>
          <a:prstGeom prst="rect">
            <a:avLst/>
          </a:prstGeom>
        </p:spPr>
        <p:txBody>
          <a:bodyPr vert="horz" lIns="91440" tIns="45720" rIns="91440" bIns="45720" rtlCol="0"/>
          <a:lstStyle>
            <a:lvl1pPr algn="r">
              <a:defRPr sz="1200"/>
            </a:lvl1pPr>
          </a:lstStyle>
          <a:p>
            <a:fld id="{E5AAD4C2-1EBB-4BEC-9A3F-B77498B74D6F}" type="datetimeFigureOut">
              <a:rPr lang="en-AU" smtClean="0"/>
              <a:t>30/11/2017</a:t>
            </a:fld>
            <a:endParaRPr lang="en-AU"/>
          </a:p>
        </p:txBody>
      </p:sp>
      <p:sp>
        <p:nvSpPr>
          <p:cNvPr id="4" name="Footer Placeholder 3">
            <a:extLst>
              <a:ext uri="{FF2B5EF4-FFF2-40B4-BE49-F238E27FC236}">
                <a16:creationId xmlns:a16="http://schemas.microsoft.com/office/drawing/2014/main" id="{4DE78624-8523-4B3B-BAC0-AA24E8135D9F}"/>
              </a:ext>
            </a:extLst>
          </p:cNvPr>
          <p:cNvSpPr>
            <a:spLocks noGrp="1"/>
          </p:cNvSpPr>
          <p:nvPr>
            <p:ph type="ftr" sz="quarter" idx="2"/>
          </p:nvPr>
        </p:nvSpPr>
        <p:spPr>
          <a:xfrm>
            <a:off x="1" y="9721851"/>
            <a:ext cx="3076575" cy="512763"/>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359BF972-302C-46B4-8668-990E2EFDFAEC}"/>
              </a:ext>
            </a:extLst>
          </p:cNvPr>
          <p:cNvSpPr>
            <a:spLocks noGrp="1"/>
          </p:cNvSpPr>
          <p:nvPr>
            <p:ph type="sldNum" sz="quarter" idx="3"/>
          </p:nvPr>
        </p:nvSpPr>
        <p:spPr>
          <a:xfrm>
            <a:off x="4021139" y="9721851"/>
            <a:ext cx="3076575" cy="512763"/>
          </a:xfrm>
          <a:prstGeom prst="rect">
            <a:avLst/>
          </a:prstGeom>
        </p:spPr>
        <p:txBody>
          <a:bodyPr vert="horz" lIns="91440" tIns="45720" rIns="91440" bIns="45720" rtlCol="0" anchor="b"/>
          <a:lstStyle>
            <a:lvl1pPr algn="r">
              <a:defRPr sz="1200"/>
            </a:lvl1pPr>
          </a:lstStyle>
          <a:p>
            <a:fld id="{866F9D3C-35F6-4BB7-8827-8A3B4AC89249}" type="slidenum">
              <a:rPr lang="en-AU" smtClean="0"/>
              <a:t>‹#›</a:t>
            </a:fld>
            <a:endParaRPr lang="en-AU"/>
          </a:p>
        </p:txBody>
      </p:sp>
    </p:spTree>
    <p:extLst>
      <p:ext uri="{BB962C8B-B14F-4D97-AF65-F5344CB8AC3E}">
        <p14:creationId xmlns:p14="http://schemas.microsoft.com/office/powerpoint/2010/main" val="3381186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76363" cy="513508"/>
          </a:xfrm>
          <a:prstGeom prst="rect">
            <a:avLst/>
          </a:prstGeom>
        </p:spPr>
        <p:txBody>
          <a:bodyPr vert="horz" lIns="94759" tIns="47380" rIns="94759" bIns="47380" rtlCol="0"/>
          <a:lstStyle>
            <a:lvl1pPr algn="l">
              <a:defRPr sz="1200"/>
            </a:lvl1pPr>
          </a:lstStyle>
          <a:p>
            <a:endParaRPr lang="en-NZ" dirty="0"/>
          </a:p>
        </p:txBody>
      </p:sp>
      <p:sp>
        <p:nvSpPr>
          <p:cNvPr id="3" name="Date Placeholder 2"/>
          <p:cNvSpPr>
            <a:spLocks noGrp="1"/>
          </p:cNvSpPr>
          <p:nvPr>
            <p:ph type="dt" idx="1"/>
          </p:nvPr>
        </p:nvSpPr>
        <p:spPr>
          <a:xfrm>
            <a:off x="4021295" y="2"/>
            <a:ext cx="3076363" cy="513508"/>
          </a:xfrm>
          <a:prstGeom prst="rect">
            <a:avLst/>
          </a:prstGeom>
        </p:spPr>
        <p:txBody>
          <a:bodyPr vert="horz" lIns="94759" tIns="47380" rIns="94759" bIns="47380" rtlCol="0"/>
          <a:lstStyle>
            <a:lvl1pPr algn="r">
              <a:defRPr sz="1200"/>
            </a:lvl1pPr>
          </a:lstStyle>
          <a:p>
            <a:fld id="{67FCF07C-C223-47EF-A821-F7DCDF143AFC}" type="datetimeFigureOut">
              <a:rPr lang="en-NZ" smtClean="0"/>
              <a:t>30/11/2017</a:t>
            </a:fld>
            <a:endParaRPr lang="en-NZ" dirty="0"/>
          </a:p>
        </p:txBody>
      </p:sp>
      <p:sp>
        <p:nvSpPr>
          <p:cNvPr id="4" name="Slide Image Placeholder 3"/>
          <p:cNvSpPr>
            <a:spLocks noGrp="1" noRot="1" noChangeAspect="1"/>
          </p:cNvSpPr>
          <p:nvPr>
            <p:ph type="sldImg" idx="2"/>
          </p:nvPr>
        </p:nvSpPr>
        <p:spPr>
          <a:xfrm>
            <a:off x="481013" y="1279525"/>
            <a:ext cx="6137275" cy="3452813"/>
          </a:xfrm>
          <a:prstGeom prst="rect">
            <a:avLst/>
          </a:prstGeom>
          <a:noFill/>
          <a:ln w="12700">
            <a:solidFill>
              <a:prstClr val="black"/>
            </a:solidFill>
          </a:ln>
        </p:spPr>
        <p:txBody>
          <a:bodyPr vert="horz" lIns="94759" tIns="47380" rIns="94759" bIns="47380" rtlCol="0" anchor="ctr"/>
          <a:lstStyle/>
          <a:p>
            <a:endParaRPr lang="en-NZ" dirty="0"/>
          </a:p>
        </p:txBody>
      </p:sp>
      <p:sp>
        <p:nvSpPr>
          <p:cNvPr id="5" name="Notes Placeholder 4"/>
          <p:cNvSpPr>
            <a:spLocks noGrp="1"/>
          </p:cNvSpPr>
          <p:nvPr>
            <p:ph type="body" sz="quarter" idx="3"/>
          </p:nvPr>
        </p:nvSpPr>
        <p:spPr>
          <a:xfrm>
            <a:off x="709930" y="4925410"/>
            <a:ext cx="5679440" cy="4029878"/>
          </a:xfrm>
          <a:prstGeom prst="rect">
            <a:avLst/>
          </a:prstGeom>
        </p:spPr>
        <p:txBody>
          <a:bodyPr vert="horz" lIns="94759" tIns="47380" rIns="94759" bIns="4738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1" y="9721108"/>
            <a:ext cx="3076363" cy="513507"/>
          </a:xfrm>
          <a:prstGeom prst="rect">
            <a:avLst/>
          </a:prstGeom>
        </p:spPr>
        <p:txBody>
          <a:bodyPr vert="horz" lIns="94759" tIns="47380" rIns="94759" bIns="47380" rtlCol="0" anchor="b"/>
          <a:lstStyle>
            <a:lvl1pPr algn="l">
              <a:defRPr sz="1200"/>
            </a:lvl1pPr>
          </a:lstStyle>
          <a:p>
            <a:endParaRPr lang="en-NZ" dirty="0"/>
          </a:p>
        </p:txBody>
      </p:sp>
      <p:sp>
        <p:nvSpPr>
          <p:cNvPr id="7" name="Slide Number Placeholder 6"/>
          <p:cNvSpPr>
            <a:spLocks noGrp="1"/>
          </p:cNvSpPr>
          <p:nvPr>
            <p:ph type="sldNum" sz="quarter" idx="5"/>
          </p:nvPr>
        </p:nvSpPr>
        <p:spPr>
          <a:xfrm>
            <a:off x="4021295" y="9721108"/>
            <a:ext cx="3076363" cy="513507"/>
          </a:xfrm>
          <a:prstGeom prst="rect">
            <a:avLst/>
          </a:prstGeom>
        </p:spPr>
        <p:txBody>
          <a:bodyPr vert="horz" lIns="94759" tIns="47380" rIns="94759" bIns="47380" rtlCol="0" anchor="b"/>
          <a:lstStyle>
            <a:lvl1pPr algn="r">
              <a:defRPr sz="1200"/>
            </a:lvl1pPr>
          </a:lstStyle>
          <a:p>
            <a:fld id="{1E398077-4905-49AC-B232-09640AC9B9C5}" type="slidenum">
              <a:rPr lang="en-NZ" smtClean="0"/>
              <a:t>‹#›</a:t>
            </a:fld>
            <a:endParaRPr lang="en-NZ" dirty="0"/>
          </a:p>
        </p:txBody>
      </p:sp>
    </p:spTree>
    <p:extLst>
      <p:ext uri="{BB962C8B-B14F-4D97-AF65-F5344CB8AC3E}">
        <p14:creationId xmlns:p14="http://schemas.microsoft.com/office/powerpoint/2010/main" val="2612800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1248589-C127-46A8-986C-9B8F6C093429}" type="slidenum">
              <a:rPr lang="en-AU" smtClean="0"/>
              <a:t>80</a:t>
            </a:fld>
            <a:endParaRPr lang="en-AU" dirty="0"/>
          </a:p>
        </p:txBody>
      </p:sp>
    </p:spTree>
    <p:extLst>
      <p:ext uri="{BB962C8B-B14F-4D97-AF65-F5344CB8AC3E}">
        <p14:creationId xmlns:p14="http://schemas.microsoft.com/office/powerpoint/2010/main" val="1223282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6898" indent="-236898">
              <a:buAutoNum type="arabicPeriod"/>
            </a:pPr>
            <a:endParaRPr lang="en-AU" baseline="0" dirty="0"/>
          </a:p>
        </p:txBody>
      </p:sp>
      <p:sp>
        <p:nvSpPr>
          <p:cNvPr id="4" name="Slide Number Placeholder 3"/>
          <p:cNvSpPr>
            <a:spLocks noGrp="1"/>
          </p:cNvSpPr>
          <p:nvPr>
            <p:ph type="sldNum" sz="quarter" idx="10"/>
          </p:nvPr>
        </p:nvSpPr>
        <p:spPr/>
        <p:txBody>
          <a:bodyPr/>
          <a:lstStyle/>
          <a:p>
            <a:fld id="{61248589-C127-46A8-986C-9B8F6C093429}" type="slidenum">
              <a:rPr lang="en-AU" smtClean="0"/>
              <a:t>81</a:t>
            </a:fld>
            <a:endParaRPr lang="en-AU" dirty="0"/>
          </a:p>
        </p:txBody>
      </p:sp>
    </p:spTree>
    <p:extLst>
      <p:ext uri="{BB962C8B-B14F-4D97-AF65-F5344CB8AC3E}">
        <p14:creationId xmlns:p14="http://schemas.microsoft.com/office/powerpoint/2010/main" val="3051091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6898" indent="-236898" defTabSz="947593">
              <a:buFontTx/>
              <a:buAutoNum type="arabicPeriod"/>
              <a:defRPr/>
            </a:pPr>
            <a:endParaRPr lang="en-AU" baseline="0" dirty="0"/>
          </a:p>
        </p:txBody>
      </p:sp>
      <p:sp>
        <p:nvSpPr>
          <p:cNvPr id="4" name="Slide Number Placeholder 3"/>
          <p:cNvSpPr>
            <a:spLocks noGrp="1"/>
          </p:cNvSpPr>
          <p:nvPr>
            <p:ph type="sldNum" sz="quarter" idx="10"/>
          </p:nvPr>
        </p:nvSpPr>
        <p:spPr/>
        <p:txBody>
          <a:bodyPr/>
          <a:lstStyle/>
          <a:p>
            <a:fld id="{61248589-C127-46A8-986C-9B8F6C093429}" type="slidenum">
              <a:rPr lang="en-AU" smtClean="0"/>
              <a:t>82</a:t>
            </a:fld>
            <a:endParaRPr lang="en-AU" dirty="0"/>
          </a:p>
        </p:txBody>
      </p:sp>
    </p:spTree>
    <p:extLst>
      <p:ext uri="{BB962C8B-B14F-4D97-AF65-F5344CB8AC3E}">
        <p14:creationId xmlns:p14="http://schemas.microsoft.com/office/powerpoint/2010/main" val="265099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1248589-C127-46A8-986C-9B8F6C093429}" type="slidenum">
              <a:rPr lang="en-AU" smtClean="0"/>
              <a:t>86</a:t>
            </a:fld>
            <a:endParaRPr lang="en-AU" dirty="0"/>
          </a:p>
        </p:txBody>
      </p:sp>
    </p:spTree>
    <p:extLst>
      <p:ext uri="{BB962C8B-B14F-4D97-AF65-F5344CB8AC3E}">
        <p14:creationId xmlns:p14="http://schemas.microsoft.com/office/powerpoint/2010/main" val="2794620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7FBF3DEF-C5EA-3C43-A739-822E20F45EBF}" type="datetimeFigureOut">
              <a:rPr lang="en-US" smtClean="0"/>
              <a:t>11/30/2017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dirty="0"/>
          </a:p>
        </p:txBody>
      </p:sp>
    </p:spTree>
    <p:extLst>
      <p:ext uri="{BB962C8B-B14F-4D97-AF65-F5344CB8AC3E}">
        <p14:creationId xmlns:p14="http://schemas.microsoft.com/office/powerpoint/2010/main" val="3031286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7FBF3DEF-C5EA-3C43-A739-822E20F45EBF}" type="datetimeFigureOut">
              <a:rPr lang="en-US" smtClean="0"/>
              <a:t>11/30/2017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dirty="0"/>
          </a:p>
        </p:txBody>
      </p:sp>
    </p:spTree>
    <p:extLst>
      <p:ext uri="{BB962C8B-B14F-4D97-AF65-F5344CB8AC3E}">
        <p14:creationId xmlns:p14="http://schemas.microsoft.com/office/powerpoint/2010/main" val="874667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7FBF3DEF-C5EA-3C43-A739-822E20F45EBF}" type="datetimeFigureOut">
              <a:rPr lang="en-US" smtClean="0"/>
              <a:t>11/30/2017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dirty="0"/>
          </a:p>
        </p:txBody>
      </p:sp>
    </p:spTree>
    <p:extLst>
      <p:ext uri="{BB962C8B-B14F-4D97-AF65-F5344CB8AC3E}">
        <p14:creationId xmlns:p14="http://schemas.microsoft.com/office/powerpoint/2010/main" val="542962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7FBF3DEF-C5EA-3C43-A739-822E20F45EBF}" type="datetimeFigureOut">
              <a:rPr lang="en-US" smtClean="0"/>
              <a:t>11/30/2017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dirty="0"/>
          </a:p>
        </p:txBody>
      </p:sp>
    </p:spTree>
    <p:extLst>
      <p:ext uri="{BB962C8B-B14F-4D97-AF65-F5344CB8AC3E}">
        <p14:creationId xmlns:p14="http://schemas.microsoft.com/office/powerpoint/2010/main" val="1388149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7FBF3DEF-C5EA-3C43-A739-822E20F45EBF}" type="datetimeFigureOut">
              <a:rPr lang="en-US" smtClean="0"/>
              <a:t>11/30/2017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dirty="0"/>
          </a:p>
        </p:txBody>
      </p:sp>
    </p:spTree>
    <p:extLst>
      <p:ext uri="{BB962C8B-B14F-4D97-AF65-F5344CB8AC3E}">
        <p14:creationId xmlns:p14="http://schemas.microsoft.com/office/powerpoint/2010/main" val="1805216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7FBF3DEF-C5EA-3C43-A739-822E20F45EBF}" type="datetimeFigureOut">
              <a:rPr lang="en-US" smtClean="0"/>
              <a:t>11/30/2017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67CA2E-9E73-C04F-8706-43C781F866B7}" type="slidenum">
              <a:rPr lang="en-US" smtClean="0"/>
              <a:t>‹#›</a:t>
            </a:fld>
            <a:endParaRPr lang="en-US" dirty="0"/>
          </a:p>
        </p:txBody>
      </p:sp>
    </p:spTree>
    <p:extLst>
      <p:ext uri="{BB962C8B-B14F-4D97-AF65-F5344CB8AC3E}">
        <p14:creationId xmlns:p14="http://schemas.microsoft.com/office/powerpoint/2010/main" val="2796880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7FBF3DEF-C5EA-3C43-A739-822E20F45EBF}" type="datetimeFigureOut">
              <a:rPr lang="en-US" smtClean="0"/>
              <a:t>11/30/2017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467CA2E-9E73-C04F-8706-43C781F866B7}" type="slidenum">
              <a:rPr lang="en-US" smtClean="0"/>
              <a:t>‹#›</a:t>
            </a:fld>
            <a:endParaRPr lang="en-US" dirty="0"/>
          </a:p>
        </p:txBody>
      </p:sp>
    </p:spTree>
    <p:extLst>
      <p:ext uri="{BB962C8B-B14F-4D97-AF65-F5344CB8AC3E}">
        <p14:creationId xmlns:p14="http://schemas.microsoft.com/office/powerpoint/2010/main" val="1445700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7FBF3DEF-C5EA-3C43-A739-822E20F45EBF}" type="datetimeFigureOut">
              <a:rPr lang="en-US" smtClean="0"/>
              <a:t>11/30/2017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467CA2E-9E73-C04F-8706-43C781F866B7}" type="slidenum">
              <a:rPr lang="en-US" smtClean="0"/>
              <a:t>‹#›</a:t>
            </a:fld>
            <a:endParaRPr lang="en-US" dirty="0"/>
          </a:p>
        </p:txBody>
      </p:sp>
    </p:spTree>
    <p:extLst>
      <p:ext uri="{BB962C8B-B14F-4D97-AF65-F5344CB8AC3E}">
        <p14:creationId xmlns:p14="http://schemas.microsoft.com/office/powerpoint/2010/main" val="4068561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BF3DEF-C5EA-3C43-A739-822E20F45EBF}" type="datetimeFigureOut">
              <a:rPr lang="en-US" smtClean="0"/>
              <a:t>11/30/2017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467CA2E-9E73-C04F-8706-43C781F866B7}" type="slidenum">
              <a:rPr lang="en-US" smtClean="0"/>
              <a:t>‹#›</a:t>
            </a:fld>
            <a:endParaRPr lang="en-US" dirty="0"/>
          </a:p>
        </p:txBody>
      </p:sp>
    </p:spTree>
    <p:extLst>
      <p:ext uri="{BB962C8B-B14F-4D97-AF65-F5344CB8AC3E}">
        <p14:creationId xmlns:p14="http://schemas.microsoft.com/office/powerpoint/2010/main" val="2443332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7FBF3DEF-C5EA-3C43-A739-822E20F45EBF}" type="datetimeFigureOut">
              <a:rPr lang="en-US" smtClean="0"/>
              <a:t>11/30/2017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67CA2E-9E73-C04F-8706-43C781F866B7}" type="slidenum">
              <a:rPr lang="en-US" smtClean="0"/>
              <a:t>‹#›</a:t>
            </a:fld>
            <a:endParaRPr lang="en-US" dirty="0"/>
          </a:p>
        </p:txBody>
      </p:sp>
    </p:spTree>
    <p:extLst>
      <p:ext uri="{BB962C8B-B14F-4D97-AF65-F5344CB8AC3E}">
        <p14:creationId xmlns:p14="http://schemas.microsoft.com/office/powerpoint/2010/main" val="2718660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7FBF3DEF-C5EA-3C43-A739-822E20F45EBF}" type="datetimeFigureOut">
              <a:rPr lang="en-US" smtClean="0"/>
              <a:t>11/30/2017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67CA2E-9E73-C04F-8706-43C781F866B7}" type="slidenum">
              <a:rPr lang="en-US" smtClean="0"/>
              <a:t>‹#›</a:t>
            </a:fld>
            <a:endParaRPr lang="en-US" dirty="0"/>
          </a:p>
        </p:txBody>
      </p:sp>
    </p:spTree>
    <p:extLst>
      <p:ext uri="{BB962C8B-B14F-4D97-AF65-F5344CB8AC3E}">
        <p14:creationId xmlns:p14="http://schemas.microsoft.com/office/powerpoint/2010/main" val="2878133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F3DEF-C5EA-3C43-A739-822E20F45EBF}" type="datetimeFigureOut">
              <a:rPr lang="en-US" smtClean="0"/>
              <a:t>11/30/2017</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67CA2E-9E73-C04F-8706-43C781F866B7}" type="slidenum">
              <a:rPr lang="en-US" smtClean="0"/>
              <a:t>‹#›</a:t>
            </a:fld>
            <a:endParaRPr lang="en-US" dirty="0"/>
          </a:p>
        </p:txBody>
      </p:sp>
    </p:spTree>
    <p:extLst>
      <p:ext uri="{BB962C8B-B14F-4D97-AF65-F5344CB8AC3E}">
        <p14:creationId xmlns:p14="http://schemas.microsoft.com/office/powerpoint/2010/main" val="1113184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7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87.png"/></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eg"/></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93889" y="4356577"/>
            <a:ext cx="11198593" cy="2161918"/>
          </a:xfrm>
        </p:spPr>
        <p:txBody>
          <a:bodyPr>
            <a:normAutofit fontScale="40000" lnSpcReduction="20000"/>
          </a:bodyPr>
          <a:lstStyle/>
          <a:p>
            <a:r>
              <a:rPr lang="en-AU" sz="5100" dirty="0">
                <a:solidFill>
                  <a:srgbClr val="3381BE"/>
                </a:solidFill>
                <a:latin typeface="Arial"/>
                <a:cs typeface="Arial"/>
              </a:rPr>
              <a:t>THE ESSENTIALS IN CULTIVATING A SUSTAINABLE WORKPLACE WELLBEING CULTURE</a:t>
            </a:r>
          </a:p>
          <a:p>
            <a:br>
              <a:rPr lang="en-US" sz="4000" dirty="0">
                <a:latin typeface="Arial"/>
                <a:cs typeface="Arial"/>
              </a:rPr>
            </a:br>
            <a:r>
              <a:rPr lang="en-US" sz="2800" i="1" dirty="0">
                <a:solidFill>
                  <a:srgbClr val="3381BE"/>
                </a:solidFill>
                <a:latin typeface="Arial"/>
                <a:cs typeface="Arial"/>
              </a:rPr>
              <a:t>Dr Aaron Jarden</a:t>
            </a:r>
          </a:p>
          <a:p>
            <a:endParaRPr lang="en-US" sz="2800" i="1" dirty="0">
              <a:latin typeface="Arial"/>
              <a:cs typeface="Arial"/>
            </a:endParaRPr>
          </a:p>
          <a:p>
            <a:r>
              <a:rPr lang="en-US" sz="2800" i="1" dirty="0">
                <a:latin typeface="Arial"/>
                <a:cs typeface="Arial"/>
              </a:rPr>
              <a:t>aaron.jarden@sahmri.com</a:t>
            </a:r>
          </a:p>
          <a:p>
            <a:r>
              <a:rPr lang="en-US" sz="2000" i="1" dirty="0">
                <a:latin typeface="Arial"/>
                <a:cs typeface="Arial"/>
              </a:rPr>
              <a:t>29</a:t>
            </a:r>
            <a:r>
              <a:rPr lang="en-US" sz="2000" i="1" baseline="30000" dirty="0">
                <a:latin typeface="Arial"/>
                <a:cs typeface="Arial"/>
              </a:rPr>
              <a:t>th</a:t>
            </a:r>
            <a:r>
              <a:rPr lang="en-US" sz="2000" i="1" dirty="0">
                <a:latin typeface="Arial"/>
                <a:cs typeface="Arial"/>
              </a:rPr>
              <a:t> November 2017</a:t>
            </a:r>
          </a:p>
          <a:p>
            <a:r>
              <a:rPr lang="en-US" sz="2000" i="1" dirty="0">
                <a:latin typeface="Arial"/>
                <a:cs typeface="Arial"/>
              </a:rPr>
              <a:t>Corporate Health and Wellbeing Summit</a:t>
            </a:r>
          </a:p>
          <a:p>
            <a:r>
              <a:rPr lang="en-US" sz="2000" i="1" dirty="0">
                <a:latin typeface="Arial"/>
                <a:cs typeface="Arial"/>
              </a:rPr>
              <a:t>Sydney </a:t>
            </a:r>
          </a:p>
          <a:p>
            <a:endParaRPr lang="en-US" sz="2000" i="1" dirty="0">
              <a:latin typeface="Arial"/>
              <a:cs typeface="Arial"/>
            </a:endParaRPr>
          </a:p>
          <a:p>
            <a:r>
              <a:rPr lang="en-NZ" sz="2100" i="1" dirty="0">
                <a:latin typeface="Arial"/>
                <a:cs typeface="Arial"/>
              </a:rPr>
              <a:t>Copy of these slides at: www.aaronjarden.com</a:t>
            </a:r>
          </a:p>
          <a:p>
            <a:endParaRPr lang="en-US" sz="2000" dirty="0">
              <a:latin typeface="Arial"/>
              <a:cs typeface="Arial"/>
            </a:endParaRPr>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t="11549" b="7771"/>
          <a:stretch/>
        </p:blipFill>
        <p:spPr>
          <a:xfrm>
            <a:off x="0" y="-1"/>
            <a:ext cx="12192000" cy="4150659"/>
          </a:xfrm>
          <a:prstGeom prst="rect">
            <a:avLst/>
          </a:prstGeom>
        </p:spPr>
      </p:pic>
      <p:pic>
        <p:nvPicPr>
          <p:cNvPr id="6" name="Picture 5"/>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1712166" y="117375"/>
            <a:ext cx="3066023" cy="7493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852059" y="5273030"/>
            <a:ext cx="1042338" cy="1042338"/>
          </a:xfrm>
          <a:prstGeom prst="rect">
            <a:avLst/>
          </a:prstGeom>
        </p:spPr>
      </p:pic>
      <p:sp>
        <p:nvSpPr>
          <p:cNvPr id="10" name="Rectangle 9"/>
          <p:cNvSpPr/>
          <p:nvPr/>
        </p:nvSpPr>
        <p:spPr>
          <a:xfrm>
            <a:off x="9008610" y="6369853"/>
            <a:ext cx="2783872" cy="461665"/>
          </a:xfrm>
          <a:prstGeom prst="rect">
            <a:avLst/>
          </a:prstGeom>
        </p:spPr>
        <p:txBody>
          <a:bodyPr wrap="square">
            <a:spAutoFit/>
          </a:bodyPr>
          <a:lstStyle/>
          <a:p>
            <a:pPr algn="ctr"/>
            <a:r>
              <a:rPr lang="en-AU" sz="1200" dirty="0">
                <a:solidFill>
                  <a:schemeClr val="tx1">
                    <a:tint val="75000"/>
                  </a:schemeClr>
                </a:solidFill>
                <a:latin typeface="Arial"/>
                <a:cs typeface="Arial"/>
              </a:rPr>
              <a:t>www.aaronjarden.com</a:t>
            </a:r>
          </a:p>
          <a:p>
            <a:pPr algn="ctr"/>
            <a:r>
              <a:rPr lang="en-AU" sz="1200" dirty="0">
                <a:solidFill>
                  <a:schemeClr val="tx1">
                    <a:tint val="75000"/>
                  </a:schemeClr>
                </a:solidFill>
                <a:latin typeface="Arial"/>
                <a:cs typeface="Arial"/>
              </a:rPr>
              <a:t>www.wellbeingandresilience.com</a:t>
            </a:r>
          </a:p>
        </p:txBody>
      </p:sp>
      <p:pic>
        <p:nvPicPr>
          <p:cNvPr id="2" name="Picture 1"/>
          <p:cNvPicPr>
            <a:picLocks noChangeAspect="1"/>
          </p:cNvPicPr>
          <p:nvPr/>
        </p:nvPicPr>
        <p:blipFill rotWithShape="1">
          <a:blip r:embed="rId5"/>
          <a:srcRect l="4604" t="41405" r="17062" b="21592"/>
          <a:stretch/>
        </p:blipFill>
        <p:spPr>
          <a:xfrm>
            <a:off x="292231" y="6116333"/>
            <a:ext cx="2221502" cy="590277"/>
          </a:xfrm>
          <a:prstGeom prst="rect">
            <a:avLst/>
          </a:prstGeom>
        </p:spPr>
      </p:pic>
    </p:spTree>
    <p:extLst>
      <p:ext uri="{BB962C8B-B14F-4D97-AF65-F5344CB8AC3E}">
        <p14:creationId xmlns:p14="http://schemas.microsoft.com/office/powerpoint/2010/main" val="696672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5374517" cy="4952734"/>
          </a:xfrm>
        </p:spPr>
        <p:txBody>
          <a:bodyPr numCol="1">
            <a:noAutofit/>
          </a:bodyPr>
          <a:lstStyle/>
          <a:p>
            <a:pPr marL="0" indent="0">
              <a:spcAft>
                <a:spcPts val="600"/>
              </a:spcAft>
              <a:buNone/>
            </a:pPr>
            <a:r>
              <a:rPr lang="en-AU" sz="2000" b="1" dirty="0">
                <a:solidFill>
                  <a:srgbClr val="6094BE"/>
                </a:solidFill>
                <a:latin typeface="Arial"/>
                <a:cs typeface="Arial"/>
              </a:rPr>
              <a:t>An overview of the main models and frameworks for wellbeing.</a:t>
            </a: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Frameworks and models</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10" name="Picture 9"/>
          <p:cNvPicPr>
            <a:picLocks noChangeAspect="1"/>
          </p:cNvPicPr>
          <p:nvPr/>
        </p:nvPicPr>
        <p:blipFill>
          <a:blip r:embed="rId3"/>
          <a:stretch>
            <a:fillRect/>
          </a:stretch>
        </p:blipFill>
        <p:spPr>
          <a:xfrm>
            <a:off x="6206064" y="1167897"/>
            <a:ext cx="5860788" cy="5588277"/>
          </a:xfrm>
          <a:prstGeom prst="rect">
            <a:avLst/>
          </a:prstGeom>
        </p:spPr>
      </p:pic>
      <p:pic>
        <p:nvPicPr>
          <p:cNvPr id="15" name="Picture 14"/>
          <p:cNvPicPr>
            <a:picLocks noChangeAspect="1"/>
          </p:cNvPicPr>
          <p:nvPr/>
        </p:nvPicPr>
        <p:blipFill rotWithShape="1">
          <a:blip r:embed="rId3"/>
          <a:srcRect l="76664" t="20076" r="2568" b="51441"/>
          <a:stretch/>
        </p:blipFill>
        <p:spPr>
          <a:xfrm>
            <a:off x="2099993" y="2278754"/>
            <a:ext cx="2625915" cy="3433890"/>
          </a:xfrm>
          <a:prstGeom prst="rect">
            <a:avLst/>
          </a:prstGeom>
        </p:spPr>
      </p:pic>
      <p:cxnSp>
        <p:nvCxnSpPr>
          <p:cNvPr id="4" name="Connector: Elbow 3"/>
          <p:cNvCxnSpPr/>
          <p:nvPr/>
        </p:nvCxnSpPr>
        <p:spPr>
          <a:xfrm rot="10800000" flipV="1">
            <a:off x="4986849" y="3119245"/>
            <a:ext cx="6246891" cy="2372008"/>
          </a:xfrm>
          <a:prstGeom prst="bentConnector3">
            <a:avLst>
              <a:gd name="adj1" fmla="val 145"/>
            </a:avLst>
          </a:prstGeom>
          <a:ln>
            <a:tailEnd type="triangle"/>
          </a:ln>
        </p:spPr>
        <p:style>
          <a:lnRef idx="2">
            <a:schemeClr val="accent2"/>
          </a:lnRef>
          <a:fillRef idx="0">
            <a:schemeClr val="accent2"/>
          </a:fillRef>
          <a:effectRef idx="1">
            <a:schemeClr val="accent2"/>
          </a:effectRef>
          <a:fontRef idx="minor">
            <a:schemeClr val="tx1"/>
          </a:fontRef>
        </p:style>
      </p:cxnSp>
      <p:sp>
        <p:nvSpPr>
          <p:cNvPr id="2" name="TextBox 1">
            <a:extLst>
              <a:ext uri="{FF2B5EF4-FFF2-40B4-BE49-F238E27FC236}">
                <a16:creationId xmlns:a16="http://schemas.microsoft.com/office/drawing/2014/main" id="{C9743D37-16D5-4D9C-A409-A89518679B2E}"/>
              </a:ext>
            </a:extLst>
          </p:cNvPr>
          <p:cNvSpPr txBox="1"/>
          <p:nvPr/>
        </p:nvSpPr>
        <p:spPr>
          <a:xfrm>
            <a:off x="424206" y="5835192"/>
            <a:ext cx="5392132" cy="646331"/>
          </a:xfrm>
          <a:prstGeom prst="rect">
            <a:avLst/>
          </a:prstGeom>
          <a:noFill/>
        </p:spPr>
        <p:txBody>
          <a:bodyPr wrap="square" rtlCol="0">
            <a:spAutoFit/>
          </a:bodyPr>
          <a:lstStyle/>
          <a:p>
            <a:r>
              <a:rPr lang="en-AU" sz="1200" dirty="0"/>
              <a:t>Hone, L., Jarden, A., Schofield, G. M., &amp; Duncan, S. (2014). Measuring flourishing: The impact of operational definitions on the prevalence of high levels of wellbeing. </a:t>
            </a:r>
            <a:r>
              <a:rPr lang="en-AU" sz="1200" i="1" dirty="0"/>
              <a:t>International Journal of Wellbeing, 4(1</a:t>
            </a:r>
            <a:r>
              <a:rPr lang="en-AU" sz="1200" dirty="0"/>
              <a:t>), 62-90. doi:10.5502/ijw.v4i1.1</a:t>
            </a:r>
          </a:p>
        </p:txBody>
      </p:sp>
    </p:spTree>
    <p:extLst>
      <p:ext uri="{BB962C8B-B14F-4D97-AF65-F5344CB8AC3E}">
        <p14:creationId xmlns:p14="http://schemas.microsoft.com/office/powerpoint/2010/main" val="260169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Wellbeing frameworks and models.</a:t>
            </a:r>
          </a:p>
          <a:p>
            <a:pPr>
              <a:spcAft>
                <a:spcPts val="600"/>
              </a:spcAft>
            </a:pPr>
            <a:r>
              <a:rPr lang="en-NZ" sz="1600" dirty="0">
                <a:latin typeface="Arial"/>
                <a:cs typeface="Arial"/>
              </a:rPr>
              <a:t>PERMA+</a:t>
            </a:r>
          </a:p>
          <a:p>
            <a:pPr>
              <a:spcAft>
                <a:spcPts val="600"/>
              </a:spcAft>
            </a:pPr>
            <a:r>
              <a:rPr lang="en-NZ" sz="1600" dirty="0">
                <a:latin typeface="Arial"/>
                <a:cs typeface="Arial"/>
              </a:rPr>
              <a:t>5 ways to wellbeing</a:t>
            </a:r>
          </a:p>
          <a:p>
            <a:pPr>
              <a:spcAft>
                <a:spcPts val="600"/>
              </a:spcAft>
            </a:pPr>
            <a:r>
              <a:rPr lang="en-NZ" sz="1600" dirty="0">
                <a:latin typeface="Arial"/>
                <a:cs typeface="Arial"/>
              </a:rPr>
              <a:t>Ten keys to happier living</a:t>
            </a:r>
          </a:p>
          <a:p>
            <a:pPr>
              <a:spcAft>
                <a:spcPts val="600"/>
              </a:spcAft>
            </a:pPr>
            <a:r>
              <a:rPr lang="en-NZ" sz="1600" dirty="0">
                <a:latin typeface="Arial"/>
                <a:cs typeface="Arial"/>
              </a:rPr>
              <a:t>5 domains of functioning </a:t>
            </a:r>
          </a:p>
          <a:p>
            <a:pPr>
              <a:spcAft>
                <a:spcPts val="600"/>
              </a:spcAft>
            </a:pPr>
            <a:endParaRPr lang="en-NZ" sz="1600" dirty="0">
              <a:latin typeface="Arial"/>
              <a:cs typeface="Arial"/>
            </a:endParaRPr>
          </a:p>
          <a:p>
            <a:pPr>
              <a:spcAft>
                <a:spcPts val="600"/>
              </a:spcAft>
            </a:pPr>
            <a:endParaRPr lang="en-NZ"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Frameworks and models</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Picture 8"/>
          <p:cNvPicPr>
            <a:picLocks noChangeAspect="1"/>
          </p:cNvPicPr>
          <p:nvPr/>
        </p:nvPicPr>
        <p:blipFill>
          <a:blip r:embed="rId3"/>
          <a:stretch>
            <a:fillRect/>
          </a:stretch>
        </p:blipFill>
        <p:spPr>
          <a:xfrm>
            <a:off x="5910605" y="1180269"/>
            <a:ext cx="5893131" cy="2033634"/>
          </a:xfrm>
          <a:prstGeom prst="rect">
            <a:avLst/>
          </a:prstGeom>
        </p:spPr>
      </p:pic>
      <p:pic>
        <p:nvPicPr>
          <p:cNvPr id="12" name="Picture 2" descr="http://swindonmind.org/wp-content/uploads/2015/01/WB-CYMK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925" y="4259004"/>
            <a:ext cx="5057245" cy="20624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researchgate.net/profile/Reuben_Rusk/publication/271756751/figure/fig1/AS:392162001866762@1470510116206/Figure-2-An-abstracted-view-of-term-mapping-analysis-of-3466-terms-from-PP-related.pp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634" y="3804102"/>
            <a:ext cx="3154848" cy="266491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a:cxnSpLocks/>
          </p:cNvCxnSpPr>
          <p:nvPr/>
        </p:nvCxnSpPr>
        <p:spPr>
          <a:xfrm>
            <a:off x="2040467" y="1938985"/>
            <a:ext cx="3719310" cy="19897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a:cxnSpLocks/>
          </p:cNvCxnSpPr>
          <p:nvPr/>
        </p:nvCxnSpPr>
        <p:spPr>
          <a:xfrm>
            <a:off x="3143271" y="2388576"/>
            <a:ext cx="4402717" cy="173706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a:cxnSpLocks/>
          </p:cNvCxnSpPr>
          <p:nvPr/>
        </p:nvCxnSpPr>
        <p:spPr>
          <a:xfrm>
            <a:off x="1529998" y="3204901"/>
            <a:ext cx="163044" cy="59920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14" name="Content Placeholder 3">
            <a:extLst>
              <a:ext uri="{FF2B5EF4-FFF2-40B4-BE49-F238E27FC236}">
                <a16:creationId xmlns:a16="http://schemas.microsoft.com/office/drawing/2014/main" id="{E497D893-4401-41D8-9682-44D082A4A66A}"/>
              </a:ext>
            </a:extLst>
          </p:cNvPr>
          <p:cNvPicPr>
            <a:picLocks noChangeAspect="1"/>
          </p:cNvPicPr>
          <p:nvPr/>
        </p:nvPicPr>
        <p:blipFill rotWithShape="1">
          <a:blip r:embed="rId6"/>
          <a:srcRect l="12062" t="26691" r="61932" b="15069"/>
          <a:stretch/>
        </p:blipFill>
        <p:spPr>
          <a:xfrm>
            <a:off x="4717339" y="4311558"/>
            <a:ext cx="1921933" cy="2421138"/>
          </a:xfrm>
          <a:prstGeom prst="rect">
            <a:avLst/>
          </a:prstGeom>
        </p:spPr>
      </p:pic>
      <p:cxnSp>
        <p:nvCxnSpPr>
          <p:cNvPr id="15" name="Straight Arrow Connector 14">
            <a:extLst>
              <a:ext uri="{FF2B5EF4-FFF2-40B4-BE49-F238E27FC236}">
                <a16:creationId xmlns:a16="http://schemas.microsoft.com/office/drawing/2014/main" id="{BEAB4F22-B1DB-4E2F-A3A2-D2D7506B54BD}"/>
              </a:ext>
            </a:extLst>
          </p:cNvPr>
          <p:cNvCxnSpPr>
            <a:cxnSpLocks/>
          </p:cNvCxnSpPr>
          <p:nvPr/>
        </p:nvCxnSpPr>
        <p:spPr>
          <a:xfrm>
            <a:off x="3312110" y="2758100"/>
            <a:ext cx="1405229" cy="135538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183543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10813783" cy="5202404"/>
          </a:xfrm>
        </p:spPr>
        <p:txBody>
          <a:bodyPr numCol="1">
            <a:noAutofit/>
          </a:bodyPr>
          <a:lstStyle/>
          <a:p>
            <a:pPr marL="0" indent="0">
              <a:spcAft>
                <a:spcPts val="600"/>
              </a:spcAft>
              <a:buNone/>
            </a:pPr>
            <a:r>
              <a:rPr lang="en-AU" sz="2000" b="1" dirty="0">
                <a:solidFill>
                  <a:srgbClr val="6094BE"/>
                </a:solidFill>
                <a:latin typeface="Arial"/>
                <a:cs typeface="Arial"/>
              </a:rPr>
              <a:t>Pathways to wellbeing.</a:t>
            </a:r>
          </a:p>
          <a:p>
            <a:pPr marL="0" indent="0">
              <a:spcAft>
                <a:spcPts val="600"/>
              </a:spcAft>
              <a:buNone/>
            </a:pPr>
            <a:r>
              <a:rPr lang="en-AU" sz="1600" dirty="0">
                <a:latin typeface="Arial"/>
                <a:cs typeface="Arial"/>
              </a:rPr>
              <a:t>Step 1: Pair up with a different partner, get a pen ready, as well as a blank A4 page… </a:t>
            </a:r>
          </a:p>
          <a:p>
            <a:pPr marL="0" indent="0">
              <a:spcAft>
                <a:spcPts val="600"/>
              </a:spcAft>
              <a:buNone/>
            </a:pPr>
            <a:r>
              <a:rPr lang="en-AU" sz="1600" dirty="0">
                <a:latin typeface="Arial"/>
                <a:cs typeface="Arial"/>
              </a:rPr>
              <a:t>Step 2: Raise a hand in the air when you're ready… </a:t>
            </a:r>
          </a:p>
          <a:p>
            <a:pPr marL="0" indent="0">
              <a:spcAft>
                <a:spcPts val="600"/>
              </a:spcAft>
              <a:buNone/>
            </a:pPr>
            <a:r>
              <a:rPr lang="en-AU" sz="1600" dirty="0">
                <a:latin typeface="Arial"/>
                <a:cs typeface="Arial"/>
              </a:rPr>
              <a:t>Step 3: Without looking down at your blank page, and ONLY looking at your partner’s face, you have 1 minute to draw a portrait of your partner, starting on the bell! </a:t>
            </a:r>
          </a:p>
          <a:p>
            <a:pPr marL="0" indent="0">
              <a:spcAft>
                <a:spcPts val="600"/>
              </a:spcAft>
              <a:buNone/>
            </a:pPr>
            <a:r>
              <a:rPr lang="en-AU" sz="1600" dirty="0">
                <a:latin typeface="Arial"/>
                <a:cs typeface="Arial"/>
              </a:rPr>
              <a:t>Step 4: After the bell, when finished, sign your name, date it, and swap pictures with your partner…</a:t>
            </a:r>
          </a:p>
          <a:p>
            <a:pPr marL="0" indent="0">
              <a:spcAft>
                <a:spcPts val="600"/>
              </a:spcAft>
              <a:buNone/>
            </a:pPr>
            <a:endParaRPr lang="en-US" sz="1600" dirty="0">
              <a:latin typeface="Arial"/>
              <a:cs typeface="Arial"/>
            </a:endParaRPr>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Ways to wellbeing</a:t>
            </a:r>
          </a:p>
        </p:txBody>
      </p:sp>
      <p:pic>
        <p:nvPicPr>
          <p:cNvPr id="5" name="Picture 4">
            <a:extLst>
              <a:ext uri="{FF2B5EF4-FFF2-40B4-BE49-F238E27FC236}">
                <a16:creationId xmlns:a16="http://schemas.microsoft.com/office/drawing/2014/main" id="{E3A11F42-EF32-4CDD-BCC4-937B432C7F1A}"/>
              </a:ext>
            </a:extLst>
          </p:cNvPr>
          <p:cNvPicPr>
            <a:picLocks noChangeAspect="1"/>
          </p:cNvPicPr>
          <p:nvPr/>
        </p:nvPicPr>
        <p:blipFill rotWithShape="1">
          <a:blip r:embed="rId3"/>
          <a:srcRect t="18244" b="15042"/>
          <a:stretch/>
        </p:blipFill>
        <p:spPr>
          <a:xfrm>
            <a:off x="1574276" y="3664162"/>
            <a:ext cx="5733146" cy="2868613"/>
          </a:xfrm>
          <a:prstGeom prst="rect">
            <a:avLst/>
          </a:prstGeom>
        </p:spPr>
      </p:pic>
    </p:spTree>
    <p:extLst>
      <p:ext uri="{BB962C8B-B14F-4D97-AF65-F5344CB8AC3E}">
        <p14:creationId xmlns:p14="http://schemas.microsoft.com/office/powerpoint/2010/main" val="324379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1000"/>
                                        <p:tgtEl>
                                          <p:spTgt spid="6">
                                            <p:txEl>
                                              <p:pRg st="3" end="3"/>
                                            </p:txEl>
                                          </p:spTgt>
                                        </p:tgtEl>
                                      </p:cBhvr>
                                    </p:animEffect>
                                    <p:anim calcmode="lin" valueType="num">
                                      <p:cBhvr>
                                        <p:cTn id="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4" end="4"/>
                                            </p:txEl>
                                          </p:spTgt>
                                        </p:tgtEl>
                                        <p:attrNameLst>
                                          <p:attrName>style.visibility</p:attrName>
                                        </p:attrNameLst>
                                      </p:cBhvr>
                                      <p:to>
                                        <p:strVal val="visible"/>
                                      </p:to>
                                    </p:set>
                                    <p:animEffect transition="in" filter="fade">
                                      <p:cBhvr>
                                        <p:cTn id="14" dur="1000"/>
                                        <p:tgtEl>
                                          <p:spTgt spid="6">
                                            <p:txEl>
                                              <p:pRg st="4" end="4"/>
                                            </p:txEl>
                                          </p:spTgt>
                                        </p:tgtEl>
                                      </p:cBhvr>
                                    </p:animEffect>
                                    <p:anim calcmode="lin" valueType="num">
                                      <p:cBhvr>
                                        <p:cTn id="1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10813783" cy="5202404"/>
          </a:xfrm>
        </p:spPr>
        <p:txBody>
          <a:bodyPr numCol="1">
            <a:noAutofit/>
          </a:bodyPr>
          <a:lstStyle/>
          <a:p>
            <a:pPr marL="0" indent="0">
              <a:spcAft>
                <a:spcPts val="600"/>
              </a:spcAft>
              <a:buNone/>
            </a:pPr>
            <a:r>
              <a:rPr lang="en-AU" sz="2000" b="1" dirty="0">
                <a:solidFill>
                  <a:srgbClr val="6094BE"/>
                </a:solidFill>
                <a:latin typeface="Arial"/>
                <a:cs typeface="Arial"/>
              </a:rPr>
              <a:t>Pathways to wellbeing.</a:t>
            </a:r>
          </a:p>
          <a:p>
            <a:pPr marL="0" indent="0">
              <a:spcAft>
                <a:spcPts val="600"/>
              </a:spcAft>
              <a:buNone/>
            </a:pPr>
            <a:r>
              <a:rPr lang="en-NZ" sz="1600" dirty="0">
                <a:solidFill>
                  <a:srgbClr val="3381BE"/>
                </a:solidFill>
                <a:latin typeface="Arial"/>
                <a:cs typeface="Arial"/>
              </a:rPr>
              <a:t>Connect</a:t>
            </a:r>
            <a:r>
              <a:rPr lang="en-NZ" sz="1600" dirty="0">
                <a:latin typeface="Arial"/>
                <a:cs typeface="Arial"/>
              </a:rPr>
              <a:t> – Make connections with friends, family, colleagues and neighbours. When you build these connections they help enrich your life with new experiences and opportunities.</a:t>
            </a:r>
          </a:p>
          <a:p>
            <a:pPr marL="0" indent="0">
              <a:spcAft>
                <a:spcPts val="600"/>
              </a:spcAft>
              <a:buNone/>
            </a:pPr>
            <a:r>
              <a:rPr lang="en-NZ" sz="1600" dirty="0">
                <a:solidFill>
                  <a:srgbClr val="3381BE"/>
                </a:solidFill>
                <a:latin typeface="Arial"/>
                <a:cs typeface="Arial"/>
              </a:rPr>
              <a:t>Be Active </a:t>
            </a:r>
            <a:r>
              <a:rPr lang="en-NZ" sz="1600" dirty="0">
                <a:latin typeface="Arial"/>
                <a:cs typeface="Arial"/>
              </a:rPr>
              <a:t>– Get moving. Walk, skip, run, dance – move your muscles. Exercise not only makes you feel good, it keeps you healthy. Pick a physical activity that you enjoy.</a:t>
            </a:r>
          </a:p>
          <a:p>
            <a:pPr marL="0" indent="0">
              <a:spcAft>
                <a:spcPts val="600"/>
              </a:spcAft>
              <a:buNone/>
            </a:pPr>
            <a:r>
              <a:rPr lang="en-NZ" sz="1600" dirty="0">
                <a:solidFill>
                  <a:srgbClr val="3381BE"/>
                </a:solidFill>
                <a:latin typeface="Arial"/>
                <a:cs typeface="Arial"/>
              </a:rPr>
              <a:t>Take Notice </a:t>
            </a:r>
            <a:r>
              <a:rPr lang="en-NZ" sz="1600" dirty="0">
                <a:latin typeface="Arial"/>
                <a:cs typeface="Arial"/>
              </a:rPr>
              <a:t>– Be mindful. Be curious. Like a child, see the wonder and beauty of the world. Notice the things around you – the weather, the landscape, the mood and feelings of the people around you. In noticing you learn to appreciate the things that matter.</a:t>
            </a:r>
          </a:p>
          <a:p>
            <a:pPr marL="0" indent="0">
              <a:spcAft>
                <a:spcPts val="600"/>
              </a:spcAft>
              <a:buNone/>
            </a:pPr>
            <a:r>
              <a:rPr lang="en-NZ" sz="1600" dirty="0">
                <a:solidFill>
                  <a:srgbClr val="3381BE"/>
                </a:solidFill>
                <a:latin typeface="Arial"/>
                <a:cs typeface="Arial"/>
              </a:rPr>
              <a:t>Keep Learning </a:t>
            </a:r>
            <a:r>
              <a:rPr lang="en-NZ" sz="1600" dirty="0">
                <a:latin typeface="Arial"/>
                <a:cs typeface="Arial"/>
              </a:rPr>
              <a:t>– We never stop learning. Keep trying something new – a new course you’ve been wanting to do or a more challenging task at work. Challenges keep us on our toes and increase our confidence and excitement in our day.</a:t>
            </a:r>
          </a:p>
          <a:p>
            <a:pPr marL="0" indent="0">
              <a:spcAft>
                <a:spcPts val="600"/>
              </a:spcAft>
              <a:buNone/>
            </a:pPr>
            <a:r>
              <a:rPr lang="en-NZ" sz="1600" dirty="0">
                <a:solidFill>
                  <a:srgbClr val="3381BE"/>
                </a:solidFill>
                <a:latin typeface="Arial"/>
                <a:cs typeface="Arial"/>
              </a:rPr>
              <a:t>Give</a:t>
            </a:r>
            <a:r>
              <a:rPr lang="en-NZ" sz="1600" dirty="0">
                <a:latin typeface="Arial"/>
                <a:cs typeface="Arial"/>
              </a:rPr>
              <a:t> – Be generous with your time, your knowledge and your talents, giving to friends, family and even strangers. Be thankful, smile at people, and volunteer. Sharing to a wider audience gives you a greater reward than just doing things for yourself.</a:t>
            </a:r>
          </a:p>
          <a:p>
            <a:pPr marL="0" indent="0">
              <a:spcAft>
                <a:spcPts val="600"/>
              </a:spcAft>
              <a:buNone/>
            </a:pPr>
            <a:endParaRPr lang="en-US" sz="1600" dirty="0">
              <a:latin typeface="Arial"/>
              <a:cs typeface="Arial"/>
            </a:endParaRPr>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Ways to wellbeing</a:t>
            </a:r>
          </a:p>
        </p:txBody>
      </p:sp>
    </p:spTree>
    <p:extLst>
      <p:ext uri="{BB962C8B-B14F-4D97-AF65-F5344CB8AC3E}">
        <p14:creationId xmlns:p14="http://schemas.microsoft.com/office/powerpoint/2010/main" val="1577007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3093230" cy="4952734"/>
          </a:xfrm>
        </p:spPr>
        <p:txBody>
          <a:bodyPr numCol="1">
            <a:noAutofit/>
          </a:bodyPr>
          <a:lstStyle/>
          <a:p>
            <a:pPr marL="0" indent="0">
              <a:spcAft>
                <a:spcPts val="600"/>
              </a:spcAft>
              <a:buNone/>
            </a:pPr>
            <a:r>
              <a:rPr lang="en-AU" sz="2000" b="1" dirty="0">
                <a:solidFill>
                  <a:srgbClr val="6094BE"/>
                </a:solidFill>
                <a:latin typeface="Arial"/>
                <a:cs typeface="Arial"/>
              </a:rPr>
              <a:t>Wellbeing frameworks and models.</a:t>
            </a:r>
          </a:p>
          <a:p>
            <a:pPr>
              <a:spcAft>
                <a:spcPts val="600"/>
              </a:spcAft>
            </a:pPr>
            <a:r>
              <a:rPr lang="en-NZ" sz="1600" dirty="0">
                <a:latin typeface="Arial"/>
                <a:cs typeface="Arial"/>
              </a:rPr>
              <a:t>Work wellbeing.</a:t>
            </a:r>
          </a:p>
          <a:p>
            <a:pPr>
              <a:spcAft>
                <a:spcPts val="600"/>
              </a:spcAft>
            </a:pPr>
            <a:endParaRPr lang="en-NZ" sz="1600" dirty="0">
              <a:latin typeface="Arial"/>
              <a:cs typeface="Arial"/>
            </a:endParaRPr>
          </a:p>
          <a:p>
            <a:pPr>
              <a:spcAft>
                <a:spcPts val="600"/>
              </a:spcAft>
            </a:pPr>
            <a:endParaRPr lang="en-NZ"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Frameworks</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Picture 8"/>
          <p:cNvPicPr>
            <a:picLocks noChangeAspect="1"/>
          </p:cNvPicPr>
          <p:nvPr/>
        </p:nvPicPr>
        <p:blipFill rotWithShape="1">
          <a:blip r:embed="rId3"/>
          <a:srcRect l="12962" r="15092" b="1801"/>
          <a:stretch/>
        </p:blipFill>
        <p:spPr>
          <a:xfrm>
            <a:off x="3440784" y="-5182"/>
            <a:ext cx="8751216" cy="6715460"/>
          </a:xfrm>
          <a:prstGeom prst="rect">
            <a:avLst/>
          </a:prstGeom>
        </p:spPr>
      </p:pic>
    </p:spTree>
    <p:extLst>
      <p:ext uri="{BB962C8B-B14F-4D97-AF65-F5344CB8AC3E}">
        <p14:creationId xmlns:p14="http://schemas.microsoft.com/office/powerpoint/2010/main" val="2472457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578507" y="186268"/>
            <a:ext cx="9691560" cy="646331"/>
          </a:xfrm>
          <a:prstGeom prst="rect">
            <a:avLst/>
          </a:prstGeom>
          <a:noFill/>
        </p:spPr>
        <p:txBody>
          <a:bodyPr wrap="square" rtlCol="0">
            <a:spAutoFit/>
          </a:bodyPr>
          <a:lstStyle/>
          <a:p>
            <a:r>
              <a:rPr lang="en-US" sz="3600" dirty="0">
                <a:solidFill>
                  <a:schemeClr val="bg1"/>
                </a:solidFill>
                <a:latin typeface="Arial"/>
                <a:cs typeface="Arial"/>
              </a:rPr>
              <a:t>Frameworks and models</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
        <p:nvSpPr>
          <p:cNvPr id="6" name="Content Placeholder 2"/>
          <p:cNvSpPr>
            <a:spLocks noGrp="1"/>
          </p:cNvSpPr>
          <p:nvPr>
            <p:ph idx="1"/>
          </p:nvPr>
        </p:nvSpPr>
        <p:spPr>
          <a:xfrm>
            <a:off x="578507" y="1294708"/>
            <a:ext cx="11034986" cy="4952734"/>
          </a:xfrm>
        </p:spPr>
        <p:txBody>
          <a:bodyPr numCol="1">
            <a:noAutofit/>
          </a:bodyPr>
          <a:lstStyle/>
          <a:p>
            <a:pPr marL="0" indent="0">
              <a:spcAft>
                <a:spcPts val="600"/>
              </a:spcAft>
              <a:buNone/>
            </a:pPr>
            <a:r>
              <a:rPr lang="en-AU" sz="2000" b="1" dirty="0">
                <a:solidFill>
                  <a:srgbClr val="6094BE"/>
                </a:solidFill>
                <a:latin typeface="Arial"/>
                <a:cs typeface="Arial"/>
              </a:rPr>
              <a:t>A wellbeing framework and models.</a:t>
            </a:r>
          </a:p>
          <a:p>
            <a:pPr>
              <a:spcAft>
                <a:spcPts val="600"/>
              </a:spcAft>
            </a:pPr>
            <a:r>
              <a:rPr lang="en-NZ" sz="1600" dirty="0">
                <a:latin typeface="Arial"/>
                <a:cs typeface="Arial"/>
              </a:rPr>
              <a:t>Me, We, Us.</a:t>
            </a: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r>
              <a:rPr lang="en-NZ" sz="1600" dirty="0">
                <a:latin typeface="Arial"/>
                <a:cs typeface="Arial"/>
              </a:rPr>
              <a:t>Jarden, A., &amp; Jarden, R. (2016). Positive psychological assessment for the workplace. In L. Oades et al. (Eds.), </a:t>
            </a:r>
            <a:r>
              <a:rPr lang="en-NZ" sz="1600" i="1" dirty="0">
                <a:latin typeface="Arial"/>
                <a:cs typeface="Arial"/>
              </a:rPr>
              <a:t>The Wiley-Blackwell Handbook of Positive Psychology at Work</a:t>
            </a:r>
            <a:r>
              <a:rPr lang="en-NZ" sz="1600" dirty="0">
                <a:latin typeface="Arial"/>
                <a:cs typeface="Arial"/>
              </a:rPr>
              <a:t>, pp. 415-437. Published Online: 19 Nov 2016: DOI: 10.1002/9781118977620.ch22</a:t>
            </a:r>
          </a:p>
          <a:p>
            <a:pPr>
              <a:spcAft>
                <a:spcPts val="600"/>
              </a:spcAft>
            </a:pPr>
            <a:r>
              <a:rPr lang="en-NZ" sz="1600" dirty="0">
                <a:latin typeface="Arial"/>
                <a:cs typeface="Arial"/>
              </a:rPr>
              <a:t>Embedding change must be </a:t>
            </a:r>
            <a:r>
              <a:rPr lang="en-NZ" sz="1600" dirty="0">
                <a:solidFill>
                  <a:srgbClr val="3381BE"/>
                </a:solidFill>
                <a:latin typeface="Arial"/>
                <a:cs typeface="Arial"/>
              </a:rPr>
              <a:t>holistic and systemic</a:t>
            </a:r>
            <a:r>
              <a:rPr lang="en-NZ" sz="1600" dirty="0">
                <a:latin typeface="Arial"/>
                <a:cs typeface="Arial"/>
              </a:rPr>
              <a:t>. All organizations are complex and dynamic systems, not simple and linear. </a:t>
            </a:r>
          </a:p>
          <a:p>
            <a:pPr>
              <a:spcAft>
                <a:spcPts val="600"/>
              </a:spcAft>
            </a:pPr>
            <a:endParaRPr lang="en-NZ"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pic>
        <p:nvPicPr>
          <p:cNvPr id="11" name="Content Placeholder 8"/>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2172443" y="1873072"/>
            <a:ext cx="3342238" cy="3054991"/>
          </a:xfrm>
          <a:prstGeom prst="rect">
            <a:avLst/>
          </a:prstGeom>
        </p:spPr>
      </p:pic>
      <p:pic>
        <p:nvPicPr>
          <p:cNvPr id="10" name="Picture 9"/>
          <p:cNvPicPr>
            <a:picLocks noChangeAspect="1"/>
          </p:cNvPicPr>
          <p:nvPr/>
        </p:nvPicPr>
        <p:blipFill>
          <a:blip r:embed="rId4"/>
          <a:stretch>
            <a:fillRect/>
          </a:stretch>
        </p:blipFill>
        <p:spPr>
          <a:xfrm>
            <a:off x="6189677" y="1794997"/>
            <a:ext cx="3021710" cy="3111855"/>
          </a:xfrm>
          <a:prstGeom prst="rect">
            <a:avLst/>
          </a:prstGeom>
        </p:spPr>
      </p:pic>
    </p:spTree>
    <p:extLst>
      <p:ext uri="{BB962C8B-B14F-4D97-AF65-F5344CB8AC3E}">
        <p14:creationId xmlns:p14="http://schemas.microsoft.com/office/powerpoint/2010/main" val="854853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509047" y="186268"/>
            <a:ext cx="9761020" cy="646331"/>
          </a:xfrm>
          <a:prstGeom prst="rect">
            <a:avLst/>
          </a:prstGeom>
          <a:noFill/>
        </p:spPr>
        <p:txBody>
          <a:bodyPr wrap="square" rtlCol="0">
            <a:spAutoFit/>
          </a:bodyPr>
          <a:lstStyle/>
          <a:p>
            <a:r>
              <a:rPr lang="en-US" sz="3600" dirty="0">
                <a:solidFill>
                  <a:schemeClr val="bg1"/>
                </a:solidFill>
                <a:latin typeface="Arial"/>
                <a:cs typeface="Arial"/>
              </a:rPr>
              <a:t>Frameworks and models</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
        <p:nvSpPr>
          <p:cNvPr id="6" name="Content Placeholder 2"/>
          <p:cNvSpPr>
            <a:spLocks noGrp="1"/>
          </p:cNvSpPr>
          <p:nvPr>
            <p:ph idx="1"/>
          </p:nvPr>
        </p:nvSpPr>
        <p:spPr>
          <a:xfrm>
            <a:off x="578507" y="1294708"/>
            <a:ext cx="11034986" cy="4952734"/>
          </a:xfrm>
        </p:spPr>
        <p:txBody>
          <a:bodyPr numCol="1">
            <a:noAutofit/>
          </a:bodyPr>
          <a:lstStyle/>
          <a:p>
            <a:pPr marL="0" indent="0">
              <a:spcAft>
                <a:spcPts val="600"/>
              </a:spcAft>
              <a:buNone/>
            </a:pPr>
            <a:r>
              <a:rPr lang="en-AU" sz="2000" b="1" dirty="0">
                <a:solidFill>
                  <a:srgbClr val="6094BE"/>
                </a:solidFill>
                <a:latin typeface="Arial"/>
                <a:cs typeface="Arial"/>
              </a:rPr>
              <a:t>But really it’s about scientifically informed processes; not just content.</a:t>
            </a:r>
          </a:p>
          <a:p>
            <a:pPr>
              <a:spcAft>
                <a:spcPts val="600"/>
              </a:spcAft>
            </a:pPr>
            <a:r>
              <a:rPr lang="en-NZ" sz="1600" dirty="0">
                <a:latin typeface="Arial"/>
                <a:cs typeface="Arial"/>
              </a:rPr>
              <a:t>WRC LIMBER Framework.</a:t>
            </a:r>
          </a:p>
          <a:p>
            <a:pPr>
              <a:spcAft>
                <a:spcPts val="600"/>
              </a:spcAft>
            </a:pPr>
            <a:endParaRPr lang="en-NZ" sz="1600" dirty="0">
              <a:latin typeface="Arial"/>
              <a:cs typeface="Arial"/>
            </a:endParaRPr>
          </a:p>
          <a:p>
            <a:pPr marL="0" indent="0" algn="ctr">
              <a:spcAft>
                <a:spcPts val="600"/>
              </a:spcAft>
              <a:buNone/>
            </a:pPr>
            <a:r>
              <a:rPr lang="en-NZ" sz="2400" dirty="0">
                <a:solidFill>
                  <a:srgbClr val="3381BE"/>
                </a:solidFill>
                <a:latin typeface="Arial"/>
                <a:cs typeface="Arial"/>
              </a:rPr>
              <a:t>L</a:t>
            </a:r>
            <a:r>
              <a:rPr lang="en-NZ" sz="2400" dirty="0">
                <a:latin typeface="Arial"/>
                <a:cs typeface="Arial"/>
              </a:rPr>
              <a:t>ead → </a:t>
            </a:r>
            <a:r>
              <a:rPr lang="en-NZ" sz="2400" dirty="0">
                <a:solidFill>
                  <a:srgbClr val="3381BE"/>
                </a:solidFill>
                <a:latin typeface="Arial"/>
                <a:cs typeface="Arial"/>
              </a:rPr>
              <a:t>I</a:t>
            </a:r>
            <a:r>
              <a:rPr lang="en-NZ" sz="2400" dirty="0">
                <a:latin typeface="Arial"/>
                <a:cs typeface="Arial"/>
              </a:rPr>
              <a:t>nitiate → </a:t>
            </a:r>
            <a:r>
              <a:rPr lang="en-NZ" sz="2400" dirty="0">
                <a:solidFill>
                  <a:srgbClr val="3381BE"/>
                </a:solidFill>
                <a:latin typeface="Arial"/>
                <a:cs typeface="Arial"/>
              </a:rPr>
              <a:t>M</a:t>
            </a:r>
            <a:r>
              <a:rPr lang="en-NZ" sz="2400" dirty="0">
                <a:latin typeface="Arial"/>
                <a:cs typeface="Arial"/>
              </a:rPr>
              <a:t>easure → </a:t>
            </a:r>
            <a:r>
              <a:rPr lang="en-NZ" sz="2400" dirty="0">
                <a:solidFill>
                  <a:srgbClr val="3381BE"/>
                </a:solidFill>
                <a:latin typeface="Arial"/>
                <a:cs typeface="Arial"/>
              </a:rPr>
              <a:t>B</a:t>
            </a:r>
            <a:r>
              <a:rPr lang="en-NZ" sz="2400" dirty="0">
                <a:latin typeface="Arial"/>
                <a:cs typeface="Arial"/>
              </a:rPr>
              <a:t>uild → </a:t>
            </a:r>
            <a:r>
              <a:rPr lang="en-NZ" sz="2400" dirty="0">
                <a:solidFill>
                  <a:srgbClr val="3381BE"/>
                </a:solidFill>
                <a:latin typeface="Arial"/>
                <a:cs typeface="Arial"/>
              </a:rPr>
              <a:t>E</a:t>
            </a:r>
            <a:r>
              <a:rPr lang="en-NZ" sz="2400" dirty="0">
                <a:latin typeface="Arial"/>
                <a:cs typeface="Arial"/>
              </a:rPr>
              <a:t>mbed → </a:t>
            </a:r>
            <a:r>
              <a:rPr lang="en-NZ" sz="2400" dirty="0">
                <a:solidFill>
                  <a:srgbClr val="3381BE"/>
                </a:solidFill>
                <a:latin typeface="Arial"/>
                <a:cs typeface="Arial"/>
              </a:rPr>
              <a:t>R</a:t>
            </a:r>
            <a:r>
              <a:rPr lang="en-NZ" sz="2400" dirty="0">
                <a:latin typeface="Arial"/>
                <a:cs typeface="Arial"/>
              </a:rPr>
              <a:t>esearch</a:t>
            </a:r>
          </a:p>
          <a:p>
            <a:pPr>
              <a:spcAft>
                <a:spcPts val="600"/>
              </a:spcAft>
            </a:pPr>
            <a:endParaRPr lang="en-NZ" sz="1600" dirty="0">
              <a:latin typeface="Arial"/>
              <a:cs typeface="Arial"/>
            </a:endParaRPr>
          </a:p>
          <a:p>
            <a:pPr>
              <a:spcAft>
                <a:spcPts val="600"/>
              </a:spcAft>
            </a:pPr>
            <a:endParaRPr lang="en-NZ" sz="1600" dirty="0">
              <a:latin typeface="Arial"/>
              <a:cs typeface="Arial"/>
            </a:endParaRPr>
          </a:p>
          <a:p>
            <a:pPr marL="0" indent="0">
              <a:spcAft>
                <a:spcPts val="600"/>
              </a:spcAft>
              <a:buNone/>
            </a:pPr>
            <a:r>
              <a:rPr lang="en-NZ" sz="1600" dirty="0">
                <a:latin typeface="Arial"/>
                <a:cs typeface="Arial"/>
              </a:rPr>
              <a:t>Most only build… And even then, a lot of the time this is pretty hit and miss and token… </a:t>
            </a:r>
          </a:p>
          <a:p>
            <a:pPr>
              <a:spcAft>
                <a:spcPts val="600"/>
              </a:spcAft>
            </a:pPr>
            <a:endParaRPr lang="en-NZ"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cxnSp>
        <p:nvCxnSpPr>
          <p:cNvPr id="4" name="Straight Arrow Connector 3">
            <a:extLst>
              <a:ext uri="{FF2B5EF4-FFF2-40B4-BE49-F238E27FC236}">
                <a16:creationId xmlns:a16="http://schemas.microsoft.com/office/drawing/2014/main" id="{5D89657F-61B6-4582-A56B-AF5DAE9779B7}"/>
              </a:ext>
            </a:extLst>
          </p:cNvPr>
          <p:cNvCxnSpPr/>
          <p:nvPr/>
        </p:nvCxnSpPr>
        <p:spPr>
          <a:xfrm flipV="1">
            <a:off x="2158738" y="2912882"/>
            <a:ext cx="3959258" cy="8107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9904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348658" cy="5202404"/>
          </a:xfrm>
        </p:spPr>
        <p:txBody>
          <a:bodyPr numCol="1">
            <a:noAutofit/>
          </a:bodyPr>
          <a:lstStyle/>
          <a:p>
            <a:pPr>
              <a:spcAft>
                <a:spcPts val="600"/>
              </a:spcAft>
            </a:pPr>
            <a:endParaRPr lang="en-NZ" sz="2000" dirty="0">
              <a:latin typeface="Arial"/>
              <a:cs typeface="Arial"/>
            </a:endParaRPr>
          </a:p>
          <a:p>
            <a:endParaRPr lang="en-US" sz="1000" dirty="0"/>
          </a:p>
        </p:txBody>
      </p:sp>
      <p:sp>
        <p:nvSpPr>
          <p:cNvPr id="8" name="TextBox 7"/>
          <p:cNvSpPr txBox="1"/>
          <p:nvPr/>
        </p:nvSpPr>
        <p:spPr>
          <a:xfrm>
            <a:off x="1461155" y="186268"/>
            <a:ext cx="8808912" cy="646331"/>
          </a:xfrm>
          <a:prstGeom prst="rect">
            <a:avLst/>
          </a:prstGeom>
          <a:noFill/>
        </p:spPr>
        <p:txBody>
          <a:bodyPr wrap="square" rtlCol="0">
            <a:spAutoFit/>
          </a:bodyPr>
          <a:lstStyle/>
          <a:p>
            <a:r>
              <a:rPr lang="en-US" sz="3600" dirty="0">
                <a:solidFill>
                  <a:schemeClr val="bg1"/>
                </a:solidFill>
                <a:latin typeface="Arial"/>
                <a:cs typeface="Arial"/>
              </a:rPr>
              <a:t>Frameworks and models</a:t>
            </a:r>
          </a:p>
        </p:txBody>
      </p:sp>
      <p:pic>
        <p:nvPicPr>
          <p:cNvPr id="4" name="Picture 3">
            <a:extLst>
              <a:ext uri="{FF2B5EF4-FFF2-40B4-BE49-F238E27FC236}">
                <a16:creationId xmlns:a16="http://schemas.microsoft.com/office/drawing/2014/main" id="{5EF4624E-28C6-486B-AD80-E6D2D858DFA8}"/>
              </a:ext>
            </a:extLst>
          </p:cNvPr>
          <p:cNvPicPr>
            <a:picLocks noChangeAspect="1"/>
          </p:cNvPicPr>
          <p:nvPr/>
        </p:nvPicPr>
        <p:blipFill>
          <a:blip r:embed="rId3"/>
          <a:stretch>
            <a:fillRect/>
          </a:stretch>
        </p:blipFill>
        <p:spPr>
          <a:xfrm>
            <a:off x="5640014" y="2325926"/>
            <a:ext cx="6150332" cy="3279719"/>
          </a:xfrm>
          <a:prstGeom prst="rect">
            <a:avLst/>
          </a:prstGeom>
        </p:spPr>
      </p:pic>
      <p:sp>
        <p:nvSpPr>
          <p:cNvPr id="5" name="TextBox 4">
            <a:extLst>
              <a:ext uri="{FF2B5EF4-FFF2-40B4-BE49-F238E27FC236}">
                <a16:creationId xmlns:a16="http://schemas.microsoft.com/office/drawing/2014/main" id="{1D381E67-7A20-4EC0-BEEA-68AA673E458D}"/>
              </a:ext>
            </a:extLst>
          </p:cNvPr>
          <p:cNvSpPr txBox="1"/>
          <p:nvPr/>
        </p:nvSpPr>
        <p:spPr>
          <a:xfrm>
            <a:off x="7183225" y="1610085"/>
            <a:ext cx="4015819" cy="461665"/>
          </a:xfrm>
          <a:prstGeom prst="rect">
            <a:avLst/>
          </a:prstGeom>
          <a:noFill/>
        </p:spPr>
        <p:txBody>
          <a:bodyPr wrap="square" rtlCol="0">
            <a:spAutoFit/>
          </a:bodyPr>
          <a:lstStyle/>
          <a:p>
            <a:r>
              <a:rPr lang="en-AU" sz="2400" dirty="0"/>
              <a:t>What the data show</a:t>
            </a:r>
          </a:p>
        </p:txBody>
      </p:sp>
      <p:sp>
        <p:nvSpPr>
          <p:cNvPr id="23" name="TextBox 22">
            <a:extLst>
              <a:ext uri="{FF2B5EF4-FFF2-40B4-BE49-F238E27FC236}">
                <a16:creationId xmlns:a16="http://schemas.microsoft.com/office/drawing/2014/main" id="{98C96FB1-2485-4EFF-88CE-1C4DF2B2FA06}"/>
              </a:ext>
            </a:extLst>
          </p:cNvPr>
          <p:cNvSpPr txBox="1"/>
          <p:nvPr/>
        </p:nvSpPr>
        <p:spPr>
          <a:xfrm>
            <a:off x="1000284" y="1584547"/>
            <a:ext cx="4015819" cy="461665"/>
          </a:xfrm>
          <a:prstGeom prst="rect">
            <a:avLst/>
          </a:prstGeom>
          <a:noFill/>
        </p:spPr>
        <p:txBody>
          <a:bodyPr wrap="square" rtlCol="0">
            <a:spAutoFit/>
          </a:bodyPr>
          <a:lstStyle/>
          <a:p>
            <a:r>
              <a:rPr lang="en-AU" sz="2400" dirty="0"/>
              <a:t>Old (current) perspective </a:t>
            </a:r>
          </a:p>
        </p:txBody>
      </p:sp>
      <p:sp>
        <p:nvSpPr>
          <p:cNvPr id="24" name="Arc 23">
            <a:extLst>
              <a:ext uri="{FF2B5EF4-FFF2-40B4-BE49-F238E27FC236}">
                <a16:creationId xmlns:a16="http://schemas.microsoft.com/office/drawing/2014/main" id="{E451F7BF-6228-4109-AA2D-EDDA4C4D0FFD}"/>
              </a:ext>
            </a:extLst>
          </p:cNvPr>
          <p:cNvSpPr/>
          <p:nvPr/>
        </p:nvSpPr>
        <p:spPr>
          <a:xfrm flipH="1">
            <a:off x="7805636" y="3428999"/>
            <a:ext cx="1649448" cy="1915507"/>
          </a:xfrm>
          <a:prstGeom prst="arc">
            <a:avLst>
              <a:gd name="adj1" fmla="val 16200000"/>
              <a:gd name="adj2" fmla="val 252167"/>
            </a:avLst>
          </a:prstGeom>
          <a:ln w="38100">
            <a:solidFill>
              <a:srgbClr val="00B050"/>
            </a:solidFill>
            <a:prstDash val="sysDash"/>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pic>
        <p:nvPicPr>
          <p:cNvPr id="5124" name="Picture 4" descr="https://image.slidesharecdn.com/healthpromotingcommunityhealthpromotingshcoolshelsinki-170828100957/95/dora-gudrun-gudmunsdottir-health-promoting-schools-and-communities-75-638.jpg?cb=1503917070">
            <a:extLst>
              <a:ext uri="{FF2B5EF4-FFF2-40B4-BE49-F238E27FC236}">
                <a16:creationId xmlns:a16="http://schemas.microsoft.com/office/drawing/2014/main" id="{287AF244-9845-40D9-944E-33A89886D6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16" t="19587" r="1887" b="17574"/>
          <a:stretch/>
        </p:blipFill>
        <p:spPr bwMode="auto">
          <a:xfrm>
            <a:off x="801278" y="2543984"/>
            <a:ext cx="5147035" cy="2867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49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1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Geelong Breathing. </a:t>
            </a:r>
          </a:p>
          <a:p>
            <a:r>
              <a:rPr lang="en-NZ" sz="1600" u="sng" dirty="0">
                <a:latin typeface="Arial"/>
                <a:cs typeface="Arial"/>
              </a:rPr>
              <a:t>Breath One</a:t>
            </a:r>
            <a:r>
              <a:rPr lang="en-NZ" sz="1600" dirty="0">
                <a:latin typeface="Arial"/>
                <a:cs typeface="Arial"/>
              </a:rPr>
              <a:t>. Take a deep breath in through your nose and fill your lungs with as much air as possible. As you are doing so, notice your </a:t>
            </a:r>
            <a:r>
              <a:rPr lang="en-NZ" sz="1600" dirty="0">
                <a:solidFill>
                  <a:srgbClr val="3381BE"/>
                </a:solidFill>
                <a:latin typeface="Arial"/>
                <a:cs typeface="Arial"/>
              </a:rPr>
              <a:t>physical body </a:t>
            </a:r>
            <a:r>
              <a:rPr lang="en-NZ" sz="1600" dirty="0">
                <a:latin typeface="Arial"/>
                <a:cs typeface="Arial"/>
              </a:rPr>
              <a:t>and any points of pain or tension. As you breath out slowly through your mouth, imagine you are pushing or releasing any tension away. Feel yourself sink into your chair or the floor if you are standing</a:t>
            </a:r>
          </a:p>
          <a:p>
            <a:r>
              <a:rPr lang="en-NZ" sz="1600" u="sng" dirty="0">
                <a:latin typeface="Arial"/>
                <a:cs typeface="Arial"/>
              </a:rPr>
              <a:t>Breath Two</a:t>
            </a:r>
            <a:r>
              <a:rPr lang="en-NZ" sz="1600" dirty="0">
                <a:latin typeface="Arial"/>
                <a:cs typeface="Arial"/>
              </a:rPr>
              <a:t>. Take a deep breath in through your nose and fill your lungs with as much air as possible. Now as you breathe out think about what you are grateful for right at this very moment. Not what you are grateful for that has happened in the past, or looking towards the future, but right in this very moment think about one thing you are grateful for and exhale slowly. Say to yourself </a:t>
            </a:r>
            <a:r>
              <a:rPr lang="en-NZ" sz="1600" dirty="0">
                <a:solidFill>
                  <a:srgbClr val="3381BE"/>
                </a:solidFill>
                <a:latin typeface="Arial"/>
                <a:cs typeface="Arial"/>
              </a:rPr>
              <a:t>“Right now I am grateful for...”.</a:t>
            </a:r>
            <a:endParaRPr lang="en-NZ" sz="1600" dirty="0">
              <a:latin typeface="Arial"/>
              <a:cs typeface="Arial"/>
            </a:endParaRPr>
          </a:p>
          <a:p>
            <a:r>
              <a:rPr lang="en-NZ" sz="1600" u="sng" dirty="0">
                <a:latin typeface="Arial"/>
                <a:cs typeface="Arial"/>
              </a:rPr>
              <a:t>Breath Three</a:t>
            </a:r>
            <a:r>
              <a:rPr lang="en-NZ" sz="1600" dirty="0">
                <a:latin typeface="Arial"/>
                <a:cs typeface="Arial"/>
              </a:rPr>
              <a:t>. Take a deep breath in through your nose and fill your lungs with as much air as possible. Now as you breathe out think about your frame of reference and what intentional state you want to be in right now. Do you intend to be kind? Do you intend to be open minded? Do you intend to be peaceful? Whatever intention you wish to have at this present moment, cultivate it when you exhale by saying to yourself </a:t>
            </a:r>
            <a:r>
              <a:rPr lang="en-NZ" sz="1600" dirty="0">
                <a:solidFill>
                  <a:srgbClr val="3381BE"/>
                </a:solidFill>
                <a:latin typeface="Arial"/>
                <a:cs typeface="Arial"/>
              </a:rPr>
              <a:t>“My intention right now is to be …”.</a:t>
            </a:r>
          </a:p>
          <a:p>
            <a:endParaRPr lang="en-NZ" sz="1600" dirty="0">
              <a:latin typeface="Arial"/>
              <a:cs typeface="Arial"/>
            </a:endParaRPr>
          </a:p>
          <a:p>
            <a:r>
              <a:rPr lang="en-NZ" sz="1200" dirty="0">
                <a:latin typeface="Arial"/>
                <a:cs typeface="Arial"/>
              </a:rPr>
              <a:t>Credit: This exercise was developed by Justin Robinson, Head of Positive Education at Geelong Grammer School in Australia</a:t>
            </a:r>
            <a:endParaRPr lang="en-US" sz="12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Quick break</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2927725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Why invest in wellbeing? Return on investment and the business case for Wellbeing, including the resources and strategies you may need to convince decision makers.</a:t>
            </a:r>
          </a:p>
          <a:p>
            <a:pPr lvl="1">
              <a:spcAft>
                <a:spcPts val="600"/>
              </a:spcAft>
            </a:pPr>
            <a:r>
              <a:rPr lang="en-NZ" sz="1200" dirty="0">
                <a:latin typeface="Arial"/>
                <a:cs typeface="Arial"/>
              </a:rPr>
              <a:t>Kavanagh, E., &amp; Jarden, A. (September, 2017). </a:t>
            </a:r>
            <a:r>
              <a:rPr lang="en-NZ" sz="1200" i="1" dirty="0">
                <a:latin typeface="Arial"/>
                <a:cs typeface="Arial"/>
              </a:rPr>
              <a:t>The business case for organisational wellbeing: Literature review</a:t>
            </a:r>
            <a:r>
              <a:rPr lang="en-NZ" sz="1200" dirty="0">
                <a:latin typeface="Arial"/>
                <a:cs typeface="Arial"/>
              </a:rPr>
              <a:t>, (pp. 1-7). Wellbeing and Resilience Centre, South Australian Health and Medical Research Institute, Adelaide, Australia. </a:t>
            </a:r>
          </a:p>
          <a:p>
            <a:pPr>
              <a:spcAft>
                <a:spcPts val="600"/>
              </a:spcAft>
            </a:pPr>
            <a:r>
              <a:rPr lang="en-NZ" sz="1600" dirty="0">
                <a:latin typeface="Arial"/>
                <a:cs typeface="Arial"/>
              </a:rPr>
              <a:t>PricewaterhouseCoopers report that every organisational dollar invested into organisational mental health and wellbeing provides a return of approximately $2.30 – that is, for every dollar spent on successfully implementing an appropriate action towards creating a mentally healthy workplace, there is an </a:t>
            </a:r>
            <a:r>
              <a:rPr lang="en-NZ" sz="1600" dirty="0">
                <a:solidFill>
                  <a:srgbClr val="3381BE"/>
                </a:solidFill>
                <a:latin typeface="Arial"/>
                <a:cs typeface="Arial"/>
              </a:rPr>
              <a:t>average of $2.30 in benefits </a:t>
            </a:r>
            <a:r>
              <a:rPr lang="en-NZ" sz="1600" dirty="0">
                <a:latin typeface="Arial"/>
                <a:cs typeface="Arial"/>
              </a:rPr>
              <a:t>gained by the organisation (PwC, 2014). </a:t>
            </a:r>
          </a:p>
          <a:p>
            <a:pPr>
              <a:spcAft>
                <a:spcPts val="600"/>
              </a:spcAft>
            </a:pPr>
            <a:r>
              <a:rPr lang="en-NZ" sz="1600" dirty="0">
                <a:latin typeface="Arial"/>
                <a:cs typeface="Arial"/>
              </a:rPr>
              <a:t>As a rough guide, the most solid research on this issue related to wellbeing reports a range between two to nine dollars in return for every wellbeing dollar spent, with the </a:t>
            </a:r>
            <a:r>
              <a:rPr lang="en-NZ" sz="1600" dirty="0">
                <a:solidFill>
                  <a:srgbClr val="3381BE"/>
                </a:solidFill>
                <a:latin typeface="Arial"/>
                <a:cs typeface="Arial"/>
              </a:rPr>
              <a:t>average being about a 4-to-1 return</a:t>
            </a:r>
            <a:r>
              <a:rPr lang="en-NZ" sz="1600" dirty="0">
                <a:latin typeface="Arial"/>
                <a:cs typeface="Arial"/>
              </a:rPr>
              <a:t>. This return is largely through cost savings, improved productivity, and enhanced customer service. </a:t>
            </a:r>
            <a:endParaRPr lang="en-US" sz="1600" dirty="0">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Return on investment </a:t>
            </a:r>
          </a:p>
        </p:txBody>
      </p:sp>
    </p:spTree>
    <p:extLst>
      <p:ext uri="{BB962C8B-B14F-4D97-AF65-F5344CB8AC3E}">
        <p14:creationId xmlns:p14="http://schemas.microsoft.com/office/powerpoint/2010/main" val="3642052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Housekeeping.</a:t>
            </a:r>
          </a:p>
          <a:p>
            <a:r>
              <a:rPr lang="en-NZ" sz="1600" dirty="0">
                <a:latin typeface="Arial"/>
                <a:cs typeface="Arial"/>
              </a:rPr>
              <a:t>Fire alarm or emergency… </a:t>
            </a:r>
          </a:p>
          <a:p>
            <a:r>
              <a:rPr lang="en-NZ" sz="1600" dirty="0">
                <a:latin typeface="Arial"/>
                <a:cs typeface="Arial"/>
              </a:rPr>
              <a:t>Cell phones and checking email – make yourself at home…</a:t>
            </a:r>
          </a:p>
          <a:p>
            <a:r>
              <a:rPr lang="en-NZ" sz="1600" dirty="0">
                <a:latin typeface="Arial"/>
                <a:cs typeface="Arial"/>
              </a:rPr>
              <a:t>Breaks – to the buzzer… </a:t>
            </a:r>
          </a:p>
          <a:p>
            <a:r>
              <a:rPr lang="en-NZ" sz="1600" dirty="0">
                <a:latin typeface="Arial"/>
                <a:cs typeface="Arial"/>
              </a:rPr>
              <a:t>Respect and confidentiality…</a:t>
            </a:r>
          </a:p>
          <a:p>
            <a:endParaRPr lang="en-NZ" sz="1600" dirty="0">
              <a:latin typeface="Arial"/>
              <a:cs typeface="Arial"/>
            </a:endParaRPr>
          </a:p>
          <a:p>
            <a:endParaRPr lang="en-NZ" sz="1600" dirty="0">
              <a:latin typeface="Arial"/>
              <a:cs typeface="Arial"/>
            </a:endParaRPr>
          </a:p>
          <a:p>
            <a:endParaRPr lang="en-NZ" sz="1600" dirty="0">
              <a:latin typeface="Arial"/>
              <a:cs typeface="Arial"/>
            </a:endParaRPr>
          </a:p>
          <a:p>
            <a:pPr marL="0" indent="0">
              <a:buNone/>
            </a:pPr>
            <a:endParaRPr lang="en-US" sz="1600" dirty="0">
              <a:latin typeface="Arial"/>
              <a:cs typeface="Arial"/>
            </a:endParaRPr>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Housekeeping</a:t>
            </a:r>
          </a:p>
        </p:txBody>
      </p:sp>
      <p:pic>
        <p:nvPicPr>
          <p:cNvPr id="5" name="Picture 2" descr="http://images01.olx-st.com/ui/3/29/25/1357301751_469572425_2-Android-40-3G-Phone-Squire-1Ghz-Dual-Core-CPU-6-Inch-Display-White-Karachi.jpg">
            <a:extLst>
              <a:ext uri="{FF2B5EF4-FFF2-40B4-BE49-F238E27FC236}">
                <a16:creationId xmlns:a16="http://schemas.microsoft.com/office/drawing/2014/main" id="{AD3BAB30-E2F7-4F32-8BEA-07CD075E95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888" y="1887994"/>
            <a:ext cx="2140000" cy="1404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361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5013868"/>
          </a:xfrm>
        </p:spPr>
        <p:txBody>
          <a:bodyPr numCol="1">
            <a:noAutofit/>
          </a:bodyPr>
          <a:lstStyle/>
          <a:p>
            <a:pPr marL="0" indent="0">
              <a:spcAft>
                <a:spcPts val="600"/>
              </a:spcAft>
              <a:buNone/>
            </a:pPr>
            <a:r>
              <a:rPr lang="en-AU" sz="2000" b="1" dirty="0">
                <a:solidFill>
                  <a:srgbClr val="6094BE"/>
                </a:solidFill>
                <a:latin typeface="Arial"/>
                <a:cs typeface="Arial"/>
              </a:rPr>
              <a:t>Why invest in wellbeing? Return on investment and the business case for Wellbeing, including the resources and strategies you may need to convince decision makers.</a:t>
            </a:r>
          </a:p>
          <a:p>
            <a:pPr>
              <a:spcAft>
                <a:spcPts val="600"/>
              </a:spcAft>
            </a:pPr>
            <a:r>
              <a:rPr lang="en-NZ" sz="1600" dirty="0">
                <a:latin typeface="Arial"/>
                <a:cs typeface="Arial"/>
              </a:rPr>
              <a:t>Individual benefits: </a:t>
            </a:r>
          </a:p>
          <a:p>
            <a:pPr lvl="1">
              <a:spcAft>
                <a:spcPts val="600"/>
              </a:spcAft>
            </a:pPr>
            <a:r>
              <a:rPr lang="en-NZ" sz="1200" dirty="0">
                <a:latin typeface="Arial"/>
                <a:cs typeface="Arial"/>
              </a:rPr>
              <a:t>Employees with high wellbeing display more energy at work, provide better customer service, play more effective roles in teams, are more creative, and are open to innovation, ideas and change (Lyubomirsky et al., 2005).</a:t>
            </a:r>
          </a:p>
          <a:p>
            <a:pPr>
              <a:spcAft>
                <a:spcPts val="600"/>
              </a:spcAft>
            </a:pPr>
            <a:r>
              <a:rPr lang="en-NZ" sz="1600" dirty="0">
                <a:latin typeface="Arial"/>
                <a:cs typeface="Arial"/>
              </a:rPr>
              <a:t>Organisational benefits: </a:t>
            </a:r>
          </a:p>
          <a:p>
            <a:pPr lvl="1">
              <a:spcAft>
                <a:spcPts val="600"/>
              </a:spcAft>
            </a:pPr>
            <a:r>
              <a:rPr lang="en-NZ" sz="1200" dirty="0">
                <a:latin typeface="Arial"/>
                <a:cs typeface="Arial"/>
              </a:rPr>
              <a:t>Organisations with high wellbeing out compete their competitors, attract top talent, make more money than organisations with low wellbeing, and do better on the stock market than organisations without satisfied employees (Edmans, 2011).</a:t>
            </a:r>
          </a:p>
          <a:p>
            <a:pPr>
              <a:spcAft>
                <a:spcPts val="600"/>
              </a:spcAft>
            </a:pPr>
            <a:r>
              <a:rPr lang="en-NZ" sz="1600" dirty="0">
                <a:latin typeface="Arial"/>
                <a:cs typeface="Arial"/>
              </a:rPr>
              <a:t>Productivity: </a:t>
            </a:r>
          </a:p>
          <a:p>
            <a:pPr lvl="1">
              <a:spcAft>
                <a:spcPts val="600"/>
              </a:spcAft>
            </a:pPr>
            <a:r>
              <a:rPr lang="en-NZ" sz="1200" dirty="0">
                <a:latin typeface="Arial"/>
                <a:cs typeface="Arial"/>
              </a:rPr>
              <a:t>A difference in productivity between high and low wellbeing employees can be as much as 30% (Page &amp; Vella-Brodrick, 2009; Right Management, 2009). Furthermore, Oswald, Proto, and Sgroi (2009) reported a 12% increase in performance and productivity when an intervention to increase subjective wellbeing was used. </a:t>
            </a:r>
          </a:p>
          <a:p>
            <a:pPr>
              <a:spcAft>
                <a:spcPts val="600"/>
              </a:spcAft>
            </a:pPr>
            <a:r>
              <a:rPr lang="en-NZ" sz="1600" dirty="0">
                <a:latin typeface="Arial"/>
                <a:cs typeface="Arial"/>
              </a:rPr>
              <a:t>Reduce costs and manage risks: </a:t>
            </a:r>
          </a:p>
          <a:p>
            <a:pPr lvl="1">
              <a:spcAft>
                <a:spcPts val="600"/>
              </a:spcAft>
            </a:pPr>
            <a:r>
              <a:rPr lang="en-NZ" sz="1200" dirty="0">
                <a:latin typeface="Arial"/>
                <a:cs typeface="Arial"/>
              </a:rPr>
              <a:t>Increasing employee wellbeing can reduce the cost of sick leave by 19% (Bertera, 1990). </a:t>
            </a:r>
            <a:endParaRPr lang="en-US" sz="1200" dirty="0">
              <a:latin typeface="Arial"/>
              <a:cs typeface="Arial"/>
            </a:endParaRPr>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Return on investment </a:t>
            </a:r>
          </a:p>
        </p:txBody>
      </p:sp>
    </p:spTree>
    <p:extLst>
      <p:ext uri="{BB962C8B-B14F-4D97-AF65-F5344CB8AC3E}">
        <p14:creationId xmlns:p14="http://schemas.microsoft.com/office/powerpoint/2010/main" val="3312777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Results and key findings for businesses from international workplace wellbeing research.</a:t>
            </a:r>
          </a:p>
          <a:p>
            <a:pPr>
              <a:spcAft>
                <a:spcPts val="600"/>
              </a:spcAft>
            </a:pPr>
            <a:r>
              <a:rPr lang="en-NZ" sz="1600" dirty="0">
                <a:latin typeface="Arial"/>
                <a:cs typeface="Arial"/>
              </a:rPr>
              <a:t>Employees overall are </a:t>
            </a:r>
            <a:r>
              <a:rPr lang="en-NZ" sz="1600" dirty="0">
                <a:solidFill>
                  <a:srgbClr val="3381BE"/>
                </a:solidFill>
                <a:latin typeface="Arial"/>
                <a:cs typeface="Arial"/>
              </a:rPr>
              <a:t>unhappy</a:t>
            </a:r>
            <a:r>
              <a:rPr lang="en-NZ" sz="1600" dirty="0">
                <a:latin typeface="Arial"/>
                <a:cs typeface="Arial"/>
              </a:rPr>
              <a:t>; in western countries half of employee’s report being unhappy at work (Mercer, 2011). </a:t>
            </a:r>
          </a:p>
          <a:p>
            <a:pPr>
              <a:spcAft>
                <a:spcPts val="600"/>
              </a:spcAft>
            </a:pPr>
            <a:r>
              <a:rPr lang="en-NZ" sz="1600" dirty="0">
                <a:latin typeface="Arial"/>
                <a:cs typeface="Arial"/>
              </a:rPr>
              <a:t>In Australia, as few as 1,500 organizations (3.6% of the total workforce) </a:t>
            </a:r>
            <a:r>
              <a:rPr lang="en-NZ" sz="1600" dirty="0">
                <a:solidFill>
                  <a:srgbClr val="3381BE"/>
                </a:solidFill>
                <a:latin typeface="Arial"/>
                <a:cs typeface="Arial"/>
              </a:rPr>
              <a:t>provide</a:t>
            </a:r>
            <a:r>
              <a:rPr lang="en-NZ" sz="1600" dirty="0">
                <a:latin typeface="Arial"/>
                <a:cs typeface="Arial"/>
              </a:rPr>
              <a:t> formal, structured workplace health and wellbeing programmes (HAPIA, 2009).</a:t>
            </a:r>
            <a:endParaRPr lang="en-US" sz="1600" dirty="0">
              <a:latin typeface="Arial"/>
              <a:cs typeface="Arial"/>
            </a:endParaRPr>
          </a:p>
          <a:p>
            <a:pPr>
              <a:spcAft>
                <a:spcPts val="600"/>
              </a:spcAft>
            </a:pPr>
            <a:r>
              <a:rPr lang="en-NZ" sz="1600" dirty="0">
                <a:latin typeface="Arial"/>
                <a:cs typeface="Arial"/>
              </a:rPr>
              <a:t>Very few workplace </a:t>
            </a:r>
            <a:r>
              <a:rPr lang="en-NZ" sz="1600" dirty="0">
                <a:solidFill>
                  <a:srgbClr val="3381BE"/>
                </a:solidFill>
                <a:latin typeface="Arial"/>
                <a:cs typeface="Arial"/>
              </a:rPr>
              <a:t>measure</a:t>
            </a:r>
            <a:r>
              <a:rPr lang="en-NZ" sz="1600" dirty="0">
                <a:latin typeface="Arial"/>
                <a:cs typeface="Arial"/>
              </a:rPr>
              <a:t> wellbeing, and when it does happen, this assessment is typically superficial. </a:t>
            </a:r>
          </a:p>
          <a:p>
            <a:pPr>
              <a:spcAft>
                <a:spcPts val="600"/>
              </a:spcAft>
            </a:pPr>
            <a:r>
              <a:rPr lang="en-NZ" sz="1600" dirty="0">
                <a:latin typeface="Arial"/>
                <a:cs typeface="Arial"/>
              </a:rPr>
              <a:t>McCarthy, Almeida, and Ahrens (2011) reported that 46% of organizations implementing workplace wellbeing programs (in a sample of 319 HR professionals) did not </a:t>
            </a:r>
            <a:r>
              <a:rPr lang="en-NZ" sz="1600" dirty="0">
                <a:solidFill>
                  <a:srgbClr val="3381BE"/>
                </a:solidFill>
                <a:latin typeface="Arial"/>
                <a:cs typeface="Arial"/>
              </a:rPr>
              <a:t>evaluate</a:t>
            </a:r>
            <a:r>
              <a:rPr lang="en-NZ" sz="1600" dirty="0">
                <a:latin typeface="Arial"/>
                <a:cs typeface="Arial"/>
              </a:rPr>
              <a:t> their programs. </a:t>
            </a:r>
          </a:p>
          <a:p>
            <a:pPr>
              <a:spcAft>
                <a:spcPts val="600"/>
              </a:spcAft>
            </a:pPr>
            <a:endParaRPr lang="en-NZ" sz="1600" dirty="0">
              <a:latin typeface="Arial"/>
              <a:cs typeface="Arial"/>
            </a:endParaRPr>
          </a:p>
          <a:p>
            <a:pPr>
              <a:spcAft>
                <a:spcPts val="600"/>
              </a:spcAft>
            </a:pPr>
            <a:r>
              <a:rPr lang="en-NZ" sz="1600" dirty="0">
                <a:solidFill>
                  <a:srgbClr val="3381BE"/>
                </a:solidFill>
                <a:latin typeface="Arial"/>
                <a:cs typeface="Arial"/>
              </a:rPr>
              <a:t>This is either a shocking picture or a picture of opportunity… </a:t>
            </a: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Workplace wellbeing research</a:t>
            </a:r>
          </a:p>
        </p:txBody>
      </p:sp>
    </p:spTree>
    <p:extLst>
      <p:ext uri="{BB962C8B-B14F-4D97-AF65-F5344CB8AC3E}">
        <p14:creationId xmlns:p14="http://schemas.microsoft.com/office/powerpoint/2010/main" val="196270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fade">
                                      <p:cBhvr>
                                        <p:cTn id="7" dur="1000"/>
                                        <p:tgtEl>
                                          <p:spTgt spid="6">
                                            <p:txEl>
                                              <p:pRg st="6" end="6"/>
                                            </p:txEl>
                                          </p:spTgt>
                                        </p:tgtEl>
                                      </p:cBhvr>
                                    </p:animEffect>
                                    <p:anim calcmode="lin" valueType="num">
                                      <p:cBhvr>
                                        <p:cTn id="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35"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Results and key findings for businesses from international workplace wellbeing research.</a:t>
            </a:r>
          </a:p>
          <a:p>
            <a:pPr>
              <a:spcAft>
                <a:spcPts val="600"/>
              </a:spcAft>
            </a:pPr>
            <a:r>
              <a:rPr lang="en-NZ" sz="1600" dirty="0">
                <a:latin typeface="Arial"/>
                <a:cs typeface="Arial"/>
              </a:rPr>
              <a:t>Indicators of a Thriving Workplace Survey, n = 5,017, April 2017</a:t>
            </a:r>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Workplace wellbeing research</a:t>
            </a:r>
          </a:p>
        </p:txBody>
      </p:sp>
      <p:pic>
        <p:nvPicPr>
          <p:cNvPr id="2" name="Picture 1">
            <a:extLst>
              <a:ext uri="{FF2B5EF4-FFF2-40B4-BE49-F238E27FC236}">
                <a16:creationId xmlns:a16="http://schemas.microsoft.com/office/drawing/2014/main" id="{33B45670-8422-428C-B249-8A7AA61142F4}"/>
              </a:ext>
            </a:extLst>
          </p:cNvPr>
          <p:cNvPicPr>
            <a:picLocks noChangeAspect="1"/>
          </p:cNvPicPr>
          <p:nvPr/>
        </p:nvPicPr>
        <p:blipFill rotWithShape="1">
          <a:blip r:embed="rId3"/>
          <a:srcRect l="47403" t="29833" r="26576" b="7769"/>
          <a:stretch/>
        </p:blipFill>
        <p:spPr>
          <a:xfrm>
            <a:off x="353086" y="2560238"/>
            <a:ext cx="3041963" cy="4103113"/>
          </a:xfrm>
          <a:prstGeom prst="rect">
            <a:avLst/>
          </a:prstGeom>
        </p:spPr>
      </p:pic>
      <p:pic>
        <p:nvPicPr>
          <p:cNvPr id="3" name="Picture 2">
            <a:extLst>
              <a:ext uri="{FF2B5EF4-FFF2-40B4-BE49-F238E27FC236}">
                <a16:creationId xmlns:a16="http://schemas.microsoft.com/office/drawing/2014/main" id="{EB9D457C-9E4A-4DEC-BECE-0DE1162476E1}"/>
              </a:ext>
            </a:extLst>
          </p:cNvPr>
          <p:cNvPicPr>
            <a:picLocks noChangeAspect="1"/>
          </p:cNvPicPr>
          <p:nvPr/>
        </p:nvPicPr>
        <p:blipFill rotWithShape="1">
          <a:blip r:embed="rId4"/>
          <a:srcRect l="3280" t="58316" r="41230" b="11069"/>
          <a:stretch/>
        </p:blipFill>
        <p:spPr>
          <a:xfrm>
            <a:off x="6909846" y="2003080"/>
            <a:ext cx="4409251" cy="1368388"/>
          </a:xfrm>
          <a:prstGeom prst="rect">
            <a:avLst/>
          </a:prstGeom>
        </p:spPr>
      </p:pic>
      <p:pic>
        <p:nvPicPr>
          <p:cNvPr id="4" name="Picture 3">
            <a:extLst>
              <a:ext uri="{FF2B5EF4-FFF2-40B4-BE49-F238E27FC236}">
                <a16:creationId xmlns:a16="http://schemas.microsoft.com/office/drawing/2014/main" id="{1099F2CA-6C30-4901-8184-C1A249FF338D}"/>
              </a:ext>
            </a:extLst>
          </p:cNvPr>
          <p:cNvPicPr>
            <a:picLocks noChangeAspect="1"/>
          </p:cNvPicPr>
          <p:nvPr/>
        </p:nvPicPr>
        <p:blipFill rotWithShape="1">
          <a:blip r:embed="rId5"/>
          <a:srcRect l="46052" t="25237" r="15260" b="24598"/>
          <a:stretch/>
        </p:blipFill>
        <p:spPr>
          <a:xfrm>
            <a:off x="4110273" y="3696099"/>
            <a:ext cx="3271101" cy="2385832"/>
          </a:xfrm>
          <a:prstGeom prst="rect">
            <a:avLst/>
          </a:prstGeom>
        </p:spPr>
      </p:pic>
      <p:pic>
        <p:nvPicPr>
          <p:cNvPr id="5" name="Picture 4">
            <a:extLst>
              <a:ext uri="{FF2B5EF4-FFF2-40B4-BE49-F238E27FC236}">
                <a16:creationId xmlns:a16="http://schemas.microsoft.com/office/drawing/2014/main" id="{6DE91EDA-8F4D-4C4B-9110-C6506E0867F4}"/>
              </a:ext>
            </a:extLst>
          </p:cNvPr>
          <p:cNvPicPr>
            <a:picLocks noChangeAspect="1"/>
          </p:cNvPicPr>
          <p:nvPr/>
        </p:nvPicPr>
        <p:blipFill rotWithShape="1">
          <a:blip r:embed="rId6"/>
          <a:srcRect l="58008" t="59692" r="17636" b="23806"/>
          <a:stretch/>
        </p:blipFill>
        <p:spPr>
          <a:xfrm>
            <a:off x="8536661" y="4635904"/>
            <a:ext cx="2969538" cy="1131684"/>
          </a:xfrm>
          <a:prstGeom prst="rect">
            <a:avLst/>
          </a:prstGeom>
        </p:spPr>
      </p:pic>
      <p:sp>
        <p:nvSpPr>
          <p:cNvPr id="9" name="Rectangle 8">
            <a:extLst>
              <a:ext uri="{FF2B5EF4-FFF2-40B4-BE49-F238E27FC236}">
                <a16:creationId xmlns:a16="http://schemas.microsoft.com/office/drawing/2014/main" id="{5D637B1D-C3AE-487E-912D-F546BEBCC92E}"/>
              </a:ext>
            </a:extLst>
          </p:cNvPr>
          <p:cNvSpPr/>
          <p:nvPr/>
        </p:nvSpPr>
        <p:spPr>
          <a:xfrm>
            <a:off x="8380429" y="4468305"/>
            <a:ext cx="3271101" cy="151771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10" name="Rectangle 9">
            <a:extLst>
              <a:ext uri="{FF2B5EF4-FFF2-40B4-BE49-F238E27FC236}">
                <a16:creationId xmlns:a16="http://schemas.microsoft.com/office/drawing/2014/main" id="{F4B6BB03-76F1-4645-AF03-F1B860D07B56}"/>
              </a:ext>
            </a:extLst>
          </p:cNvPr>
          <p:cNvSpPr/>
          <p:nvPr/>
        </p:nvSpPr>
        <p:spPr>
          <a:xfrm>
            <a:off x="9681327" y="1957181"/>
            <a:ext cx="1798435" cy="151771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12" name="TextBox 11">
            <a:extLst>
              <a:ext uri="{FF2B5EF4-FFF2-40B4-BE49-F238E27FC236}">
                <a16:creationId xmlns:a16="http://schemas.microsoft.com/office/drawing/2014/main" id="{1985AC83-292D-41A2-A5EA-3E2841F5D0C6}"/>
              </a:ext>
            </a:extLst>
          </p:cNvPr>
          <p:cNvSpPr txBox="1"/>
          <p:nvPr/>
        </p:nvSpPr>
        <p:spPr>
          <a:xfrm>
            <a:off x="3996965" y="6259398"/>
            <a:ext cx="7322132" cy="584775"/>
          </a:xfrm>
          <a:prstGeom prst="rect">
            <a:avLst/>
          </a:prstGeom>
          <a:noFill/>
        </p:spPr>
        <p:txBody>
          <a:bodyPr wrap="square" rtlCol="0">
            <a:spAutoFit/>
          </a:bodyPr>
          <a:lstStyle/>
          <a:p>
            <a:r>
              <a:rPr lang="en-NZ" sz="1600" dirty="0"/>
              <a:t>Citation: </a:t>
            </a:r>
            <a:r>
              <a:rPr lang="en-NZ" sz="1600" dirty="0" err="1"/>
              <a:t>SuperFriend</a:t>
            </a:r>
            <a:r>
              <a:rPr lang="en-NZ" sz="1600" dirty="0"/>
              <a:t>. Indicators of a Thriving Workplace Survey – A Work In Progress. Melbourne: </a:t>
            </a:r>
            <a:r>
              <a:rPr lang="en-NZ" sz="1600" dirty="0" err="1"/>
              <a:t>SuperFriend</a:t>
            </a:r>
            <a:r>
              <a:rPr lang="en-NZ" sz="1600" dirty="0"/>
              <a:t>; 2017.</a:t>
            </a:r>
          </a:p>
        </p:txBody>
      </p:sp>
    </p:spTree>
    <p:extLst>
      <p:ext uri="{BB962C8B-B14F-4D97-AF65-F5344CB8AC3E}">
        <p14:creationId xmlns:p14="http://schemas.microsoft.com/office/powerpoint/2010/main" val="442787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Other research.</a:t>
            </a:r>
          </a:p>
          <a:p>
            <a:pPr>
              <a:spcAft>
                <a:spcPts val="600"/>
              </a:spcAft>
            </a:pPr>
            <a:r>
              <a:rPr lang="en-NZ" sz="1600" dirty="0">
                <a:latin typeface="Arial"/>
                <a:cs typeface="Arial"/>
              </a:rPr>
              <a:t>40% within your control, 10% circumstance, 50% genetic: so it is about choice. </a:t>
            </a:r>
          </a:p>
          <a:p>
            <a:pPr>
              <a:spcAft>
                <a:spcPts val="600"/>
              </a:spcAft>
            </a:pPr>
            <a:r>
              <a:rPr lang="en-NZ" sz="1600" dirty="0">
                <a:latin typeface="Arial"/>
                <a:cs typeface="Arial"/>
              </a:rPr>
              <a:t>Wellbeing spreads through social networks:</a:t>
            </a:r>
          </a:p>
          <a:p>
            <a:pPr lvl="1">
              <a:spcAft>
                <a:spcPts val="600"/>
              </a:spcAft>
            </a:pPr>
            <a:r>
              <a:rPr lang="en-NZ" sz="1200" dirty="0">
                <a:latin typeface="Arial"/>
                <a:cs typeface="Arial"/>
              </a:rPr>
              <a:t>About 15%.</a:t>
            </a:r>
          </a:p>
          <a:p>
            <a:pPr lvl="1">
              <a:spcAft>
                <a:spcPts val="600"/>
              </a:spcAft>
            </a:pPr>
            <a:r>
              <a:rPr lang="en-NZ" sz="1200" dirty="0">
                <a:latin typeface="Arial"/>
                <a:cs typeface="Arial"/>
              </a:rPr>
              <a:t>To 3 degrees of separation. </a:t>
            </a:r>
          </a:p>
          <a:p>
            <a:pPr>
              <a:spcAft>
                <a:spcPts val="600"/>
              </a:spcAft>
            </a:pPr>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Workplace wellbeing research</a:t>
            </a:r>
          </a:p>
        </p:txBody>
      </p:sp>
      <p:pic>
        <p:nvPicPr>
          <p:cNvPr id="10" name="Picture 9">
            <a:extLst>
              <a:ext uri="{FF2B5EF4-FFF2-40B4-BE49-F238E27FC236}">
                <a16:creationId xmlns:a16="http://schemas.microsoft.com/office/drawing/2014/main" id="{4407BE52-D5CF-4931-8C19-2CA8B17010A9}"/>
              </a:ext>
            </a:extLst>
          </p:cNvPr>
          <p:cNvPicPr>
            <a:picLocks noChangeAspect="1"/>
          </p:cNvPicPr>
          <p:nvPr/>
        </p:nvPicPr>
        <p:blipFill>
          <a:blip r:embed="rId3"/>
          <a:stretch>
            <a:fillRect/>
          </a:stretch>
        </p:blipFill>
        <p:spPr>
          <a:xfrm>
            <a:off x="5693669" y="3051512"/>
            <a:ext cx="3817970" cy="2340620"/>
          </a:xfrm>
          <a:prstGeom prst="rect">
            <a:avLst/>
          </a:prstGeom>
        </p:spPr>
      </p:pic>
      <p:pic>
        <p:nvPicPr>
          <p:cNvPr id="6146" name="Picture 2" descr="https://slooowdown.files.wordpress.com/2012/03/connected.jpg">
            <a:extLst>
              <a:ext uri="{FF2B5EF4-FFF2-40B4-BE49-F238E27FC236}">
                <a16:creationId xmlns:a16="http://schemas.microsoft.com/office/drawing/2014/main" id="{965BADEC-136C-4A39-BADF-D14BF566F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902" y="3695307"/>
            <a:ext cx="1903060" cy="288342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83296681-5449-41EC-AAFC-5B6F4E059D29}"/>
              </a:ext>
            </a:extLst>
          </p:cNvPr>
          <p:cNvCxnSpPr/>
          <p:nvPr/>
        </p:nvCxnSpPr>
        <p:spPr>
          <a:xfrm>
            <a:off x="7965649" y="2488676"/>
            <a:ext cx="0" cy="3959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3935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Key insights.</a:t>
            </a:r>
          </a:p>
          <a:p>
            <a:pPr>
              <a:spcAft>
                <a:spcPts val="600"/>
              </a:spcAft>
            </a:pPr>
            <a:r>
              <a:rPr lang="en-AU" sz="1600" dirty="0">
                <a:latin typeface="Arial"/>
                <a:cs typeface="Arial"/>
              </a:rPr>
              <a:t>1. _____________________________________________________________</a:t>
            </a:r>
          </a:p>
          <a:p>
            <a:pPr>
              <a:spcAft>
                <a:spcPts val="600"/>
              </a:spcAft>
            </a:pPr>
            <a:r>
              <a:rPr lang="en-AU" sz="1600" dirty="0">
                <a:latin typeface="Arial"/>
                <a:cs typeface="Arial"/>
              </a:rPr>
              <a:t>2. _____________________________________________________________</a:t>
            </a: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Session 1: Two key insights</a:t>
            </a:r>
          </a:p>
        </p:txBody>
      </p:sp>
    </p:spTree>
    <p:extLst>
      <p:ext uri="{BB962C8B-B14F-4D97-AF65-F5344CB8AC3E}">
        <p14:creationId xmlns:p14="http://schemas.microsoft.com/office/powerpoint/2010/main" val="2305652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Coffee</a:t>
            </a:r>
          </a:p>
        </p:txBody>
      </p:sp>
      <p:pic>
        <p:nvPicPr>
          <p:cNvPr id="2050" name="Picture 2" descr="http://kickstartmycoffee.com/wp-content/uploads/2017/04/coffee-mobile.jpg">
            <a:extLst>
              <a:ext uri="{FF2B5EF4-FFF2-40B4-BE49-F238E27FC236}">
                <a16:creationId xmlns:a16="http://schemas.microsoft.com/office/drawing/2014/main" id="{14969DD5-5997-4874-983A-80FC210EE1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891" r="22062"/>
          <a:stretch/>
        </p:blipFill>
        <p:spPr bwMode="auto">
          <a:xfrm>
            <a:off x="1894787" y="1608512"/>
            <a:ext cx="6589337" cy="447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871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endParaRPr lang="en-US" sz="2400" dirty="0"/>
          </a:p>
          <a:p>
            <a:endParaRPr lang="en-US" dirty="0"/>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5" name="Picture 4">
            <a:extLst>
              <a:ext uri="{FF2B5EF4-FFF2-40B4-BE49-F238E27FC236}">
                <a16:creationId xmlns:a16="http://schemas.microsoft.com/office/drawing/2014/main" id="{9C88A29E-0E90-44A3-9362-421A39E90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4509" y="1153581"/>
            <a:ext cx="5704419" cy="5704419"/>
          </a:xfrm>
          <a:prstGeom prst="rect">
            <a:avLst/>
          </a:prstGeom>
        </p:spPr>
      </p:pic>
    </p:spTree>
    <p:extLst>
      <p:ext uri="{BB962C8B-B14F-4D97-AF65-F5344CB8AC3E}">
        <p14:creationId xmlns:p14="http://schemas.microsoft.com/office/powerpoint/2010/main" val="208356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Overview (90 mins).</a:t>
            </a:r>
          </a:p>
          <a:p>
            <a:pPr>
              <a:spcAft>
                <a:spcPts val="600"/>
              </a:spcAft>
            </a:pPr>
            <a:r>
              <a:rPr lang="en-AU" sz="1600" dirty="0">
                <a:latin typeface="Arial"/>
                <a:cs typeface="Arial"/>
              </a:rPr>
              <a:t>Key strategies and skills to include at the employee level:</a:t>
            </a:r>
          </a:p>
          <a:p>
            <a:pPr lvl="1">
              <a:spcAft>
                <a:spcPts val="600"/>
              </a:spcAft>
            </a:pPr>
            <a:r>
              <a:rPr lang="en-AU" sz="1200" dirty="0">
                <a:latin typeface="Arial"/>
                <a:cs typeface="Arial"/>
              </a:rPr>
              <a:t>Character strengths.</a:t>
            </a:r>
          </a:p>
          <a:p>
            <a:pPr lvl="1">
              <a:spcAft>
                <a:spcPts val="600"/>
              </a:spcAft>
            </a:pPr>
            <a:r>
              <a:rPr lang="en-AU" sz="1200" dirty="0">
                <a:latin typeface="Arial"/>
                <a:cs typeface="Arial"/>
              </a:rPr>
              <a:t>Growth mindsets.</a:t>
            </a:r>
          </a:p>
          <a:p>
            <a:pPr lvl="1">
              <a:spcAft>
                <a:spcPts val="600"/>
              </a:spcAft>
            </a:pPr>
            <a:r>
              <a:rPr lang="en-AU" sz="1200" dirty="0">
                <a:latin typeface="Arial"/>
                <a:cs typeface="Arial"/>
              </a:rPr>
              <a:t>Gratitude.</a:t>
            </a:r>
          </a:p>
          <a:p>
            <a:pPr lvl="1">
              <a:spcAft>
                <a:spcPts val="600"/>
              </a:spcAft>
            </a:pPr>
            <a:r>
              <a:rPr lang="en-AU" sz="1200" dirty="0">
                <a:latin typeface="Arial"/>
                <a:cs typeface="Arial"/>
              </a:rPr>
              <a:t>Stress management techniques.</a:t>
            </a:r>
          </a:p>
          <a:p>
            <a:pPr>
              <a:spcAft>
                <a:spcPts val="600"/>
              </a:spcAft>
            </a:pPr>
            <a:r>
              <a:rPr lang="en-AU" sz="1600" dirty="0">
                <a:latin typeface="Arial"/>
                <a:cs typeface="Arial"/>
              </a:rPr>
              <a:t>Useful explanatory framework – links between thoughts, feelings, and behaviours.</a:t>
            </a:r>
          </a:p>
          <a:p>
            <a:pPr>
              <a:spcAft>
                <a:spcPts val="600"/>
              </a:spcAft>
            </a:pPr>
            <a:r>
              <a:rPr lang="en-AU" sz="1600" dirty="0">
                <a:latin typeface="Arial"/>
                <a:cs typeface="Arial"/>
              </a:rPr>
              <a:t>Encouraging individuals to take care of their own personal wellbeing and the tools to proactively arm them with.</a:t>
            </a:r>
          </a:p>
          <a:p>
            <a:pPr>
              <a:spcAft>
                <a:spcPts val="600"/>
              </a:spcAft>
            </a:pPr>
            <a:r>
              <a:rPr lang="en-AU" sz="1600" dirty="0">
                <a:latin typeface="Arial"/>
                <a:cs typeface="Arial"/>
              </a:rPr>
              <a:t>Engaging hard to reach staff in your wellbeing program development and implementation.</a:t>
            </a:r>
          </a:p>
          <a:p>
            <a:pPr>
              <a:spcAft>
                <a:spcPts val="600"/>
              </a:spcAft>
            </a:pPr>
            <a:r>
              <a:rPr lang="en-AU" sz="1600" dirty="0">
                <a:latin typeface="Arial"/>
                <a:cs typeface="Arial"/>
              </a:rPr>
              <a:t>Employee wellbeing across a multi-generational (including ageing), multicultural workforce.</a:t>
            </a:r>
            <a:endParaRPr lang="en-US" sz="1600" dirty="0">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Session 2: Me (employee level)</a:t>
            </a:r>
          </a:p>
        </p:txBody>
      </p:sp>
    </p:spTree>
    <p:extLst>
      <p:ext uri="{BB962C8B-B14F-4D97-AF65-F5344CB8AC3E}">
        <p14:creationId xmlns:p14="http://schemas.microsoft.com/office/powerpoint/2010/main" val="2521056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Key strategies and skills to include at the employee level.</a:t>
            </a:r>
          </a:p>
          <a:p>
            <a:pPr marL="358775" lvl="2" indent="-358775">
              <a:spcAft>
                <a:spcPts val="600"/>
              </a:spcAft>
            </a:pPr>
            <a:r>
              <a:rPr lang="en-AU" sz="1600" dirty="0">
                <a:latin typeface="Arial"/>
                <a:cs typeface="Arial"/>
              </a:rPr>
              <a:t>Character strengths.</a:t>
            </a:r>
          </a:p>
          <a:p>
            <a:pPr marL="358775" lvl="2" indent="-358775">
              <a:spcAft>
                <a:spcPts val="600"/>
              </a:spcAft>
            </a:pPr>
            <a:r>
              <a:rPr lang="en-AU" sz="1600" dirty="0">
                <a:latin typeface="Arial"/>
                <a:cs typeface="Arial"/>
              </a:rPr>
              <a:t>Growth mindsets.</a:t>
            </a:r>
          </a:p>
          <a:p>
            <a:pPr marL="358775" lvl="2" indent="-358775">
              <a:spcAft>
                <a:spcPts val="600"/>
              </a:spcAft>
            </a:pPr>
            <a:r>
              <a:rPr lang="en-AU" sz="1600" dirty="0">
                <a:latin typeface="Arial"/>
                <a:cs typeface="Arial"/>
              </a:rPr>
              <a:t>Gratitude.</a:t>
            </a:r>
          </a:p>
          <a:p>
            <a:pPr marL="358775" lvl="2" indent="-358775">
              <a:spcAft>
                <a:spcPts val="600"/>
              </a:spcAft>
            </a:pPr>
            <a:r>
              <a:rPr lang="en-AU" sz="1600" dirty="0">
                <a:latin typeface="Arial"/>
                <a:cs typeface="Arial"/>
              </a:rPr>
              <a:t>Stress management techniques.</a:t>
            </a: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Key strategies and skills for employees </a:t>
            </a:r>
          </a:p>
        </p:txBody>
      </p:sp>
    </p:spTree>
    <p:extLst>
      <p:ext uri="{BB962C8B-B14F-4D97-AF65-F5344CB8AC3E}">
        <p14:creationId xmlns:p14="http://schemas.microsoft.com/office/powerpoint/2010/main" val="62576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5657321" cy="3925121"/>
          </a:xfrm>
        </p:spPr>
        <p:txBody>
          <a:bodyPr numCol="1">
            <a:noAutofit/>
          </a:bodyPr>
          <a:lstStyle/>
          <a:p>
            <a:pPr marL="0" indent="0">
              <a:spcAft>
                <a:spcPts val="600"/>
              </a:spcAft>
              <a:buNone/>
            </a:pPr>
            <a:r>
              <a:rPr lang="en-AU" sz="2000" b="1" dirty="0">
                <a:solidFill>
                  <a:srgbClr val="6094BE"/>
                </a:solidFill>
                <a:latin typeface="Arial"/>
                <a:cs typeface="Arial"/>
              </a:rPr>
              <a:t>Strengths.</a:t>
            </a:r>
          </a:p>
          <a:p>
            <a:r>
              <a:rPr lang="en-AU" sz="1600" dirty="0">
                <a:latin typeface="Arial"/>
                <a:cs typeface="Arial"/>
              </a:rPr>
              <a:t>What are strengths?</a:t>
            </a:r>
          </a:p>
          <a:p>
            <a:r>
              <a:rPr lang="en-AU" sz="1600" dirty="0">
                <a:latin typeface="Arial"/>
                <a:cs typeface="Arial"/>
              </a:rPr>
              <a:t>Often we are excellent at knowing and naming our </a:t>
            </a:r>
            <a:r>
              <a:rPr lang="en-AU" sz="1600" dirty="0">
                <a:solidFill>
                  <a:srgbClr val="3381BE"/>
                </a:solidFill>
                <a:latin typeface="Arial"/>
                <a:cs typeface="Arial"/>
              </a:rPr>
              <a:t>weaknesses</a:t>
            </a:r>
            <a:r>
              <a:rPr lang="en-AU" sz="1600" dirty="0">
                <a:latin typeface="Arial"/>
                <a:cs typeface="Arial"/>
              </a:rPr>
              <a:t> (e.g., procrastination or spelling) but know little about our </a:t>
            </a:r>
            <a:r>
              <a:rPr lang="en-AU" sz="1600" dirty="0">
                <a:solidFill>
                  <a:srgbClr val="3381BE"/>
                </a:solidFill>
                <a:latin typeface="Arial"/>
                <a:cs typeface="Arial"/>
              </a:rPr>
              <a:t>strengths</a:t>
            </a:r>
            <a:r>
              <a:rPr lang="en-AU" sz="1600" dirty="0">
                <a:latin typeface="Arial"/>
                <a:cs typeface="Arial"/>
              </a:rPr>
              <a:t> (e.g., curiosity, kindness, or bravery). </a:t>
            </a:r>
          </a:p>
          <a:p>
            <a:r>
              <a:rPr lang="en-AU" sz="1600" dirty="0">
                <a:latin typeface="Arial"/>
                <a:cs typeface="Arial"/>
              </a:rPr>
              <a:t>Personal strengths are defined as a “natural capacity for behaving, thinking, or feeling in a way that allows optimal functioning and performance in the pursuit of valued outcomes”.</a:t>
            </a:r>
          </a:p>
          <a:p>
            <a:r>
              <a:rPr lang="en-AU" sz="1600" dirty="0">
                <a:latin typeface="Arial"/>
                <a:cs typeface="Arial"/>
              </a:rPr>
              <a:t>Another one is: “strengths are the things we are good at AND that </a:t>
            </a:r>
            <a:r>
              <a:rPr lang="en-AU" sz="1600" dirty="0">
                <a:solidFill>
                  <a:srgbClr val="3381BE"/>
                </a:solidFill>
                <a:latin typeface="Arial"/>
                <a:cs typeface="Arial"/>
              </a:rPr>
              <a:t>energise us</a:t>
            </a:r>
            <a:r>
              <a:rPr lang="en-AU" sz="1600" dirty="0">
                <a:latin typeface="Arial"/>
                <a:cs typeface="Arial"/>
              </a:rPr>
              <a:t>. This is the first mistake people make, because traditionally we have thought that strengths are simply the things we are good at”.</a:t>
            </a: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Key strategies and skills for employees </a:t>
            </a:r>
          </a:p>
        </p:txBody>
      </p:sp>
      <p:pic>
        <p:nvPicPr>
          <p:cNvPr id="5" name="Picture 4">
            <a:extLst>
              <a:ext uri="{FF2B5EF4-FFF2-40B4-BE49-F238E27FC236}">
                <a16:creationId xmlns:a16="http://schemas.microsoft.com/office/drawing/2014/main" id="{A2C03E74-1318-4D51-9740-04ECA1638C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1066800"/>
            <a:ext cx="5791201" cy="5791201"/>
          </a:xfrm>
          <a:prstGeom prst="rect">
            <a:avLst/>
          </a:prstGeom>
        </p:spPr>
      </p:pic>
    </p:spTree>
    <p:extLst>
      <p:ext uri="{BB962C8B-B14F-4D97-AF65-F5344CB8AC3E}">
        <p14:creationId xmlns:p14="http://schemas.microsoft.com/office/powerpoint/2010/main" val="1778585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Aims.</a:t>
            </a:r>
          </a:p>
          <a:p>
            <a:r>
              <a:rPr lang="en-NZ" sz="1600" dirty="0">
                <a:latin typeface="Arial"/>
                <a:cs typeface="Arial"/>
              </a:rPr>
              <a:t>To have fun, relax, be creative, learn and share ideas and opportunities. </a:t>
            </a:r>
          </a:p>
          <a:p>
            <a:r>
              <a:rPr lang="en-NZ" sz="1600" dirty="0">
                <a:latin typeface="Arial"/>
                <a:cs typeface="Arial"/>
              </a:rPr>
              <a:t>To facilitate and empower participants to develop and implement their wellbeing programs and plans, or be more informed when purchasing them (it may not be about a program, but infusing practices and systems). </a:t>
            </a:r>
          </a:p>
          <a:p>
            <a:r>
              <a:rPr lang="en-NZ" sz="1600" dirty="0">
                <a:latin typeface="Arial"/>
                <a:cs typeface="Arial"/>
              </a:rPr>
              <a:t>To learn more about wellbeing science, positive psychological interventions, and positive organisational scholarship. </a:t>
            </a:r>
          </a:p>
          <a:p>
            <a:r>
              <a:rPr lang="en-NZ" sz="1600" dirty="0">
                <a:latin typeface="Arial"/>
                <a:cs typeface="Arial"/>
              </a:rPr>
              <a:t>To provide the opportunity for relaxed networking. </a:t>
            </a:r>
          </a:p>
          <a:p>
            <a:pPr marL="0" indent="0">
              <a:buNone/>
            </a:pPr>
            <a:endParaRPr lang="en-US" sz="1600" dirty="0">
              <a:latin typeface="Arial"/>
              <a:cs typeface="Arial"/>
            </a:endParaRPr>
          </a:p>
          <a:p>
            <a:pPr marL="0" indent="0">
              <a:buNone/>
            </a:pPr>
            <a:r>
              <a:rPr lang="en-US" sz="2000" b="1" dirty="0">
                <a:solidFill>
                  <a:srgbClr val="6094BE"/>
                </a:solidFill>
                <a:latin typeface="Arial"/>
                <a:cs typeface="Arial"/>
              </a:rPr>
              <a:t>Expectations.</a:t>
            </a:r>
          </a:p>
          <a:p>
            <a:r>
              <a:rPr lang="en-NZ" sz="1600" dirty="0">
                <a:latin typeface="Arial"/>
                <a:cs typeface="Arial"/>
              </a:rPr>
              <a:t>Know stuff + do stuff (knowledge + experience). </a:t>
            </a:r>
          </a:p>
          <a:p>
            <a:r>
              <a:rPr lang="en-NZ" sz="1600" dirty="0">
                <a:latin typeface="Arial"/>
                <a:cs typeface="Arial"/>
              </a:rPr>
              <a:t>Add tools, methods, strategies to your toolkit. </a:t>
            </a:r>
          </a:p>
          <a:p>
            <a:r>
              <a:rPr lang="en-NZ" sz="1600" dirty="0">
                <a:latin typeface="Arial"/>
                <a:cs typeface="Arial"/>
              </a:rPr>
              <a:t>I don’t expect to get through all this content – Can’t really build a wellbeing program in one day… </a:t>
            </a:r>
          </a:p>
          <a:p>
            <a:r>
              <a:rPr lang="en-NZ" sz="1600" dirty="0">
                <a:latin typeface="Arial"/>
                <a:cs typeface="Arial"/>
              </a:rPr>
              <a:t>I’m no expert in your wellbeing, your organisations wellbeing, and that wellbeing improvement is hard work – like losing weight. “</a:t>
            </a:r>
            <a:r>
              <a:rPr lang="en-NZ" sz="1600" dirty="0">
                <a:solidFill>
                  <a:srgbClr val="3381BE"/>
                </a:solidFill>
                <a:latin typeface="Arial"/>
                <a:cs typeface="Arial"/>
              </a:rPr>
              <a:t>Happiness is not a spectator sport</a:t>
            </a:r>
            <a:r>
              <a:rPr lang="en-NZ" sz="1600" dirty="0">
                <a:latin typeface="Arial"/>
                <a:cs typeface="Arial"/>
              </a:rPr>
              <a:t>”. </a:t>
            </a:r>
          </a:p>
          <a:p>
            <a:r>
              <a:rPr lang="en-NZ" sz="1600" dirty="0">
                <a:latin typeface="Arial"/>
                <a:cs typeface="Arial"/>
              </a:rPr>
              <a:t>Realise that all change (even positive change) is hard and stressful. </a:t>
            </a:r>
          </a:p>
          <a:p>
            <a:r>
              <a:rPr lang="en-NZ" sz="1600" dirty="0">
                <a:latin typeface="Arial"/>
                <a:cs typeface="Arial"/>
              </a:rPr>
              <a:t>This is not therapy, and I'm not a practicing psychologist. </a:t>
            </a:r>
          </a:p>
          <a:p>
            <a:endParaRPr lang="en-US" sz="1600" dirty="0">
              <a:latin typeface="Arial"/>
              <a:cs typeface="Arial"/>
            </a:endParaRPr>
          </a:p>
          <a:p>
            <a:pPr marL="0" indent="0">
              <a:buNone/>
            </a:pPr>
            <a:endParaRPr lang="en-US" sz="1600" dirty="0">
              <a:latin typeface="Arial"/>
              <a:cs typeface="Arial"/>
            </a:endParaRPr>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Aims and expectations</a:t>
            </a:r>
          </a:p>
        </p:txBody>
      </p:sp>
    </p:spTree>
    <p:extLst>
      <p:ext uri="{BB962C8B-B14F-4D97-AF65-F5344CB8AC3E}">
        <p14:creationId xmlns:p14="http://schemas.microsoft.com/office/powerpoint/2010/main" val="2871808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5836430" cy="3925121"/>
          </a:xfrm>
        </p:spPr>
        <p:txBody>
          <a:bodyPr numCol="1">
            <a:noAutofit/>
          </a:bodyPr>
          <a:lstStyle/>
          <a:p>
            <a:pPr marL="0" indent="0">
              <a:spcAft>
                <a:spcPts val="600"/>
              </a:spcAft>
              <a:buNone/>
            </a:pPr>
            <a:r>
              <a:rPr lang="en-AU" sz="2000" b="1" dirty="0">
                <a:solidFill>
                  <a:srgbClr val="6094BE"/>
                </a:solidFill>
                <a:latin typeface="Arial"/>
                <a:cs typeface="Arial"/>
              </a:rPr>
              <a:t>Strengths.</a:t>
            </a:r>
          </a:p>
          <a:p>
            <a:r>
              <a:rPr lang="en-AU" sz="1600" dirty="0">
                <a:latin typeface="Arial"/>
                <a:cs typeface="Arial"/>
              </a:rPr>
              <a:t>Benefits of strengths use. Strengths use is related to a number of </a:t>
            </a:r>
            <a:r>
              <a:rPr lang="en-AU" sz="1600" dirty="0">
                <a:solidFill>
                  <a:srgbClr val="3381BE"/>
                </a:solidFill>
                <a:latin typeface="Arial"/>
                <a:cs typeface="Arial"/>
              </a:rPr>
              <a:t>beneficial outcomes </a:t>
            </a:r>
            <a:r>
              <a:rPr lang="en-AU" sz="1600" dirty="0">
                <a:latin typeface="Arial"/>
                <a:cs typeface="Arial"/>
              </a:rPr>
              <a:t>for individuals and organisations, including:</a:t>
            </a:r>
          </a:p>
          <a:p>
            <a:pPr lvl="1"/>
            <a:r>
              <a:rPr lang="en-AU" sz="1200" dirty="0">
                <a:latin typeface="Arial"/>
                <a:cs typeface="Arial"/>
              </a:rPr>
              <a:t>Greater wellbeing.</a:t>
            </a:r>
          </a:p>
          <a:p>
            <a:pPr lvl="1"/>
            <a:r>
              <a:rPr lang="en-AU" sz="1200" dirty="0">
                <a:latin typeface="Arial"/>
                <a:cs typeface="Arial"/>
              </a:rPr>
              <a:t>Higher levels of energy or vitality.</a:t>
            </a:r>
          </a:p>
          <a:p>
            <a:pPr lvl="1"/>
            <a:r>
              <a:rPr lang="en-AU" sz="1200" dirty="0">
                <a:latin typeface="Arial"/>
                <a:cs typeface="Arial"/>
              </a:rPr>
              <a:t>Less depression and stress.</a:t>
            </a:r>
          </a:p>
          <a:p>
            <a:pPr lvl="1"/>
            <a:r>
              <a:rPr lang="en-AU" sz="1200" dirty="0">
                <a:latin typeface="Arial"/>
                <a:cs typeface="Arial"/>
              </a:rPr>
              <a:t>Greater achievement, and more likely to achieve goals.</a:t>
            </a:r>
          </a:p>
          <a:p>
            <a:pPr lvl="1"/>
            <a:r>
              <a:rPr lang="en-AU" sz="1200" dirty="0">
                <a:latin typeface="Arial"/>
                <a:cs typeface="Arial"/>
              </a:rPr>
              <a:t>Greater authenticity (i.e., the sense that I am being myself, rather than living a life that isn’t mine). </a:t>
            </a:r>
          </a:p>
          <a:p>
            <a:pPr lvl="1"/>
            <a:r>
              <a:rPr lang="en-AU" sz="1200" dirty="0">
                <a:latin typeface="Arial"/>
                <a:cs typeface="Arial"/>
              </a:rPr>
              <a:t>More positive emotions, which leads to a broadened mindset and building of resources. </a:t>
            </a:r>
          </a:p>
          <a:p>
            <a:pPr lvl="1"/>
            <a:r>
              <a:rPr lang="en-AU" sz="1200" dirty="0">
                <a:latin typeface="Arial"/>
                <a:cs typeface="Arial"/>
              </a:rPr>
              <a:t>Greater resilience and the ability to deal with the after-effects of negative events.</a:t>
            </a: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Key strategies and skills for employees </a:t>
            </a:r>
          </a:p>
        </p:txBody>
      </p:sp>
      <p:pic>
        <p:nvPicPr>
          <p:cNvPr id="6146" name="Picture 2" descr="http://sites.kauyan.edu.hk/positiveeducationcamp/_/rsrc/1479085922505/zheng-xiang-qing-xu/%E8%9E%A2%E5%B9%95%E5%BF%AB%E7%85%A7%202016-11-14%20%E4%B8%8A%E5%8D%889.11.35.png">
            <a:extLst>
              <a:ext uri="{FF2B5EF4-FFF2-40B4-BE49-F238E27FC236}">
                <a16:creationId xmlns:a16="http://schemas.microsoft.com/office/drawing/2014/main" id="{698D565F-43C4-4AFD-9FD6-E77F5D4E6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061" y="1593131"/>
            <a:ext cx="5687940" cy="526487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84A4F80B-9F2A-4C89-A526-560FE3B80799}"/>
              </a:ext>
            </a:extLst>
          </p:cNvPr>
          <p:cNvCxnSpPr/>
          <p:nvPr/>
        </p:nvCxnSpPr>
        <p:spPr>
          <a:xfrm>
            <a:off x="2922309" y="4157221"/>
            <a:ext cx="358175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0FB357C4-414E-4301-A375-33AF09B1F938}"/>
              </a:ext>
            </a:extLst>
          </p:cNvPr>
          <p:cNvSpPr/>
          <p:nvPr/>
        </p:nvSpPr>
        <p:spPr>
          <a:xfrm>
            <a:off x="8116478" y="5255492"/>
            <a:ext cx="1970202" cy="36288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96936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Strengths.</a:t>
            </a:r>
          </a:p>
          <a:p>
            <a:r>
              <a:rPr lang="en-AU" sz="1600" dirty="0">
                <a:latin typeface="Arial"/>
                <a:cs typeface="Arial"/>
              </a:rPr>
              <a:t>Prevalence of strengths.</a:t>
            </a:r>
          </a:p>
          <a:p>
            <a:pPr lvl="1"/>
            <a:r>
              <a:rPr lang="en-AU" sz="1200" dirty="0">
                <a:latin typeface="Arial"/>
                <a:cs typeface="Arial"/>
              </a:rPr>
              <a:t>Most common = kindness, farness, honesty, gratitude, judgment.</a:t>
            </a:r>
          </a:p>
          <a:p>
            <a:pPr lvl="1"/>
            <a:r>
              <a:rPr lang="en-AU" sz="1200" dirty="0">
                <a:latin typeface="Arial"/>
                <a:cs typeface="Arial"/>
              </a:rPr>
              <a:t>Least common = prudence, modesty, self-regulation.</a:t>
            </a:r>
            <a:endParaRPr lang="en-AU" sz="1600" dirty="0">
              <a:latin typeface="Arial"/>
              <a:cs typeface="Arial"/>
            </a:endParaRPr>
          </a:p>
          <a:p>
            <a:r>
              <a:rPr lang="en-AU" sz="1600" dirty="0">
                <a:latin typeface="Arial"/>
                <a:cs typeface="Arial"/>
              </a:rPr>
              <a:t>In relation to wellbeing, </a:t>
            </a:r>
            <a:r>
              <a:rPr lang="en-AU" sz="1600" dirty="0">
                <a:solidFill>
                  <a:srgbClr val="3381BE"/>
                </a:solidFill>
                <a:latin typeface="Arial"/>
                <a:cs typeface="Arial"/>
              </a:rPr>
              <a:t>curiosity</a:t>
            </a:r>
            <a:r>
              <a:rPr lang="en-AU" sz="1600" dirty="0">
                <a:latin typeface="Arial"/>
                <a:cs typeface="Arial"/>
              </a:rPr>
              <a:t>, </a:t>
            </a:r>
            <a:r>
              <a:rPr lang="en-AU" sz="1600" dirty="0">
                <a:solidFill>
                  <a:srgbClr val="3381BE"/>
                </a:solidFill>
                <a:latin typeface="Arial"/>
                <a:cs typeface="Arial"/>
              </a:rPr>
              <a:t>gratitude</a:t>
            </a:r>
            <a:r>
              <a:rPr lang="en-AU" sz="1600" dirty="0">
                <a:latin typeface="Arial"/>
                <a:cs typeface="Arial"/>
              </a:rPr>
              <a:t>, </a:t>
            </a:r>
            <a:r>
              <a:rPr lang="en-AU" sz="1600" dirty="0">
                <a:solidFill>
                  <a:srgbClr val="3381BE"/>
                </a:solidFill>
                <a:latin typeface="Arial"/>
                <a:cs typeface="Arial"/>
              </a:rPr>
              <a:t>hope</a:t>
            </a:r>
            <a:r>
              <a:rPr lang="en-AU" sz="1600" dirty="0">
                <a:latin typeface="Arial"/>
                <a:cs typeface="Arial"/>
              </a:rPr>
              <a:t>, </a:t>
            </a:r>
            <a:r>
              <a:rPr lang="en-AU" sz="1600" dirty="0">
                <a:solidFill>
                  <a:srgbClr val="3381BE"/>
                </a:solidFill>
                <a:latin typeface="Arial"/>
                <a:cs typeface="Arial"/>
              </a:rPr>
              <a:t>love</a:t>
            </a:r>
            <a:r>
              <a:rPr lang="en-AU" sz="1600" dirty="0">
                <a:latin typeface="Arial"/>
                <a:cs typeface="Arial"/>
              </a:rPr>
              <a:t>, and </a:t>
            </a:r>
            <a:r>
              <a:rPr lang="en-AU" sz="1600" dirty="0">
                <a:solidFill>
                  <a:srgbClr val="3381BE"/>
                </a:solidFill>
                <a:latin typeface="Arial"/>
                <a:cs typeface="Arial"/>
              </a:rPr>
              <a:t>zest</a:t>
            </a:r>
            <a:r>
              <a:rPr lang="en-AU" sz="1600" dirty="0">
                <a:latin typeface="Arial"/>
                <a:cs typeface="Arial"/>
              </a:rPr>
              <a:t> related to life satisfaction. </a:t>
            </a: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Key strategies and skills for employees </a:t>
            </a:r>
          </a:p>
        </p:txBody>
      </p:sp>
      <p:pic>
        <p:nvPicPr>
          <p:cNvPr id="5" name="Picture 4">
            <a:extLst>
              <a:ext uri="{FF2B5EF4-FFF2-40B4-BE49-F238E27FC236}">
                <a16:creationId xmlns:a16="http://schemas.microsoft.com/office/drawing/2014/main" id="{1F647BC5-26D6-42C8-8141-3FF9DE06E5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6881" y="2912881"/>
            <a:ext cx="3945119" cy="3945119"/>
          </a:xfrm>
          <a:prstGeom prst="rect">
            <a:avLst/>
          </a:prstGeom>
        </p:spPr>
      </p:pic>
    </p:spTree>
    <p:extLst>
      <p:ext uri="{BB962C8B-B14F-4D97-AF65-F5344CB8AC3E}">
        <p14:creationId xmlns:p14="http://schemas.microsoft.com/office/powerpoint/2010/main" val="1311469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Key strategies and skills to include at the employee level.</a:t>
            </a:r>
          </a:p>
          <a:p>
            <a:pPr marL="358775" lvl="2" indent="-358775">
              <a:spcAft>
                <a:spcPts val="600"/>
              </a:spcAft>
            </a:pPr>
            <a:r>
              <a:rPr lang="en-NZ" sz="1600" dirty="0">
                <a:latin typeface="Arial"/>
                <a:cs typeface="Arial"/>
              </a:rPr>
              <a:t>First measurement of character strengths. This is a 120 question survey and takes on average about 20 minutes to identify your top strengths. </a:t>
            </a:r>
            <a:endParaRPr lang="en-AU" sz="1600" dirty="0">
              <a:latin typeface="Arial"/>
              <a:cs typeface="Arial"/>
            </a:endParaRPr>
          </a:p>
          <a:p>
            <a:r>
              <a:rPr lang="en-US" sz="1600" dirty="0">
                <a:latin typeface="Arial"/>
                <a:cs typeface="Arial"/>
              </a:rPr>
              <a:t>https://www.viacharacter.org/www/Research/VIA-Character-Strengths-in-the-Workplace </a:t>
            </a:r>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Key strategies and skills for employees </a:t>
            </a:r>
          </a:p>
        </p:txBody>
      </p:sp>
      <p:pic>
        <p:nvPicPr>
          <p:cNvPr id="5" name="Picture 4">
            <a:extLst>
              <a:ext uri="{FF2B5EF4-FFF2-40B4-BE49-F238E27FC236}">
                <a16:creationId xmlns:a16="http://schemas.microsoft.com/office/drawing/2014/main" id="{19ACD61C-512D-4A1D-A3E4-8CD3871A39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5991" y="3091991"/>
            <a:ext cx="3766009" cy="3766009"/>
          </a:xfrm>
          <a:prstGeom prst="rect">
            <a:avLst/>
          </a:prstGeom>
        </p:spPr>
      </p:pic>
      <p:pic>
        <p:nvPicPr>
          <p:cNvPr id="2" name="Picture 1">
            <a:extLst>
              <a:ext uri="{FF2B5EF4-FFF2-40B4-BE49-F238E27FC236}">
                <a16:creationId xmlns:a16="http://schemas.microsoft.com/office/drawing/2014/main" id="{66607CF8-47D5-417C-BC63-A1A76139D246}"/>
              </a:ext>
            </a:extLst>
          </p:cNvPr>
          <p:cNvPicPr>
            <a:picLocks noChangeAspect="1"/>
          </p:cNvPicPr>
          <p:nvPr/>
        </p:nvPicPr>
        <p:blipFill rotWithShape="1">
          <a:blip r:embed="rId4"/>
          <a:srcRect l="17560" t="12385" r="18081" b="19201"/>
          <a:stretch/>
        </p:blipFill>
        <p:spPr>
          <a:xfrm>
            <a:off x="645193" y="3176833"/>
            <a:ext cx="5486400" cy="3280528"/>
          </a:xfrm>
          <a:prstGeom prst="rect">
            <a:avLst/>
          </a:prstGeom>
        </p:spPr>
      </p:pic>
      <p:sp>
        <p:nvSpPr>
          <p:cNvPr id="3" name="Rectangle 2">
            <a:extLst>
              <a:ext uri="{FF2B5EF4-FFF2-40B4-BE49-F238E27FC236}">
                <a16:creationId xmlns:a16="http://schemas.microsoft.com/office/drawing/2014/main" id="{501A96A2-D140-49B4-B30B-BDF1CA4C1FF3}"/>
              </a:ext>
            </a:extLst>
          </p:cNvPr>
          <p:cNvSpPr/>
          <p:nvPr/>
        </p:nvSpPr>
        <p:spPr>
          <a:xfrm>
            <a:off x="3582186" y="3292931"/>
            <a:ext cx="395925" cy="26097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dirty="0"/>
          </a:p>
        </p:txBody>
      </p:sp>
      <p:pic>
        <p:nvPicPr>
          <p:cNvPr id="9" name="Picture 2" descr="http://www.thestrengthsfoundation.org/wp-content/uploads/2011/03/character-strengths-and-virtues.jpg">
            <a:extLst>
              <a:ext uri="{FF2B5EF4-FFF2-40B4-BE49-F238E27FC236}">
                <a16:creationId xmlns:a16="http://schemas.microsoft.com/office/drawing/2014/main" id="{13A72324-D406-4DD4-A631-6A4FC177D8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8841" y="4785629"/>
            <a:ext cx="1532600" cy="191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94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Key strategies and skills for employees </a:t>
            </a:r>
          </a:p>
        </p:txBody>
      </p:sp>
      <p:pic>
        <p:nvPicPr>
          <p:cNvPr id="11" name="Picture 10">
            <a:extLst>
              <a:ext uri="{FF2B5EF4-FFF2-40B4-BE49-F238E27FC236}">
                <a16:creationId xmlns:a16="http://schemas.microsoft.com/office/drawing/2014/main" id="{A679E531-E985-4485-90CE-8C67A87E658E}"/>
              </a:ext>
            </a:extLst>
          </p:cNvPr>
          <p:cNvPicPr>
            <a:picLocks noChangeAspect="1"/>
          </p:cNvPicPr>
          <p:nvPr/>
        </p:nvPicPr>
        <p:blipFill rotWithShape="1">
          <a:blip r:embed="rId3"/>
          <a:srcRect l="33065" t="25476" r="32171" b="10596"/>
          <a:stretch/>
        </p:blipFill>
        <p:spPr>
          <a:xfrm>
            <a:off x="2944781" y="1102936"/>
            <a:ext cx="5563493" cy="5755064"/>
          </a:xfrm>
          <a:prstGeom prst="rect">
            <a:avLst/>
          </a:prstGeom>
        </p:spPr>
      </p:pic>
      <p:pic>
        <p:nvPicPr>
          <p:cNvPr id="5" name="Picture 4">
            <a:extLst>
              <a:ext uri="{FF2B5EF4-FFF2-40B4-BE49-F238E27FC236}">
                <a16:creationId xmlns:a16="http://schemas.microsoft.com/office/drawing/2014/main" id="{21A5A7DF-5048-453A-A665-053B229C0D68}"/>
              </a:ext>
            </a:extLst>
          </p:cNvPr>
          <p:cNvPicPr>
            <a:picLocks noChangeAspect="1"/>
          </p:cNvPicPr>
          <p:nvPr/>
        </p:nvPicPr>
        <p:blipFill rotWithShape="1">
          <a:blip r:embed="rId3"/>
          <a:srcRect l="44749" t="46595" r="49596" b="42724"/>
          <a:stretch/>
        </p:blipFill>
        <p:spPr>
          <a:xfrm>
            <a:off x="254524" y="2992421"/>
            <a:ext cx="2347274" cy="2493979"/>
          </a:xfrm>
          <a:prstGeom prst="rect">
            <a:avLst/>
          </a:prstGeom>
        </p:spPr>
      </p:pic>
      <p:cxnSp>
        <p:nvCxnSpPr>
          <p:cNvPr id="3" name="Straight Arrow Connector 2">
            <a:extLst>
              <a:ext uri="{FF2B5EF4-FFF2-40B4-BE49-F238E27FC236}">
                <a16:creationId xmlns:a16="http://schemas.microsoft.com/office/drawing/2014/main" id="{30A96A86-9A8E-4CC6-8665-CE997A4810A8}"/>
              </a:ext>
            </a:extLst>
          </p:cNvPr>
          <p:cNvCxnSpPr/>
          <p:nvPr/>
        </p:nvCxnSpPr>
        <p:spPr>
          <a:xfrm flipH="1">
            <a:off x="2724346" y="3440784"/>
            <a:ext cx="2149312" cy="44305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7562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5214261" cy="3925121"/>
          </a:xfrm>
        </p:spPr>
        <p:txBody>
          <a:bodyPr numCol="1">
            <a:noAutofit/>
          </a:bodyPr>
          <a:lstStyle/>
          <a:p>
            <a:pPr marL="0" indent="0">
              <a:spcAft>
                <a:spcPts val="600"/>
              </a:spcAft>
              <a:buNone/>
            </a:pPr>
            <a:r>
              <a:rPr lang="en-AU" sz="2000" b="1" dirty="0">
                <a:solidFill>
                  <a:srgbClr val="6094BE"/>
                </a:solidFill>
                <a:latin typeface="Arial"/>
                <a:cs typeface="Arial"/>
              </a:rPr>
              <a:t>Key strategies and skills to include at the employee level.</a:t>
            </a:r>
          </a:p>
          <a:p>
            <a:pPr marL="358775" lvl="2" indent="-358775">
              <a:spcAft>
                <a:spcPts val="600"/>
              </a:spcAft>
            </a:pPr>
            <a:r>
              <a:rPr lang="en-AU" sz="1600" dirty="0">
                <a:latin typeface="Arial"/>
                <a:cs typeface="Arial"/>
              </a:rPr>
              <a:t>Strengths lens.</a:t>
            </a:r>
          </a:p>
          <a:p>
            <a:r>
              <a:rPr lang="en-US" sz="1600" dirty="0">
                <a:latin typeface="Arial"/>
                <a:cs typeface="Arial"/>
              </a:rPr>
              <a:t>https://www.workonwellbeing.com/strengths</a:t>
            </a:r>
          </a:p>
          <a:p>
            <a:r>
              <a:rPr lang="en-NZ" sz="1600" dirty="0">
                <a:latin typeface="Arial"/>
                <a:cs typeface="Arial"/>
              </a:rPr>
              <a:t>“Your task is to learn about that particular strength, and then as you go about your day, see if you can </a:t>
            </a:r>
            <a:r>
              <a:rPr lang="en-NZ" sz="1600" dirty="0">
                <a:solidFill>
                  <a:srgbClr val="3381BE"/>
                </a:solidFill>
                <a:latin typeface="Arial"/>
                <a:cs typeface="Arial"/>
              </a:rPr>
              <a:t>apply that particular strength more</a:t>
            </a:r>
            <a:r>
              <a:rPr lang="en-NZ" sz="1600" dirty="0">
                <a:latin typeface="Arial"/>
                <a:cs typeface="Arial"/>
              </a:rPr>
              <a:t>. For this exercise we want you to view your day through the lens of a new character strength each day”. </a:t>
            </a:r>
            <a:endParaRPr lang="en-US" sz="16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Key strategies and skills for employees </a:t>
            </a:r>
          </a:p>
        </p:txBody>
      </p:sp>
      <p:pic>
        <p:nvPicPr>
          <p:cNvPr id="9" name="Picture 8">
            <a:extLst>
              <a:ext uri="{FF2B5EF4-FFF2-40B4-BE49-F238E27FC236}">
                <a16:creationId xmlns:a16="http://schemas.microsoft.com/office/drawing/2014/main" id="{C0FA2D43-5FA9-4512-B468-0C8DC5129617}"/>
              </a:ext>
            </a:extLst>
          </p:cNvPr>
          <p:cNvPicPr/>
          <p:nvPr/>
        </p:nvPicPr>
        <p:blipFill rotWithShape="1">
          <a:blip r:embed="rId3"/>
          <a:srcRect l="30947" t="14098" r="32002" b="9852"/>
          <a:stretch/>
        </p:blipFill>
        <p:spPr bwMode="auto">
          <a:xfrm>
            <a:off x="6248733" y="1685255"/>
            <a:ext cx="3834913" cy="44515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6130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522310" cy="3925121"/>
          </a:xfrm>
        </p:spPr>
        <p:txBody>
          <a:bodyPr numCol="1">
            <a:noAutofit/>
          </a:bodyPr>
          <a:lstStyle/>
          <a:p>
            <a:pPr marL="0" indent="0">
              <a:spcAft>
                <a:spcPts val="600"/>
              </a:spcAft>
              <a:buNone/>
            </a:pPr>
            <a:r>
              <a:rPr lang="en-AU" sz="2000" b="1" dirty="0">
                <a:solidFill>
                  <a:srgbClr val="6094BE"/>
                </a:solidFill>
                <a:latin typeface="Arial"/>
                <a:cs typeface="Arial"/>
              </a:rPr>
              <a:t>Key strategies and skills to include at the employee level.</a:t>
            </a:r>
          </a:p>
          <a:p>
            <a:pPr marL="358775" lvl="2" indent="-358775">
              <a:spcAft>
                <a:spcPts val="600"/>
              </a:spcAft>
            </a:pPr>
            <a:r>
              <a:rPr lang="en-AU" sz="1600" dirty="0">
                <a:latin typeface="Arial"/>
                <a:cs typeface="Arial"/>
              </a:rPr>
              <a:t>Team strengths.</a:t>
            </a:r>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Key strategies and skills for employees </a:t>
            </a:r>
          </a:p>
        </p:txBody>
      </p:sp>
      <p:pic>
        <p:nvPicPr>
          <p:cNvPr id="9" name="Picture 8">
            <a:extLst>
              <a:ext uri="{FF2B5EF4-FFF2-40B4-BE49-F238E27FC236}">
                <a16:creationId xmlns:a16="http://schemas.microsoft.com/office/drawing/2014/main" id="{05383DAF-E6B5-4B9E-8693-8AF39332FB26}"/>
              </a:ext>
            </a:extLst>
          </p:cNvPr>
          <p:cNvPicPr>
            <a:picLocks noChangeAspect="1"/>
          </p:cNvPicPr>
          <p:nvPr/>
        </p:nvPicPr>
        <p:blipFill>
          <a:blip r:embed="rId3"/>
          <a:stretch>
            <a:fillRect/>
          </a:stretch>
        </p:blipFill>
        <p:spPr>
          <a:xfrm>
            <a:off x="6194290" y="2328421"/>
            <a:ext cx="5722950" cy="4292212"/>
          </a:xfrm>
          <a:prstGeom prst="rect">
            <a:avLst/>
          </a:prstGeom>
        </p:spPr>
      </p:pic>
      <p:pic>
        <p:nvPicPr>
          <p:cNvPr id="16" name="Picture 15">
            <a:extLst>
              <a:ext uri="{FF2B5EF4-FFF2-40B4-BE49-F238E27FC236}">
                <a16:creationId xmlns:a16="http://schemas.microsoft.com/office/drawing/2014/main" id="{6EE15C54-9301-4E68-9B64-BC63529CF936}"/>
              </a:ext>
            </a:extLst>
          </p:cNvPr>
          <p:cNvPicPr>
            <a:picLocks noChangeAspect="1"/>
          </p:cNvPicPr>
          <p:nvPr/>
        </p:nvPicPr>
        <p:blipFill>
          <a:blip r:embed="rId4"/>
          <a:stretch>
            <a:fillRect/>
          </a:stretch>
        </p:blipFill>
        <p:spPr>
          <a:xfrm>
            <a:off x="235670" y="2328421"/>
            <a:ext cx="5722950" cy="4292212"/>
          </a:xfrm>
          <a:prstGeom prst="rect">
            <a:avLst/>
          </a:prstGeom>
        </p:spPr>
      </p:pic>
      <p:sp>
        <p:nvSpPr>
          <p:cNvPr id="17" name="Oval 16">
            <a:extLst>
              <a:ext uri="{FF2B5EF4-FFF2-40B4-BE49-F238E27FC236}">
                <a16:creationId xmlns:a16="http://schemas.microsoft.com/office/drawing/2014/main" id="{1A16D796-647A-4DFC-B2F5-50D981E34B56}"/>
              </a:ext>
            </a:extLst>
          </p:cNvPr>
          <p:cNvSpPr/>
          <p:nvPr/>
        </p:nvSpPr>
        <p:spPr>
          <a:xfrm>
            <a:off x="1737768" y="5031265"/>
            <a:ext cx="3156408" cy="123005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cxnSp>
        <p:nvCxnSpPr>
          <p:cNvPr id="19" name="Straight Arrow Connector 18">
            <a:extLst>
              <a:ext uri="{FF2B5EF4-FFF2-40B4-BE49-F238E27FC236}">
                <a16:creationId xmlns:a16="http://schemas.microsoft.com/office/drawing/2014/main" id="{B935B896-C314-4F7A-8886-92250FA4E88E}"/>
              </a:ext>
            </a:extLst>
          </p:cNvPr>
          <p:cNvCxnSpPr/>
          <p:nvPr/>
        </p:nvCxnSpPr>
        <p:spPr>
          <a:xfrm flipV="1">
            <a:off x="1593130" y="4260915"/>
            <a:ext cx="5580668" cy="120663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38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522310" cy="3925121"/>
          </a:xfrm>
        </p:spPr>
        <p:txBody>
          <a:bodyPr numCol="1">
            <a:noAutofit/>
          </a:bodyPr>
          <a:lstStyle/>
          <a:p>
            <a:pPr marL="0" indent="0">
              <a:spcAft>
                <a:spcPts val="600"/>
              </a:spcAft>
              <a:buNone/>
            </a:pPr>
            <a:r>
              <a:rPr lang="en-AU" sz="2000" b="1" dirty="0">
                <a:solidFill>
                  <a:srgbClr val="6094BE"/>
                </a:solidFill>
                <a:latin typeface="Arial"/>
                <a:cs typeface="Arial"/>
              </a:rPr>
              <a:t>Key strategies and skills to include at the employee level.</a:t>
            </a:r>
          </a:p>
          <a:p>
            <a:pPr marL="358775" lvl="2" indent="-358775">
              <a:spcAft>
                <a:spcPts val="600"/>
              </a:spcAft>
            </a:pPr>
            <a:r>
              <a:rPr lang="en-AU" sz="1600" dirty="0">
                <a:latin typeface="Arial"/>
                <a:cs typeface="Arial"/>
              </a:rPr>
              <a:t>Team strengths.</a:t>
            </a:r>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Key strategies and skills for employees </a:t>
            </a:r>
          </a:p>
        </p:txBody>
      </p:sp>
      <p:pic>
        <p:nvPicPr>
          <p:cNvPr id="2" name="Picture 1">
            <a:extLst>
              <a:ext uri="{FF2B5EF4-FFF2-40B4-BE49-F238E27FC236}">
                <a16:creationId xmlns:a16="http://schemas.microsoft.com/office/drawing/2014/main" id="{5720BE07-4B1A-468B-9D16-CCFE93C67786}"/>
              </a:ext>
            </a:extLst>
          </p:cNvPr>
          <p:cNvPicPr>
            <a:picLocks noChangeAspect="1"/>
          </p:cNvPicPr>
          <p:nvPr/>
        </p:nvPicPr>
        <p:blipFill rotWithShape="1">
          <a:blip r:embed="rId3"/>
          <a:srcRect t="20733" r="23080" b="28270"/>
          <a:stretch/>
        </p:blipFill>
        <p:spPr>
          <a:xfrm>
            <a:off x="75909" y="2271861"/>
            <a:ext cx="12116092" cy="4518416"/>
          </a:xfrm>
          <a:prstGeom prst="rect">
            <a:avLst/>
          </a:prstGeom>
        </p:spPr>
      </p:pic>
      <p:sp>
        <p:nvSpPr>
          <p:cNvPr id="3" name="Oval 2">
            <a:extLst>
              <a:ext uri="{FF2B5EF4-FFF2-40B4-BE49-F238E27FC236}">
                <a16:creationId xmlns:a16="http://schemas.microsoft.com/office/drawing/2014/main" id="{C2D0E909-25D0-4D26-ABAB-52FDD3310286}"/>
              </a:ext>
            </a:extLst>
          </p:cNvPr>
          <p:cNvSpPr/>
          <p:nvPr/>
        </p:nvSpPr>
        <p:spPr>
          <a:xfrm>
            <a:off x="226243" y="2884602"/>
            <a:ext cx="895547" cy="25452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10" name="Oval 9">
            <a:extLst>
              <a:ext uri="{FF2B5EF4-FFF2-40B4-BE49-F238E27FC236}">
                <a16:creationId xmlns:a16="http://schemas.microsoft.com/office/drawing/2014/main" id="{4F89FA60-F099-43B1-B3FD-B502708CF403}"/>
              </a:ext>
            </a:extLst>
          </p:cNvPr>
          <p:cNvSpPr/>
          <p:nvPr/>
        </p:nvSpPr>
        <p:spPr>
          <a:xfrm>
            <a:off x="2264004" y="4523213"/>
            <a:ext cx="895547" cy="25452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11" name="Oval 10">
            <a:extLst>
              <a:ext uri="{FF2B5EF4-FFF2-40B4-BE49-F238E27FC236}">
                <a16:creationId xmlns:a16="http://schemas.microsoft.com/office/drawing/2014/main" id="{363F089C-C10A-4A20-BE71-F6562AA7848F}"/>
              </a:ext>
            </a:extLst>
          </p:cNvPr>
          <p:cNvSpPr/>
          <p:nvPr/>
        </p:nvSpPr>
        <p:spPr>
          <a:xfrm>
            <a:off x="4047241" y="6196982"/>
            <a:ext cx="895547" cy="25452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12" name="Oval 11">
            <a:extLst>
              <a:ext uri="{FF2B5EF4-FFF2-40B4-BE49-F238E27FC236}">
                <a16:creationId xmlns:a16="http://schemas.microsoft.com/office/drawing/2014/main" id="{CC78FF3B-6185-4251-B7B3-5BC870621E08}"/>
              </a:ext>
            </a:extLst>
          </p:cNvPr>
          <p:cNvSpPr/>
          <p:nvPr/>
        </p:nvSpPr>
        <p:spPr>
          <a:xfrm>
            <a:off x="5527249" y="5162092"/>
            <a:ext cx="895547" cy="25452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13" name="Oval 12">
            <a:extLst>
              <a:ext uri="{FF2B5EF4-FFF2-40B4-BE49-F238E27FC236}">
                <a16:creationId xmlns:a16="http://schemas.microsoft.com/office/drawing/2014/main" id="{189442B8-04AB-4244-907F-47427F1D3DB3}"/>
              </a:ext>
            </a:extLst>
          </p:cNvPr>
          <p:cNvSpPr/>
          <p:nvPr/>
        </p:nvSpPr>
        <p:spPr>
          <a:xfrm>
            <a:off x="7459745" y="4166566"/>
            <a:ext cx="895547" cy="25452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14" name="Oval 13">
            <a:extLst>
              <a:ext uri="{FF2B5EF4-FFF2-40B4-BE49-F238E27FC236}">
                <a16:creationId xmlns:a16="http://schemas.microsoft.com/office/drawing/2014/main" id="{8212DAFD-E0C1-4028-A11E-12E6638BED7D}"/>
              </a:ext>
            </a:extLst>
          </p:cNvPr>
          <p:cNvSpPr/>
          <p:nvPr/>
        </p:nvSpPr>
        <p:spPr>
          <a:xfrm>
            <a:off x="8807777" y="3165669"/>
            <a:ext cx="895547" cy="25452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15" name="Oval 14">
            <a:extLst>
              <a:ext uri="{FF2B5EF4-FFF2-40B4-BE49-F238E27FC236}">
                <a16:creationId xmlns:a16="http://schemas.microsoft.com/office/drawing/2014/main" id="{2E6BE9AF-FD45-4222-B8D9-E28B81F365A2}"/>
              </a:ext>
            </a:extLst>
          </p:cNvPr>
          <p:cNvSpPr/>
          <p:nvPr/>
        </p:nvSpPr>
        <p:spPr>
          <a:xfrm>
            <a:off x="2066041" y="2884602"/>
            <a:ext cx="895547" cy="254524"/>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16" name="Oval 15">
            <a:extLst>
              <a:ext uri="{FF2B5EF4-FFF2-40B4-BE49-F238E27FC236}">
                <a16:creationId xmlns:a16="http://schemas.microsoft.com/office/drawing/2014/main" id="{67098CD9-499C-4BC8-ACBD-03FF48E5A9B2}"/>
              </a:ext>
            </a:extLst>
          </p:cNvPr>
          <p:cNvSpPr/>
          <p:nvPr/>
        </p:nvSpPr>
        <p:spPr>
          <a:xfrm>
            <a:off x="3765221" y="2895600"/>
            <a:ext cx="895547" cy="254524"/>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17" name="Oval 16">
            <a:extLst>
              <a:ext uri="{FF2B5EF4-FFF2-40B4-BE49-F238E27FC236}">
                <a16:creationId xmlns:a16="http://schemas.microsoft.com/office/drawing/2014/main" id="{6C751252-470E-4562-91B9-DDEDCE9BD106}"/>
              </a:ext>
            </a:extLst>
          </p:cNvPr>
          <p:cNvSpPr/>
          <p:nvPr/>
        </p:nvSpPr>
        <p:spPr>
          <a:xfrm>
            <a:off x="5337700" y="2884602"/>
            <a:ext cx="895547" cy="254524"/>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18" name="Oval 17">
            <a:extLst>
              <a:ext uri="{FF2B5EF4-FFF2-40B4-BE49-F238E27FC236}">
                <a16:creationId xmlns:a16="http://schemas.microsoft.com/office/drawing/2014/main" id="{BF5F3B11-D451-4BD0-89D5-3AF218A59F77}"/>
              </a:ext>
            </a:extLst>
          </p:cNvPr>
          <p:cNvSpPr/>
          <p:nvPr/>
        </p:nvSpPr>
        <p:spPr>
          <a:xfrm>
            <a:off x="7455703" y="4365831"/>
            <a:ext cx="895547" cy="254524"/>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19" name="Oval 18">
            <a:extLst>
              <a:ext uri="{FF2B5EF4-FFF2-40B4-BE49-F238E27FC236}">
                <a16:creationId xmlns:a16="http://schemas.microsoft.com/office/drawing/2014/main" id="{4030CBBA-B71A-4FAD-9E02-AE17682CF750}"/>
              </a:ext>
            </a:extLst>
          </p:cNvPr>
          <p:cNvSpPr/>
          <p:nvPr/>
        </p:nvSpPr>
        <p:spPr>
          <a:xfrm>
            <a:off x="8807776" y="3384306"/>
            <a:ext cx="895547" cy="254524"/>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20" name="Oval 19">
            <a:extLst>
              <a:ext uri="{FF2B5EF4-FFF2-40B4-BE49-F238E27FC236}">
                <a16:creationId xmlns:a16="http://schemas.microsoft.com/office/drawing/2014/main" id="{5ADA8E86-ACE3-40F1-81C5-26F43256411B}"/>
              </a:ext>
            </a:extLst>
          </p:cNvPr>
          <p:cNvSpPr/>
          <p:nvPr/>
        </p:nvSpPr>
        <p:spPr>
          <a:xfrm>
            <a:off x="144545" y="5000968"/>
            <a:ext cx="895547" cy="254524"/>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849504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626005" cy="3925121"/>
          </a:xfrm>
        </p:spPr>
        <p:txBody>
          <a:bodyPr numCol="1">
            <a:noAutofit/>
          </a:bodyPr>
          <a:lstStyle/>
          <a:p>
            <a:pPr marL="0" indent="0">
              <a:spcAft>
                <a:spcPts val="600"/>
              </a:spcAft>
              <a:buNone/>
            </a:pPr>
            <a:r>
              <a:rPr lang="en-AU" sz="2000" b="1" dirty="0">
                <a:solidFill>
                  <a:srgbClr val="6094BE"/>
                </a:solidFill>
                <a:latin typeface="Arial"/>
                <a:cs typeface="Arial"/>
              </a:rPr>
              <a:t>Key strategies and skills to include at the employee level.</a:t>
            </a:r>
          </a:p>
          <a:p>
            <a:pPr marL="358775" lvl="2" indent="-358775">
              <a:spcAft>
                <a:spcPts val="600"/>
              </a:spcAft>
            </a:pPr>
            <a:r>
              <a:rPr lang="en-NZ" sz="1600" dirty="0">
                <a:latin typeface="Arial"/>
                <a:cs typeface="Arial"/>
              </a:rPr>
              <a:t>Now that you have identified some of your signature strengths, plan to </a:t>
            </a:r>
            <a:r>
              <a:rPr lang="en-NZ" sz="1600" dirty="0">
                <a:solidFill>
                  <a:srgbClr val="3381BE"/>
                </a:solidFill>
                <a:latin typeface="Arial"/>
                <a:cs typeface="Arial"/>
              </a:rPr>
              <a:t>use them </a:t>
            </a:r>
            <a:r>
              <a:rPr lang="en-NZ" sz="1600" u="sng" dirty="0">
                <a:solidFill>
                  <a:srgbClr val="3381BE"/>
                </a:solidFill>
                <a:latin typeface="Arial"/>
                <a:cs typeface="Arial"/>
              </a:rPr>
              <a:t>more</a:t>
            </a:r>
            <a:r>
              <a:rPr lang="en-NZ" sz="1600" dirty="0">
                <a:solidFill>
                  <a:srgbClr val="3381BE"/>
                </a:solidFill>
                <a:latin typeface="Arial"/>
                <a:cs typeface="Arial"/>
              </a:rPr>
              <a:t> </a:t>
            </a:r>
            <a:r>
              <a:rPr lang="en-NZ" sz="1600" dirty="0">
                <a:latin typeface="Arial"/>
                <a:cs typeface="Arial"/>
              </a:rPr>
              <a:t>and in </a:t>
            </a:r>
            <a:r>
              <a:rPr lang="en-NZ" sz="1600" u="sng" dirty="0">
                <a:solidFill>
                  <a:srgbClr val="3381BE"/>
                </a:solidFill>
                <a:latin typeface="Arial"/>
                <a:cs typeface="Arial"/>
              </a:rPr>
              <a:t>new</a:t>
            </a:r>
            <a:r>
              <a:rPr lang="en-NZ" sz="1600" dirty="0">
                <a:solidFill>
                  <a:srgbClr val="3381BE"/>
                </a:solidFill>
                <a:latin typeface="Arial"/>
                <a:cs typeface="Arial"/>
              </a:rPr>
              <a:t> ways </a:t>
            </a:r>
            <a:r>
              <a:rPr lang="en-NZ" sz="1600" dirty="0">
                <a:latin typeface="Arial"/>
                <a:cs typeface="Arial"/>
              </a:rPr>
              <a:t>over the coming week. Think about how you can use them in different areas of your life, and with the different people you come into contact with. The aim is to use the </a:t>
            </a:r>
            <a:r>
              <a:rPr lang="en-NZ" sz="1600" dirty="0">
                <a:solidFill>
                  <a:srgbClr val="3381BE"/>
                </a:solidFill>
                <a:latin typeface="Arial"/>
                <a:cs typeface="Arial"/>
              </a:rPr>
              <a:t>right strength, in the right amount, in the right situation</a:t>
            </a:r>
            <a:r>
              <a:rPr lang="en-NZ" sz="1600" dirty="0">
                <a:latin typeface="Arial"/>
                <a:cs typeface="Arial"/>
              </a:rPr>
              <a:t>…</a:t>
            </a:r>
          </a:p>
          <a:p>
            <a:pPr marL="358775" lvl="2" indent="-358775">
              <a:spcAft>
                <a:spcPts val="600"/>
              </a:spcAft>
            </a:pPr>
            <a:r>
              <a:rPr lang="en-NZ" sz="1600" dirty="0">
                <a:latin typeface="Arial"/>
                <a:cs typeface="Arial"/>
              </a:rPr>
              <a:t>Bonus challenge: Focus on using the strengths of </a:t>
            </a:r>
            <a:r>
              <a:rPr lang="en-NZ" sz="1600" dirty="0">
                <a:solidFill>
                  <a:srgbClr val="3381BE"/>
                </a:solidFill>
                <a:latin typeface="Arial"/>
                <a:cs typeface="Arial"/>
              </a:rPr>
              <a:t>curiosity</a:t>
            </a:r>
            <a:r>
              <a:rPr lang="en-NZ" sz="1600" dirty="0">
                <a:latin typeface="Arial"/>
                <a:cs typeface="Arial"/>
              </a:rPr>
              <a:t>, </a:t>
            </a:r>
            <a:r>
              <a:rPr lang="en-NZ" sz="1600" dirty="0">
                <a:solidFill>
                  <a:srgbClr val="3381BE"/>
                </a:solidFill>
                <a:latin typeface="Arial"/>
                <a:cs typeface="Arial"/>
              </a:rPr>
              <a:t>hope and optimism</a:t>
            </a:r>
            <a:r>
              <a:rPr lang="en-NZ" sz="1600" dirty="0">
                <a:latin typeface="Arial"/>
                <a:cs typeface="Arial"/>
              </a:rPr>
              <a:t>, </a:t>
            </a:r>
            <a:r>
              <a:rPr lang="en-NZ" sz="1600" dirty="0">
                <a:solidFill>
                  <a:srgbClr val="3381BE"/>
                </a:solidFill>
                <a:latin typeface="Arial"/>
                <a:cs typeface="Arial"/>
              </a:rPr>
              <a:t>gratitude</a:t>
            </a:r>
            <a:r>
              <a:rPr lang="en-NZ" sz="1600" dirty="0">
                <a:latin typeface="Arial"/>
                <a:cs typeface="Arial"/>
              </a:rPr>
              <a:t>, </a:t>
            </a:r>
            <a:r>
              <a:rPr lang="en-NZ" sz="1600" dirty="0">
                <a:solidFill>
                  <a:srgbClr val="3381BE"/>
                </a:solidFill>
                <a:latin typeface="Arial"/>
                <a:cs typeface="Arial"/>
              </a:rPr>
              <a:t>zest</a:t>
            </a:r>
            <a:r>
              <a:rPr lang="en-NZ" sz="1600" dirty="0">
                <a:latin typeface="Arial"/>
                <a:cs typeface="Arial"/>
              </a:rPr>
              <a:t> and energy, and the capacity to </a:t>
            </a:r>
            <a:r>
              <a:rPr lang="en-NZ" sz="1600" dirty="0">
                <a:solidFill>
                  <a:srgbClr val="3381BE"/>
                </a:solidFill>
                <a:latin typeface="Arial"/>
                <a:cs typeface="Arial"/>
              </a:rPr>
              <a:t>love and be loved </a:t>
            </a:r>
            <a:r>
              <a:rPr lang="en-NZ" sz="1600" dirty="0">
                <a:latin typeface="Arial"/>
                <a:cs typeface="Arial"/>
              </a:rPr>
              <a:t>more. These strengths in particular have been linked to greater wellbeing. </a:t>
            </a:r>
          </a:p>
          <a:p>
            <a:pPr marL="358775" lvl="2" indent="-358775">
              <a:spcAft>
                <a:spcPts val="600"/>
              </a:spcAft>
            </a:pPr>
            <a:endParaRPr lang="en-US" sz="16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Key strategies and skills for employees </a:t>
            </a:r>
          </a:p>
        </p:txBody>
      </p:sp>
    </p:spTree>
    <p:extLst>
      <p:ext uri="{BB962C8B-B14F-4D97-AF65-F5344CB8AC3E}">
        <p14:creationId xmlns:p14="http://schemas.microsoft.com/office/powerpoint/2010/main" val="3531643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10606393" cy="3925121"/>
          </a:xfrm>
        </p:spPr>
        <p:txBody>
          <a:bodyPr numCol="1">
            <a:noAutofit/>
          </a:bodyPr>
          <a:lstStyle/>
          <a:p>
            <a:pPr marL="0" indent="0">
              <a:spcAft>
                <a:spcPts val="600"/>
              </a:spcAft>
              <a:buNone/>
            </a:pPr>
            <a:r>
              <a:rPr lang="en-AU" sz="2000" b="1" dirty="0">
                <a:solidFill>
                  <a:srgbClr val="6094BE"/>
                </a:solidFill>
                <a:latin typeface="Arial"/>
                <a:cs typeface="Arial"/>
              </a:rPr>
              <a:t>Key strategies and skills to include at the employee level.</a:t>
            </a:r>
          </a:p>
          <a:p>
            <a:pPr marL="358775" lvl="2" indent="-358775">
              <a:spcAft>
                <a:spcPts val="600"/>
              </a:spcAft>
            </a:pPr>
            <a:r>
              <a:rPr lang="en-NZ" sz="1600" dirty="0">
                <a:latin typeface="Arial"/>
                <a:cs typeface="Arial"/>
              </a:rPr>
              <a:t>Work on Wellbeing resources.</a:t>
            </a:r>
            <a:endParaRPr lang="en-US" sz="16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Key strategies and skills for employees </a:t>
            </a:r>
          </a:p>
        </p:txBody>
      </p:sp>
      <p:pic>
        <p:nvPicPr>
          <p:cNvPr id="4" name="Picture 3">
            <a:extLst>
              <a:ext uri="{FF2B5EF4-FFF2-40B4-BE49-F238E27FC236}">
                <a16:creationId xmlns:a16="http://schemas.microsoft.com/office/drawing/2014/main" id="{3E0C76B7-E55F-44F8-8959-994F7A84E282}"/>
              </a:ext>
            </a:extLst>
          </p:cNvPr>
          <p:cNvPicPr>
            <a:picLocks noChangeAspect="1"/>
          </p:cNvPicPr>
          <p:nvPr/>
        </p:nvPicPr>
        <p:blipFill rotWithShape="1">
          <a:blip r:embed="rId3"/>
          <a:srcRect l="27377" t="16714" r="12957" b="8714"/>
          <a:stretch/>
        </p:blipFill>
        <p:spPr>
          <a:xfrm>
            <a:off x="923826" y="2342079"/>
            <a:ext cx="6081584" cy="4275537"/>
          </a:xfrm>
          <a:prstGeom prst="rect">
            <a:avLst/>
          </a:prstGeom>
        </p:spPr>
      </p:pic>
      <p:pic>
        <p:nvPicPr>
          <p:cNvPr id="10" name="Picture 9">
            <a:extLst>
              <a:ext uri="{FF2B5EF4-FFF2-40B4-BE49-F238E27FC236}">
                <a16:creationId xmlns:a16="http://schemas.microsoft.com/office/drawing/2014/main" id="{685A62E8-6464-4D6D-9678-A30679FE2FCF}"/>
              </a:ext>
            </a:extLst>
          </p:cNvPr>
          <p:cNvPicPr>
            <a:picLocks noChangeAspect="1"/>
          </p:cNvPicPr>
          <p:nvPr/>
        </p:nvPicPr>
        <p:blipFill rotWithShape="1">
          <a:blip r:embed="rId4"/>
          <a:srcRect l="32540" t="8225" r="33363" b="5315"/>
          <a:stretch/>
        </p:blipFill>
        <p:spPr>
          <a:xfrm>
            <a:off x="8169658" y="1121790"/>
            <a:ext cx="4021731" cy="5736210"/>
          </a:xfrm>
          <a:prstGeom prst="rect">
            <a:avLst/>
          </a:prstGeom>
        </p:spPr>
      </p:pic>
      <p:cxnSp>
        <p:nvCxnSpPr>
          <p:cNvPr id="12" name="Straight Arrow Connector 11">
            <a:extLst>
              <a:ext uri="{FF2B5EF4-FFF2-40B4-BE49-F238E27FC236}">
                <a16:creationId xmlns:a16="http://schemas.microsoft.com/office/drawing/2014/main" id="{489889D8-1982-472E-AA19-1E50F66F6F85}"/>
              </a:ext>
            </a:extLst>
          </p:cNvPr>
          <p:cNvCxnSpPr>
            <a:cxnSpLocks/>
          </p:cNvCxnSpPr>
          <p:nvPr/>
        </p:nvCxnSpPr>
        <p:spPr>
          <a:xfrm flipH="1">
            <a:off x="7211506" y="3450210"/>
            <a:ext cx="1131216" cy="754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9583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Key strategies and skills to include at the employee level.</a:t>
            </a:r>
          </a:p>
          <a:p>
            <a:pPr marL="358775" lvl="2" indent="-358775">
              <a:spcAft>
                <a:spcPts val="600"/>
              </a:spcAft>
            </a:pPr>
            <a:r>
              <a:rPr lang="en-NZ" sz="1600" dirty="0">
                <a:latin typeface="Arial"/>
                <a:cs typeface="Arial"/>
              </a:rPr>
              <a:t>There are </a:t>
            </a:r>
            <a:r>
              <a:rPr lang="en-NZ" sz="1600" dirty="0">
                <a:solidFill>
                  <a:srgbClr val="3381BE"/>
                </a:solidFill>
                <a:latin typeface="Arial"/>
                <a:cs typeface="Arial"/>
              </a:rPr>
              <a:t>other strengths models </a:t>
            </a:r>
            <a:r>
              <a:rPr lang="en-NZ" sz="1600" dirty="0">
                <a:latin typeface="Arial"/>
                <a:cs typeface="Arial"/>
              </a:rPr>
              <a:t>to consider… All nice and shiny, definitely expensive… </a:t>
            </a:r>
          </a:p>
          <a:p>
            <a:pPr marL="358775" lvl="2" indent="-358775">
              <a:spcAft>
                <a:spcPts val="600"/>
              </a:spcAft>
            </a:pPr>
            <a:r>
              <a:rPr lang="en-NZ" sz="1600" dirty="0">
                <a:latin typeface="Arial"/>
                <a:cs typeface="Arial"/>
              </a:rPr>
              <a:t>The Strengths Profiler: </a:t>
            </a:r>
            <a:r>
              <a:rPr lang="en-US" sz="1600" dirty="0">
                <a:latin typeface="Arial"/>
                <a:cs typeface="Arial"/>
              </a:rPr>
              <a:t>https://www.strengthsprofile.com</a:t>
            </a:r>
          </a:p>
          <a:p>
            <a:pPr marL="358775" lvl="2" indent="-358775">
              <a:spcAft>
                <a:spcPts val="600"/>
              </a:spcAft>
            </a:pPr>
            <a:r>
              <a:rPr lang="en-US" sz="1600" dirty="0">
                <a:latin typeface="Arial"/>
                <a:cs typeface="Arial"/>
              </a:rPr>
              <a:t>StrengthsFinder: https://www.gallupstrengthscenter.com</a:t>
            </a:r>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Key strategies and skills for employees </a:t>
            </a:r>
          </a:p>
        </p:txBody>
      </p:sp>
      <p:pic>
        <p:nvPicPr>
          <p:cNvPr id="4" name="Picture 3">
            <a:extLst>
              <a:ext uri="{FF2B5EF4-FFF2-40B4-BE49-F238E27FC236}">
                <a16:creationId xmlns:a16="http://schemas.microsoft.com/office/drawing/2014/main" id="{998A136E-6B74-4B37-B672-C25F2F17B70D}"/>
              </a:ext>
            </a:extLst>
          </p:cNvPr>
          <p:cNvPicPr>
            <a:picLocks noChangeAspect="1"/>
          </p:cNvPicPr>
          <p:nvPr/>
        </p:nvPicPr>
        <p:blipFill rotWithShape="1">
          <a:blip r:embed="rId3"/>
          <a:srcRect t="8300" b="7492"/>
          <a:stretch/>
        </p:blipFill>
        <p:spPr>
          <a:xfrm>
            <a:off x="6351032" y="3836709"/>
            <a:ext cx="5662132" cy="2681975"/>
          </a:xfrm>
          <a:prstGeom prst="rect">
            <a:avLst/>
          </a:prstGeom>
        </p:spPr>
      </p:pic>
      <p:pic>
        <p:nvPicPr>
          <p:cNvPr id="9" name="Picture 8">
            <a:extLst>
              <a:ext uri="{FF2B5EF4-FFF2-40B4-BE49-F238E27FC236}">
                <a16:creationId xmlns:a16="http://schemas.microsoft.com/office/drawing/2014/main" id="{32BB893D-1785-4935-9408-86CC882B3F0C}"/>
              </a:ext>
            </a:extLst>
          </p:cNvPr>
          <p:cNvPicPr>
            <a:picLocks noChangeAspect="1"/>
          </p:cNvPicPr>
          <p:nvPr/>
        </p:nvPicPr>
        <p:blipFill rotWithShape="1">
          <a:blip r:embed="rId4"/>
          <a:srcRect t="8759" b="6091"/>
          <a:stretch/>
        </p:blipFill>
        <p:spPr>
          <a:xfrm>
            <a:off x="496500" y="3836709"/>
            <a:ext cx="5599500" cy="2681975"/>
          </a:xfrm>
          <a:prstGeom prst="rect">
            <a:avLst/>
          </a:prstGeom>
        </p:spPr>
      </p:pic>
      <p:cxnSp>
        <p:nvCxnSpPr>
          <p:cNvPr id="11" name="Straight Arrow Connector 10">
            <a:extLst>
              <a:ext uri="{FF2B5EF4-FFF2-40B4-BE49-F238E27FC236}">
                <a16:creationId xmlns:a16="http://schemas.microsoft.com/office/drawing/2014/main" id="{31C122C4-2B43-4B0D-A18B-8AEC5B62FA19}"/>
              </a:ext>
            </a:extLst>
          </p:cNvPr>
          <p:cNvCxnSpPr/>
          <p:nvPr/>
        </p:nvCxnSpPr>
        <p:spPr>
          <a:xfrm>
            <a:off x="2036190" y="2828041"/>
            <a:ext cx="94268" cy="7918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B8771B4F-0F36-475B-B4A1-A23407690DB4}"/>
              </a:ext>
            </a:extLst>
          </p:cNvPr>
          <p:cNvCxnSpPr>
            <a:cxnSpLocks/>
          </p:cNvCxnSpPr>
          <p:nvPr/>
        </p:nvCxnSpPr>
        <p:spPr>
          <a:xfrm>
            <a:off x="6230055" y="2311138"/>
            <a:ext cx="1603619" cy="13087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1228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Overview (90 mins).</a:t>
            </a:r>
          </a:p>
          <a:p>
            <a:pPr>
              <a:spcAft>
                <a:spcPts val="600"/>
              </a:spcAft>
            </a:pPr>
            <a:r>
              <a:rPr lang="en-AU" sz="1600" dirty="0">
                <a:latin typeface="Arial"/>
                <a:cs typeface="Arial"/>
              </a:rPr>
              <a:t>What is wellbeing, and how is wellbeing different to wellness?</a:t>
            </a:r>
          </a:p>
          <a:p>
            <a:pPr>
              <a:spcAft>
                <a:spcPts val="600"/>
              </a:spcAft>
            </a:pPr>
            <a:r>
              <a:rPr lang="en-AU" sz="1600" dirty="0">
                <a:latin typeface="Arial"/>
                <a:cs typeface="Arial"/>
              </a:rPr>
              <a:t>What is work wellbeing, and what are workplace wellbeing programs?</a:t>
            </a:r>
          </a:p>
          <a:p>
            <a:pPr>
              <a:spcAft>
                <a:spcPts val="600"/>
              </a:spcAft>
            </a:pPr>
            <a:r>
              <a:rPr lang="en-AU" sz="1600" dirty="0">
                <a:latin typeface="Arial"/>
                <a:cs typeface="Arial"/>
              </a:rPr>
              <a:t>An overview of the main models and frameworks for wellbeing.</a:t>
            </a:r>
          </a:p>
          <a:p>
            <a:pPr>
              <a:spcAft>
                <a:spcPts val="600"/>
              </a:spcAft>
            </a:pPr>
            <a:r>
              <a:rPr lang="en-AU" sz="1600" dirty="0">
                <a:latin typeface="Arial"/>
                <a:cs typeface="Arial"/>
              </a:rPr>
              <a:t>Why invest in wellbeing? Return on investment and the business case for wellbeing, including the resources and strategies you may need to convince decision makers.</a:t>
            </a:r>
          </a:p>
          <a:p>
            <a:pPr>
              <a:spcAft>
                <a:spcPts val="600"/>
              </a:spcAft>
            </a:pPr>
            <a:r>
              <a:rPr lang="en-AU" sz="1600" dirty="0">
                <a:latin typeface="Arial"/>
                <a:cs typeface="Arial"/>
              </a:rPr>
              <a:t>Results and key findings for businesses from international workplace wellbeing research.</a:t>
            </a: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Session 1: Background and content</a:t>
            </a:r>
          </a:p>
        </p:txBody>
      </p:sp>
      <p:pic>
        <p:nvPicPr>
          <p:cNvPr id="2" name="Picture 1">
            <a:extLst>
              <a:ext uri="{FF2B5EF4-FFF2-40B4-BE49-F238E27FC236}">
                <a16:creationId xmlns:a16="http://schemas.microsoft.com/office/drawing/2014/main" id="{18E18137-442D-44F1-9783-BD18175DFBCB}"/>
              </a:ext>
            </a:extLst>
          </p:cNvPr>
          <p:cNvPicPr>
            <a:picLocks noChangeAspect="1"/>
          </p:cNvPicPr>
          <p:nvPr/>
        </p:nvPicPr>
        <p:blipFill rotWithShape="1">
          <a:blip r:embed="rId3"/>
          <a:srcRect l="20477" t="14272" r="33363" b="25589"/>
          <a:stretch/>
        </p:blipFill>
        <p:spPr>
          <a:xfrm>
            <a:off x="3139126" y="4329527"/>
            <a:ext cx="3308807" cy="2424825"/>
          </a:xfrm>
          <a:prstGeom prst="rect">
            <a:avLst/>
          </a:prstGeom>
        </p:spPr>
      </p:pic>
    </p:spTree>
    <p:extLst>
      <p:ext uri="{BB962C8B-B14F-4D97-AF65-F5344CB8AC3E}">
        <p14:creationId xmlns:p14="http://schemas.microsoft.com/office/powerpoint/2010/main" val="215840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Geelong Breathing. </a:t>
            </a:r>
          </a:p>
          <a:p>
            <a:r>
              <a:rPr lang="en-NZ" sz="1600" u="sng" dirty="0">
                <a:latin typeface="Arial"/>
                <a:cs typeface="Arial"/>
              </a:rPr>
              <a:t>Breath One</a:t>
            </a:r>
            <a:r>
              <a:rPr lang="en-NZ" sz="1600" dirty="0">
                <a:latin typeface="Arial"/>
                <a:cs typeface="Arial"/>
              </a:rPr>
              <a:t>. Take a deep breath in through your nose and fill your lungs with as much air as possible. As you are doing so, notice your </a:t>
            </a:r>
            <a:r>
              <a:rPr lang="en-NZ" sz="1600" dirty="0">
                <a:solidFill>
                  <a:srgbClr val="3381BE"/>
                </a:solidFill>
                <a:latin typeface="Arial"/>
                <a:cs typeface="Arial"/>
              </a:rPr>
              <a:t>physical body </a:t>
            </a:r>
            <a:r>
              <a:rPr lang="en-NZ" sz="1600" dirty="0">
                <a:latin typeface="Arial"/>
                <a:cs typeface="Arial"/>
              </a:rPr>
              <a:t>and any points of pain or tension. As you breath out slowly through your mouth, imagine you are pushing or releasing any tension away. Feel yourself sink into your chair or the floor if you are standing</a:t>
            </a:r>
          </a:p>
          <a:p>
            <a:r>
              <a:rPr lang="en-NZ" sz="1600" u="sng" dirty="0">
                <a:latin typeface="Arial"/>
                <a:cs typeface="Arial"/>
              </a:rPr>
              <a:t>Breath Two</a:t>
            </a:r>
            <a:r>
              <a:rPr lang="en-NZ" sz="1600" dirty="0">
                <a:latin typeface="Arial"/>
                <a:cs typeface="Arial"/>
              </a:rPr>
              <a:t>. Take a deep breath in through your nose and fill your lungs with as much air as possible. Now as you breathe out think about what you are grateful for right at this very moment. Not what you are grateful for that has happened in the past, or looking towards the future, but right in this very moment think about one thing you are grateful for and exhale slowly. Say to yourself </a:t>
            </a:r>
            <a:r>
              <a:rPr lang="en-NZ" sz="1600" dirty="0">
                <a:solidFill>
                  <a:srgbClr val="3381BE"/>
                </a:solidFill>
                <a:latin typeface="Arial"/>
                <a:cs typeface="Arial"/>
              </a:rPr>
              <a:t>“Right now I am grateful for...”.</a:t>
            </a:r>
            <a:endParaRPr lang="en-NZ" sz="1600" dirty="0">
              <a:latin typeface="Arial"/>
              <a:cs typeface="Arial"/>
            </a:endParaRPr>
          </a:p>
          <a:p>
            <a:r>
              <a:rPr lang="en-NZ" sz="1600" u="sng" dirty="0">
                <a:latin typeface="Arial"/>
                <a:cs typeface="Arial"/>
              </a:rPr>
              <a:t>Breath Three</a:t>
            </a:r>
            <a:r>
              <a:rPr lang="en-NZ" sz="1600" dirty="0">
                <a:latin typeface="Arial"/>
                <a:cs typeface="Arial"/>
              </a:rPr>
              <a:t>. Take a deep breath in through your nose and fill your lungs with as much air as possible. Now as you breathe out think about your frame of reference and what intentional state you want to be in right now. Do you intend to be kind? Do you intend to be open minded? Do you intend to be peaceful? Whatever intention you wish to have at this present moment, cultivate it when you exhale by saying to yourself </a:t>
            </a:r>
            <a:r>
              <a:rPr lang="en-NZ" sz="1600" dirty="0">
                <a:solidFill>
                  <a:srgbClr val="3381BE"/>
                </a:solidFill>
                <a:latin typeface="Arial"/>
                <a:cs typeface="Arial"/>
              </a:rPr>
              <a:t>“My intention right now is to be …”.</a:t>
            </a:r>
          </a:p>
          <a:p>
            <a:endParaRPr lang="en-NZ" sz="1600" dirty="0">
              <a:latin typeface="Arial"/>
              <a:cs typeface="Arial"/>
            </a:endParaRPr>
          </a:p>
          <a:p>
            <a:r>
              <a:rPr lang="en-NZ" sz="1200" dirty="0">
                <a:latin typeface="Arial"/>
                <a:cs typeface="Arial"/>
              </a:rPr>
              <a:t>Credit: This exercise was developed by Justin Robinson, Head of Positive Education at Geelong Grammer School in Australia</a:t>
            </a:r>
            <a:endParaRPr lang="en-US" sz="12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Quick break</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829244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5185980" cy="3925121"/>
          </a:xfrm>
        </p:spPr>
        <p:txBody>
          <a:bodyPr numCol="1">
            <a:noAutofit/>
          </a:bodyPr>
          <a:lstStyle/>
          <a:p>
            <a:pPr marL="0" indent="0">
              <a:spcAft>
                <a:spcPts val="600"/>
              </a:spcAft>
              <a:buNone/>
            </a:pPr>
            <a:r>
              <a:rPr lang="en-AU" sz="2000" b="1" dirty="0">
                <a:solidFill>
                  <a:srgbClr val="6094BE"/>
                </a:solidFill>
                <a:latin typeface="Arial"/>
                <a:cs typeface="Arial"/>
              </a:rPr>
              <a:t>Growth mindsets</a:t>
            </a:r>
          </a:p>
          <a:p>
            <a:r>
              <a:rPr lang="en-AU" sz="1600" dirty="0">
                <a:latin typeface="Arial"/>
                <a:cs typeface="Arial"/>
              </a:rPr>
              <a:t>Mindsets are beliefs about yourself and your most basic qualities, such as your intelligence, talents, or personality.</a:t>
            </a:r>
          </a:p>
          <a:p>
            <a:pPr lvl="1"/>
            <a:r>
              <a:rPr lang="en-AU" sz="1200" dirty="0">
                <a:latin typeface="Arial"/>
                <a:cs typeface="Arial"/>
              </a:rPr>
              <a:t>Fixed Mindset individuals believe that their basic qualities, such as intelligence, talent and personality, are fixed traits that don’t and can’t change.</a:t>
            </a:r>
          </a:p>
          <a:p>
            <a:pPr lvl="1"/>
            <a:r>
              <a:rPr lang="en-AU" sz="1200" dirty="0">
                <a:latin typeface="Arial"/>
                <a:cs typeface="Arial"/>
              </a:rPr>
              <a:t>Growth Mindset individuals believe that their basic qualities can be cultivated and developed across the life span through dedicated effort.</a:t>
            </a:r>
            <a:endParaRPr lang="en-AU" sz="1600" dirty="0">
              <a:latin typeface="Arial"/>
              <a:cs typeface="Arial"/>
            </a:endParaRPr>
          </a:p>
          <a:p>
            <a:r>
              <a:rPr lang="en-AU" sz="1600" dirty="0">
                <a:latin typeface="Arial"/>
                <a:cs typeface="Arial"/>
              </a:rPr>
              <a:t>One of the keys to success isn’t having greater amounts of innate intelligence, talent or ability; it’s whether you look at these qualities as things that can be developed through dedication and effort.</a:t>
            </a:r>
          </a:p>
          <a:p>
            <a:endParaRPr lang="en-US" sz="1600" dirty="0">
              <a:latin typeface="Arial"/>
              <a:cs typeface="Arial"/>
            </a:endParaRPr>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Key strategies and skills for employees </a:t>
            </a:r>
          </a:p>
        </p:txBody>
      </p:sp>
      <p:pic>
        <p:nvPicPr>
          <p:cNvPr id="1026" name="Picture 2" descr="http://humanos.org/wp-content/uploads/2016/03/mindsets.jpg">
            <a:extLst>
              <a:ext uri="{FF2B5EF4-FFF2-40B4-BE49-F238E27FC236}">
                <a16:creationId xmlns:a16="http://schemas.microsoft.com/office/drawing/2014/main" id="{23AF1475-499E-428D-93A1-AD6B440983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07" t="10722" r="6820" b="10103"/>
          <a:stretch/>
        </p:blipFill>
        <p:spPr bwMode="auto">
          <a:xfrm>
            <a:off x="5754943" y="1847654"/>
            <a:ext cx="6454299" cy="501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388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5"/>
            <a:ext cx="12192000" cy="6858000"/>
          </a:xfrm>
          <a:prstGeom prst="rect">
            <a:avLst/>
          </a:prstGeom>
        </p:spPr>
      </p:pic>
      <p:sp>
        <p:nvSpPr>
          <p:cNvPr id="6" name="Content Placeholder 2"/>
          <p:cNvSpPr>
            <a:spLocks noGrp="1"/>
          </p:cNvSpPr>
          <p:nvPr>
            <p:ph idx="1"/>
          </p:nvPr>
        </p:nvSpPr>
        <p:spPr>
          <a:xfrm>
            <a:off x="517235" y="1330371"/>
            <a:ext cx="9550591" cy="3925121"/>
          </a:xfrm>
        </p:spPr>
        <p:txBody>
          <a:bodyPr numCol="1">
            <a:noAutofit/>
          </a:bodyPr>
          <a:lstStyle/>
          <a:p>
            <a:pPr marL="0" indent="0">
              <a:spcAft>
                <a:spcPts val="600"/>
              </a:spcAft>
              <a:buNone/>
            </a:pPr>
            <a:r>
              <a:rPr lang="en-AU" sz="2000" b="1" dirty="0">
                <a:solidFill>
                  <a:srgbClr val="6094BE"/>
                </a:solidFill>
                <a:latin typeface="Arial"/>
                <a:cs typeface="Arial"/>
              </a:rPr>
              <a:t>Growth mindsets.</a:t>
            </a:r>
          </a:p>
          <a:p>
            <a:r>
              <a:rPr lang="en-AU" sz="1600" dirty="0">
                <a:latin typeface="Arial"/>
                <a:cs typeface="Arial"/>
              </a:rPr>
              <a:t>Aim to use </a:t>
            </a:r>
            <a:r>
              <a:rPr lang="en-AU" sz="1600" dirty="0">
                <a:solidFill>
                  <a:srgbClr val="3381BE"/>
                </a:solidFill>
                <a:latin typeface="Arial"/>
                <a:cs typeface="Arial"/>
              </a:rPr>
              <a:t>process-oriented praise</a:t>
            </a:r>
            <a:r>
              <a:rPr lang="en-AU" sz="1600" dirty="0">
                <a:latin typeface="Arial"/>
                <a:cs typeface="Arial"/>
              </a:rPr>
              <a:t>, rather than person-oriented praise, with yourself and others:</a:t>
            </a:r>
          </a:p>
          <a:p>
            <a:pPr lvl="1"/>
            <a:r>
              <a:rPr lang="en-AU" sz="1200" dirty="0">
                <a:latin typeface="Arial"/>
                <a:cs typeface="Arial"/>
              </a:rPr>
              <a:t>Process-orientated praise, such as “you put in a lot of effort” or “that was a good strategy you chose”, emphasises that achievement comes from striving and the use of effective strategies. It also allows others to interpret setbacks in terms of lack of effort, or inappropriate strategies.</a:t>
            </a:r>
          </a:p>
          <a:p>
            <a:pPr lvl="1"/>
            <a:r>
              <a:rPr lang="en-AU" sz="1200" dirty="0">
                <a:latin typeface="Arial"/>
                <a:cs typeface="Arial"/>
              </a:rPr>
              <a:t>Person-orientated praise, such as “you are so smart”, emphasises innate talents and abilities. It assumes that success is due to personal attributes and teaches others to interpret difficulties in terms of their personal weaknesses.</a:t>
            </a:r>
          </a:p>
          <a:p>
            <a:endParaRPr lang="en-US" sz="1600" dirty="0">
              <a:latin typeface="Arial"/>
              <a:cs typeface="Arial"/>
            </a:endParaRPr>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Key strategies and skills for employees </a:t>
            </a:r>
          </a:p>
        </p:txBody>
      </p:sp>
      <p:pic>
        <p:nvPicPr>
          <p:cNvPr id="2050" name="Picture 2" descr="http://webcom.colostate.edu/health/files/2016/07/Screen-Shot-2015-11-27-at-11.37.21.png">
            <a:extLst>
              <a:ext uri="{FF2B5EF4-FFF2-40B4-BE49-F238E27FC236}">
                <a16:creationId xmlns:a16="http://schemas.microsoft.com/office/drawing/2014/main" id="{E67C6F7B-6E16-4BCC-B221-9BB5103E4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8358" y="3427925"/>
            <a:ext cx="5478250" cy="3430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mages-na.ssl-images-amazon.com/images/I/51FexyX8WQL._SY344_BO1,204,203,200_.jpg">
            <a:extLst>
              <a:ext uri="{FF2B5EF4-FFF2-40B4-BE49-F238E27FC236}">
                <a16:creationId xmlns:a16="http://schemas.microsoft.com/office/drawing/2014/main" id="{DC4723FB-C720-4F5A-A09C-FB1A207CC7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7826" y="3561813"/>
            <a:ext cx="2143125"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854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Gratitude.</a:t>
            </a:r>
          </a:p>
          <a:p>
            <a:pPr marL="358775" lvl="2" indent="-358775">
              <a:spcAft>
                <a:spcPts val="600"/>
              </a:spcAft>
            </a:pPr>
            <a:r>
              <a:rPr lang="en-AU" sz="1600" dirty="0">
                <a:latin typeface="Arial"/>
                <a:cs typeface="Arial"/>
              </a:rPr>
              <a:t>A lot of research on “three good things”. </a:t>
            </a:r>
          </a:p>
          <a:p>
            <a:pPr marL="815975" lvl="3" indent="-358775">
              <a:spcAft>
                <a:spcPts val="600"/>
              </a:spcAft>
            </a:pPr>
            <a:r>
              <a:rPr lang="en-AU" sz="1200" dirty="0" err="1">
                <a:latin typeface="Arial"/>
                <a:cs typeface="Arial"/>
              </a:rPr>
              <a:t>Chopik</a:t>
            </a:r>
            <a:r>
              <a:rPr lang="en-AU" sz="1200" dirty="0">
                <a:latin typeface="Arial"/>
                <a:cs typeface="Arial"/>
              </a:rPr>
              <a:t>, W. J., Newton, N. J., Ryan, L. H., </a:t>
            </a:r>
            <a:r>
              <a:rPr lang="en-AU" sz="1200" dirty="0" err="1">
                <a:latin typeface="Arial"/>
                <a:cs typeface="Arial"/>
              </a:rPr>
              <a:t>Kashdan</a:t>
            </a:r>
            <a:r>
              <a:rPr lang="en-AU" sz="1200" dirty="0">
                <a:latin typeface="Arial"/>
                <a:cs typeface="Arial"/>
              </a:rPr>
              <a:t>, T. B., Jarden, A. (2017). Gratitude across the life span: Age differences and links to subjective well-being . Journal of Positive Psychology.</a:t>
            </a:r>
          </a:p>
          <a:p>
            <a:r>
              <a:rPr lang="en-AU" sz="1600" dirty="0">
                <a:latin typeface="Arial"/>
                <a:cs typeface="Arial"/>
              </a:rPr>
              <a:t>“Your task is to take some regular time each day to </a:t>
            </a:r>
            <a:r>
              <a:rPr lang="en-AU" sz="1600" dirty="0">
                <a:solidFill>
                  <a:srgbClr val="3381BE"/>
                </a:solidFill>
                <a:latin typeface="Arial"/>
                <a:cs typeface="Arial"/>
              </a:rPr>
              <a:t>think of three things you are thankful for</a:t>
            </a:r>
            <a:r>
              <a:rPr lang="en-AU" sz="1600" dirty="0">
                <a:latin typeface="Arial"/>
                <a:cs typeface="Arial"/>
              </a:rPr>
              <a:t>. These can be big things, such as good health, supportive relationships, and career successes, or little things such as a perfect cup of coffee or hearing your favourite song on the radio. </a:t>
            </a:r>
            <a:r>
              <a:rPr lang="en-AU" sz="1600" dirty="0">
                <a:solidFill>
                  <a:srgbClr val="3381BE"/>
                </a:solidFill>
                <a:latin typeface="Arial"/>
                <a:cs typeface="Arial"/>
              </a:rPr>
              <a:t>Write down three things at the end of each day for a week</a:t>
            </a:r>
            <a:r>
              <a:rPr lang="en-AU" sz="1600" dirty="0">
                <a:latin typeface="Arial"/>
                <a:cs typeface="Arial"/>
              </a:rPr>
              <a:t>, and aim to write new items each time. The aim is for you to take the time to be thankful for aspects of your life that may go unnoticed”.</a:t>
            </a:r>
          </a:p>
          <a:p>
            <a:r>
              <a:rPr lang="en-AU" sz="1600" dirty="0">
                <a:latin typeface="Arial"/>
                <a:cs typeface="Arial"/>
              </a:rPr>
              <a:t>Gratitude letter. </a:t>
            </a:r>
            <a:endParaRPr lang="en-US" sz="1600" dirty="0">
              <a:latin typeface="Arial"/>
              <a:cs typeface="Arial"/>
            </a:endParaRPr>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Key strategies and skills for employees </a:t>
            </a:r>
          </a:p>
        </p:txBody>
      </p:sp>
      <p:pic>
        <p:nvPicPr>
          <p:cNvPr id="3074" name="Picture 2" descr="https://images-na.ssl-images-amazon.com/images/I/716jLVH%2B39L._AC_UL320_SR212,320_.jpg">
            <a:extLst>
              <a:ext uri="{FF2B5EF4-FFF2-40B4-BE49-F238E27FC236}">
                <a16:creationId xmlns:a16="http://schemas.microsoft.com/office/drawing/2014/main" id="{8F311472-629E-4890-8C47-8305C9921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2700" y="3810000"/>
            <a:ext cx="20193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ephoraresume.net/wp-content/uploads/2017/06/letter-of-gratitude-samples-sample-of-resignation-letter-with-gratitude-sample-customer-within-letter-of-gratitude-sample.jpg">
            <a:extLst>
              <a:ext uri="{FF2B5EF4-FFF2-40B4-BE49-F238E27FC236}">
                <a16:creationId xmlns:a16="http://schemas.microsoft.com/office/drawing/2014/main" id="{D06D052E-1065-4073-ADC9-FC0B7F3CD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5175" y="4141212"/>
            <a:ext cx="1808327" cy="2547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4609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Key strategies and skills to include at the employee level.</a:t>
            </a:r>
          </a:p>
          <a:p>
            <a:pPr marL="358775" lvl="2" indent="-358775">
              <a:spcAft>
                <a:spcPts val="600"/>
              </a:spcAft>
            </a:pPr>
            <a:r>
              <a:rPr lang="en-AU" sz="1600" dirty="0">
                <a:latin typeface="Arial"/>
                <a:cs typeface="Arial"/>
              </a:rPr>
              <a:t>Stress management techniques.</a:t>
            </a:r>
          </a:p>
          <a:p>
            <a:pPr marL="815975" lvl="3" indent="-358775">
              <a:spcAft>
                <a:spcPts val="600"/>
              </a:spcAft>
            </a:pPr>
            <a:r>
              <a:rPr lang="en-AU" sz="1200" dirty="0">
                <a:latin typeface="Arial"/>
                <a:cs typeface="Arial"/>
              </a:rPr>
              <a:t>Progressive muscle relaxation.</a:t>
            </a:r>
          </a:p>
          <a:p>
            <a:pPr marL="815975" lvl="3" indent="-358775">
              <a:spcAft>
                <a:spcPts val="600"/>
              </a:spcAft>
            </a:pPr>
            <a:r>
              <a:rPr lang="en-AU" sz="1200" dirty="0">
                <a:latin typeface="Arial"/>
                <a:cs typeface="Arial"/>
              </a:rPr>
              <a:t>Breathing exercises.</a:t>
            </a:r>
          </a:p>
          <a:p>
            <a:pPr marL="815975" lvl="3" indent="-358775">
              <a:spcAft>
                <a:spcPts val="600"/>
              </a:spcAft>
            </a:pPr>
            <a:r>
              <a:rPr lang="en-AU" sz="1200" dirty="0">
                <a:latin typeface="Arial"/>
                <a:cs typeface="Arial"/>
              </a:rPr>
              <a:t>Meditations – guided imagery.</a:t>
            </a:r>
          </a:p>
          <a:p>
            <a:pPr marL="815975" lvl="3" indent="-358775">
              <a:spcAft>
                <a:spcPts val="600"/>
              </a:spcAft>
            </a:pPr>
            <a:r>
              <a:rPr lang="en-AU" sz="1200" dirty="0">
                <a:latin typeface="Arial"/>
                <a:cs typeface="Arial"/>
              </a:rPr>
              <a:t>Mindfulness. </a:t>
            </a:r>
          </a:p>
          <a:p>
            <a:pPr marL="815975" lvl="3" indent="-358775">
              <a:spcAft>
                <a:spcPts val="600"/>
              </a:spcAft>
            </a:pPr>
            <a:r>
              <a:rPr lang="en-AU" sz="1200" dirty="0">
                <a:latin typeface="Arial"/>
                <a:cs typeface="Arial"/>
              </a:rPr>
              <a:t>Yoga.</a:t>
            </a:r>
          </a:p>
          <a:p>
            <a:pPr marL="815975" lvl="3" indent="-358775">
              <a:spcAft>
                <a:spcPts val="600"/>
              </a:spcAft>
            </a:pPr>
            <a:r>
              <a:rPr lang="en-AU" sz="1200" dirty="0">
                <a:latin typeface="Arial"/>
                <a:cs typeface="Arial"/>
              </a:rPr>
              <a:t>Exercise.</a:t>
            </a:r>
          </a:p>
          <a:p>
            <a:pPr marL="815975" lvl="3" indent="-358775">
              <a:spcAft>
                <a:spcPts val="600"/>
              </a:spcAft>
            </a:pPr>
            <a:r>
              <a:rPr lang="en-AU" sz="1200" dirty="0">
                <a:latin typeface="Arial"/>
                <a:cs typeface="Arial"/>
              </a:rPr>
              <a:t>There are lots, but do people use them?  </a:t>
            </a: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Key strategies and skills for employees </a:t>
            </a:r>
          </a:p>
        </p:txBody>
      </p:sp>
      <p:pic>
        <p:nvPicPr>
          <p:cNvPr id="7170" name="Picture 2" descr="https://i.ytimg.com/vi/KpxSSHfvWxQ/maxresdefault.jpg">
            <a:extLst>
              <a:ext uri="{FF2B5EF4-FFF2-40B4-BE49-F238E27FC236}">
                <a16:creationId xmlns:a16="http://schemas.microsoft.com/office/drawing/2014/main" id="{C0E51CDA-CD3F-455C-9D74-2C28EEA07F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01" t="6713" r="7693" b="6965"/>
          <a:stretch/>
        </p:blipFill>
        <p:spPr bwMode="auto">
          <a:xfrm>
            <a:off x="4305105" y="2978870"/>
            <a:ext cx="5593039" cy="325224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8D25B534-FFEC-4F88-A428-5214B094275A}"/>
              </a:ext>
            </a:extLst>
          </p:cNvPr>
          <p:cNvCxnSpPr/>
          <p:nvPr/>
        </p:nvCxnSpPr>
        <p:spPr>
          <a:xfrm>
            <a:off x="3601039" y="2309567"/>
            <a:ext cx="735291" cy="2828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05132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Useful explanatory framework – links between thoughts, feelings, and behaviours.</a:t>
            </a:r>
          </a:p>
          <a:p>
            <a:pPr>
              <a:spcAft>
                <a:spcPts val="600"/>
              </a:spcAft>
            </a:pPr>
            <a:r>
              <a:rPr lang="en-AU" sz="1600" dirty="0">
                <a:latin typeface="Arial"/>
                <a:cs typeface="Arial"/>
              </a:rPr>
              <a:t>The fundamental interconnectedness of all things holistic... </a:t>
            </a:r>
          </a:p>
          <a:p>
            <a:pPr>
              <a:spcAft>
                <a:spcPts val="600"/>
              </a:spcAft>
            </a:pPr>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The cognitive model</a:t>
            </a:r>
          </a:p>
        </p:txBody>
      </p:sp>
      <p:pic>
        <p:nvPicPr>
          <p:cNvPr id="5" name="Picture 2" descr="http://psycheme.co.uk/wp-content/uploads/2012/04/Infographic.png">
            <a:extLst>
              <a:ext uri="{FF2B5EF4-FFF2-40B4-BE49-F238E27FC236}">
                <a16:creationId xmlns:a16="http://schemas.microsoft.com/office/drawing/2014/main" id="{CCAF4372-049F-45D5-AA5B-E976F2D9CE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59" t="9237" r="20579" b="8116"/>
          <a:stretch/>
        </p:blipFill>
        <p:spPr bwMode="auto">
          <a:xfrm>
            <a:off x="904974" y="2516611"/>
            <a:ext cx="4895672" cy="42139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psycheme.co.uk/wp-content/uploads/2012/04/Infographic.png">
            <a:extLst>
              <a:ext uri="{FF2B5EF4-FFF2-40B4-BE49-F238E27FC236}">
                <a16:creationId xmlns:a16="http://schemas.microsoft.com/office/drawing/2014/main" id="{2BDFC379-FA5C-4568-90C9-24089AEA87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59" t="9237" r="20579" b="8116"/>
          <a:stretch/>
        </p:blipFill>
        <p:spPr bwMode="auto">
          <a:xfrm>
            <a:off x="6096000" y="2516611"/>
            <a:ext cx="4895672" cy="42139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24BB3F-097C-4BBC-B9DC-1E8CA380A2E5}"/>
              </a:ext>
            </a:extLst>
          </p:cNvPr>
          <p:cNvSpPr txBox="1"/>
          <p:nvPr/>
        </p:nvSpPr>
        <p:spPr>
          <a:xfrm>
            <a:off x="6429080" y="4260915"/>
            <a:ext cx="1084083" cy="612743"/>
          </a:xfrm>
          <a:prstGeom prst="rect">
            <a:avLst/>
          </a:prstGeom>
          <a:solidFill>
            <a:schemeClr val="bg1"/>
          </a:solidFill>
        </p:spPr>
        <p:txBody>
          <a:bodyPr wrap="square" rtlCol="0">
            <a:spAutoFit/>
          </a:bodyPr>
          <a:lstStyle/>
          <a:p>
            <a:endParaRPr lang="en-AU" dirty="0"/>
          </a:p>
        </p:txBody>
      </p:sp>
      <p:sp>
        <p:nvSpPr>
          <p:cNvPr id="10" name="TextBox 9">
            <a:extLst>
              <a:ext uri="{FF2B5EF4-FFF2-40B4-BE49-F238E27FC236}">
                <a16:creationId xmlns:a16="http://schemas.microsoft.com/office/drawing/2014/main" id="{7F2C9501-7F01-4D21-8F49-68632BDEF800}"/>
              </a:ext>
            </a:extLst>
          </p:cNvPr>
          <p:cNvSpPr txBox="1"/>
          <p:nvPr/>
        </p:nvSpPr>
        <p:spPr>
          <a:xfrm>
            <a:off x="8001794" y="2820732"/>
            <a:ext cx="1084083" cy="612743"/>
          </a:xfrm>
          <a:prstGeom prst="rect">
            <a:avLst/>
          </a:prstGeom>
          <a:solidFill>
            <a:schemeClr val="bg1"/>
          </a:solidFill>
        </p:spPr>
        <p:txBody>
          <a:bodyPr wrap="square" rtlCol="0">
            <a:spAutoFit/>
          </a:bodyPr>
          <a:lstStyle/>
          <a:p>
            <a:endParaRPr lang="en-AU" dirty="0"/>
          </a:p>
        </p:txBody>
      </p:sp>
      <p:sp>
        <p:nvSpPr>
          <p:cNvPr id="11" name="TextBox 10">
            <a:extLst>
              <a:ext uri="{FF2B5EF4-FFF2-40B4-BE49-F238E27FC236}">
                <a16:creationId xmlns:a16="http://schemas.microsoft.com/office/drawing/2014/main" id="{916FA524-0876-43E0-A72A-FB6D66B7A71D}"/>
              </a:ext>
            </a:extLst>
          </p:cNvPr>
          <p:cNvSpPr txBox="1"/>
          <p:nvPr/>
        </p:nvSpPr>
        <p:spPr>
          <a:xfrm>
            <a:off x="7960016" y="5736233"/>
            <a:ext cx="1154840" cy="612743"/>
          </a:xfrm>
          <a:prstGeom prst="rect">
            <a:avLst/>
          </a:prstGeom>
          <a:solidFill>
            <a:schemeClr val="bg1"/>
          </a:solidFill>
        </p:spPr>
        <p:txBody>
          <a:bodyPr wrap="square" rtlCol="0">
            <a:spAutoFit/>
          </a:bodyPr>
          <a:lstStyle/>
          <a:p>
            <a:endParaRPr lang="en-AU" dirty="0"/>
          </a:p>
        </p:txBody>
      </p:sp>
      <p:sp>
        <p:nvSpPr>
          <p:cNvPr id="12" name="TextBox 11">
            <a:extLst>
              <a:ext uri="{FF2B5EF4-FFF2-40B4-BE49-F238E27FC236}">
                <a16:creationId xmlns:a16="http://schemas.microsoft.com/office/drawing/2014/main" id="{0222268E-0643-472C-89D2-D7FB7DF2146E}"/>
              </a:ext>
            </a:extLst>
          </p:cNvPr>
          <p:cNvSpPr txBox="1"/>
          <p:nvPr/>
        </p:nvSpPr>
        <p:spPr>
          <a:xfrm>
            <a:off x="9558216" y="4317237"/>
            <a:ext cx="1084083" cy="612743"/>
          </a:xfrm>
          <a:prstGeom prst="rect">
            <a:avLst/>
          </a:prstGeom>
          <a:solidFill>
            <a:schemeClr val="bg1"/>
          </a:solidFill>
        </p:spPr>
        <p:txBody>
          <a:bodyPr wrap="square" rtlCol="0">
            <a:spAutoFit/>
          </a:bodyPr>
          <a:lstStyle/>
          <a:p>
            <a:endParaRPr lang="en-AU" dirty="0"/>
          </a:p>
        </p:txBody>
      </p:sp>
      <p:sp>
        <p:nvSpPr>
          <p:cNvPr id="13" name="TextBox 12">
            <a:extLst>
              <a:ext uri="{FF2B5EF4-FFF2-40B4-BE49-F238E27FC236}">
                <a16:creationId xmlns:a16="http://schemas.microsoft.com/office/drawing/2014/main" id="{0BDB2515-4D18-4042-AAE3-5A468774B825}"/>
              </a:ext>
            </a:extLst>
          </p:cNvPr>
          <p:cNvSpPr txBox="1"/>
          <p:nvPr/>
        </p:nvSpPr>
        <p:spPr>
          <a:xfrm>
            <a:off x="8132476" y="5664728"/>
            <a:ext cx="822717" cy="392018"/>
          </a:xfrm>
          <a:prstGeom prst="rect">
            <a:avLst/>
          </a:prstGeom>
          <a:solidFill>
            <a:schemeClr val="bg1"/>
          </a:solidFill>
        </p:spPr>
        <p:txBody>
          <a:bodyPr wrap="square" rtlCol="0">
            <a:spAutoFit/>
          </a:bodyPr>
          <a:lstStyle/>
          <a:p>
            <a:endParaRPr lang="en-AU" dirty="0"/>
          </a:p>
        </p:txBody>
      </p:sp>
    </p:spTree>
    <p:extLst>
      <p:ext uri="{BB962C8B-B14F-4D97-AF65-F5344CB8AC3E}">
        <p14:creationId xmlns:p14="http://schemas.microsoft.com/office/powerpoint/2010/main" val="30593778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Encouraging individuals to take care of their own personal wellbeing and the tools to proactively arm them with.</a:t>
            </a:r>
          </a:p>
          <a:p>
            <a:pPr>
              <a:spcAft>
                <a:spcPts val="600"/>
              </a:spcAft>
            </a:pPr>
            <a:r>
              <a:rPr lang="en-AU" sz="1600" dirty="0">
                <a:latin typeface="Arial"/>
                <a:cs typeface="Arial"/>
              </a:rPr>
              <a:t>Lead by example – senior leadership work / life balance.</a:t>
            </a:r>
          </a:p>
          <a:p>
            <a:pPr>
              <a:spcAft>
                <a:spcPts val="600"/>
              </a:spcAft>
            </a:pPr>
            <a:r>
              <a:rPr lang="en-AU" sz="1600" dirty="0">
                <a:latin typeface="Arial"/>
                <a:cs typeface="Arial"/>
              </a:rPr>
              <a:t>Showcase examples of individuals thriving at work.</a:t>
            </a:r>
          </a:p>
          <a:p>
            <a:pPr>
              <a:spcAft>
                <a:spcPts val="600"/>
              </a:spcAft>
            </a:pPr>
            <a:r>
              <a:rPr lang="en-AU" sz="1600" dirty="0">
                <a:latin typeface="Arial"/>
                <a:cs typeface="Arial"/>
              </a:rPr>
              <a:t>“</a:t>
            </a:r>
            <a:r>
              <a:rPr lang="en-AU" sz="1600" dirty="0">
                <a:solidFill>
                  <a:srgbClr val="3381BE"/>
                </a:solidFill>
                <a:latin typeface="Arial"/>
                <a:cs typeface="Arial"/>
              </a:rPr>
              <a:t>What does a good day at work look like?</a:t>
            </a:r>
            <a:r>
              <a:rPr lang="en-AU" sz="1600" dirty="0">
                <a:latin typeface="Arial"/>
                <a:cs typeface="Arial"/>
              </a:rPr>
              <a:t>”</a:t>
            </a:r>
          </a:p>
          <a:p>
            <a:pPr>
              <a:spcAft>
                <a:spcPts val="600"/>
              </a:spcAft>
            </a:pPr>
            <a:r>
              <a:rPr lang="en-AU" sz="1600" dirty="0">
                <a:latin typeface="Arial"/>
                <a:cs typeface="Arial"/>
              </a:rPr>
              <a:t>Individuals use individual level assessment information (usually absent). </a:t>
            </a:r>
          </a:p>
          <a:p>
            <a:pPr>
              <a:spcAft>
                <a:spcPts val="600"/>
              </a:spcAft>
            </a:pPr>
            <a:r>
              <a:rPr lang="en-AU" sz="1600" dirty="0">
                <a:latin typeface="Arial"/>
                <a:cs typeface="Arial"/>
              </a:rPr>
              <a:t>Wellbeing and resilience programs. </a:t>
            </a:r>
          </a:p>
          <a:p>
            <a:pPr>
              <a:spcAft>
                <a:spcPts val="600"/>
              </a:spcAft>
            </a:pPr>
            <a:r>
              <a:rPr lang="en-AU" sz="1600" dirty="0">
                <a:latin typeface="Arial"/>
                <a:cs typeface="Arial"/>
              </a:rPr>
              <a:t>Wellness and mental illness programs. </a:t>
            </a:r>
          </a:p>
          <a:p>
            <a:pPr>
              <a:spcAft>
                <a:spcPts val="600"/>
              </a:spcAft>
            </a:pPr>
            <a:r>
              <a:rPr lang="en-AU" sz="1600" dirty="0">
                <a:latin typeface="Arial"/>
                <a:cs typeface="Arial"/>
              </a:rPr>
              <a:t>Online solutions: </a:t>
            </a:r>
          </a:p>
          <a:p>
            <a:pPr>
              <a:spcAft>
                <a:spcPts val="600"/>
              </a:spcAft>
            </a:pPr>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Proactive personal wellbeing</a:t>
            </a:r>
          </a:p>
        </p:txBody>
      </p:sp>
      <p:pic>
        <p:nvPicPr>
          <p:cNvPr id="2052" name="Picture 4" descr="http://career-intelligence.com/wp-content/uploads/2014/03/Trust-your-gut.jpg">
            <a:extLst>
              <a:ext uri="{FF2B5EF4-FFF2-40B4-BE49-F238E27FC236}">
                <a16:creationId xmlns:a16="http://schemas.microsoft.com/office/drawing/2014/main" id="{51ED3064-85DF-4397-9111-C01F7E269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2392" y="2086556"/>
            <a:ext cx="3619124" cy="241274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3209E0F1-E6A0-4B6A-BC60-88B376B771B5}"/>
              </a:ext>
            </a:extLst>
          </p:cNvPr>
          <p:cNvCxnSpPr/>
          <p:nvPr/>
        </p:nvCxnSpPr>
        <p:spPr>
          <a:xfrm>
            <a:off x="5640309" y="2638925"/>
            <a:ext cx="195554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5DF3FC00-D194-4EC2-A383-7F90AACA8538}"/>
              </a:ext>
            </a:extLst>
          </p:cNvPr>
          <p:cNvPicPr>
            <a:picLocks noChangeAspect="1"/>
          </p:cNvPicPr>
          <p:nvPr/>
        </p:nvPicPr>
        <p:blipFill>
          <a:blip r:embed="rId4"/>
          <a:stretch>
            <a:fillRect/>
          </a:stretch>
        </p:blipFill>
        <p:spPr>
          <a:xfrm>
            <a:off x="4514173" y="4647165"/>
            <a:ext cx="1911765" cy="1902789"/>
          </a:xfrm>
          <a:prstGeom prst="rect">
            <a:avLst/>
          </a:prstGeom>
        </p:spPr>
      </p:pic>
      <p:pic>
        <p:nvPicPr>
          <p:cNvPr id="10" name="Picture 9">
            <a:extLst>
              <a:ext uri="{FF2B5EF4-FFF2-40B4-BE49-F238E27FC236}">
                <a16:creationId xmlns:a16="http://schemas.microsoft.com/office/drawing/2014/main" id="{06D4DCD0-54B0-4ACD-96BC-EE47B0AA9CB2}"/>
              </a:ext>
            </a:extLst>
          </p:cNvPr>
          <p:cNvPicPr>
            <a:picLocks noChangeAspect="1"/>
          </p:cNvPicPr>
          <p:nvPr/>
        </p:nvPicPr>
        <p:blipFill rotWithShape="1">
          <a:blip r:embed="rId5"/>
          <a:srcRect l="4505" t="30289" r="75989" b="12139"/>
          <a:stretch/>
        </p:blipFill>
        <p:spPr>
          <a:xfrm>
            <a:off x="2677702" y="4405478"/>
            <a:ext cx="1417598" cy="2353421"/>
          </a:xfrm>
          <a:prstGeom prst="rect">
            <a:avLst/>
          </a:prstGeom>
        </p:spPr>
      </p:pic>
    </p:spTree>
    <p:extLst>
      <p:ext uri="{BB962C8B-B14F-4D97-AF65-F5344CB8AC3E}">
        <p14:creationId xmlns:p14="http://schemas.microsoft.com/office/powerpoint/2010/main" val="2127855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Engaging hard to reach staff in your wellbeing program development and implementation.</a:t>
            </a:r>
          </a:p>
          <a:p>
            <a:pPr>
              <a:spcAft>
                <a:spcPts val="600"/>
              </a:spcAft>
            </a:pPr>
            <a:r>
              <a:rPr lang="en-AU" sz="1600" dirty="0">
                <a:latin typeface="Arial"/>
                <a:cs typeface="Arial"/>
              </a:rPr>
              <a:t>Co-design &amp; co-create.</a:t>
            </a:r>
          </a:p>
          <a:p>
            <a:pPr>
              <a:spcAft>
                <a:spcPts val="600"/>
              </a:spcAft>
            </a:pPr>
            <a:r>
              <a:rPr lang="en-AU" sz="1600" dirty="0">
                <a:latin typeface="Arial"/>
                <a:cs typeface="Arial"/>
              </a:rPr>
              <a:t>Empower others.  </a:t>
            </a:r>
          </a:p>
          <a:p>
            <a:pPr>
              <a:spcAft>
                <a:spcPts val="600"/>
              </a:spcAft>
            </a:pPr>
            <a:r>
              <a:rPr lang="en-AU" sz="1600" dirty="0">
                <a:latin typeface="Arial"/>
                <a:cs typeface="Arial"/>
              </a:rPr>
              <a:t>Building your champions… </a:t>
            </a:r>
          </a:p>
          <a:p>
            <a:pPr>
              <a:spcAft>
                <a:spcPts val="600"/>
              </a:spcAft>
            </a:pPr>
            <a:r>
              <a:rPr lang="en-AU" sz="1600" dirty="0">
                <a:latin typeface="Arial"/>
                <a:cs typeface="Arial"/>
              </a:rPr>
              <a:t>Gamification and fun. </a:t>
            </a:r>
          </a:p>
          <a:p>
            <a:pPr>
              <a:spcAft>
                <a:spcPts val="600"/>
              </a:spcAft>
            </a:pPr>
            <a:r>
              <a:rPr lang="en-US" sz="1600" dirty="0">
                <a:latin typeface="Arial"/>
                <a:cs typeface="Arial"/>
              </a:rPr>
              <a:t>“</a:t>
            </a:r>
            <a:r>
              <a:rPr lang="en-US" sz="1600" dirty="0">
                <a:solidFill>
                  <a:srgbClr val="3381BE"/>
                </a:solidFill>
                <a:latin typeface="Arial"/>
                <a:cs typeface="Arial"/>
              </a:rPr>
              <a:t>What does a good day at work look like?</a:t>
            </a:r>
            <a:r>
              <a:rPr lang="en-US" sz="1600" dirty="0">
                <a:latin typeface="Arial"/>
                <a:cs typeface="Arial"/>
              </a:rPr>
              <a:t>” – particular relevant for disengaged staff. </a:t>
            </a:r>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Engaging hard to reach staff </a:t>
            </a:r>
            <a:endParaRPr lang="en-US" sz="3600" dirty="0">
              <a:solidFill>
                <a:schemeClr val="bg1"/>
              </a:solidFill>
              <a:latin typeface="Arial"/>
              <a:cs typeface="Arial"/>
            </a:endParaRPr>
          </a:p>
        </p:txBody>
      </p:sp>
    </p:spTree>
    <p:extLst>
      <p:ext uri="{BB962C8B-B14F-4D97-AF65-F5344CB8AC3E}">
        <p14:creationId xmlns:p14="http://schemas.microsoft.com/office/powerpoint/2010/main" val="335506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Employee wellbeing across a multi-generational (including ageing), multicultural workforce.</a:t>
            </a:r>
          </a:p>
          <a:p>
            <a:r>
              <a:rPr lang="en-US" sz="1600" dirty="0">
                <a:latin typeface="Arial" panose="020B0604020202020204" pitchFamily="34" charset="0"/>
                <a:cs typeface="Arial" panose="020B0604020202020204" pitchFamily="34" charset="0"/>
              </a:rPr>
              <a:t>Wellbeing is beneficial for all ages and cultures… </a:t>
            </a:r>
          </a:p>
          <a:p>
            <a:r>
              <a:rPr lang="en-US" sz="1600" dirty="0">
                <a:latin typeface="Arial" panose="020B0604020202020204" pitchFamily="34" charset="0"/>
                <a:cs typeface="Arial" panose="020B0604020202020204" pitchFamily="34" charset="0"/>
              </a:rPr>
              <a:t>There are not a lot of important differences… (except some cultures more social)</a:t>
            </a:r>
          </a:p>
          <a:p>
            <a:r>
              <a:rPr lang="en-US" sz="1600" dirty="0">
                <a:latin typeface="Arial" panose="020B0604020202020204" pitchFamily="34" charset="0"/>
                <a:cs typeface="Arial" panose="020B0604020202020204" pitchFamily="34" charset="0"/>
              </a:rPr>
              <a:t>Relationships and meaning/purpose have the biggest impacts… </a:t>
            </a:r>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Multi-generational &amp; multicultural workforce</a:t>
            </a:r>
            <a:endParaRPr lang="en-US" sz="3600" dirty="0">
              <a:solidFill>
                <a:schemeClr val="bg1"/>
              </a:solidFill>
              <a:latin typeface="Arial"/>
              <a:cs typeface="Arial"/>
            </a:endParaRPr>
          </a:p>
        </p:txBody>
      </p:sp>
      <p:pic>
        <p:nvPicPr>
          <p:cNvPr id="3074" name="Picture 2" descr="https://moodle.eduhk.hk/pluginfile.php/630850/course/section/170190/Development_across_life_span_-_stages.png">
            <a:extLst>
              <a:ext uri="{FF2B5EF4-FFF2-40B4-BE49-F238E27FC236}">
                <a16:creationId xmlns:a16="http://schemas.microsoft.com/office/drawing/2014/main" id="{D2EF2680-3E5E-428C-A2F7-56EEF0BAE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966" y="3972933"/>
            <a:ext cx="5428986" cy="22182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cdn2.hubspot.net/hubfs/426684/diverse-ethnicity-executives.jpg">
            <a:extLst>
              <a:ext uri="{FF2B5EF4-FFF2-40B4-BE49-F238E27FC236}">
                <a16:creationId xmlns:a16="http://schemas.microsoft.com/office/drawing/2014/main" id="{5B627550-C6F0-43B0-BC72-A2604EFEB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4225" y="3815669"/>
            <a:ext cx="4884227" cy="2194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620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Key insights.</a:t>
            </a:r>
          </a:p>
          <a:p>
            <a:pPr>
              <a:spcAft>
                <a:spcPts val="600"/>
              </a:spcAft>
            </a:pPr>
            <a:r>
              <a:rPr lang="en-AU" sz="1600" dirty="0">
                <a:latin typeface="Arial"/>
                <a:cs typeface="Arial"/>
              </a:rPr>
              <a:t>1. _____________________________________________________________</a:t>
            </a:r>
          </a:p>
          <a:p>
            <a:pPr>
              <a:spcAft>
                <a:spcPts val="600"/>
              </a:spcAft>
            </a:pPr>
            <a:r>
              <a:rPr lang="en-AU" sz="1600" dirty="0">
                <a:latin typeface="Arial"/>
                <a:cs typeface="Arial"/>
              </a:rPr>
              <a:t>2. _____________________________________________________________</a:t>
            </a: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Session 2: Two key insights</a:t>
            </a:r>
          </a:p>
        </p:txBody>
      </p:sp>
    </p:spTree>
    <p:extLst>
      <p:ext uri="{BB962C8B-B14F-4D97-AF65-F5344CB8AC3E}">
        <p14:creationId xmlns:p14="http://schemas.microsoft.com/office/powerpoint/2010/main" val="3016765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7712364" cy="3925121"/>
          </a:xfrm>
        </p:spPr>
        <p:txBody>
          <a:bodyPr numCol="1">
            <a:noAutofit/>
          </a:bodyPr>
          <a:lstStyle/>
          <a:p>
            <a:pPr marL="0" indent="0">
              <a:spcAft>
                <a:spcPts val="600"/>
              </a:spcAft>
              <a:buNone/>
            </a:pPr>
            <a:r>
              <a:rPr lang="en-AU" sz="2000" b="1" dirty="0">
                <a:solidFill>
                  <a:srgbClr val="6094BE"/>
                </a:solidFill>
                <a:latin typeface="Arial"/>
                <a:cs typeface="Arial"/>
              </a:rPr>
              <a:t>What is wellbeing, and how is wellbeing different to wellness?</a:t>
            </a:r>
          </a:p>
          <a:p>
            <a:pPr>
              <a:spcAft>
                <a:spcPts val="600"/>
              </a:spcAft>
            </a:pPr>
            <a:r>
              <a:rPr lang="en-NZ" sz="1600" dirty="0">
                <a:latin typeface="Arial"/>
                <a:cs typeface="Arial"/>
              </a:rPr>
              <a:t>Always good to get clear about </a:t>
            </a:r>
            <a:r>
              <a:rPr lang="en-NZ" sz="1600" dirty="0">
                <a:solidFill>
                  <a:srgbClr val="3381BE"/>
                </a:solidFill>
                <a:latin typeface="Arial"/>
                <a:cs typeface="Arial"/>
              </a:rPr>
              <a:t>terms</a:t>
            </a:r>
            <a:r>
              <a:rPr lang="en-NZ" sz="1600" dirty="0">
                <a:latin typeface="Arial"/>
                <a:cs typeface="Arial"/>
              </a:rPr>
              <a:t>… </a:t>
            </a:r>
          </a:p>
          <a:p>
            <a:pPr>
              <a:spcAft>
                <a:spcPts val="600"/>
              </a:spcAft>
            </a:pPr>
            <a:r>
              <a:rPr lang="en-NZ" sz="1600" dirty="0">
                <a:latin typeface="Arial"/>
                <a:cs typeface="Arial"/>
              </a:rPr>
              <a:t>Mental health, mental illness, wellbeing, wellness, health. </a:t>
            </a:r>
          </a:p>
          <a:p>
            <a:pPr lvl="1">
              <a:spcAft>
                <a:spcPts val="600"/>
              </a:spcAft>
            </a:pPr>
            <a:r>
              <a:rPr lang="en-NZ" sz="1200" dirty="0">
                <a:latin typeface="Arial"/>
                <a:cs typeface="Arial"/>
              </a:rPr>
              <a:t>Mental Health Commission of NSW. (2017). </a:t>
            </a:r>
            <a:r>
              <a:rPr lang="en-NZ" sz="1200" i="1" dirty="0">
                <a:latin typeface="Arial"/>
                <a:cs typeface="Arial"/>
              </a:rPr>
              <a:t>Wellbeing language and definitions guide 2017</a:t>
            </a:r>
            <a:r>
              <a:rPr lang="en-NZ" sz="1200" dirty="0">
                <a:latin typeface="Arial"/>
                <a:cs typeface="Arial"/>
              </a:rPr>
              <a:t>. Sydney, Mental Health Commission of NSW.</a:t>
            </a:r>
          </a:p>
          <a:p>
            <a:pPr>
              <a:spcAft>
                <a:spcPts val="600"/>
              </a:spcAft>
            </a:pPr>
            <a:r>
              <a:rPr lang="en-NZ" sz="1600" dirty="0">
                <a:latin typeface="Arial"/>
                <a:cs typeface="Arial"/>
              </a:rPr>
              <a:t>Some definitions emphasise </a:t>
            </a:r>
            <a:r>
              <a:rPr lang="en-NZ" sz="1600" dirty="0">
                <a:solidFill>
                  <a:srgbClr val="3381BE"/>
                </a:solidFill>
                <a:latin typeface="Arial"/>
                <a:cs typeface="Arial"/>
              </a:rPr>
              <a:t>feeling good</a:t>
            </a:r>
            <a:r>
              <a:rPr lang="en-NZ" sz="1600" dirty="0">
                <a:latin typeface="Arial"/>
                <a:cs typeface="Arial"/>
              </a:rPr>
              <a:t>, while others stress meaning, purpose or </a:t>
            </a:r>
            <a:r>
              <a:rPr lang="en-NZ" sz="1600" dirty="0">
                <a:solidFill>
                  <a:srgbClr val="3381BE"/>
                </a:solidFill>
                <a:latin typeface="Arial"/>
                <a:cs typeface="Arial"/>
              </a:rPr>
              <a:t>functioning well</a:t>
            </a:r>
            <a:r>
              <a:rPr lang="en-NZ" sz="1600" dirty="0">
                <a:latin typeface="Arial"/>
                <a:cs typeface="Arial"/>
              </a:rPr>
              <a:t>. Also </a:t>
            </a:r>
            <a:r>
              <a:rPr lang="en-NZ" sz="1600" dirty="0">
                <a:solidFill>
                  <a:srgbClr val="3381BE"/>
                </a:solidFill>
                <a:latin typeface="Arial"/>
                <a:cs typeface="Arial"/>
              </a:rPr>
              <a:t>flourishing</a:t>
            </a:r>
            <a:r>
              <a:rPr lang="en-NZ" sz="1600" dirty="0">
                <a:latin typeface="Arial"/>
                <a:cs typeface="Arial"/>
              </a:rPr>
              <a:t> (high levels of wellbeing). </a:t>
            </a:r>
          </a:p>
          <a:p>
            <a:pPr>
              <a:spcAft>
                <a:spcPts val="600"/>
              </a:spcAft>
            </a:pPr>
            <a:r>
              <a:rPr lang="en-NZ" sz="1600" dirty="0">
                <a:latin typeface="Arial"/>
                <a:cs typeface="Arial"/>
              </a:rPr>
              <a:t>The terms wellbeing, quality of life and happiness are often used interchangeably…</a:t>
            </a:r>
          </a:p>
          <a:p>
            <a:pPr>
              <a:spcAft>
                <a:spcPts val="600"/>
              </a:spcAft>
            </a:pPr>
            <a:endParaRPr lang="en-NZ"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Wellbeing</a:t>
            </a:r>
          </a:p>
        </p:txBody>
      </p:sp>
      <p:pic>
        <p:nvPicPr>
          <p:cNvPr id="2" name="Picture 1">
            <a:extLst>
              <a:ext uri="{FF2B5EF4-FFF2-40B4-BE49-F238E27FC236}">
                <a16:creationId xmlns:a16="http://schemas.microsoft.com/office/drawing/2014/main" id="{94820B02-5021-4C25-96F9-683982E8BD7C}"/>
              </a:ext>
            </a:extLst>
          </p:cNvPr>
          <p:cNvPicPr>
            <a:picLocks noChangeAspect="1"/>
          </p:cNvPicPr>
          <p:nvPr/>
        </p:nvPicPr>
        <p:blipFill rotWithShape="1">
          <a:blip r:embed="rId3"/>
          <a:srcRect l="27824" t="12961" r="40486" b="6509"/>
          <a:stretch/>
        </p:blipFill>
        <p:spPr>
          <a:xfrm>
            <a:off x="8418137" y="1648854"/>
            <a:ext cx="3073138" cy="4392891"/>
          </a:xfrm>
          <a:prstGeom prst="rect">
            <a:avLst/>
          </a:prstGeom>
        </p:spPr>
      </p:pic>
      <p:cxnSp>
        <p:nvCxnSpPr>
          <p:cNvPr id="4" name="Straight Arrow Connector 3">
            <a:extLst>
              <a:ext uri="{FF2B5EF4-FFF2-40B4-BE49-F238E27FC236}">
                <a16:creationId xmlns:a16="http://schemas.microsoft.com/office/drawing/2014/main" id="{BD164643-CFDE-41A9-80AC-98873A682E72}"/>
              </a:ext>
            </a:extLst>
          </p:cNvPr>
          <p:cNvCxnSpPr/>
          <p:nvPr/>
        </p:nvCxnSpPr>
        <p:spPr>
          <a:xfrm>
            <a:off x="6240544" y="2300140"/>
            <a:ext cx="174491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814E0C6D-70C6-4270-BE18-66ED71FEE294}"/>
              </a:ext>
            </a:extLst>
          </p:cNvPr>
          <p:cNvPicPr>
            <a:picLocks noChangeAspect="1"/>
          </p:cNvPicPr>
          <p:nvPr/>
        </p:nvPicPr>
        <p:blipFill rotWithShape="1">
          <a:blip r:embed="rId4"/>
          <a:srcRect l="18003" t="17176" r="30812" b="24559"/>
          <a:stretch/>
        </p:blipFill>
        <p:spPr>
          <a:xfrm>
            <a:off x="433634" y="4113670"/>
            <a:ext cx="4286055" cy="2744329"/>
          </a:xfrm>
          <a:prstGeom prst="rect">
            <a:avLst/>
          </a:prstGeom>
        </p:spPr>
      </p:pic>
      <p:pic>
        <p:nvPicPr>
          <p:cNvPr id="9" name="Picture 8">
            <a:extLst>
              <a:ext uri="{FF2B5EF4-FFF2-40B4-BE49-F238E27FC236}">
                <a16:creationId xmlns:a16="http://schemas.microsoft.com/office/drawing/2014/main" id="{21F24C31-B553-46AB-A382-F0773EC6CDB8}"/>
              </a:ext>
            </a:extLst>
          </p:cNvPr>
          <p:cNvPicPr>
            <a:picLocks noChangeAspect="1"/>
          </p:cNvPicPr>
          <p:nvPr/>
        </p:nvPicPr>
        <p:blipFill rotWithShape="1">
          <a:blip r:embed="rId5"/>
          <a:srcRect l="20091" t="13860" r="39626" b="14125"/>
          <a:stretch/>
        </p:blipFill>
        <p:spPr>
          <a:xfrm>
            <a:off x="5095590" y="4113670"/>
            <a:ext cx="2729079" cy="2744329"/>
          </a:xfrm>
          <a:prstGeom prst="rect">
            <a:avLst/>
          </a:prstGeom>
        </p:spPr>
      </p:pic>
      <p:cxnSp>
        <p:nvCxnSpPr>
          <p:cNvPr id="10" name="Connector: Curved 9">
            <a:extLst>
              <a:ext uri="{FF2B5EF4-FFF2-40B4-BE49-F238E27FC236}">
                <a16:creationId xmlns:a16="http://schemas.microsoft.com/office/drawing/2014/main" id="{E665BD8B-6E42-4BEB-B22E-2D71F3E8A3F2}"/>
              </a:ext>
            </a:extLst>
          </p:cNvPr>
          <p:cNvCxnSpPr/>
          <p:nvPr/>
        </p:nvCxnSpPr>
        <p:spPr>
          <a:xfrm flipV="1">
            <a:off x="3016577" y="4449452"/>
            <a:ext cx="2290714" cy="433633"/>
          </a:xfrm>
          <a:prstGeom prst="curvedConnector3">
            <a:avLst>
              <a:gd name="adj1" fmla="val 11728"/>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97503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Lunch</a:t>
            </a:r>
          </a:p>
        </p:txBody>
      </p:sp>
      <p:pic>
        <p:nvPicPr>
          <p:cNvPr id="3074" name="Picture 2" descr="https://cdn.ecoliteracy.org/sites/default/files/media/rethinking-school-lunch-guide.jpg">
            <a:extLst>
              <a:ext uri="{FF2B5EF4-FFF2-40B4-BE49-F238E27FC236}">
                <a16:creationId xmlns:a16="http://schemas.microsoft.com/office/drawing/2014/main" id="{D71D83D9-91CC-427F-A54D-8CFC8F322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345" y="1649691"/>
            <a:ext cx="4247335" cy="4256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413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endParaRPr lang="en-US" sz="2400" dirty="0"/>
          </a:p>
          <a:p>
            <a:endParaRPr lang="en-US" dirty="0"/>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5" name="Picture 4">
            <a:extLst>
              <a:ext uri="{FF2B5EF4-FFF2-40B4-BE49-F238E27FC236}">
                <a16:creationId xmlns:a16="http://schemas.microsoft.com/office/drawing/2014/main" id="{9C88A29E-0E90-44A3-9362-421A39E90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4509" y="1153581"/>
            <a:ext cx="5704419" cy="5704419"/>
          </a:xfrm>
          <a:prstGeom prst="rect">
            <a:avLst/>
          </a:prstGeom>
        </p:spPr>
      </p:pic>
    </p:spTree>
    <p:extLst>
      <p:ext uri="{BB962C8B-B14F-4D97-AF65-F5344CB8AC3E}">
        <p14:creationId xmlns:p14="http://schemas.microsoft.com/office/powerpoint/2010/main" val="40106807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Overview (90 mins).</a:t>
            </a:r>
          </a:p>
          <a:p>
            <a:pPr>
              <a:spcAft>
                <a:spcPts val="600"/>
              </a:spcAft>
            </a:pPr>
            <a:r>
              <a:rPr lang="en-AU" sz="1600" dirty="0">
                <a:latin typeface="Arial"/>
                <a:cs typeface="Arial"/>
              </a:rPr>
              <a:t>Key strategies and skills to include at the relational level:</a:t>
            </a:r>
          </a:p>
          <a:p>
            <a:pPr lvl="1">
              <a:spcAft>
                <a:spcPts val="600"/>
              </a:spcAft>
            </a:pPr>
            <a:r>
              <a:rPr lang="en-AU" sz="1200" dirty="0">
                <a:latin typeface="Arial"/>
                <a:cs typeface="Arial"/>
              </a:rPr>
              <a:t>Job crafting.</a:t>
            </a:r>
          </a:p>
          <a:p>
            <a:pPr lvl="1">
              <a:spcAft>
                <a:spcPts val="600"/>
              </a:spcAft>
            </a:pPr>
            <a:r>
              <a:rPr lang="en-AU" sz="1200" dirty="0">
                <a:latin typeface="Arial"/>
                <a:cs typeface="Arial"/>
              </a:rPr>
              <a:t>Positive leadership.</a:t>
            </a:r>
          </a:p>
          <a:p>
            <a:pPr lvl="1">
              <a:spcAft>
                <a:spcPts val="600"/>
              </a:spcAft>
            </a:pPr>
            <a:r>
              <a:rPr lang="en-AU" sz="1200" dirty="0">
                <a:latin typeface="Arial"/>
                <a:cs typeface="Arial"/>
              </a:rPr>
              <a:t>High quality connections.</a:t>
            </a:r>
          </a:p>
          <a:p>
            <a:pPr lvl="1">
              <a:spcAft>
                <a:spcPts val="600"/>
              </a:spcAft>
            </a:pPr>
            <a:r>
              <a:rPr lang="en-AU" sz="1200" dirty="0">
                <a:latin typeface="Arial"/>
                <a:cs typeface="Arial"/>
              </a:rPr>
              <a:t>Positive communication (e.g., active constructive responding &amp; techniques for challenging communication).</a:t>
            </a:r>
            <a:endParaRPr lang="en-US" sz="20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Session 3: We (relational level)</a:t>
            </a:r>
          </a:p>
        </p:txBody>
      </p:sp>
    </p:spTree>
    <p:extLst>
      <p:ext uri="{BB962C8B-B14F-4D97-AF65-F5344CB8AC3E}">
        <p14:creationId xmlns:p14="http://schemas.microsoft.com/office/powerpoint/2010/main" val="1823040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Relational level.</a:t>
            </a:r>
          </a:p>
          <a:p>
            <a:r>
              <a:rPr lang="en-US" sz="1600" dirty="0">
                <a:latin typeface="Arial"/>
                <a:cs typeface="Arial"/>
              </a:rPr>
              <a:t>You and your boss… (employees and managers).</a:t>
            </a:r>
          </a:p>
          <a:p>
            <a:pPr lvl="1"/>
            <a:r>
              <a:rPr lang="en-US" sz="1200" dirty="0">
                <a:latin typeface="Arial"/>
                <a:cs typeface="Arial"/>
              </a:rPr>
              <a:t>Job crafting.</a:t>
            </a:r>
          </a:p>
          <a:p>
            <a:pPr lvl="1"/>
            <a:r>
              <a:rPr lang="en-US" sz="1200" dirty="0">
                <a:latin typeface="Arial"/>
                <a:cs typeface="Arial"/>
              </a:rPr>
              <a:t>Positive leadership.</a:t>
            </a:r>
          </a:p>
          <a:p>
            <a:r>
              <a:rPr lang="en-US" sz="1600" dirty="0">
                <a:latin typeface="Arial"/>
                <a:cs typeface="Arial"/>
              </a:rPr>
              <a:t>You and your team… (employees and collogues). </a:t>
            </a:r>
          </a:p>
          <a:p>
            <a:pPr lvl="1"/>
            <a:r>
              <a:rPr lang="en-US" sz="1200" dirty="0">
                <a:latin typeface="Arial"/>
                <a:cs typeface="Arial"/>
              </a:rPr>
              <a:t>High quality connections.</a:t>
            </a:r>
          </a:p>
          <a:p>
            <a:pPr lvl="1"/>
            <a:r>
              <a:rPr lang="en-US" sz="1200" dirty="0">
                <a:latin typeface="Arial"/>
                <a:cs typeface="Arial"/>
              </a:rPr>
              <a:t>Positive communication.</a:t>
            </a:r>
          </a:p>
          <a:p>
            <a:endParaRPr lang="en-US" sz="16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Mangers and teams</a:t>
            </a:r>
          </a:p>
        </p:txBody>
      </p:sp>
      <p:pic>
        <p:nvPicPr>
          <p:cNvPr id="5" name="Content Placeholder 8">
            <a:extLst>
              <a:ext uri="{FF2B5EF4-FFF2-40B4-BE49-F238E27FC236}">
                <a16:creationId xmlns:a16="http://schemas.microsoft.com/office/drawing/2014/main" id="{D85473D6-70DD-43EC-8C82-F56F892C8948}"/>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2519881" y="3655070"/>
            <a:ext cx="3342238" cy="3054991"/>
          </a:xfrm>
          <a:prstGeom prst="rect">
            <a:avLst/>
          </a:prstGeom>
        </p:spPr>
      </p:pic>
      <p:pic>
        <p:nvPicPr>
          <p:cNvPr id="4098" name="Picture 2" descr="https://www.bkconnection.com/system/refinery/blog/posts/thumbnails/000/001/034/post_detail/9781626560284L.jpg?1410388728">
            <a:extLst>
              <a:ext uri="{FF2B5EF4-FFF2-40B4-BE49-F238E27FC236}">
                <a16:creationId xmlns:a16="http://schemas.microsoft.com/office/drawing/2014/main" id="{E85DCEE1-EDA7-4A66-A9D3-83D16869A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7587" y="1773693"/>
            <a:ext cx="2028825" cy="303847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37062249-5EAE-41C9-8375-E98F02A0A5B2}"/>
              </a:ext>
            </a:extLst>
          </p:cNvPr>
          <p:cNvCxnSpPr/>
          <p:nvPr/>
        </p:nvCxnSpPr>
        <p:spPr>
          <a:xfrm>
            <a:off x="2842788" y="2390115"/>
            <a:ext cx="435471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50DBF693-8046-4576-93BB-451716494DEA}"/>
              </a:ext>
            </a:extLst>
          </p:cNvPr>
          <p:cNvCxnSpPr>
            <a:cxnSpLocks/>
          </p:cNvCxnSpPr>
          <p:nvPr/>
        </p:nvCxnSpPr>
        <p:spPr>
          <a:xfrm>
            <a:off x="3166449" y="2922760"/>
            <a:ext cx="40310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4590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10813783" cy="5202404"/>
          </a:xfrm>
        </p:spPr>
        <p:txBody>
          <a:bodyPr numCol="1">
            <a:noAutofit/>
          </a:bodyPr>
          <a:lstStyle/>
          <a:p>
            <a:pPr marL="0" indent="0">
              <a:spcAft>
                <a:spcPts val="600"/>
              </a:spcAft>
              <a:buNone/>
            </a:pPr>
            <a:r>
              <a:rPr lang="en-AU" sz="2000" b="1" dirty="0">
                <a:solidFill>
                  <a:srgbClr val="6094BE"/>
                </a:solidFill>
                <a:latin typeface="Arial"/>
                <a:cs typeface="Arial"/>
              </a:rPr>
              <a:t>Crafting.</a:t>
            </a:r>
          </a:p>
          <a:p>
            <a:pPr>
              <a:spcAft>
                <a:spcPts val="600"/>
              </a:spcAft>
            </a:pPr>
            <a:r>
              <a:rPr lang="en-AU" sz="1600" dirty="0">
                <a:latin typeface="Arial"/>
                <a:cs typeface="Arial"/>
              </a:rPr>
              <a:t>It’s a bottom-up, employee led, approach about redesigning your job to better suit your values, strengths, and passions.</a:t>
            </a:r>
          </a:p>
          <a:p>
            <a:pPr>
              <a:spcAft>
                <a:spcPts val="600"/>
              </a:spcAft>
            </a:pPr>
            <a:r>
              <a:rPr lang="en-AU" sz="1600" dirty="0">
                <a:latin typeface="Arial"/>
                <a:cs typeface="Arial"/>
              </a:rPr>
              <a:t>Objective is a more optimal fit between you and your job, boosting your happiness and effectiveness at work.</a:t>
            </a:r>
          </a:p>
          <a:p>
            <a:pPr>
              <a:spcAft>
                <a:spcPts val="600"/>
              </a:spcAft>
            </a:pPr>
            <a:r>
              <a:rPr lang="en-AU" sz="1600" dirty="0">
                <a:latin typeface="Arial"/>
                <a:cs typeface="Arial"/>
              </a:rPr>
              <a:t>Connections go up, self-image goes up, sense of autonomy goes up (Self Determination Theory).</a:t>
            </a:r>
          </a:p>
          <a:p>
            <a:pPr>
              <a:spcAft>
                <a:spcPts val="600"/>
              </a:spcAft>
            </a:pPr>
            <a:r>
              <a:rPr lang="en-AU" sz="1600" dirty="0">
                <a:latin typeface="Arial"/>
                <a:cs typeface="Arial"/>
              </a:rPr>
              <a:t>Work with your manager:</a:t>
            </a:r>
          </a:p>
          <a:p>
            <a:pPr lvl="1">
              <a:spcAft>
                <a:spcPts val="600"/>
              </a:spcAft>
            </a:pPr>
            <a:r>
              <a:rPr lang="en-AU" sz="1200" dirty="0">
                <a:latin typeface="Arial"/>
                <a:cs typeface="Arial"/>
              </a:rPr>
              <a:t>What </a:t>
            </a:r>
            <a:r>
              <a:rPr lang="en-AU" sz="1200" dirty="0">
                <a:solidFill>
                  <a:srgbClr val="3381BE"/>
                </a:solidFill>
                <a:latin typeface="Arial"/>
                <a:cs typeface="Arial"/>
              </a:rPr>
              <a:t>tasks</a:t>
            </a:r>
            <a:r>
              <a:rPr lang="en-AU" sz="1200" dirty="0">
                <a:latin typeface="Arial"/>
                <a:cs typeface="Arial"/>
              </a:rPr>
              <a:t> can you change in your job? – add some, take some away? </a:t>
            </a:r>
          </a:p>
          <a:p>
            <a:pPr lvl="1">
              <a:spcAft>
                <a:spcPts val="600"/>
              </a:spcAft>
            </a:pPr>
            <a:r>
              <a:rPr lang="en-AU" sz="1200" dirty="0">
                <a:latin typeface="Arial"/>
                <a:cs typeface="Arial"/>
              </a:rPr>
              <a:t>What </a:t>
            </a:r>
            <a:r>
              <a:rPr lang="en-AU" sz="1200" dirty="0">
                <a:solidFill>
                  <a:srgbClr val="3381BE"/>
                </a:solidFill>
                <a:latin typeface="Arial"/>
                <a:cs typeface="Arial"/>
              </a:rPr>
              <a:t>relationships</a:t>
            </a:r>
            <a:r>
              <a:rPr lang="en-AU" sz="1200" dirty="0">
                <a:latin typeface="Arial"/>
                <a:cs typeface="Arial"/>
              </a:rPr>
              <a:t> can you change in your job? </a:t>
            </a:r>
          </a:p>
          <a:p>
            <a:pPr lvl="1">
              <a:spcAft>
                <a:spcPts val="600"/>
              </a:spcAft>
            </a:pPr>
            <a:r>
              <a:rPr lang="en-AU" sz="1200" dirty="0">
                <a:latin typeface="Arial"/>
                <a:cs typeface="Arial"/>
              </a:rPr>
              <a:t>Can you change the </a:t>
            </a:r>
            <a:r>
              <a:rPr lang="en-AU" sz="1200" dirty="0">
                <a:solidFill>
                  <a:srgbClr val="3381BE"/>
                </a:solidFill>
                <a:latin typeface="Arial"/>
                <a:cs typeface="Arial"/>
              </a:rPr>
              <a:t>perception</a:t>
            </a:r>
            <a:r>
              <a:rPr lang="en-AU" sz="1200" dirty="0">
                <a:latin typeface="Arial"/>
                <a:cs typeface="Arial"/>
              </a:rPr>
              <a:t> of your job and the tasks you do? – create meaning? </a:t>
            </a:r>
            <a:endParaRPr lang="en-AU" sz="1600" dirty="0">
              <a:latin typeface="Arial"/>
              <a:cs typeface="Arial"/>
            </a:endParaRPr>
          </a:p>
          <a:p>
            <a:pPr>
              <a:spcAft>
                <a:spcPts val="600"/>
              </a:spcAft>
            </a:pPr>
            <a:r>
              <a:rPr lang="en-AU" sz="1600" dirty="0">
                <a:latin typeface="Arial"/>
                <a:cs typeface="Arial"/>
              </a:rPr>
              <a:t>Think about your values, strengths, and passions in your job specifically and the tasks you do. How can you change your tasks to better reflect your values, strengths, and passions? </a:t>
            </a:r>
          </a:p>
          <a:p>
            <a:pPr marL="457200" lvl="1" indent="0">
              <a:spcAft>
                <a:spcPts val="600"/>
              </a:spcAft>
              <a:buNone/>
            </a:pPr>
            <a:endParaRPr lang="en-AU" sz="1600" dirty="0">
              <a:latin typeface="Arial"/>
              <a:cs typeface="Arial"/>
            </a:endParaRPr>
          </a:p>
          <a:p>
            <a:pPr>
              <a:spcAft>
                <a:spcPts val="600"/>
              </a:spcAft>
            </a:pPr>
            <a:endParaRPr lang="en-US" sz="16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Job crafting</a:t>
            </a:r>
          </a:p>
        </p:txBody>
      </p:sp>
    </p:spTree>
    <p:extLst>
      <p:ext uri="{BB962C8B-B14F-4D97-AF65-F5344CB8AC3E}">
        <p14:creationId xmlns:p14="http://schemas.microsoft.com/office/powerpoint/2010/main" val="25496374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Crafting for flow.</a:t>
            </a:r>
          </a:p>
          <a:p>
            <a:pPr>
              <a:spcAft>
                <a:spcPts val="600"/>
              </a:spcAft>
            </a:pPr>
            <a:r>
              <a:rPr lang="en-AU" sz="1600" dirty="0">
                <a:latin typeface="Arial"/>
                <a:cs typeface="Arial"/>
              </a:rPr>
              <a:t>Mihaly Csikszentmihalyi.</a:t>
            </a:r>
          </a:p>
          <a:p>
            <a:pPr>
              <a:spcAft>
                <a:spcPts val="600"/>
              </a:spcAft>
            </a:pPr>
            <a:endParaRPr lang="en-AU" sz="16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Job crafting</a:t>
            </a:r>
          </a:p>
        </p:txBody>
      </p:sp>
      <p:pic>
        <p:nvPicPr>
          <p:cNvPr id="9" name="Picture 8">
            <a:extLst>
              <a:ext uri="{FF2B5EF4-FFF2-40B4-BE49-F238E27FC236}">
                <a16:creationId xmlns:a16="http://schemas.microsoft.com/office/drawing/2014/main" id="{769170AD-E974-4861-83EE-2494155C7B3D}"/>
              </a:ext>
            </a:extLst>
          </p:cNvPr>
          <p:cNvPicPr>
            <a:picLocks noChangeAspect="1"/>
          </p:cNvPicPr>
          <p:nvPr/>
        </p:nvPicPr>
        <p:blipFill>
          <a:blip r:embed="rId3"/>
          <a:stretch>
            <a:fillRect/>
          </a:stretch>
        </p:blipFill>
        <p:spPr>
          <a:xfrm>
            <a:off x="4304723" y="2055813"/>
            <a:ext cx="5670116" cy="4256087"/>
          </a:xfrm>
          <a:prstGeom prst="rect">
            <a:avLst/>
          </a:prstGeom>
        </p:spPr>
      </p:pic>
      <p:pic>
        <p:nvPicPr>
          <p:cNvPr id="10" name="Picture 9">
            <a:extLst>
              <a:ext uri="{FF2B5EF4-FFF2-40B4-BE49-F238E27FC236}">
                <a16:creationId xmlns:a16="http://schemas.microsoft.com/office/drawing/2014/main" id="{5D200891-A6E5-49B1-9676-F0BF499F3752}"/>
              </a:ext>
            </a:extLst>
          </p:cNvPr>
          <p:cNvPicPr>
            <a:picLocks noChangeAspect="1"/>
          </p:cNvPicPr>
          <p:nvPr/>
        </p:nvPicPr>
        <p:blipFill>
          <a:blip r:embed="rId4"/>
          <a:stretch>
            <a:fillRect/>
          </a:stretch>
        </p:blipFill>
        <p:spPr>
          <a:xfrm>
            <a:off x="1355768" y="3928911"/>
            <a:ext cx="1463587" cy="2242593"/>
          </a:xfrm>
          <a:prstGeom prst="rect">
            <a:avLst/>
          </a:prstGeom>
        </p:spPr>
      </p:pic>
    </p:spTree>
    <p:extLst>
      <p:ext uri="{BB962C8B-B14F-4D97-AF65-F5344CB8AC3E}">
        <p14:creationId xmlns:p14="http://schemas.microsoft.com/office/powerpoint/2010/main" val="28572969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3394888" cy="3925121"/>
          </a:xfrm>
        </p:spPr>
        <p:txBody>
          <a:bodyPr numCol="1">
            <a:noAutofit/>
          </a:bodyPr>
          <a:lstStyle/>
          <a:p>
            <a:pPr marL="0" indent="0">
              <a:spcAft>
                <a:spcPts val="600"/>
              </a:spcAft>
              <a:buNone/>
            </a:pPr>
            <a:r>
              <a:rPr lang="en-AU" sz="2000" b="1" dirty="0">
                <a:solidFill>
                  <a:srgbClr val="6094BE"/>
                </a:solidFill>
                <a:latin typeface="Arial"/>
                <a:cs typeface="Arial"/>
              </a:rPr>
              <a:t>Crafting.</a:t>
            </a:r>
          </a:p>
          <a:p>
            <a:pPr>
              <a:spcAft>
                <a:spcPts val="600"/>
              </a:spcAft>
            </a:pPr>
            <a:r>
              <a:rPr lang="en-AU" sz="1600" dirty="0">
                <a:latin typeface="Arial"/>
                <a:cs typeface="Arial"/>
              </a:rPr>
              <a:t>Pair up, one person be a line manager and the other person initiate a conversation about job crafting during a performance appraisal. </a:t>
            </a:r>
          </a:p>
          <a:p>
            <a:pPr>
              <a:spcAft>
                <a:spcPts val="600"/>
              </a:spcAft>
            </a:pPr>
            <a:endParaRPr lang="en-AU" sz="16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Job crafting</a:t>
            </a:r>
          </a:p>
        </p:txBody>
      </p:sp>
      <p:pic>
        <p:nvPicPr>
          <p:cNvPr id="5124" name="Picture 4" descr="https://www.movelearning.com/images/jobcraftingmodel.png">
            <a:extLst>
              <a:ext uri="{FF2B5EF4-FFF2-40B4-BE49-F238E27FC236}">
                <a16:creationId xmlns:a16="http://schemas.microsoft.com/office/drawing/2014/main" id="{F479F2A4-A617-4362-B339-C42E9DF97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1188" y="1426032"/>
            <a:ext cx="9264524" cy="5431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0322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Crafting.</a:t>
            </a:r>
          </a:p>
          <a:p>
            <a:pPr>
              <a:spcAft>
                <a:spcPts val="600"/>
              </a:spcAft>
            </a:pPr>
            <a:r>
              <a:rPr lang="en-AU" sz="1600" dirty="0">
                <a:latin typeface="Arial"/>
                <a:cs typeface="Arial"/>
              </a:rPr>
              <a:t>http://positiveorgs.bus.umich.edu/wp-content/uploads/What-is-Job-Crafting-and-Why-Does-it-Matter1.pdf</a:t>
            </a:r>
          </a:p>
          <a:p>
            <a:pPr>
              <a:spcAft>
                <a:spcPts val="600"/>
              </a:spcAft>
            </a:pPr>
            <a:r>
              <a:rPr lang="en-AU" sz="1600" dirty="0">
                <a:latin typeface="Arial"/>
                <a:cs typeface="Arial"/>
              </a:rPr>
              <a:t>Also google Gavin Slemp: gavin.slemp@unimelb.edu.au</a:t>
            </a: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Job crafting</a:t>
            </a:r>
          </a:p>
        </p:txBody>
      </p:sp>
      <p:pic>
        <p:nvPicPr>
          <p:cNvPr id="2" name="Picture 1">
            <a:extLst>
              <a:ext uri="{FF2B5EF4-FFF2-40B4-BE49-F238E27FC236}">
                <a16:creationId xmlns:a16="http://schemas.microsoft.com/office/drawing/2014/main" id="{F219DEF3-6479-41FA-8CF3-CDAB65B1B008}"/>
              </a:ext>
            </a:extLst>
          </p:cNvPr>
          <p:cNvPicPr>
            <a:picLocks noChangeAspect="1"/>
          </p:cNvPicPr>
          <p:nvPr/>
        </p:nvPicPr>
        <p:blipFill rotWithShape="1">
          <a:blip r:embed="rId3"/>
          <a:srcRect l="27867" t="13247" r="28689" b="11238"/>
          <a:stretch/>
        </p:blipFill>
        <p:spPr>
          <a:xfrm>
            <a:off x="6427959" y="2272419"/>
            <a:ext cx="4065007" cy="3974472"/>
          </a:xfrm>
          <a:prstGeom prst="rect">
            <a:avLst/>
          </a:prstGeom>
        </p:spPr>
      </p:pic>
      <p:pic>
        <p:nvPicPr>
          <p:cNvPr id="3" name="Picture 2">
            <a:extLst>
              <a:ext uri="{FF2B5EF4-FFF2-40B4-BE49-F238E27FC236}">
                <a16:creationId xmlns:a16="http://schemas.microsoft.com/office/drawing/2014/main" id="{F7D2B50B-6C8B-4A9C-BE77-4275520CC6AD}"/>
              </a:ext>
            </a:extLst>
          </p:cNvPr>
          <p:cNvPicPr>
            <a:picLocks noChangeAspect="1"/>
          </p:cNvPicPr>
          <p:nvPr/>
        </p:nvPicPr>
        <p:blipFill rotWithShape="1">
          <a:blip r:embed="rId4"/>
          <a:srcRect l="10811" t="8087" r="22617" b="11134"/>
          <a:stretch/>
        </p:blipFill>
        <p:spPr>
          <a:xfrm>
            <a:off x="495428" y="2912882"/>
            <a:ext cx="5437104" cy="3711081"/>
          </a:xfrm>
          <a:prstGeom prst="rect">
            <a:avLst/>
          </a:prstGeom>
        </p:spPr>
      </p:pic>
      <p:cxnSp>
        <p:nvCxnSpPr>
          <p:cNvPr id="5" name="Straight Arrow Connector 4">
            <a:extLst>
              <a:ext uri="{FF2B5EF4-FFF2-40B4-BE49-F238E27FC236}">
                <a16:creationId xmlns:a16="http://schemas.microsoft.com/office/drawing/2014/main" id="{C06D0A56-753B-47B3-8116-1238E5EDCE93}"/>
              </a:ext>
            </a:extLst>
          </p:cNvPr>
          <p:cNvCxnSpPr/>
          <p:nvPr/>
        </p:nvCxnSpPr>
        <p:spPr>
          <a:xfrm flipH="1">
            <a:off x="1112363" y="2677212"/>
            <a:ext cx="1640264" cy="22435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18435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Geelong Breathing. </a:t>
            </a:r>
          </a:p>
          <a:p>
            <a:r>
              <a:rPr lang="en-NZ" sz="1600" u="sng" dirty="0">
                <a:latin typeface="Arial"/>
                <a:cs typeface="Arial"/>
              </a:rPr>
              <a:t>Breath One</a:t>
            </a:r>
            <a:r>
              <a:rPr lang="en-NZ" sz="1600" dirty="0">
                <a:latin typeface="Arial"/>
                <a:cs typeface="Arial"/>
              </a:rPr>
              <a:t>. Take a deep breath in through your nose and fill your lungs with as much air as possible. As you are doing so, notice your </a:t>
            </a:r>
            <a:r>
              <a:rPr lang="en-NZ" sz="1600" dirty="0">
                <a:solidFill>
                  <a:srgbClr val="3381BE"/>
                </a:solidFill>
                <a:latin typeface="Arial"/>
                <a:cs typeface="Arial"/>
              </a:rPr>
              <a:t>physical body </a:t>
            </a:r>
            <a:r>
              <a:rPr lang="en-NZ" sz="1600" dirty="0">
                <a:latin typeface="Arial"/>
                <a:cs typeface="Arial"/>
              </a:rPr>
              <a:t>and any points of pain or tension. As you breath out slowly through your mouth, imagine you are pushing or releasing any tension away. Feel yourself sink into your chair or the floor if you are standing</a:t>
            </a:r>
          </a:p>
          <a:p>
            <a:r>
              <a:rPr lang="en-NZ" sz="1600" u="sng" dirty="0">
                <a:latin typeface="Arial"/>
                <a:cs typeface="Arial"/>
              </a:rPr>
              <a:t>Breath Two</a:t>
            </a:r>
            <a:r>
              <a:rPr lang="en-NZ" sz="1600" dirty="0">
                <a:latin typeface="Arial"/>
                <a:cs typeface="Arial"/>
              </a:rPr>
              <a:t>. Take a deep breath in through your nose and fill your lungs with as much air as possible. Now as you breathe out think about what you are grateful for right at this very moment. Not what you are grateful for that has happened in the past, or looking towards the future, but right in this very moment think about one thing you are grateful for and exhale slowly. Say to yourself </a:t>
            </a:r>
            <a:r>
              <a:rPr lang="en-NZ" sz="1600" dirty="0">
                <a:solidFill>
                  <a:srgbClr val="3381BE"/>
                </a:solidFill>
                <a:latin typeface="Arial"/>
                <a:cs typeface="Arial"/>
              </a:rPr>
              <a:t>“Right now I am grateful for...”.</a:t>
            </a:r>
            <a:endParaRPr lang="en-NZ" sz="1600" dirty="0">
              <a:latin typeface="Arial"/>
              <a:cs typeface="Arial"/>
            </a:endParaRPr>
          </a:p>
          <a:p>
            <a:r>
              <a:rPr lang="en-NZ" sz="1600" u="sng" dirty="0">
                <a:latin typeface="Arial"/>
                <a:cs typeface="Arial"/>
              </a:rPr>
              <a:t>Breath Three</a:t>
            </a:r>
            <a:r>
              <a:rPr lang="en-NZ" sz="1600" dirty="0">
                <a:latin typeface="Arial"/>
                <a:cs typeface="Arial"/>
              </a:rPr>
              <a:t>. Take a deep breath in through your nose and fill your lungs with as much air as possible. Now as you breathe out think about your frame of reference and what intentional state you want to be in right now. Do you intend to be kind? Do you intend to be open minded? Do you intend to be peaceful? Whatever intention you wish to have at this present moment, cultivate it when you exhale by saying to yourself </a:t>
            </a:r>
            <a:r>
              <a:rPr lang="en-NZ" sz="1600" dirty="0">
                <a:solidFill>
                  <a:srgbClr val="3381BE"/>
                </a:solidFill>
                <a:latin typeface="Arial"/>
                <a:cs typeface="Arial"/>
              </a:rPr>
              <a:t>“My intention right now is to be …”.</a:t>
            </a:r>
          </a:p>
          <a:p>
            <a:endParaRPr lang="en-NZ" sz="1600" dirty="0">
              <a:latin typeface="Arial"/>
              <a:cs typeface="Arial"/>
            </a:endParaRPr>
          </a:p>
          <a:p>
            <a:r>
              <a:rPr lang="en-NZ" sz="1200" dirty="0">
                <a:latin typeface="Arial"/>
                <a:cs typeface="Arial"/>
              </a:rPr>
              <a:t>Credit: This exercise was developed by Justin Robinson, Head of Positive Education at Geelong Grammer School in Australia</a:t>
            </a:r>
            <a:endParaRPr lang="en-US" sz="12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Quick break</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13721636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Positive leadership.</a:t>
            </a:r>
          </a:p>
          <a:p>
            <a:pPr>
              <a:spcAft>
                <a:spcPts val="600"/>
              </a:spcAft>
            </a:pPr>
            <a:r>
              <a:rPr lang="en-AU" sz="1600" dirty="0">
                <a:latin typeface="Arial"/>
                <a:cs typeface="Arial"/>
              </a:rPr>
              <a:t>Small actions can have a big impact. A “thank you” three times more powerful than a pay rise. </a:t>
            </a:r>
          </a:p>
          <a:p>
            <a:pPr>
              <a:spcAft>
                <a:spcPts val="600"/>
              </a:spcAft>
            </a:pPr>
            <a:r>
              <a:rPr lang="en-AU" sz="1600" dirty="0">
                <a:latin typeface="Arial"/>
                <a:cs typeface="Arial"/>
              </a:rPr>
              <a:t>A positive leader’s roll is to move people from a normal trajectory to an extraordinary trajectory. Be the best you can be... </a:t>
            </a:r>
          </a:p>
          <a:p>
            <a:pPr>
              <a:spcAft>
                <a:spcPts val="600"/>
              </a:spcAft>
            </a:pPr>
            <a:r>
              <a:rPr lang="en-AU" sz="1600" dirty="0">
                <a:latin typeface="Arial"/>
                <a:cs typeface="Arial"/>
              </a:rPr>
              <a:t>All great leaders have High Quality Connections (HQC’s). </a:t>
            </a:r>
          </a:p>
          <a:p>
            <a:pPr>
              <a:spcAft>
                <a:spcPts val="600"/>
              </a:spcAft>
            </a:pPr>
            <a:r>
              <a:rPr lang="en-AU" sz="1600" dirty="0">
                <a:latin typeface="Arial"/>
                <a:cs typeface="Arial"/>
              </a:rPr>
              <a:t>All align organisations purpose to the individual’s purposes… </a:t>
            </a:r>
          </a:p>
          <a:p>
            <a:pPr>
              <a:spcAft>
                <a:spcPts val="600"/>
              </a:spcAft>
            </a:pPr>
            <a:r>
              <a:rPr lang="en-AU" sz="1600" dirty="0">
                <a:latin typeface="Arial"/>
                <a:cs typeface="Arial"/>
              </a:rPr>
              <a:t>Have a vision which is – simple, idealistic, visual, long-term, challenging, realistic.</a:t>
            </a:r>
          </a:p>
          <a:p>
            <a:pPr>
              <a:spcAft>
                <a:spcPts val="600"/>
              </a:spcAft>
            </a:pPr>
            <a:r>
              <a:rPr lang="en-AU" sz="1600" dirty="0">
                <a:latin typeface="Arial"/>
                <a:cs typeface="Arial"/>
              </a:rPr>
              <a:t>What is positive and good leadership – exemplar stories? </a:t>
            </a:r>
          </a:p>
          <a:p>
            <a:pPr>
              <a:spcAft>
                <a:spcPts val="600"/>
              </a:spcAft>
            </a:pPr>
            <a:r>
              <a:rPr lang="en-AU" sz="1600" dirty="0">
                <a:latin typeface="Arial"/>
                <a:cs typeface="Arial"/>
              </a:rPr>
              <a:t>Remember that every business is going through change, stress, high workload, with limited resources. The competitive advantage is employees who are positive, flexible, proactive, and can think. </a:t>
            </a:r>
          </a:p>
          <a:p>
            <a:pPr>
              <a:spcAft>
                <a:spcPts val="600"/>
              </a:spcAft>
            </a:pPr>
            <a:r>
              <a:rPr lang="en-AU" sz="1600" dirty="0">
                <a:latin typeface="Arial"/>
                <a:cs typeface="Arial"/>
              </a:rPr>
              <a:t>Circle your top 3 </a:t>
            </a:r>
            <a:r>
              <a:rPr lang="en-AU" sz="1600" dirty="0">
                <a:solidFill>
                  <a:srgbClr val="3381BE"/>
                </a:solidFill>
                <a:latin typeface="Arial"/>
                <a:cs typeface="Arial"/>
              </a:rPr>
              <a:t>leadership quotes</a:t>
            </a:r>
            <a:r>
              <a:rPr lang="en-AU" sz="1600" dirty="0">
                <a:latin typeface="Arial"/>
                <a:cs typeface="Arial"/>
              </a:rPr>
              <a:t>…</a:t>
            </a:r>
          </a:p>
          <a:p>
            <a:pPr>
              <a:spcAft>
                <a:spcPts val="600"/>
              </a:spcAft>
            </a:pPr>
            <a:endParaRPr lang="en-AU" sz="1600" dirty="0">
              <a:latin typeface="Arial"/>
              <a:cs typeface="Arial"/>
            </a:endParaRPr>
          </a:p>
          <a:p>
            <a:pPr>
              <a:spcAft>
                <a:spcPts val="600"/>
              </a:spcAft>
            </a:pPr>
            <a:endParaRPr lang="en-AU" sz="1600" dirty="0">
              <a:latin typeface="Arial"/>
              <a:cs typeface="Arial"/>
            </a:endParaRPr>
          </a:p>
          <a:p>
            <a:pPr>
              <a:spcAft>
                <a:spcPts val="600"/>
              </a:spcAft>
            </a:pPr>
            <a:endParaRPr lang="en-AU" sz="16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Positive leadership</a:t>
            </a:r>
            <a:endParaRPr lang="en-US" sz="3600" dirty="0">
              <a:solidFill>
                <a:schemeClr val="bg1"/>
              </a:solidFill>
              <a:latin typeface="Arial"/>
              <a:cs typeface="Arial"/>
            </a:endParaRPr>
          </a:p>
        </p:txBody>
      </p:sp>
    </p:spTree>
    <p:extLst>
      <p:ext uri="{BB962C8B-B14F-4D97-AF65-F5344CB8AC3E}">
        <p14:creationId xmlns:p14="http://schemas.microsoft.com/office/powerpoint/2010/main" val="1961828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7712364" cy="3925121"/>
          </a:xfrm>
        </p:spPr>
        <p:txBody>
          <a:bodyPr numCol="1">
            <a:noAutofit/>
          </a:bodyPr>
          <a:lstStyle/>
          <a:p>
            <a:pPr marL="0" indent="0">
              <a:spcAft>
                <a:spcPts val="600"/>
              </a:spcAft>
              <a:buNone/>
            </a:pPr>
            <a:r>
              <a:rPr lang="en-AU" sz="2000" b="1" dirty="0">
                <a:solidFill>
                  <a:srgbClr val="6094BE"/>
                </a:solidFill>
                <a:latin typeface="Arial"/>
                <a:cs typeface="Arial"/>
              </a:rPr>
              <a:t>What is wellbeing, and how is wellbeing different to wellness?</a:t>
            </a:r>
          </a:p>
          <a:p>
            <a:pPr marL="0" indent="0">
              <a:spcAft>
                <a:spcPts val="600"/>
              </a:spcAft>
              <a:buNone/>
            </a:pPr>
            <a:r>
              <a:rPr lang="en-NZ" sz="1600" dirty="0">
                <a:latin typeface="Arial"/>
                <a:cs typeface="Arial"/>
              </a:rPr>
              <a:t> </a:t>
            </a:r>
          </a:p>
          <a:p>
            <a:pPr>
              <a:spcAft>
                <a:spcPts val="600"/>
              </a:spcAft>
            </a:pPr>
            <a:endParaRPr lang="en-NZ"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Wellbeing</a:t>
            </a:r>
          </a:p>
        </p:txBody>
      </p:sp>
      <p:pic>
        <p:nvPicPr>
          <p:cNvPr id="2" name="Picture 1">
            <a:extLst>
              <a:ext uri="{FF2B5EF4-FFF2-40B4-BE49-F238E27FC236}">
                <a16:creationId xmlns:a16="http://schemas.microsoft.com/office/drawing/2014/main" id="{94820B02-5021-4C25-96F9-683982E8BD7C}"/>
              </a:ext>
            </a:extLst>
          </p:cNvPr>
          <p:cNvPicPr>
            <a:picLocks noChangeAspect="1"/>
          </p:cNvPicPr>
          <p:nvPr/>
        </p:nvPicPr>
        <p:blipFill rotWithShape="1">
          <a:blip r:embed="rId3"/>
          <a:srcRect l="27824" t="12961" r="40486" b="6509"/>
          <a:stretch/>
        </p:blipFill>
        <p:spPr>
          <a:xfrm>
            <a:off x="8418137" y="1648854"/>
            <a:ext cx="3073138" cy="4392891"/>
          </a:xfrm>
          <a:prstGeom prst="rect">
            <a:avLst/>
          </a:prstGeom>
        </p:spPr>
      </p:pic>
      <p:pic>
        <p:nvPicPr>
          <p:cNvPr id="3" name="Picture 2">
            <a:extLst>
              <a:ext uri="{FF2B5EF4-FFF2-40B4-BE49-F238E27FC236}">
                <a16:creationId xmlns:a16="http://schemas.microsoft.com/office/drawing/2014/main" id="{5FB772F5-C5AE-4B3A-A922-68DD68874361}"/>
              </a:ext>
            </a:extLst>
          </p:cNvPr>
          <p:cNvPicPr>
            <a:picLocks noChangeAspect="1"/>
          </p:cNvPicPr>
          <p:nvPr/>
        </p:nvPicPr>
        <p:blipFill rotWithShape="1">
          <a:blip r:embed="rId4"/>
          <a:srcRect l="18041" t="14169" r="40297" b="20458"/>
          <a:stretch/>
        </p:blipFill>
        <p:spPr>
          <a:xfrm>
            <a:off x="1465794" y="1753386"/>
            <a:ext cx="5783419" cy="5104614"/>
          </a:xfrm>
          <a:prstGeom prst="rect">
            <a:avLst/>
          </a:prstGeom>
        </p:spPr>
      </p:pic>
      <p:sp>
        <p:nvSpPr>
          <p:cNvPr id="4" name="Rectangle 3">
            <a:extLst>
              <a:ext uri="{FF2B5EF4-FFF2-40B4-BE49-F238E27FC236}">
                <a16:creationId xmlns:a16="http://schemas.microsoft.com/office/drawing/2014/main" id="{F6CB17B9-2047-4890-8C04-4794458D1BEF}"/>
              </a:ext>
            </a:extLst>
          </p:cNvPr>
          <p:cNvSpPr/>
          <p:nvPr/>
        </p:nvSpPr>
        <p:spPr>
          <a:xfrm>
            <a:off x="1465794" y="3648173"/>
            <a:ext cx="5623163" cy="71643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7831836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High quality connections.</a:t>
            </a:r>
          </a:p>
          <a:p>
            <a:pPr>
              <a:spcAft>
                <a:spcPts val="600"/>
              </a:spcAft>
            </a:pPr>
            <a:r>
              <a:rPr lang="en-AU" sz="1600" dirty="0">
                <a:latin typeface="Arial"/>
                <a:cs typeface="Arial"/>
              </a:rPr>
              <a:t>When was the last interaction at work that “</a:t>
            </a:r>
            <a:r>
              <a:rPr lang="en-AU" sz="1600" dirty="0">
                <a:solidFill>
                  <a:srgbClr val="3381BE"/>
                </a:solidFill>
                <a:latin typeface="Arial"/>
                <a:cs typeface="Arial"/>
              </a:rPr>
              <a:t>lit you up</a:t>
            </a:r>
            <a:r>
              <a:rPr lang="en-AU" sz="1600" dirty="0">
                <a:latin typeface="Arial"/>
                <a:cs typeface="Arial"/>
              </a:rPr>
              <a:t>” – that was a HQC.</a:t>
            </a:r>
          </a:p>
          <a:p>
            <a:pPr>
              <a:spcAft>
                <a:spcPts val="600"/>
              </a:spcAft>
            </a:pPr>
            <a:r>
              <a:rPr lang="en-AU" sz="1600" dirty="0">
                <a:latin typeface="Arial"/>
                <a:cs typeface="Arial"/>
              </a:rPr>
              <a:t>People feel attuned and a sense of worth. </a:t>
            </a:r>
          </a:p>
          <a:p>
            <a:pPr>
              <a:spcAft>
                <a:spcPts val="600"/>
              </a:spcAft>
            </a:pPr>
            <a:r>
              <a:rPr lang="en-AU" sz="1600" dirty="0">
                <a:latin typeface="Arial"/>
                <a:cs typeface="Arial"/>
              </a:rPr>
              <a:t>Benefits of HQC form page 12 of positive leadership book. </a:t>
            </a:r>
          </a:p>
          <a:p>
            <a:pPr>
              <a:spcAft>
                <a:spcPts val="600"/>
              </a:spcAft>
            </a:pPr>
            <a:r>
              <a:rPr lang="en-AU" sz="1600" dirty="0">
                <a:latin typeface="Arial"/>
                <a:cs typeface="Arial"/>
              </a:rPr>
              <a:t>Type of actions or pathways to HQC’s:</a:t>
            </a:r>
          </a:p>
          <a:p>
            <a:pPr lvl="1">
              <a:spcAft>
                <a:spcPts val="600"/>
              </a:spcAft>
            </a:pPr>
            <a:r>
              <a:rPr lang="en-AU" sz="1200" dirty="0">
                <a:solidFill>
                  <a:srgbClr val="3381BE"/>
                </a:solidFill>
                <a:latin typeface="Arial"/>
                <a:cs typeface="Arial"/>
              </a:rPr>
              <a:t>Respect</a:t>
            </a:r>
            <a:r>
              <a:rPr lang="en-AU" sz="1200" dirty="0">
                <a:latin typeface="Arial"/>
                <a:cs typeface="Arial"/>
              </a:rPr>
              <a:t> others – show them they are important. A good way is through being present. </a:t>
            </a:r>
            <a:r>
              <a:rPr lang="en-AU" sz="1200" dirty="0">
                <a:solidFill>
                  <a:srgbClr val="3381BE"/>
                </a:solidFill>
                <a:latin typeface="Arial"/>
                <a:cs typeface="Arial"/>
              </a:rPr>
              <a:t>Effective listening </a:t>
            </a:r>
            <a:r>
              <a:rPr lang="en-AU" sz="1200" dirty="0">
                <a:latin typeface="Arial"/>
                <a:cs typeface="Arial"/>
              </a:rPr>
              <a:t>– micro skills. Empathy. </a:t>
            </a:r>
          </a:p>
          <a:p>
            <a:pPr lvl="1">
              <a:spcAft>
                <a:spcPts val="600"/>
              </a:spcAft>
            </a:pPr>
            <a:r>
              <a:rPr lang="en-AU" sz="1200" dirty="0">
                <a:solidFill>
                  <a:srgbClr val="3381BE"/>
                </a:solidFill>
                <a:latin typeface="Arial"/>
                <a:cs typeface="Arial"/>
              </a:rPr>
              <a:t>Task enable </a:t>
            </a:r>
            <a:r>
              <a:rPr lang="en-AU" sz="1200" dirty="0">
                <a:latin typeface="Arial"/>
                <a:cs typeface="Arial"/>
              </a:rPr>
              <a:t>others – facilitate others successes. Encourage, guide, support. </a:t>
            </a:r>
          </a:p>
          <a:p>
            <a:pPr lvl="1">
              <a:spcAft>
                <a:spcPts val="600"/>
              </a:spcAft>
            </a:pPr>
            <a:r>
              <a:rPr lang="en-AU" sz="1200" dirty="0">
                <a:solidFill>
                  <a:srgbClr val="3381BE"/>
                </a:solidFill>
                <a:latin typeface="Arial"/>
                <a:cs typeface="Arial"/>
              </a:rPr>
              <a:t>Trust</a:t>
            </a:r>
            <a:r>
              <a:rPr lang="en-AU" sz="1200" dirty="0">
                <a:latin typeface="Arial"/>
                <a:cs typeface="Arial"/>
              </a:rPr>
              <a:t> others – don’t over monitor and control. </a:t>
            </a:r>
          </a:p>
          <a:p>
            <a:pPr lvl="1">
              <a:spcAft>
                <a:spcPts val="600"/>
              </a:spcAft>
            </a:pPr>
            <a:r>
              <a:rPr lang="en-AU" sz="1200" dirty="0">
                <a:solidFill>
                  <a:srgbClr val="3381BE"/>
                </a:solidFill>
                <a:latin typeface="Arial"/>
                <a:cs typeface="Arial"/>
              </a:rPr>
              <a:t>Play</a:t>
            </a:r>
            <a:r>
              <a:rPr lang="en-AU" sz="1200" dirty="0">
                <a:latin typeface="Arial"/>
                <a:cs typeface="Arial"/>
              </a:rPr>
              <a:t> – team building (Wellbeing Adventure Race), volunteering. </a:t>
            </a:r>
          </a:p>
          <a:p>
            <a:pPr>
              <a:spcAft>
                <a:spcPts val="600"/>
              </a:spcAft>
            </a:pPr>
            <a:r>
              <a:rPr lang="en-AU" sz="1600" dirty="0">
                <a:latin typeface="Arial"/>
                <a:cs typeface="Arial"/>
              </a:rPr>
              <a:t>Let’s talk about exemplars of the above 4 types of actions you have seen?</a:t>
            </a:r>
          </a:p>
          <a:p>
            <a:pPr>
              <a:spcAft>
                <a:spcPts val="600"/>
              </a:spcAft>
            </a:pPr>
            <a:endParaRPr lang="en-AU" sz="16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High quality connections</a:t>
            </a:r>
            <a:endParaRPr lang="en-US" sz="3600" dirty="0">
              <a:solidFill>
                <a:schemeClr val="bg1"/>
              </a:solidFill>
              <a:latin typeface="Arial"/>
              <a:cs typeface="Arial"/>
            </a:endParaRPr>
          </a:p>
        </p:txBody>
      </p:sp>
      <p:sp>
        <p:nvSpPr>
          <p:cNvPr id="2" name="TextBox 1">
            <a:extLst>
              <a:ext uri="{FF2B5EF4-FFF2-40B4-BE49-F238E27FC236}">
                <a16:creationId xmlns:a16="http://schemas.microsoft.com/office/drawing/2014/main" id="{EAF05990-12D5-4C56-9699-EDC3F8D19C9D}"/>
              </a:ext>
            </a:extLst>
          </p:cNvPr>
          <p:cNvSpPr txBox="1"/>
          <p:nvPr/>
        </p:nvSpPr>
        <p:spPr>
          <a:xfrm>
            <a:off x="8022211" y="3469962"/>
            <a:ext cx="3713950" cy="3416320"/>
          </a:xfrm>
          <a:prstGeom prst="rect">
            <a:avLst/>
          </a:prstGeom>
          <a:noFill/>
        </p:spPr>
        <p:txBody>
          <a:bodyPr wrap="square" rtlCol="0">
            <a:spAutoFit/>
          </a:bodyPr>
          <a:lstStyle/>
          <a:p>
            <a:r>
              <a:rPr lang="en-AU" dirty="0">
                <a:solidFill>
                  <a:srgbClr val="3381BE"/>
                </a:solidFill>
              </a:rPr>
              <a:t>My own view is that listening is the source of great leadership…</a:t>
            </a:r>
          </a:p>
          <a:p>
            <a:endParaRPr lang="en-AU" dirty="0">
              <a:solidFill>
                <a:srgbClr val="3381BE"/>
              </a:solidFill>
            </a:endParaRPr>
          </a:p>
          <a:p>
            <a:r>
              <a:rPr lang="en-AU" dirty="0">
                <a:solidFill>
                  <a:srgbClr val="3381BE"/>
                </a:solidFill>
              </a:rPr>
              <a:t>Leadership failures are ‘usually’ because of a lack of listening… </a:t>
            </a:r>
          </a:p>
          <a:p>
            <a:endParaRPr lang="en-AU" dirty="0">
              <a:solidFill>
                <a:srgbClr val="3381BE"/>
              </a:solidFill>
            </a:endParaRPr>
          </a:p>
          <a:p>
            <a:r>
              <a:rPr lang="en-AU" dirty="0">
                <a:solidFill>
                  <a:srgbClr val="3381BE"/>
                </a:solidFill>
              </a:rPr>
              <a:t>Do you hear what you want to hear?</a:t>
            </a:r>
          </a:p>
          <a:p>
            <a:endParaRPr lang="en-AU" dirty="0">
              <a:solidFill>
                <a:srgbClr val="3381BE"/>
              </a:solidFill>
            </a:endParaRPr>
          </a:p>
          <a:p>
            <a:r>
              <a:rPr lang="en-AU" dirty="0">
                <a:solidFill>
                  <a:srgbClr val="3381BE"/>
                </a:solidFill>
              </a:rPr>
              <a:t>Stephen Covey said: “most people do not listen with the intent to understand; they listen with the intent to reply”.</a:t>
            </a:r>
          </a:p>
        </p:txBody>
      </p:sp>
      <p:cxnSp>
        <p:nvCxnSpPr>
          <p:cNvPr id="4" name="Straight Arrow Connector 3">
            <a:extLst>
              <a:ext uri="{FF2B5EF4-FFF2-40B4-BE49-F238E27FC236}">
                <a16:creationId xmlns:a16="http://schemas.microsoft.com/office/drawing/2014/main" id="{20C9B209-02DA-4E64-A521-E3525C5747CE}"/>
              </a:ext>
            </a:extLst>
          </p:cNvPr>
          <p:cNvCxnSpPr>
            <a:cxnSpLocks/>
          </p:cNvCxnSpPr>
          <p:nvPr/>
        </p:nvCxnSpPr>
        <p:spPr>
          <a:xfrm>
            <a:off x="7334054" y="3535053"/>
            <a:ext cx="688157" cy="2262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53221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Communication. </a:t>
            </a:r>
          </a:p>
          <a:p>
            <a:pPr>
              <a:spcAft>
                <a:spcPts val="600"/>
              </a:spcAft>
            </a:pPr>
            <a:r>
              <a:rPr lang="en-AU" sz="1600" dirty="0">
                <a:latin typeface="Arial"/>
                <a:cs typeface="Arial"/>
              </a:rPr>
              <a:t>Active Constructive Responding:</a:t>
            </a:r>
          </a:p>
          <a:p>
            <a:pPr>
              <a:spcAft>
                <a:spcPts val="600"/>
              </a:spcAft>
            </a:pPr>
            <a:r>
              <a:rPr lang="en-AU" sz="1600" dirty="0">
                <a:latin typeface="Arial"/>
                <a:cs typeface="Arial"/>
              </a:rPr>
              <a:t>There are four ways of responding, and </a:t>
            </a:r>
            <a:r>
              <a:rPr lang="en-AU" sz="1600" dirty="0">
                <a:solidFill>
                  <a:srgbClr val="3381BE"/>
                </a:solidFill>
                <a:latin typeface="Arial"/>
                <a:cs typeface="Arial"/>
              </a:rPr>
              <a:t>active constructive responding </a:t>
            </a:r>
            <a:r>
              <a:rPr lang="en-AU" sz="1600" dirty="0">
                <a:latin typeface="Arial"/>
                <a:cs typeface="Arial"/>
              </a:rPr>
              <a:t>has been shown to build solid, strong and lasting relationships the best. </a:t>
            </a:r>
          </a:p>
          <a:p>
            <a:pPr>
              <a:spcAft>
                <a:spcPts val="600"/>
              </a:spcAft>
            </a:pPr>
            <a:r>
              <a:rPr lang="en-AU" sz="1600" dirty="0">
                <a:latin typeface="Arial"/>
                <a:cs typeface="Arial"/>
              </a:rPr>
              <a:t>Using active constructive responding is a good way to convey understanding, validation and caring, and to increase the wellbeing of your existing friends, as well as to make new friends and to encourage closer, more trusting relationships with them.</a:t>
            </a:r>
          </a:p>
          <a:p>
            <a:pPr lvl="1">
              <a:spcAft>
                <a:spcPts val="600"/>
              </a:spcAft>
            </a:pPr>
            <a:r>
              <a:rPr lang="en-AU" sz="1200" dirty="0">
                <a:solidFill>
                  <a:srgbClr val="3381BE"/>
                </a:solidFill>
                <a:latin typeface="Arial"/>
                <a:cs typeface="Arial"/>
              </a:rPr>
              <a:t>Active Constructive Response </a:t>
            </a:r>
            <a:r>
              <a:rPr lang="en-AU" sz="1200" dirty="0">
                <a:latin typeface="Arial"/>
                <a:cs typeface="Arial"/>
              </a:rPr>
              <a:t>involves expressing enthusiastic positive support = “That’s really great. Your wife will be pretty proud of you. I know how important that promotion was to you. We should go out and celebrate”. During such communication the person is maintaining eye contact and displaying positive emotion, such as laughing or smiling. </a:t>
            </a:r>
          </a:p>
          <a:p>
            <a:pPr lvl="1">
              <a:spcAft>
                <a:spcPts val="600"/>
              </a:spcAft>
            </a:pPr>
            <a:r>
              <a:rPr lang="en-AU" sz="1200" dirty="0">
                <a:solidFill>
                  <a:srgbClr val="3381BE"/>
                </a:solidFill>
                <a:latin typeface="Arial"/>
                <a:cs typeface="Arial"/>
              </a:rPr>
              <a:t>Active Destructive Response </a:t>
            </a:r>
            <a:r>
              <a:rPr lang="en-AU" sz="1200" dirty="0">
                <a:latin typeface="Arial"/>
                <a:cs typeface="Arial"/>
              </a:rPr>
              <a:t>involves expressing a derogatory or critical response = “That sounds like a lot of responsibility to take on. There will probably be more stress involved in the new position and potentially longer hours at the office”. The person is displaying negative emotions, such as frowning or anxiety.</a:t>
            </a:r>
          </a:p>
          <a:p>
            <a:pPr lvl="1">
              <a:spcAft>
                <a:spcPts val="600"/>
              </a:spcAft>
            </a:pPr>
            <a:r>
              <a:rPr lang="en-AU" sz="1200" dirty="0">
                <a:solidFill>
                  <a:srgbClr val="3381BE"/>
                </a:solidFill>
                <a:latin typeface="Arial"/>
                <a:cs typeface="Arial"/>
              </a:rPr>
              <a:t>Passive Constructive Response </a:t>
            </a:r>
            <a:r>
              <a:rPr lang="en-AU" sz="1200" dirty="0">
                <a:latin typeface="Arial"/>
                <a:cs typeface="Arial"/>
              </a:rPr>
              <a:t>involves showing benign disinterest = “That’s good news”. The person is displaying little nonverbal communication. </a:t>
            </a:r>
          </a:p>
          <a:p>
            <a:pPr lvl="1">
              <a:spcAft>
                <a:spcPts val="600"/>
              </a:spcAft>
            </a:pPr>
            <a:r>
              <a:rPr lang="en-AU" sz="1200" dirty="0">
                <a:solidFill>
                  <a:srgbClr val="3381BE"/>
                </a:solidFill>
                <a:latin typeface="Arial"/>
                <a:cs typeface="Arial"/>
              </a:rPr>
              <a:t>Passive Destructive Response </a:t>
            </a:r>
            <a:r>
              <a:rPr lang="en-AU" sz="1200" dirty="0">
                <a:latin typeface="Arial"/>
                <a:cs typeface="Arial"/>
              </a:rPr>
              <a:t>involves distancing or failing to respond = “What are we doing Friday afternoon? ” The person does not acknowledge the good news, is not in eye contact, and may be turning away or leaving the room. </a:t>
            </a:r>
          </a:p>
          <a:p>
            <a:pPr>
              <a:spcAft>
                <a:spcPts val="600"/>
              </a:spcAft>
            </a:pPr>
            <a:endParaRPr lang="en-AU" sz="1600" dirty="0">
              <a:latin typeface="Arial"/>
              <a:cs typeface="Arial"/>
            </a:endParaRPr>
          </a:p>
          <a:p>
            <a:pPr>
              <a:spcAft>
                <a:spcPts val="600"/>
              </a:spcAft>
            </a:pPr>
            <a:endParaRPr lang="en-AU" sz="16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Positive communication </a:t>
            </a:r>
          </a:p>
        </p:txBody>
      </p:sp>
    </p:spTree>
    <p:extLst>
      <p:ext uri="{BB962C8B-B14F-4D97-AF65-F5344CB8AC3E}">
        <p14:creationId xmlns:p14="http://schemas.microsoft.com/office/powerpoint/2010/main" val="29893948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Communication. </a:t>
            </a:r>
          </a:p>
          <a:p>
            <a:pPr>
              <a:spcAft>
                <a:spcPts val="600"/>
              </a:spcAft>
            </a:pPr>
            <a:r>
              <a:rPr lang="en-AU" sz="1600" dirty="0">
                <a:latin typeface="Arial"/>
                <a:cs typeface="Arial"/>
              </a:rPr>
              <a:t>DEAR:</a:t>
            </a:r>
          </a:p>
          <a:p>
            <a:pPr>
              <a:spcAft>
                <a:spcPts val="600"/>
              </a:spcAft>
            </a:pPr>
            <a:r>
              <a:rPr lang="en-AU" sz="1600" dirty="0">
                <a:latin typeface="Arial"/>
                <a:cs typeface="Arial"/>
              </a:rPr>
              <a:t>From Marsha M. Linehan’s -  Dialectical Behaviour Therapy (DBT).</a:t>
            </a:r>
          </a:p>
          <a:p>
            <a:pPr lvl="1">
              <a:spcAft>
                <a:spcPts val="600"/>
              </a:spcAft>
            </a:pPr>
            <a:r>
              <a:rPr lang="en-AU" sz="1200" dirty="0">
                <a:latin typeface="Arial"/>
                <a:cs typeface="Arial"/>
              </a:rPr>
              <a:t> </a:t>
            </a:r>
            <a:r>
              <a:rPr lang="en-AU" sz="1200" dirty="0">
                <a:solidFill>
                  <a:srgbClr val="3381BE"/>
                </a:solidFill>
                <a:latin typeface="Arial"/>
                <a:cs typeface="Arial"/>
              </a:rPr>
              <a:t>D</a:t>
            </a:r>
            <a:r>
              <a:rPr lang="en-AU" sz="1200" dirty="0">
                <a:latin typeface="Arial"/>
                <a:cs typeface="Arial"/>
              </a:rPr>
              <a:t>escribe the situation.</a:t>
            </a:r>
          </a:p>
          <a:p>
            <a:pPr lvl="1">
              <a:spcAft>
                <a:spcPts val="600"/>
              </a:spcAft>
            </a:pPr>
            <a:r>
              <a:rPr lang="en-AU" sz="1200" dirty="0">
                <a:latin typeface="Arial"/>
                <a:cs typeface="Arial"/>
              </a:rPr>
              <a:t> Express an </a:t>
            </a:r>
            <a:r>
              <a:rPr lang="en-AU" sz="1200" dirty="0">
                <a:solidFill>
                  <a:srgbClr val="3381BE"/>
                </a:solidFill>
                <a:latin typeface="Arial"/>
                <a:cs typeface="Arial"/>
              </a:rPr>
              <a:t>E</a:t>
            </a:r>
            <a:r>
              <a:rPr lang="en-AU" sz="1200" dirty="0">
                <a:latin typeface="Arial"/>
                <a:cs typeface="Arial"/>
              </a:rPr>
              <a:t>motion.</a:t>
            </a:r>
          </a:p>
          <a:p>
            <a:pPr lvl="1">
              <a:spcAft>
                <a:spcPts val="600"/>
              </a:spcAft>
            </a:pPr>
            <a:r>
              <a:rPr lang="en-AU" sz="1200" dirty="0">
                <a:latin typeface="Arial"/>
                <a:cs typeface="Arial"/>
              </a:rPr>
              <a:t> Request an </a:t>
            </a:r>
            <a:r>
              <a:rPr lang="en-AU" sz="1200" dirty="0">
                <a:solidFill>
                  <a:srgbClr val="3381BE"/>
                </a:solidFill>
                <a:latin typeface="Arial"/>
                <a:cs typeface="Arial"/>
              </a:rPr>
              <a:t>A</a:t>
            </a:r>
            <a:r>
              <a:rPr lang="en-AU" sz="1200" dirty="0">
                <a:latin typeface="Arial"/>
                <a:cs typeface="Arial"/>
              </a:rPr>
              <a:t>ction.</a:t>
            </a:r>
          </a:p>
          <a:p>
            <a:pPr lvl="1">
              <a:spcAft>
                <a:spcPts val="600"/>
              </a:spcAft>
            </a:pPr>
            <a:r>
              <a:rPr lang="en-AU" sz="1200" dirty="0">
                <a:latin typeface="Arial"/>
                <a:cs typeface="Arial"/>
              </a:rPr>
              <a:t> </a:t>
            </a:r>
            <a:r>
              <a:rPr lang="en-AU" sz="1200" dirty="0">
                <a:solidFill>
                  <a:srgbClr val="3381BE"/>
                </a:solidFill>
                <a:latin typeface="Arial"/>
                <a:cs typeface="Arial"/>
              </a:rPr>
              <a:t>R</a:t>
            </a:r>
            <a:r>
              <a:rPr lang="en-AU" sz="1200" dirty="0">
                <a:latin typeface="Arial"/>
                <a:cs typeface="Arial"/>
              </a:rPr>
              <a:t>einforce the consequences of the action happening.</a:t>
            </a:r>
          </a:p>
          <a:p>
            <a:pPr>
              <a:spcAft>
                <a:spcPts val="600"/>
              </a:spcAft>
            </a:pPr>
            <a:endParaRPr lang="en-AU" sz="16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Positive communication </a:t>
            </a:r>
          </a:p>
        </p:txBody>
      </p:sp>
    </p:spTree>
    <p:extLst>
      <p:ext uri="{BB962C8B-B14F-4D97-AF65-F5344CB8AC3E}">
        <p14:creationId xmlns:p14="http://schemas.microsoft.com/office/powerpoint/2010/main" val="24040814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Key insights.</a:t>
            </a:r>
          </a:p>
          <a:p>
            <a:pPr>
              <a:spcAft>
                <a:spcPts val="600"/>
              </a:spcAft>
            </a:pPr>
            <a:r>
              <a:rPr lang="en-AU" sz="1600" dirty="0">
                <a:latin typeface="Arial"/>
                <a:cs typeface="Arial"/>
              </a:rPr>
              <a:t>1. _____________________________________________________________</a:t>
            </a:r>
          </a:p>
          <a:p>
            <a:pPr>
              <a:spcAft>
                <a:spcPts val="600"/>
              </a:spcAft>
            </a:pPr>
            <a:r>
              <a:rPr lang="en-AU" sz="1600" dirty="0">
                <a:latin typeface="Arial"/>
                <a:cs typeface="Arial"/>
              </a:rPr>
              <a:t>2. _____________________________________________________________</a:t>
            </a: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Session 3: Two key insights</a:t>
            </a:r>
          </a:p>
        </p:txBody>
      </p:sp>
    </p:spTree>
    <p:extLst>
      <p:ext uri="{BB962C8B-B14F-4D97-AF65-F5344CB8AC3E}">
        <p14:creationId xmlns:p14="http://schemas.microsoft.com/office/powerpoint/2010/main" val="624537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Coffee</a:t>
            </a:r>
          </a:p>
        </p:txBody>
      </p:sp>
      <p:pic>
        <p:nvPicPr>
          <p:cNvPr id="2050" name="Picture 2" descr="http://kickstartmycoffee.com/wp-content/uploads/2017/04/coffee-mobile.jpg">
            <a:extLst>
              <a:ext uri="{FF2B5EF4-FFF2-40B4-BE49-F238E27FC236}">
                <a16:creationId xmlns:a16="http://schemas.microsoft.com/office/drawing/2014/main" id="{14969DD5-5997-4874-983A-80FC210EE1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891" r="22062"/>
          <a:stretch/>
        </p:blipFill>
        <p:spPr bwMode="auto">
          <a:xfrm>
            <a:off x="1894787" y="1608512"/>
            <a:ext cx="6589337" cy="447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9040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endParaRPr lang="en-US" sz="2400" dirty="0"/>
          </a:p>
          <a:p>
            <a:endParaRPr lang="en-US" dirty="0"/>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5" name="Picture 4">
            <a:extLst>
              <a:ext uri="{FF2B5EF4-FFF2-40B4-BE49-F238E27FC236}">
                <a16:creationId xmlns:a16="http://schemas.microsoft.com/office/drawing/2014/main" id="{9C88A29E-0E90-44A3-9362-421A39E90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4509" y="1153581"/>
            <a:ext cx="5704419" cy="5704419"/>
          </a:xfrm>
          <a:prstGeom prst="rect">
            <a:avLst/>
          </a:prstGeom>
        </p:spPr>
      </p:pic>
    </p:spTree>
    <p:extLst>
      <p:ext uri="{BB962C8B-B14F-4D97-AF65-F5344CB8AC3E}">
        <p14:creationId xmlns:p14="http://schemas.microsoft.com/office/powerpoint/2010/main" val="4822738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Overview (60 mins).</a:t>
            </a:r>
          </a:p>
          <a:p>
            <a:pPr>
              <a:spcAft>
                <a:spcPts val="600"/>
              </a:spcAft>
            </a:pPr>
            <a:r>
              <a:rPr lang="en-AU" sz="1600" dirty="0">
                <a:latin typeface="Arial"/>
                <a:cs typeface="Arial"/>
              </a:rPr>
              <a:t>Appreciative enquiry.</a:t>
            </a:r>
          </a:p>
          <a:p>
            <a:pPr>
              <a:spcAft>
                <a:spcPts val="600"/>
              </a:spcAft>
            </a:pPr>
            <a:r>
              <a:rPr lang="en-AU" sz="1600" dirty="0">
                <a:latin typeface="Arial"/>
                <a:cs typeface="Arial"/>
              </a:rPr>
              <a:t>Financing a wellbeing culture – where, when and how to invest your resources.</a:t>
            </a:r>
          </a:p>
          <a:p>
            <a:pPr>
              <a:spcAft>
                <a:spcPts val="600"/>
              </a:spcAft>
            </a:pPr>
            <a:r>
              <a:rPr lang="en-AU" sz="1600" dirty="0">
                <a:latin typeface="Arial"/>
                <a:cs typeface="Arial"/>
              </a:rPr>
              <a:t>The policy impact of a wellbeing culture, and policies for wellbeing.</a:t>
            </a:r>
          </a:p>
          <a:p>
            <a:pPr>
              <a:spcAft>
                <a:spcPts val="600"/>
              </a:spcAft>
            </a:pPr>
            <a:r>
              <a:rPr lang="en-AU" sz="1600" dirty="0">
                <a:latin typeface="Arial"/>
                <a:cs typeface="Arial"/>
              </a:rPr>
              <a:t>Readiness for change vs large change vs constant change.</a:t>
            </a:r>
          </a:p>
          <a:p>
            <a:pPr>
              <a:spcAft>
                <a:spcPts val="600"/>
              </a:spcAft>
            </a:pPr>
            <a:r>
              <a:rPr lang="en-AU" sz="1600" dirty="0">
                <a:latin typeface="Arial"/>
                <a:cs typeface="Arial"/>
              </a:rPr>
              <a:t>Organisation communication - best tried-and-tested communication methods to foster greater engagement in your wellbeing program.</a:t>
            </a:r>
          </a:p>
          <a:p>
            <a:pPr>
              <a:spcAft>
                <a:spcPts val="600"/>
              </a:spcAft>
            </a:pPr>
            <a:r>
              <a:rPr lang="en-AU" sz="1600" dirty="0">
                <a:latin typeface="Arial"/>
                <a:cs typeface="Arial"/>
              </a:rPr>
              <a:t>Aligning your wellbeing program to the overall values of your organisation.</a:t>
            </a:r>
          </a:p>
          <a:p>
            <a:pPr>
              <a:spcAft>
                <a:spcPts val="600"/>
              </a:spcAft>
            </a:pPr>
            <a:r>
              <a:rPr lang="en-AU" sz="1600" dirty="0">
                <a:latin typeface="Arial"/>
                <a:cs typeface="Arial"/>
              </a:rPr>
              <a:t>Setting realistic expectations and communicating goals around your wellbeing program.</a:t>
            </a:r>
          </a:p>
          <a:p>
            <a:pPr>
              <a:spcAft>
                <a:spcPts val="600"/>
              </a:spcAft>
            </a:pPr>
            <a:r>
              <a:rPr lang="en-AU" sz="1600" dirty="0">
                <a:latin typeface="Arial"/>
                <a:cs typeface="Arial"/>
              </a:rPr>
              <a:t>Developing your wellbeing team and champions – working out who to approach and engage within your business for best program success.</a:t>
            </a:r>
          </a:p>
          <a:p>
            <a:pPr>
              <a:spcAft>
                <a:spcPts val="600"/>
              </a:spcAft>
            </a:pPr>
            <a:r>
              <a:rPr lang="en-AU" sz="1600" dirty="0">
                <a:latin typeface="Arial"/>
                <a:cs typeface="Arial"/>
              </a:rPr>
              <a:t>Common challenges around implementation and delivery.</a:t>
            </a:r>
          </a:p>
          <a:p>
            <a:pPr>
              <a:spcAft>
                <a:spcPts val="600"/>
              </a:spcAft>
            </a:pPr>
            <a:r>
              <a:rPr lang="en-AU" sz="1600" dirty="0">
                <a:latin typeface="Arial"/>
                <a:cs typeface="Arial"/>
              </a:rPr>
              <a:t>Plan B: What to do when your wellbeing program isn’t measuring up.</a:t>
            </a:r>
          </a:p>
          <a:p>
            <a:pPr>
              <a:spcAft>
                <a:spcPts val="600"/>
              </a:spcAft>
            </a:pPr>
            <a:r>
              <a:rPr lang="en-AU" sz="1600" dirty="0">
                <a:latin typeface="Arial"/>
                <a:cs typeface="Arial"/>
              </a:rPr>
              <a:t>Resources and early-intervention strategies to help staff cope with life’s challenges.</a:t>
            </a: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Session 4: Us (whole organization) &amp; other</a:t>
            </a:r>
          </a:p>
        </p:txBody>
      </p:sp>
    </p:spTree>
    <p:extLst>
      <p:ext uri="{BB962C8B-B14F-4D97-AF65-F5344CB8AC3E}">
        <p14:creationId xmlns:p14="http://schemas.microsoft.com/office/powerpoint/2010/main" val="22518558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Appreciative enquiry.</a:t>
            </a: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Appreciative enquiry</a:t>
            </a:r>
          </a:p>
        </p:txBody>
      </p:sp>
      <p:pic>
        <p:nvPicPr>
          <p:cNvPr id="8194" name="Picture 2" descr="http://www.mmo.nl/wp-content/uploads/2015/05/AppreciaitiveInquiry4DSketch.png">
            <a:extLst>
              <a:ext uri="{FF2B5EF4-FFF2-40B4-BE49-F238E27FC236}">
                <a16:creationId xmlns:a16="http://schemas.microsoft.com/office/drawing/2014/main" id="{8F3D5914-4891-4144-94D3-51CEF3600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205" y="2066675"/>
            <a:ext cx="6188795" cy="47913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2F1B051-DE40-468E-B2D5-6B3A6207B28C}"/>
              </a:ext>
            </a:extLst>
          </p:cNvPr>
          <p:cNvSpPr/>
          <p:nvPr/>
        </p:nvSpPr>
        <p:spPr>
          <a:xfrm>
            <a:off x="517236" y="2009780"/>
            <a:ext cx="4997444" cy="1815882"/>
          </a:xfrm>
          <a:prstGeom prst="rect">
            <a:avLst/>
          </a:prstGeom>
        </p:spPr>
        <p:txBody>
          <a:bodyPr wrap="square">
            <a:spAutoFit/>
          </a:bodyPr>
          <a:lstStyle/>
          <a:p>
            <a:pPr marL="285750" indent="-285750">
              <a:buFont typeface="Arial" panose="020B0604020202020204" pitchFamily="34" charset="0"/>
              <a:buChar char="•"/>
            </a:pPr>
            <a:r>
              <a:rPr lang="en-AU" sz="1600" dirty="0">
                <a:latin typeface="Arial" panose="020B0604020202020204" pitchFamily="34" charset="0"/>
                <a:cs typeface="Arial" panose="020B0604020202020204" pitchFamily="34" charset="0"/>
              </a:rPr>
              <a:t>Appreciative Inquiry (AI) is a change management approach that focuses on identifying what is working well, analysing why it is working well and then doing more of it. </a:t>
            </a:r>
          </a:p>
          <a:p>
            <a:pPr marL="285750" indent="-285750">
              <a:buFont typeface="Arial" panose="020B0604020202020204" pitchFamily="34" charset="0"/>
              <a:buChar char="•"/>
            </a:pPr>
            <a:r>
              <a:rPr lang="en-AU" sz="1600" dirty="0">
                <a:latin typeface="Arial" panose="020B0604020202020204" pitchFamily="34" charset="0"/>
                <a:cs typeface="Arial" panose="020B0604020202020204" pitchFamily="34" charset="0"/>
              </a:rPr>
              <a:t>The basic tenet of AI is that an organization will grow in whichever direction that people in the organization focus their attention.</a:t>
            </a:r>
          </a:p>
        </p:txBody>
      </p:sp>
    </p:spTree>
    <p:extLst>
      <p:ext uri="{BB962C8B-B14F-4D97-AF65-F5344CB8AC3E}">
        <p14:creationId xmlns:p14="http://schemas.microsoft.com/office/powerpoint/2010/main" val="32236585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Financing a wellbeing culture – where, when and how to invest your resources.</a:t>
            </a:r>
          </a:p>
          <a:p>
            <a:pPr>
              <a:spcAft>
                <a:spcPts val="600"/>
              </a:spcAft>
            </a:pPr>
            <a:r>
              <a:rPr lang="en-AU" sz="1600" dirty="0">
                <a:latin typeface="Arial"/>
                <a:cs typeface="Arial"/>
              </a:rPr>
              <a:t>Have a budget relative to the priority of wellbeing to your organisation.</a:t>
            </a:r>
          </a:p>
          <a:p>
            <a:pPr>
              <a:spcAft>
                <a:spcPts val="600"/>
              </a:spcAft>
            </a:pPr>
            <a:r>
              <a:rPr lang="en-AU" sz="1600" dirty="0">
                <a:latin typeface="Arial"/>
                <a:cs typeface="Arial"/>
              </a:rPr>
              <a:t>Lot of things build wellbeing:</a:t>
            </a:r>
          </a:p>
          <a:p>
            <a:pPr lvl="1">
              <a:spcAft>
                <a:spcPts val="600"/>
              </a:spcAft>
            </a:pPr>
            <a:r>
              <a:rPr lang="en-AU" sz="1200" dirty="0">
                <a:latin typeface="Arial"/>
                <a:cs typeface="Arial"/>
              </a:rPr>
              <a:t>Wellbeing programs.</a:t>
            </a:r>
          </a:p>
          <a:p>
            <a:pPr lvl="1">
              <a:spcAft>
                <a:spcPts val="600"/>
              </a:spcAft>
            </a:pPr>
            <a:r>
              <a:rPr lang="en-AU" sz="1200" dirty="0">
                <a:latin typeface="Arial"/>
                <a:cs typeface="Arial"/>
              </a:rPr>
              <a:t>Assessments and conversations.</a:t>
            </a:r>
          </a:p>
          <a:p>
            <a:pPr lvl="1">
              <a:spcAft>
                <a:spcPts val="600"/>
              </a:spcAft>
            </a:pPr>
            <a:r>
              <a:rPr lang="en-AU" sz="1200" dirty="0" err="1">
                <a:latin typeface="Arial"/>
                <a:cs typeface="Arial"/>
              </a:rPr>
              <a:t>Socail</a:t>
            </a:r>
            <a:r>
              <a:rPr lang="en-AU" sz="1200" dirty="0">
                <a:latin typeface="Arial"/>
                <a:cs typeface="Arial"/>
              </a:rPr>
              <a:t> events. </a:t>
            </a:r>
          </a:p>
          <a:p>
            <a:pPr lvl="1">
              <a:spcAft>
                <a:spcPts val="600"/>
              </a:spcAft>
            </a:pPr>
            <a:r>
              <a:rPr lang="en-AU" sz="1200" dirty="0">
                <a:latin typeface="Arial"/>
                <a:cs typeface="Arial"/>
              </a:rPr>
              <a:t>Mental health (illness), stress reduction.</a:t>
            </a:r>
          </a:p>
          <a:p>
            <a:pPr lvl="1">
              <a:spcAft>
                <a:spcPts val="600"/>
              </a:spcAft>
            </a:pPr>
            <a:r>
              <a:rPr lang="en-AU" sz="1200" dirty="0">
                <a:latin typeface="Arial"/>
                <a:cs typeface="Arial"/>
              </a:rPr>
              <a:t>Wellness and health. </a:t>
            </a:r>
          </a:p>
          <a:p>
            <a:pPr lvl="1">
              <a:spcAft>
                <a:spcPts val="600"/>
              </a:spcAft>
            </a:pPr>
            <a:r>
              <a:rPr lang="en-AU" sz="1200" dirty="0">
                <a:latin typeface="Arial"/>
                <a:cs typeface="Arial"/>
              </a:rPr>
              <a:t>Appropriate organisational practices (flexible working policy). </a:t>
            </a:r>
            <a:endParaRPr lang="en-AU" sz="1600" dirty="0">
              <a:latin typeface="Arial"/>
              <a:cs typeface="Arial"/>
            </a:endParaRPr>
          </a:p>
          <a:p>
            <a:pPr>
              <a:spcAft>
                <a:spcPts val="600"/>
              </a:spcAft>
            </a:pPr>
            <a:r>
              <a:rPr lang="en-AU" sz="1600" dirty="0">
                <a:latin typeface="Arial"/>
                <a:cs typeface="Arial"/>
              </a:rPr>
              <a:t>Check your plan with key stakeholders – co-design, co-develop to avoid wasting time and money.</a:t>
            </a:r>
          </a:p>
          <a:p>
            <a:pPr>
              <a:spcAft>
                <a:spcPts val="600"/>
              </a:spcAft>
            </a:pPr>
            <a:r>
              <a:rPr lang="en-AU" sz="1600" dirty="0">
                <a:latin typeface="Arial"/>
                <a:cs typeface="Arial"/>
              </a:rPr>
              <a:t>Be clear on your </a:t>
            </a:r>
            <a:r>
              <a:rPr lang="en-AU" sz="1600" dirty="0">
                <a:solidFill>
                  <a:srgbClr val="3381BE"/>
                </a:solidFill>
                <a:latin typeface="Arial"/>
                <a:cs typeface="Arial"/>
              </a:rPr>
              <a:t>me, we, us plan </a:t>
            </a:r>
            <a:r>
              <a:rPr lang="en-AU" sz="1600" dirty="0">
                <a:latin typeface="Arial"/>
                <a:cs typeface="Arial"/>
              </a:rPr>
              <a:t>and where and when investments will kick in to it. </a:t>
            </a:r>
          </a:p>
          <a:p>
            <a:pPr>
              <a:spcAft>
                <a:spcPts val="600"/>
              </a:spcAft>
            </a:pPr>
            <a:endParaRPr lang="en-AU" sz="1600" dirty="0">
              <a:latin typeface="Arial"/>
              <a:cs typeface="Arial"/>
            </a:endParaRPr>
          </a:p>
          <a:p>
            <a:pPr>
              <a:spcAft>
                <a:spcPts val="600"/>
              </a:spcAft>
            </a:pPr>
            <a:endParaRPr lang="en-AU" sz="12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Financing a wellbeing culture</a:t>
            </a:r>
          </a:p>
        </p:txBody>
      </p:sp>
      <p:pic>
        <p:nvPicPr>
          <p:cNvPr id="2050" name="Picture 2" descr="http://www.radixfinancialgroup.com/uploads/3/0/4/4/30441908/9467332_orig.jpg">
            <a:extLst>
              <a:ext uri="{FF2B5EF4-FFF2-40B4-BE49-F238E27FC236}">
                <a16:creationId xmlns:a16="http://schemas.microsoft.com/office/drawing/2014/main" id="{DFFD6DD5-A013-4AC5-8AA2-9347EE9D7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0873" y="2658359"/>
            <a:ext cx="2008543" cy="1274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907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The policy impact of a wellbeing culture, and policies for wellbeing.</a:t>
            </a:r>
          </a:p>
          <a:p>
            <a:pPr>
              <a:spcAft>
                <a:spcPts val="600"/>
              </a:spcAft>
            </a:pPr>
            <a:r>
              <a:rPr lang="en-AU" sz="1600" dirty="0">
                <a:latin typeface="Arial"/>
                <a:cs typeface="Arial"/>
              </a:rPr>
              <a:t>Do you have a wellbeing policy? </a:t>
            </a:r>
          </a:p>
          <a:p>
            <a:pPr>
              <a:spcAft>
                <a:spcPts val="600"/>
              </a:spcAft>
            </a:pPr>
            <a:r>
              <a:rPr lang="en-AU" sz="1600" dirty="0">
                <a:latin typeface="Arial"/>
                <a:cs typeface="Arial"/>
              </a:rPr>
              <a:t>Would starting with a wellbeing audit of current policies be beneficial? </a:t>
            </a:r>
          </a:p>
          <a:p>
            <a:pPr lvl="1">
              <a:spcAft>
                <a:spcPts val="600"/>
              </a:spcAft>
            </a:pPr>
            <a:r>
              <a:rPr lang="en-AU" sz="1200" dirty="0">
                <a:latin typeface="Arial"/>
                <a:cs typeface="Arial"/>
              </a:rPr>
              <a:t>What is the impact of your current policies on wellbeing? </a:t>
            </a:r>
            <a:endParaRPr lang="en-AU" sz="1600" dirty="0">
              <a:latin typeface="Arial"/>
              <a:cs typeface="Arial"/>
            </a:endParaRPr>
          </a:p>
          <a:p>
            <a:pPr>
              <a:spcAft>
                <a:spcPts val="600"/>
              </a:spcAft>
            </a:pPr>
            <a:r>
              <a:rPr lang="en-AU" sz="1600" dirty="0">
                <a:latin typeface="Arial"/>
                <a:cs typeface="Arial"/>
              </a:rPr>
              <a:t>How do your policies enable aspects of positive organisations (or do you want one?): </a:t>
            </a:r>
          </a:p>
          <a:p>
            <a:pPr lvl="1">
              <a:spcAft>
                <a:spcPts val="600"/>
              </a:spcAft>
            </a:pPr>
            <a:r>
              <a:rPr lang="en-AU" sz="1200" dirty="0">
                <a:latin typeface="Arial"/>
                <a:cs typeface="Arial"/>
              </a:rPr>
              <a:t>Job variety, intrinsic motivation, confidence, creativity, strengths work, team building, flow, participatory working practices, open climate with empowerment and self-organisation.</a:t>
            </a:r>
          </a:p>
          <a:p>
            <a:pPr lvl="1">
              <a:spcAft>
                <a:spcPts val="600"/>
              </a:spcAft>
            </a:pPr>
            <a:r>
              <a:rPr lang="en-AU" sz="1200" dirty="0">
                <a:latin typeface="Arial"/>
                <a:cs typeface="Arial"/>
              </a:rPr>
              <a:t>The above are all in contrast to a weakness, trouble shooting approach. It’s the difference between </a:t>
            </a:r>
            <a:r>
              <a:rPr lang="en-AU" sz="1200" dirty="0">
                <a:solidFill>
                  <a:srgbClr val="3381BE"/>
                </a:solidFill>
                <a:latin typeface="Arial"/>
                <a:cs typeface="Arial"/>
              </a:rPr>
              <a:t>getting the most out of people vs bringing out the best in people</a:t>
            </a:r>
            <a:r>
              <a:rPr lang="en-AU" sz="1200" dirty="0">
                <a:latin typeface="Arial"/>
                <a:cs typeface="Arial"/>
              </a:rPr>
              <a:t>…</a:t>
            </a:r>
          </a:p>
          <a:p>
            <a:pPr>
              <a:spcAft>
                <a:spcPts val="600"/>
              </a:spcAft>
            </a:pPr>
            <a:endParaRPr lang="en-AU" sz="16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Policy and wellbeing </a:t>
            </a:r>
            <a:endParaRPr lang="en-US" sz="3600" dirty="0">
              <a:solidFill>
                <a:schemeClr val="bg1"/>
              </a:solidFill>
              <a:latin typeface="Arial"/>
              <a:cs typeface="Arial"/>
            </a:endParaRPr>
          </a:p>
        </p:txBody>
      </p:sp>
      <p:pic>
        <p:nvPicPr>
          <p:cNvPr id="3074" name="Picture 2" descr="http://thinkbigcoworking.com/wp-content/uploads/2015/09/policy.jpg">
            <a:extLst>
              <a:ext uri="{FF2B5EF4-FFF2-40B4-BE49-F238E27FC236}">
                <a16:creationId xmlns:a16="http://schemas.microsoft.com/office/drawing/2014/main" id="{BD5FF5D0-3129-47A1-8E33-1393E4C94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6499" y="4864763"/>
            <a:ext cx="2667969" cy="177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541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What is work wellbeing, and what are workplace wellbeing programs?</a:t>
            </a:r>
          </a:p>
          <a:p>
            <a:pPr>
              <a:spcAft>
                <a:spcPts val="600"/>
              </a:spcAft>
            </a:pPr>
            <a:r>
              <a:rPr lang="en-NZ" sz="1600" dirty="0">
                <a:latin typeface="Arial"/>
                <a:cs typeface="Arial"/>
              </a:rPr>
              <a:t>Work wellbeing is about the wellbeing of workers (employees) in a work setting. </a:t>
            </a:r>
          </a:p>
          <a:p>
            <a:pPr>
              <a:spcAft>
                <a:spcPts val="600"/>
              </a:spcAft>
            </a:pPr>
            <a:r>
              <a:rPr lang="en-NZ" sz="1600" dirty="0">
                <a:latin typeface="Arial"/>
                <a:cs typeface="Arial"/>
              </a:rPr>
              <a:t>Workplace wellbeing programs target the wellbeing of workers (although to be fair most are about “mental health”, which really means mental illness...). </a:t>
            </a:r>
            <a:endParaRPr lang="en-US" sz="1600" dirty="0">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Work wellbeing</a:t>
            </a:r>
          </a:p>
        </p:txBody>
      </p:sp>
      <p:pic>
        <p:nvPicPr>
          <p:cNvPr id="2" name="Picture 1">
            <a:extLst>
              <a:ext uri="{FF2B5EF4-FFF2-40B4-BE49-F238E27FC236}">
                <a16:creationId xmlns:a16="http://schemas.microsoft.com/office/drawing/2014/main" id="{52608A5D-A103-4E0B-B83E-2D76D42916A6}"/>
              </a:ext>
            </a:extLst>
          </p:cNvPr>
          <p:cNvPicPr>
            <a:picLocks noChangeAspect="1"/>
          </p:cNvPicPr>
          <p:nvPr/>
        </p:nvPicPr>
        <p:blipFill rotWithShape="1">
          <a:blip r:embed="rId3"/>
          <a:srcRect l="13095" t="22188" r="37536" b="9826"/>
          <a:stretch/>
        </p:blipFill>
        <p:spPr>
          <a:xfrm>
            <a:off x="575245" y="2932095"/>
            <a:ext cx="4873447" cy="3775076"/>
          </a:xfrm>
          <a:prstGeom prst="rect">
            <a:avLst/>
          </a:prstGeom>
        </p:spPr>
      </p:pic>
      <p:pic>
        <p:nvPicPr>
          <p:cNvPr id="3" name="Picture 2">
            <a:extLst>
              <a:ext uri="{FF2B5EF4-FFF2-40B4-BE49-F238E27FC236}">
                <a16:creationId xmlns:a16="http://schemas.microsoft.com/office/drawing/2014/main" id="{CDEEA3E2-F283-47C0-8D62-69716E39D14A}"/>
              </a:ext>
            </a:extLst>
          </p:cNvPr>
          <p:cNvPicPr>
            <a:picLocks noChangeAspect="1"/>
          </p:cNvPicPr>
          <p:nvPr/>
        </p:nvPicPr>
        <p:blipFill rotWithShape="1">
          <a:blip r:embed="rId4"/>
          <a:srcRect l="38028" t="17176" r="28492" b="61668"/>
          <a:stretch/>
        </p:blipFill>
        <p:spPr>
          <a:xfrm>
            <a:off x="5694841" y="3154953"/>
            <a:ext cx="4410904" cy="1567875"/>
          </a:xfrm>
          <a:prstGeom prst="rect">
            <a:avLst/>
          </a:prstGeom>
        </p:spPr>
      </p:pic>
      <p:sp>
        <p:nvSpPr>
          <p:cNvPr id="4" name="TextBox 3">
            <a:extLst>
              <a:ext uri="{FF2B5EF4-FFF2-40B4-BE49-F238E27FC236}">
                <a16:creationId xmlns:a16="http://schemas.microsoft.com/office/drawing/2014/main" id="{A614D98B-DD40-4065-AC0A-57A34537734D}"/>
              </a:ext>
            </a:extLst>
          </p:cNvPr>
          <p:cNvSpPr txBox="1"/>
          <p:nvPr/>
        </p:nvSpPr>
        <p:spPr>
          <a:xfrm>
            <a:off x="5929459" y="5502748"/>
            <a:ext cx="4656842" cy="369332"/>
          </a:xfrm>
          <a:prstGeom prst="rect">
            <a:avLst/>
          </a:prstGeom>
          <a:noFill/>
        </p:spPr>
        <p:txBody>
          <a:bodyPr wrap="square" rtlCol="0">
            <a:spAutoFit/>
          </a:bodyPr>
          <a:lstStyle/>
          <a:p>
            <a:r>
              <a:rPr lang="en-AU" dirty="0"/>
              <a:t>What academies think vs. what people think… </a:t>
            </a:r>
          </a:p>
        </p:txBody>
      </p:sp>
      <p:cxnSp>
        <p:nvCxnSpPr>
          <p:cNvPr id="9" name="Straight Arrow Connector 8">
            <a:extLst>
              <a:ext uri="{FF2B5EF4-FFF2-40B4-BE49-F238E27FC236}">
                <a16:creationId xmlns:a16="http://schemas.microsoft.com/office/drawing/2014/main" id="{C7C786B7-FB74-4E88-AF7F-9FE9834B7E1E}"/>
              </a:ext>
            </a:extLst>
          </p:cNvPr>
          <p:cNvCxnSpPr/>
          <p:nvPr/>
        </p:nvCxnSpPr>
        <p:spPr>
          <a:xfrm flipH="1" flipV="1">
            <a:off x="5448692" y="5255492"/>
            <a:ext cx="480767" cy="4319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DEA942E8-586D-43BC-8AC8-8F93D95C6E02}"/>
              </a:ext>
            </a:extLst>
          </p:cNvPr>
          <p:cNvCxnSpPr>
            <a:cxnSpLocks/>
          </p:cNvCxnSpPr>
          <p:nvPr/>
        </p:nvCxnSpPr>
        <p:spPr>
          <a:xfrm flipH="1" flipV="1">
            <a:off x="9049732" y="4896827"/>
            <a:ext cx="251382" cy="6575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75428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Readiness for change vs. large change vs. constant change.</a:t>
            </a:r>
          </a:p>
          <a:p>
            <a:pPr>
              <a:spcAft>
                <a:spcPts val="600"/>
              </a:spcAft>
            </a:pPr>
            <a:r>
              <a:rPr lang="en-AU" sz="1600" dirty="0">
                <a:latin typeface="Arial"/>
                <a:cs typeface="Arial"/>
              </a:rPr>
              <a:t>Stages of change</a:t>
            </a: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Types of change</a:t>
            </a:r>
          </a:p>
        </p:txBody>
      </p:sp>
      <p:pic>
        <p:nvPicPr>
          <p:cNvPr id="4098" name="Picture 2" descr="http://www.problemgambling.net.au/img/blog/Prochaska.jpg">
            <a:extLst>
              <a:ext uri="{FF2B5EF4-FFF2-40B4-BE49-F238E27FC236}">
                <a16:creationId xmlns:a16="http://schemas.microsoft.com/office/drawing/2014/main" id="{D1E117AD-6DCD-4D91-872F-E2BCD2D03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769" y="1822523"/>
            <a:ext cx="5626231" cy="50354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0DD3153-A8B0-4184-B4C9-590220D155D7}"/>
              </a:ext>
            </a:extLst>
          </p:cNvPr>
          <p:cNvPicPr>
            <a:picLocks noChangeAspect="1"/>
          </p:cNvPicPr>
          <p:nvPr/>
        </p:nvPicPr>
        <p:blipFill rotWithShape="1">
          <a:blip r:embed="rId4"/>
          <a:srcRect l="21559" t="13998" r="33132" b="11638"/>
          <a:stretch/>
        </p:blipFill>
        <p:spPr>
          <a:xfrm>
            <a:off x="0" y="1739047"/>
            <a:ext cx="5524108" cy="5099902"/>
          </a:xfrm>
          <a:prstGeom prst="rect">
            <a:avLst/>
          </a:prstGeom>
        </p:spPr>
      </p:pic>
      <p:sp>
        <p:nvSpPr>
          <p:cNvPr id="3" name="Rectangle 2">
            <a:extLst>
              <a:ext uri="{FF2B5EF4-FFF2-40B4-BE49-F238E27FC236}">
                <a16:creationId xmlns:a16="http://schemas.microsoft.com/office/drawing/2014/main" id="{6C34AC12-159F-4BCC-B112-07590E56C69C}"/>
              </a:ext>
            </a:extLst>
          </p:cNvPr>
          <p:cNvSpPr/>
          <p:nvPr/>
        </p:nvSpPr>
        <p:spPr>
          <a:xfrm>
            <a:off x="150829" y="5948313"/>
            <a:ext cx="5147035" cy="50904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5318053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Readiness for change vs. large change vs. constant change.</a:t>
            </a:r>
          </a:p>
          <a:p>
            <a:pPr>
              <a:spcAft>
                <a:spcPts val="600"/>
              </a:spcAft>
            </a:pPr>
            <a:r>
              <a:rPr lang="en-AU" sz="1600" dirty="0">
                <a:latin typeface="Arial"/>
                <a:cs typeface="Arial"/>
              </a:rPr>
              <a:t>Large change vs incremental change. </a:t>
            </a:r>
          </a:p>
          <a:p>
            <a:pPr>
              <a:spcAft>
                <a:spcPts val="600"/>
              </a:spcAft>
            </a:pPr>
            <a:r>
              <a:rPr lang="en-AU" sz="1600" dirty="0">
                <a:latin typeface="Arial"/>
                <a:cs typeface="Arial"/>
              </a:rPr>
              <a:t>Constant directional change. </a:t>
            </a: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Types of change</a:t>
            </a:r>
          </a:p>
        </p:txBody>
      </p:sp>
      <p:pic>
        <p:nvPicPr>
          <p:cNvPr id="5122" name="Picture 2" descr="https://lh5.googleusercontent.com/-NJp3OvEzd94/TYza6qwSB1I/AAAAAAAABVc/IotSjeQz3Yg/s1600/small+v+large.jpg">
            <a:extLst>
              <a:ext uri="{FF2B5EF4-FFF2-40B4-BE49-F238E27FC236}">
                <a16:creationId xmlns:a16="http://schemas.microsoft.com/office/drawing/2014/main" id="{55910093-495B-405F-809A-CC7E06C0C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526" y="2523242"/>
            <a:ext cx="35242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tutor2u.net/business/strategy/change-step-incremental.jpg">
            <a:extLst>
              <a:ext uri="{FF2B5EF4-FFF2-40B4-BE49-F238E27FC236}">
                <a16:creationId xmlns:a16="http://schemas.microsoft.com/office/drawing/2014/main" id="{72D5A4D5-742F-45A6-9C06-A74EDD7A27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10" y="3527249"/>
            <a:ext cx="3715710" cy="206593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www.buzzle.com/images/quotes/man-pulling-arrow-with-quote.jpg">
            <a:extLst>
              <a:ext uri="{FF2B5EF4-FFF2-40B4-BE49-F238E27FC236}">
                <a16:creationId xmlns:a16="http://schemas.microsoft.com/office/drawing/2014/main" id="{33F232ED-0C01-46AD-B8FA-8DE0A9DE36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2689" y="3087524"/>
            <a:ext cx="4762500"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6583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Organisation communication - Best tried-and-tested communication methods to foster greater engagement in your wellbeing program.</a:t>
            </a:r>
          </a:p>
          <a:p>
            <a:pPr>
              <a:spcAft>
                <a:spcPts val="600"/>
              </a:spcAft>
            </a:pPr>
            <a:r>
              <a:rPr lang="en-AU" sz="1600" dirty="0">
                <a:solidFill>
                  <a:srgbClr val="3381BE"/>
                </a:solidFill>
                <a:latin typeface="Arial"/>
                <a:cs typeface="Arial"/>
              </a:rPr>
              <a:t>Regular</a:t>
            </a:r>
            <a:r>
              <a:rPr lang="en-AU" sz="1600" dirty="0">
                <a:latin typeface="Arial"/>
                <a:cs typeface="Arial"/>
              </a:rPr>
              <a:t> updates (email, intranet, posters).</a:t>
            </a:r>
          </a:p>
          <a:p>
            <a:pPr>
              <a:spcAft>
                <a:spcPts val="600"/>
              </a:spcAft>
            </a:pPr>
            <a:r>
              <a:rPr lang="en-AU" sz="1600" dirty="0">
                <a:solidFill>
                  <a:srgbClr val="3381BE"/>
                </a:solidFill>
                <a:latin typeface="Arial"/>
                <a:cs typeface="Arial"/>
              </a:rPr>
              <a:t>Regular</a:t>
            </a:r>
            <a:r>
              <a:rPr lang="en-AU" sz="1600" dirty="0">
                <a:latin typeface="Arial"/>
                <a:cs typeface="Arial"/>
              </a:rPr>
              <a:t> meetings (team, larger section).</a:t>
            </a:r>
          </a:p>
          <a:p>
            <a:pPr>
              <a:spcAft>
                <a:spcPts val="600"/>
              </a:spcAft>
            </a:pPr>
            <a:r>
              <a:rPr lang="en-AU" sz="1600" dirty="0">
                <a:latin typeface="Arial"/>
                <a:cs typeface="Arial"/>
              </a:rPr>
              <a:t>Infuse into pre-existing systems. </a:t>
            </a:r>
          </a:p>
          <a:p>
            <a:pPr>
              <a:spcAft>
                <a:spcPts val="600"/>
              </a:spcAft>
            </a:pPr>
            <a:r>
              <a:rPr lang="en-AU" sz="1600" dirty="0">
                <a:latin typeface="Arial"/>
                <a:cs typeface="Arial"/>
              </a:rPr>
              <a:t>Use of relevant technologies… </a:t>
            </a:r>
          </a:p>
          <a:p>
            <a:pPr>
              <a:spcAft>
                <a:spcPts val="600"/>
              </a:spcAft>
            </a:pPr>
            <a:r>
              <a:rPr lang="en-AU" sz="1600" dirty="0">
                <a:latin typeface="Arial"/>
                <a:cs typeface="Arial"/>
              </a:rPr>
              <a:t>There is no magic bullet here, other ideas? </a:t>
            </a:r>
          </a:p>
          <a:p>
            <a:pPr>
              <a:spcAft>
                <a:spcPts val="600"/>
              </a:spcAft>
            </a:pPr>
            <a:endParaRPr lang="en-AU" sz="16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Organisation communication </a:t>
            </a:r>
          </a:p>
        </p:txBody>
      </p:sp>
    </p:spTree>
    <p:extLst>
      <p:ext uri="{BB962C8B-B14F-4D97-AF65-F5344CB8AC3E}">
        <p14:creationId xmlns:p14="http://schemas.microsoft.com/office/powerpoint/2010/main" val="9294097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Aligning your wellbeing program to the overall values of your organisation.</a:t>
            </a:r>
          </a:p>
          <a:p>
            <a:pPr>
              <a:spcAft>
                <a:spcPts val="600"/>
              </a:spcAft>
            </a:pPr>
            <a:r>
              <a:rPr lang="en-AU" sz="1600" dirty="0">
                <a:latin typeface="Arial"/>
                <a:cs typeface="Arial"/>
              </a:rPr>
              <a:t>Assessment of values alignment… </a:t>
            </a:r>
          </a:p>
          <a:p>
            <a:pPr>
              <a:spcAft>
                <a:spcPts val="600"/>
              </a:spcAft>
            </a:pPr>
            <a:r>
              <a:rPr lang="en-AU" sz="1600" dirty="0">
                <a:latin typeface="Arial"/>
                <a:cs typeface="Arial"/>
              </a:rPr>
              <a:t>SAHMRI culture is demonstrated through our values of:</a:t>
            </a:r>
          </a:p>
          <a:p>
            <a:pPr lvl="1">
              <a:spcAft>
                <a:spcPts val="600"/>
              </a:spcAft>
            </a:pPr>
            <a:r>
              <a:rPr lang="en-AU" sz="1200" dirty="0">
                <a:latin typeface="Arial"/>
                <a:cs typeface="Arial"/>
              </a:rPr>
              <a:t>Excellence – be the best you can be.</a:t>
            </a:r>
          </a:p>
          <a:p>
            <a:pPr lvl="1">
              <a:spcAft>
                <a:spcPts val="600"/>
              </a:spcAft>
            </a:pPr>
            <a:r>
              <a:rPr lang="en-AU" sz="1200" dirty="0">
                <a:latin typeface="Arial"/>
                <a:cs typeface="Arial"/>
              </a:rPr>
              <a:t>Courage – take initiative, be adventurous, creative and bold.</a:t>
            </a:r>
          </a:p>
          <a:p>
            <a:pPr lvl="1">
              <a:spcAft>
                <a:spcPts val="600"/>
              </a:spcAft>
            </a:pPr>
            <a:r>
              <a:rPr lang="en-AU" sz="1200" dirty="0">
                <a:latin typeface="Arial"/>
                <a:cs typeface="Arial"/>
              </a:rPr>
              <a:t>Imagination – challenge conventional thinking and pursue novel, ground breaking ideas.</a:t>
            </a:r>
          </a:p>
          <a:p>
            <a:pPr lvl="1">
              <a:spcAft>
                <a:spcPts val="600"/>
              </a:spcAft>
            </a:pPr>
            <a:r>
              <a:rPr lang="en-AU" sz="1200" dirty="0">
                <a:latin typeface="Arial"/>
                <a:cs typeface="Arial"/>
              </a:rPr>
              <a:t>Integrity – act fairly, ethically and respectfully.</a:t>
            </a:r>
          </a:p>
          <a:p>
            <a:pPr lvl="1">
              <a:spcAft>
                <a:spcPts val="600"/>
              </a:spcAft>
            </a:pPr>
            <a:r>
              <a:rPr lang="en-AU" sz="1200" dirty="0">
                <a:latin typeface="Arial"/>
                <a:cs typeface="Arial"/>
              </a:rPr>
              <a:t>Teamwork – collaborate openly and respectfully.</a:t>
            </a:r>
          </a:p>
          <a:p>
            <a:pPr lvl="1">
              <a:spcAft>
                <a:spcPts val="600"/>
              </a:spcAft>
            </a:pPr>
            <a:r>
              <a:rPr lang="en-AU" sz="1200" dirty="0">
                <a:latin typeface="Arial"/>
                <a:cs typeface="Arial"/>
              </a:rPr>
              <a:t>Equity and Diversity – embrace equity, diversity and reconciliation.</a:t>
            </a:r>
          </a:p>
          <a:p>
            <a:pPr>
              <a:spcAft>
                <a:spcPts val="600"/>
              </a:spcAft>
            </a:pPr>
            <a:r>
              <a:rPr lang="en-AU" sz="1600" dirty="0">
                <a:latin typeface="Arial"/>
                <a:cs typeface="Arial"/>
              </a:rPr>
              <a:t>Survey values also:</a:t>
            </a:r>
          </a:p>
          <a:p>
            <a:pPr>
              <a:spcAft>
                <a:spcPts val="600"/>
              </a:spcAft>
            </a:pPr>
            <a:endParaRPr lang="en-AU" sz="16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Wellbeing and values alignment</a:t>
            </a:r>
          </a:p>
        </p:txBody>
      </p:sp>
      <p:pic>
        <p:nvPicPr>
          <p:cNvPr id="2" name="Picture 1">
            <a:extLst>
              <a:ext uri="{FF2B5EF4-FFF2-40B4-BE49-F238E27FC236}">
                <a16:creationId xmlns:a16="http://schemas.microsoft.com/office/drawing/2014/main" id="{487C0599-B596-4AE0-9AAD-0E7E15018C60}"/>
              </a:ext>
            </a:extLst>
          </p:cNvPr>
          <p:cNvPicPr>
            <a:picLocks noChangeAspect="1"/>
          </p:cNvPicPr>
          <p:nvPr/>
        </p:nvPicPr>
        <p:blipFill rotWithShape="1">
          <a:blip r:embed="rId3"/>
          <a:srcRect l="8261" t="15922" r="7306" b="39679"/>
          <a:stretch/>
        </p:blipFill>
        <p:spPr>
          <a:xfrm>
            <a:off x="3201971" y="4281582"/>
            <a:ext cx="8710367" cy="2576418"/>
          </a:xfrm>
          <a:prstGeom prst="rect">
            <a:avLst/>
          </a:prstGeom>
        </p:spPr>
      </p:pic>
    </p:spTree>
    <p:extLst>
      <p:ext uri="{BB962C8B-B14F-4D97-AF65-F5344CB8AC3E}">
        <p14:creationId xmlns:p14="http://schemas.microsoft.com/office/powerpoint/2010/main" val="23325303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Setting realistic expectations and communicating goals around your wellbeing program.</a:t>
            </a:r>
          </a:p>
          <a:p>
            <a:pPr>
              <a:spcAft>
                <a:spcPts val="600"/>
              </a:spcAft>
            </a:pPr>
            <a:r>
              <a:rPr lang="en-AU" sz="1600" dirty="0">
                <a:latin typeface="Arial"/>
                <a:cs typeface="Arial"/>
              </a:rPr>
              <a:t>Expectations:</a:t>
            </a:r>
          </a:p>
          <a:p>
            <a:pPr lvl="1">
              <a:spcAft>
                <a:spcPts val="600"/>
              </a:spcAft>
            </a:pPr>
            <a:r>
              <a:rPr lang="en-AU" sz="1200" dirty="0">
                <a:latin typeface="Arial"/>
                <a:cs typeface="Arial"/>
              </a:rPr>
              <a:t>Change is hard work. </a:t>
            </a:r>
          </a:p>
          <a:p>
            <a:pPr lvl="1">
              <a:spcAft>
                <a:spcPts val="600"/>
              </a:spcAft>
            </a:pPr>
            <a:r>
              <a:rPr lang="en-AU" sz="1200" dirty="0">
                <a:latin typeface="Arial"/>
                <a:cs typeface="Arial"/>
              </a:rPr>
              <a:t>Change is more likely to be incremental and staged. </a:t>
            </a:r>
          </a:p>
          <a:p>
            <a:pPr lvl="1">
              <a:spcAft>
                <a:spcPts val="600"/>
              </a:spcAft>
            </a:pPr>
            <a:r>
              <a:rPr lang="en-AU" sz="1200" dirty="0">
                <a:latin typeface="Arial"/>
                <a:cs typeface="Arial"/>
              </a:rPr>
              <a:t>Failure is to be expected and common – </a:t>
            </a:r>
            <a:r>
              <a:rPr lang="en-AU" sz="1200" dirty="0">
                <a:solidFill>
                  <a:srgbClr val="3381BE"/>
                </a:solidFill>
                <a:latin typeface="Arial"/>
                <a:cs typeface="Arial"/>
              </a:rPr>
              <a:t>positive failure</a:t>
            </a:r>
            <a:r>
              <a:rPr lang="en-AU" sz="1200" dirty="0">
                <a:latin typeface="Arial"/>
                <a:cs typeface="Arial"/>
              </a:rPr>
              <a:t>.</a:t>
            </a:r>
          </a:p>
          <a:p>
            <a:pPr lvl="1">
              <a:spcAft>
                <a:spcPts val="600"/>
              </a:spcAft>
            </a:pPr>
            <a:r>
              <a:rPr lang="en-AU" sz="1200" dirty="0">
                <a:latin typeface="Arial"/>
                <a:cs typeface="Arial"/>
              </a:rPr>
              <a:t>No one-size model – scientifically informed practice, trial and error.</a:t>
            </a:r>
          </a:p>
          <a:p>
            <a:pPr>
              <a:spcAft>
                <a:spcPts val="600"/>
              </a:spcAft>
            </a:pPr>
            <a:r>
              <a:rPr lang="en-AU" sz="1600" dirty="0">
                <a:latin typeface="Arial"/>
                <a:cs typeface="Arial"/>
              </a:rPr>
              <a:t>Communication:</a:t>
            </a:r>
          </a:p>
          <a:p>
            <a:pPr lvl="1">
              <a:spcAft>
                <a:spcPts val="600"/>
              </a:spcAft>
            </a:pPr>
            <a:r>
              <a:rPr lang="en-AU" sz="1200" dirty="0">
                <a:latin typeface="Arial"/>
                <a:cs typeface="Arial"/>
              </a:rPr>
              <a:t>Clear, minimal, communication (no long docs, less email).</a:t>
            </a:r>
          </a:p>
          <a:p>
            <a:pPr lvl="1">
              <a:spcAft>
                <a:spcPts val="600"/>
              </a:spcAft>
            </a:pPr>
            <a:r>
              <a:rPr lang="en-AU" sz="1200" dirty="0">
                <a:latin typeface="Arial"/>
                <a:cs typeface="Arial"/>
              </a:rPr>
              <a:t>Transparency about what’s planned – builds trust.</a:t>
            </a:r>
          </a:p>
          <a:p>
            <a:pPr lvl="1">
              <a:spcAft>
                <a:spcPts val="600"/>
              </a:spcAft>
            </a:pPr>
            <a:r>
              <a:rPr lang="en-AU" sz="1200" dirty="0">
                <a:latin typeface="Arial"/>
                <a:cs typeface="Arial"/>
              </a:rPr>
              <a:t>Endorse things officially.</a:t>
            </a:r>
          </a:p>
          <a:p>
            <a:pPr lvl="1">
              <a:spcAft>
                <a:spcPts val="600"/>
              </a:spcAft>
            </a:pPr>
            <a:r>
              <a:rPr lang="en-AU" sz="1200" dirty="0">
                <a:latin typeface="Arial"/>
                <a:cs typeface="Arial"/>
              </a:rPr>
              <a:t>Science and data driven rationale.</a:t>
            </a:r>
          </a:p>
          <a:p>
            <a:pPr lvl="1">
              <a:spcAft>
                <a:spcPts val="600"/>
              </a:spcAft>
            </a:pPr>
            <a:r>
              <a:rPr lang="en-AU" sz="1200" dirty="0">
                <a:latin typeface="Arial"/>
                <a:cs typeface="Arial"/>
              </a:rPr>
              <a:t>On-boarding is key! </a:t>
            </a:r>
          </a:p>
          <a:p>
            <a:pPr>
              <a:spcAft>
                <a:spcPts val="600"/>
              </a:spcAft>
            </a:pPr>
            <a:endParaRPr lang="en-AU" sz="16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Expectations &amp; communication </a:t>
            </a:r>
          </a:p>
        </p:txBody>
      </p:sp>
      <p:pic>
        <p:nvPicPr>
          <p:cNvPr id="1026" name="Picture 2" descr="https://thehappystartupschool.files.wordpress.com/2013/07/photo-10.jpg">
            <a:extLst>
              <a:ext uri="{FF2B5EF4-FFF2-40B4-BE49-F238E27FC236}">
                <a16:creationId xmlns:a16="http://schemas.microsoft.com/office/drawing/2014/main" id="{399EE52A-2C68-4A74-B992-6E4D503E9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589" y="2485395"/>
            <a:ext cx="1963185" cy="2963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0931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Developing your wellbeing team and champions – working out who to approach and engage within your business for best program success.</a:t>
            </a:r>
          </a:p>
          <a:p>
            <a:pPr>
              <a:spcAft>
                <a:spcPts val="600"/>
              </a:spcAft>
            </a:pPr>
            <a:r>
              <a:rPr lang="en-AU" sz="1600" dirty="0">
                <a:latin typeface="Arial"/>
                <a:cs typeface="Arial"/>
              </a:rPr>
              <a:t>Ask for volunteers in a wellbeing survey – they self-identify. </a:t>
            </a:r>
          </a:p>
          <a:p>
            <a:pPr>
              <a:spcAft>
                <a:spcPts val="600"/>
              </a:spcAft>
            </a:pPr>
            <a:r>
              <a:rPr lang="en-AU" sz="1600" dirty="0">
                <a:latin typeface="Arial"/>
                <a:cs typeface="Arial"/>
              </a:rPr>
              <a:t>33% always wanted wellbeing (pool of champions), 33% follow once see value, 34% disengaged… </a:t>
            </a:r>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Developing Team &amp; Champions</a:t>
            </a:r>
            <a:endParaRPr lang="en-US" sz="3600" dirty="0">
              <a:solidFill>
                <a:schemeClr val="bg1"/>
              </a:solidFill>
              <a:latin typeface="Arial"/>
              <a:cs typeface="Arial"/>
            </a:endParaRPr>
          </a:p>
        </p:txBody>
      </p:sp>
      <p:pic>
        <p:nvPicPr>
          <p:cNvPr id="2050" name="Picture 2" descr="https://media.licdn.com/mpr/mpr/AAEAAQAAAAAAAAnBAAAAJGYyMmYzZDQxLWMwYmMtNDNhZS05MWYyLTFkZDM4NDk2YTg2OQ.jpg">
            <a:extLst>
              <a:ext uri="{FF2B5EF4-FFF2-40B4-BE49-F238E27FC236}">
                <a16:creationId xmlns:a16="http://schemas.microsoft.com/office/drawing/2014/main" id="{EBAB6B30-AC88-4184-BB4C-C88B7FBFE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315" y="3292931"/>
            <a:ext cx="8936400" cy="3517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0006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5023295"/>
          </a:xfrm>
        </p:spPr>
        <p:txBody>
          <a:bodyPr numCol="2">
            <a:noAutofit/>
          </a:bodyPr>
          <a:lstStyle/>
          <a:p>
            <a:pPr marL="0" indent="0">
              <a:spcAft>
                <a:spcPts val="600"/>
              </a:spcAft>
              <a:buNone/>
            </a:pPr>
            <a:r>
              <a:rPr lang="en-AU" sz="2000" b="1" dirty="0">
                <a:solidFill>
                  <a:srgbClr val="6094BE"/>
                </a:solidFill>
                <a:latin typeface="Arial"/>
                <a:cs typeface="Arial"/>
              </a:rPr>
              <a:t>Common challenges around implementation and delivery.</a:t>
            </a:r>
          </a:p>
          <a:p>
            <a:pPr>
              <a:spcAft>
                <a:spcPts val="600"/>
              </a:spcAft>
            </a:pPr>
            <a:r>
              <a:rPr lang="en-AU" sz="1600" dirty="0">
                <a:latin typeface="Arial"/>
                <a:cs typeface="Arial"/>
              </a:rPr>
              <a:t>Creating </a:t>
            </a:r>
            <a:r>
              <a:rPr lang="en-AU" sz="1600" dirty="0">
                <a:solidFill>
                  <a:srgbClr val="3381BE"/>
                </a:solidFill>
                <a:latin typeface="Arial"/>
                <a:cs typeface="Arial"/>
              </a:rPr>
              <a:t>time and space </a:t>
            </a:r>
            <a:r>
              <a:rPr lang="en-AU" sz="1600" dirty="0">
                <a:latin typeface="Arial"/>
                <a:cs typeface="Arial"/>
              </a:rPr>
              <a:t>for wellbeing vs other organisation priorities. Biggest issue. </a:t>
            </a:r>
          </a:p>
          <a:p>
            <a:pPr>
              <a:spcAft>
                <a:spcPts val="600"/>
              </a:spcAft>
            </a:pPr>
            <a:r>
              <a:rPr lang="en-AU" sz="1600" dirty="0">
                <a:latin typeface="Arial"/>
                <a:cs typeface="Arial"/>
              </a:rPr>
              <a:t>Being </a:t>
            </a:r>
            <a:r>
              <a:rPr lang="en-AU" sz="1600" dirty="0">
                <a:solidFill>
                  <a:srgbClr val="3381BE"/>
                </a:solidFill>
                <a:latin typeface="Arial"/>
                <a:cs typeface="Arial"/>
              </a:rPr>
              <a:t>autonomy supportive </a:t>
            </a:r>
            <a:r>
              <a:rPr lang="en-AU" sz="1600" dirty="0">
                <a:latin typeface="Arial"/>
                <a:cs typeface="Arial"/>
              </a:rPr>
              <a:t>– relinquish control… </a:t>
            </a:r>
          </a:p>
          <a:p>
            <a:pPr>
              <a:spcAft>
                <a:spcPts val="600"/>
              </a:spcAft>
            </a:pPr>
            <a:r>
              <a:rPr lang="en-AU" sz="1600" dirty="0">
                <a:latin typeface="Arial"/>
                <a:cs typeface="Arial"/>
              </a:rPr>
              <a:t>Choosing the right time - </a:t>
            </a:r>
            <a:r>
              <a:rPr lang="en-AU" sz="1600" dirty="0">
                <a:solidFill>
                  <a:srgbClr val="3381BE"/>
                </a:solidFill>
                <a:latin typeface="Arial"/>
                <a:cs typeface="Arial"/>
              </a:rPr>
              <a:t>timing important </a:t>
            </a:r>
            <a:r>
              <a:rPr lang="en-AU" sz="1600" dirty="0">
                <a:latin typeface="Arial"/>
                <a:cs typeface="Arial"/>
              </a:rPr>
              <a:t>(when to introduce, when to embed).  </a:t>
            </a:r>
          </a:p>
          <a:p>
            <a:pPr>
              <a:spcAft>
                <a:spcPts val="600"/>
              </a:spcAft>
            </a:pPr>
            <a:r>
              <a:rPr lang="en-AU" sz="1600" dirty="0">
                <a:latin typeface="Arial"/>
                <a:cs typeface="Arial"/>
              </a:rPr>
              <a:t>Be a fan of </a:t>
            </a:r>
            <a:r>
              <a:rPr lang="en-AU" sz="1600" dirty="0">
                <a:solidFill>
                  <a:srgbClr val="3381BE"/>
                </a:solidFill>
                <a:latin typeface="Arial"/>
                <a:cs typeface="Arial"/>
              </a:rPr>
              <a:t>simplification</a:t>
            </a:r>
            <a:r>
              <a:rPr lang="en-AU" sz="1600" dirty="0">
                <a:latin typeface="Arial"/>
                <a:cs typeface="Arial"/>
              </a:rPr>
              <a:t>. </a:t>
            </a:r>
          </a:p>
          <a:p>
            <a:pPr>
              <a:spcAft>
                <a:spcPts val="600"/>
              </a:spcAft>
            </a:pPr>
            <a:r>
              <a:rPr lang="en-AU" sz="1600" dirty="0">
                <a:latin typeface="Arial"/>
                <a:cs typeface="Arial"/>
              </a:rPr>
              <a:t>Not capitalising on </a:t>
            </a:r>
            <a:r>
              <a:rPr lang="en-AU" sz="1600" dirty="0">
                <a:solidFill>
                  <a:srgbClr val="3381BE"/>
                </a:solidFill>
                <a:latin typeface="Arial"/>
                <a:cs typeface="Arial"/>
              </a:rPr>
              <a:t>strengths</a:t>
            </a:r>
            <a:r>
              <a:rPr lang="en-AU" sz="1600" dirty="0">
                <a:latin typeface="Arial"/>
                <a:cs typeface="Arial"/>
              </a:rPr>
              <a:t> to implement…</a:t>
            </a:r>
          </a:p>
          <a:p>
            <a:pPr>
              <a:spcAft>
                <a:spcPts val="600"/>
              </a:spcAft>
            </a:pPr>
            <a:r>
              <a:rPr lang="en-AU" sz="1600" dirty="0">
                <a:latin typeface="Arial"/>
                <a:cs typeface="Arial"/>
              </a:rPr>
              <a:t>Not having </a:t>
            </a:r>
            <a:r>
              <a:rPr lang="en-AU" sz="1600" dirty="0">
                <a:solidFill>
                  <a:srgbClr val="3381BE"/>
                </a:solidFill>
                <a:latin typeface="Arial"/>
                <a:cs typeface="Arial"/>
              </a:rPr>
              <a:t>commitment </a:t>
            </a:r>
            <a:r>
              <a:rPr lang="en-AU" sz="1600" dirty="0">
                <a:latin typeface="Arial"/>
                <a:cs typeface="Arial"/>
              </a:rPr>
              <a:t>to an implementation plan. </a:t>
            </a:r>
          </a:p>
          <a:p>
            <a:pPr>
              <a:spcAft>
                <a:spcPts val="600"/>
              </a:spcAft>
            </a:pPr>
            <a:r>
              <a:rPr lang="en-AU" sz="1600" dirty="0">
                <a:latin typeface="Arial"/>
                <a:cs typeface="Arial"/>
              </a:rPr>
              <a:t>Not taking a </a:t>
            </a:r>
            <a:r>
              <a:rPr lang="en-AU" sz="1600" dirty="0">
                <a:solidFill>
                  <a:srgbClr val="3381BE"/>
                </a:solidFill>
                <a:latin typeface="Arial"/>
                <a:cs typeface="Arial"/>
              </a:rPr>
              <a:t>data driven approach</a:t>
            </a:r>
            <a:r>
              <a:rPr lang="en-AU" sz="1600" dirty="0">
                <a:latin typeface="Arial"/>
                <a:cs typeface="Arial"/>
              </a:rPr>
              <a:t>, based on wellbeing assessment information… </a:t>
            </a:r>
          </a:p>
          <a:p>
            <a:pPr>
              <a:spcAft>
                <a:spcPts val="600"/>
              </a:spcAft>
            </a:pPr>
            <a:r>
              <a:rPr lang="en-AU" sz="1600" dirty="0">
                <a:latin typeface="Arial"/>
                <a:cs typeface="Arial"/>
              </a:rPr>
              <a:t>Only targeting the ‘</a:t>
            </a:r>
            <a:r>
              <a:rPr lang="en-AU" sz="1600" dirty="0">
                <a:solidFill>
                  <a:srgbClr val="3381BE"/>
                </a:solidFill>
                <a:latin typeface="Arial"/>
                <a:cs typeface="Arial"/>
              </a:rPr>
              <a:t>me</a:t>
            </a:r>
            <a:r>
              <a:rPr lang="en-AU" sz="1600" dirty="0">
                <a:latin typeface="Arial"/>
                <a:cs typeface="Arial"/>
              </a:rPr>
              <a:t>’ level… (2</a:t>
            </a:r>
            <a:r>
              <a:rPr lang="en-AU" sz="1600" baseline="30000" dirty="0">
                <a:latin typeface="Arial"/>
                <a:cs typeface="Arial"/>
              </a:rPr>
              <a:t>nd</a:t>
            </a:r>
            <a:r>
              <a:rPr lang="en-AU" sz="1600" dirty="0">
                <a:latin typeface="Arial"/>
                <a:cs typeface="Arial"/>
              </a:rPr>
              <a:t> biggest)</a:t>
            </a:r>
          </a:p>
          <a:p>
            <a:pPr>
              <a:spcAft>
                <a:spcPts val="600"/>
              </a:spcAft>
            </a:pPr>
            <a:endParaRPr lang="en-AU" sz="1600" dirty="0">
              <a:latin typeface="Arial"/>
              <a:cs typeface="Arial"/>
            </a:endParaRPr>
          </a:p>
          <a:p>
            <a:pPr>
              <a:spcAft>
                <a:spcPts val="600"/>
              </a:spcAft>
            </a:pPr>
            <a:endParaRPr lang="en-AU" sz="1600" dirty="0">
              <a:latin typeface="Arial"/>
              <a:cs typeface="Arial"/>
            </a:endParaRPr>
          </a:p>
          <a:p>
            <a:pPr>
              <a:spcAft>
                <a:spcPts val="600"/>
              </a:spcAft>
            </a:pPr>
            <a:endParaRPr lang="en-AU" sz="1600" dirty="0">
              <a:latin typeface="Arial"/>
              <a:cs typeface="Arial"/>
            </a:endParaRPr>
          </a:p>
          <a:p>
            <a:pPr>
              <a:spcAft>
                <a:spcPts val="600"/>
              </a:spcAft>
            </a:pPr>
            <a:endParaRPr lang="en-AU" sz="1600" dirty="0">
              <a:latin typeface="Arial"/>
              <a:cs typeface="Arial"/>
            </a:endParaRPr>
          </a:p>
          <a:p>
            <a:pPr>
              <a:spcAft>
                <a:spcPts val="600"/>
              </a:spcAft>
            </a:pPr>
            <a:r>
              <a:rPr lang="en-AU" sz="1600" dirty="0">
                <a:latin typeface="Arial"/>
                <a:cs typeface="Arial"/>
              </a:rPr>
              <a:t>Not clearly linking wellbeing to </a:t>
            </a:r>
            <a:r>
              <a:rPr lang="en-AU" sz="1600" dirty="0">
                <a:solidFill>
                  <a:srgbClr val="3381BE"/>
                </a:solidFill>
                <a:latin typeface="Arial"/>
                <a:cs typeface="Arial"/>
              </a:rPr>
              <a:t>key KPI metrics </a:t>
            </a:r>
            <a:r>
              <a:rPr lang="en-AU" sz="1600" dirty="0">
                <a:latin typeface="Arial"/>
                <a:cs typeface="Arial"/>
              </a:rPr>
              <a:t>(long term sustainability). </a:t>
            </a:r>
          </a:p>
          <a:p>
            <a:pPr>
              <a:spcAft>
                <a:spcPts val="600"/>
              </a:spcAft>
            </a:pPr>
            <a:r>
              <a:rPr lang="en-AU" sz="1600" dirty="0">
                <a:latin typeface="Arial"/>
                <a:cs typeface="Arial"/>
              </a:rPr>
              <a:t>Not</a:t>
            </a:r>
            <a:r>
              <a:rPr lang="en-AU" sz="1600" dirty="0">
                <a:solidFill>
                  <a:srgbClr val="3381BE"/>
                </a:solidFill>
                <a:latin typeface="Arial"/>
                <a:cs typeface="Arial"/>
              </a:rPr>
              <a:t> informing all stakeholders </a:t>
            </a:r>
            <a:r>
              <a:rPr lang="en-AU" sz="1600" dirty="0">
                <a:latin typeface="Arial"/>
                <a:cs typeface="Arial"/>
              </a:rPr>
              <a:t>of the wellbeing change – so they know what is, and has changed. </a:t>
            </a:r>
          </a:p>
          <a:p>
            <a:pPr>
              <a:spcAft>
                <a:spcPts val="600"/>
              </a:spcAft>
            </a:pPr>
            <a:r>
              <a:rPr lang="en-AU" sz="1600" dirty="0">
                <a:latin typeface="Arial"/>
                <a:cs typeface="Arial"/>
              </a:rPr>
              <a:t>Use a </a:t>
            </a:r>
            <a:r>
              <a:rPr lang="en-AU" sz="1600" dirty="0">
                <a:solidFill>
                  <a:srgbClr val="3381BE"/>
                </a:solidFill>
                <a:latin typeface="Arial"/>
                <a:cs typeface="Arial"/>
              </a:rPr>
              <a:t>checklist</a:t>
            </a:r>
            <a:r>
              <a:rPr lang="en-AU" sz="1600" dirty="0">
                <a:latin typeface="Arial"/>
                <a:cs typeface="Arial"/>
              </a:rPr>
              <a:t> for a frame of reference (how will you identify success?), e.g.:</a:t>
            </a:r>
          </a:p>
          <a:p>
            <a:pPr lvl="1">
              <a:spcAft>
                <a:spcPts val="600"/>
              </a:spcAft>
            </a:pPr>
            <a:r>
              <a:rPr lang="en-AU" sz="1200" dirty="0">
                <a:latin typeface="Arial"/>
                <a:cs typeface="Arial"/>
              </a:rPr>
              <a:t>The workplace has to ‘feel’ good.</a:t>
            </a:r>
          </a:p>
          <a:p>
            <a:pPr lvl="1">
              <a:spcAft>
                <a:spcPts val="600"/>
              </a:spcAft>
            </a:pPr>
            <a:r>
              <a:rPr lang="en-AU" sz="1200" dirty="0">
                <a:latin typeface="Arial"/>
                <a:cs typeface="Arial"/>
              </a:rPr>
              <a:t>Play to everyone's strengths.</a:t>
            </a:r>
          </a:p>
          <a:p>
            <a:pPr lvl="1">
              <a:spcAft>
                <a:spcPts val="600"/>
              </a:spcAft>
            </a:pPr>
            <a:r>
              <a:rPr lang="en-AU" sz="1200" dirty="0">
                <a:latin typeface="Arial"/>
                <a:cs typeface="Arial"/>
              </a:rPr>
              <a:t>Encourage risk and failure.</a:t>
            </a:r>
          </a:p>
          <a:p>
            <a:pPr lvl="1">
              <a:spcAft>
                <a:spcPts val="600"/>
              </a:spcAft>
            </a:pPr>
            <a:r>
              <a:rPr lang="en-AU" sz="1200" dirty="0">
                <a:latin typeface="Arial"/>
                <a:cs typeface="Arial"/>
              </a:rPr>
              <a:t>Build social capital.</a:t>
            </a:r>
          </a:p>
          <a:p>
            <a:pPr lvl="1">
              <a:spcAft>
                <a:spcPts val="600"/>
              </a:spcAft>
            </a:pPr>
            <a:r>
              <a:rPr lang="en-AU" sz="1200" dirty="0">
                <a:latin typeface="Arial"/>
                <a:cs typeface="Arial"/>
              </a:rPr>
              <a:t>Be grateful and appreciative at all levels.</a:t>
            </a:r>
          </a:p>
          <a:p>
            <a:pPr lvl="1">
              <a:spcAft>
                <a:spcPts val="600"/>
              </a:spcAft>
            </a:pPr>
            <a:r>
              <a:rPr lang="en-AU" sz="1200" dirty="0">
                <a:latin typeface="Arial"/>
                <a:cs typeface="Arial"/>
              </a:rPr>
              <a:t>Be authentic at all levels.</a:t>
            </a:r>
          </a:p>
          <a:p>
            <a:pPr lvl="1">
              <a:spcAft>
                <a:spcPts val="600"/>
              </a:spcAft>
            </a:pPr>
            <a:r>
              <a:rPr lang="en-AU" sz="1200" dirty="0">
                <a:latin typeface="Arial"/>
                <a:cs typeface="Arial"/>
              </a:rPr>
              <a:t>Create the conditions for change.</a:t>
            </a:r>
          </a:p>
          <a:p>
            <a:pPr lvl="1">
              <a:spcAft>
                <a:spcPts val="600"/>
              </a:spcAft>
            </a:pPr>
            <a:r>
              <a:rPr lang="en-AU" sz="1200" dirty="0">
                <a:latin typeface="Arial"/>
                <a:cs typeface="Arial"/>
              </a:rPr>
              <a:t>Create positive practices.</a:t>
            </a:r>
          </a:p>
          <a:p>
            <a:pPr>
              <a:spcAft>
                <a:spcPts val="600"/>
              </a:spcAft>
            </a:pPr>
            <a:endParaRPr lang="en-AU" sz="1600" dirty="0">
              <a:latin typeface="Arial"/>
              <a:cs typeface="Arial"/>
            </a:endParaRPr>
          </a:p>
          <a:p>
            <a:pPr>
              <a:spcAft>
                <a:spcPts val="600"/>
              </a:spcAft>
            </a:pPr>
            <a:endParaRPr lang="en-AU" sz="16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Implementation and delivery</a:t>
            </a:r>
          </a:p>
        </p:txBody>
      </p:sp>
      <p:pic>
        <p:nvPicPr>
          <p:cNvPr id="5" name="Shape 444" descr="flowchart new-11.jpg">
            <a:extLst>
              <a:ext uri="{FF2B5EF4-FFF2-40B4-BE49-F238E27FC236}">
                <a16:creationId xmlns:a16="http://schemas.microsoft.com/office/drawing/2014/main" id="{40E71E5E-72A9-41D4-9B58-2519652716AF}"/>
              </a:ext>
            </a:extLst>
          </p:cNvPr>
          <p:cNvPicPr preferRelativeResize="0"/>
          <p:nvPr/>
        </p:nvPicPr>
        <p:blipFill rotWithShape="1">
          <a:blip r:embed="rId3">
            <a:alphaModFix/>
          </a:blip>
          <a:srcRect t="5245" b="5236"/>
          <a:stretch/>
        </p:blipFill>
        <p:spPr>
          <a:xfrm>
            <a:off x="8954950" y="3969875"/>
            <a:ext cx="623197" cy="667489"/>
          </a:xfrm>
          <a:prstGeom prst="rect">
            <a:avLst/>
          </a:prstGeom>
          <a:noFill/>
          <a:ln>
            <a:noFill/>
          </a:ln>
        </p:spPr>
      </p:pic>
    </p:spTree>
    <p:extLst>
      <p:ext uri="{BB962C8B-B14F-4D97-AF65-F5344CB8AC3E}">
        <p14:creationId xmlns:p14="http://schemas.microsoft.com/office/powerpoint/2010/main" val="41532299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Plan B: What to do when your wellbeing program isn’t measuring up.</a:t>
            </a:r>
          </a:p>
          <a:p>
            <a:pPr>
              <a:spcAft>
                <a:spcPts val="600"/>
              </a:spcAft>
            </a:pPr>
            <a:r>
              <a:rPr lang="en-AU" sz="1600" dirty="0">
                <a:latin typeface="Arial"/>
                <a:cs typeface="Arial"/>
              </a:rPr>
              <a:t>Have a ‘Plan B’ to start with…</a:t>
            </a:r>
          </a:p>
          <a:p>
            <a:pPr>
              <a:spcAft>
                <a:spcPts val="600"/>
              </a:spcAft>
            </a:pPr>
            <a:r>
              <a:rPr lang="en-AU" sz="1600" dirty="0">
                <a:latin typeface="Arial"/>
                <a:cs typeface="Arial"/>
              </a:rPr>
              <a:t>Before you change, realise it will not all go to plan anyway…</a:t>
            </a:r>
          </a:p>
          <a:p>
            <a:pPr lvl="1">
              <a:spcAft>
                <a:spcPts val="600"/>
              </a:spcAft>
            </a:pPr>
            <a:r>
              <a:rPr lang="en-AU" sz="1200" dirty="0">
                <a:latin typeface="Arial"/>
                <a:cs typeface="Arial"/>
              </a:rPr>
              <a:t>Continually ask questions of your stakeholders throughout the process… What’s working, what’s not, what’s important…  </a:t>
            </a:r>
          </a:p>
          <a:p>
            <a:pPr>
              <a:spcAft>
                <a:spcPts val="600"/>
              </a:spcAft>
            </a:pPr>
            <a:r>
              <a:rPr lang="en-AU" sz="1600" dirty="0">
                <a:latin typeface="Arial"/>
                <a:cs typeface="Arial"/>
              </a:rPr>
              <a:t>Revaluate your risks:</a:t>
            </a:r>
          </a:p>
          <a:p>
            <a:pPr lvl="1">
              <a:spcAft>
                <a:spcPts val="600"/>
              </a:spcAft>
            </a:pPr>
            <a:r>
              <a:rPr lang="en-AU" sz="1200" dirty="0">
                <a:latin typeface="Arial"/>
                <a:cs typeface="Arial"/>
              </a:rPr>
              <a:t>Overpromise, under deliver – selling false hope.</a:t>
            </a:r>
          </a:p>
          <a:p>
            <a:pPr lvl="1">
              <a:spcAft>
                <a:spcPts val="600"/>
              </a:spcAft>
            </a:pPr>
            <a:r>
              <a:rPr lang="en-AU" sz="1200" dirty="0">
                <a:latin typeface="Arial"/>
                <a:cs typeface="Arial"/>
              </a:rPr>
              <a:t>Obtaining bad advice.</a:t>
            </a:r>
          </a:p>
          <a:p>
            <a:pPr lvl="1">
              <a:spcAft>
                <a:spcPts val="600"/>
              </a:spcAft>
            </a:pPr>
            <a:r>
              <a:rPr lang="en-AU" sz="1200" dirty="0">
                <a:latin typeface="Arial"/>
                <a:cs typeface="Arial"/>
              </a:rPr>
              <a:t>Low ROI = look bad to those above.</a:t>
            </a:r>
          </a:p>
          <a:p>
            <a:pPr lvl="1">
              <a:spcAft>
                <a:spcPts val="600"/>
              </a:spcAft>
            </a:pPr>
            <a:r>
              <a:rPr lang="en-AU" sz="1200" dirty="0">
                <a:latin typeface="Arial"/>
                <a:cs typeface="Arial"/>
              </a:rPr>
              <a:t>Bad apples and win-lose power struggles. </a:t>
            </a:r>
          </a:p>
          <a:p>
            <a:pPr lvl="1">
              <a:spcAft>
                <a:spcPts val="600"/>
              </a:spcAft>
            </a:pPr>
            <a:r>
              <a:rPr lang="en-AU" sz="1200" dirty="0">
                <a:latin typeface="Arial"/>
                <a:cs typeface="Arial"/>
              </a:rPr>
              <a:t>Fear of enabling the lower ranks = look bad. </a:t>
            </a:r>
          </a:p>
          <a:p>
            <a:pPr lvl="1">
              <a:spcAft>
                <a:spcPts val="600"/>
              </a:spcAft>
            </a:pPr>
            <a:r>
              <a:rPr lang="en-AU" sz="1200" dirty="0">
                <a:latin typeface="Arial"/>
                <a:cs typeface="Arial"/>
              </a:rPr>
              <a:t>Expecting fast change – wellbeing is hard work. </a:t>
            </a:r>
          </a:p>
          <a:p>
            <a:pPr lvl="1">
              <a:spcAft>
                <a:spcPts val="600"/>
              </a:spcAft>
            </a:pPr>
            <a:r>
              <a:rPr lang="en-AU" sz="1200" dirty="0">
                <a:solidFill>
                  <a:srgbClr val="3381BE"/>
                </a:solidFill>
                <a:latin typeface="Arial"/>
                <a:cs typeface="Arial"/>
              </a:rPr>
              <a:t>A lack of leadership and top level support is the main reason for the failure to sustain changes in an organisation</a:t>
            </a:r>
            <a:r>
              <a:rPr lang="en-AU" sz="1200" dirty="0">
                <a:latin typeface="Arial"/>
                <a:cs typeface="Arial"/>
              </a:rPr>
              <a:t>.</a:t>
            </a:r>
          </a:p>
          <a:p>
            <a:pPr>
              <a:spcAft>
                <a:spcPts val="600"/>
              </a:spcAft>
            </a:pPr>
            <a:endParaRPr lang="en-AU" sz="16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Plan B</a:t>
            </a:r>
          </a:p>
        </p:txBody>
      </p:sp>
      <p:pic>
        <p:nvPicPr>
          <p:cNvPr id="4098" name="Picture 2" descr="http://www.continuitysa.com/wp-content/uploads/2017/05/33919787_ml.jpg">
            <a:extLst>
              <a:ext uri="{FF2B5EF4-FFF2-40B4-BE49-F238E27FC236}">
                <a16:creationId xmlns:a16="http://schemas.microsoft.com/office/drawing/2014/main" id="{D6AFC123-65F1-47D6-A7FC-DBDCF36D6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0863" y="5490352"/>
            <a:ext cx="2265575" cy="113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9103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Resources and early-intervention strategies to help staff cope with life’s challenges.</a:t>
            </a:r>
          </a:p>
          <a:p>
            <a:pPr>
              <a:spcAft>
                <a:spcPts val="600"/>
              </a:spcAft>
            </a:pPr>
            <a:r>
              <a:rPr lang="en-AU" sz="1600" dirty="0">
                <a:latin typeface="Arial"/>
                <a:cs typeface="Arial"/>
              </a:rPr>
              <a:t>EAP. </a:t>
            </a:r>
          </a:p>
          <a:p>
            <a:pPr>
              <a:spcAft>
                <a:spcPts val="600"/>
              </a:spcAft>
            </a:pPr>
            <a:r>
              <a:rPr lang="en-AU" sz="1600" dirty="0">
                <a:latin typeface="Arial"/>
                <a:cs typeface="Arial"/>
              </a:rPr>
              <a:t>Metal health resources.</a:t>
            </a:r>
          </a:p>
          <a:p>
            <a:pPr>
              <a:spcAft>
                <a:spcPts val="600"/>
              </a:spcAft>
            </a:pPr>
            <a:r>
              <a:rPr lang="en-AU" sz="1600" dirty="0">
                <a:latin typeface="Arial"/>
                <a:cs typeface="Arial"/>
              </a:rPr>
              <a:t>Stress in particular.</a:t>
            </a:r>
          </a:p>
          <a:p>
            <a:pPr>
              <a:spcAft>
                <a:spcPts val="600"/>
              </a:spcAft>
            </a:pPr>
            <a:r>
              <a:rPr lang="en-AU" sz="1600" dirty="0">
                <a:latin typeface="Arial"/>
                <a:cs typeface="Arial"/>
              </a:rPr>
              <a:t>Resilience in particular.</a:t>
            </a:r>
          </a:p>
          <a:p>
            <a:pPr>
              <a:spcAft>
                <a:spcPts val="600"/>
              </a:spcAft>
            </a:pPr>
            <a:r>
              <a:rPr lang="en-AU" sz="1600" dirty="0">
                <a:latin typeface="Arial"/>
                <a:cs typeface="Arial"/>
              </a:rPr>
              <a:t>Prepare for Post Traumatic Growth.</a:t>
            </a: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Resources &amp; strategies </a:t>
            </a:r>
          </a:p>
        </p:txBody>
      </p:sp>
      <p:pic>
        <p:nvPicPr>
          <p:cNvPr id="3074" name="Picture 2" descr="https://i.pinimg.com/736x/14/0d/39/140d39e0a7f4808c2d7bee6efabeb030--keep-calm.jpg">
            <a:extLst>
              <a:ext uri="{FF2B5EF4-FFF2-40B4-BE49-F238E27FC236}">
                <a16:creationId xmlns:a16="http://schemas.microsoft.com/office/drawing/2014/main" id="{C26442B0-C5A0-4397-B1C0-54BBB9B0B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523" y="2545237"/>
            <a:ext cx="5119626" cy="3843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1773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369148" cy="4672077"/>
          </a:xfrm>
        </p:spPr>
        <p:txBody>
          <a:bodyPr numCol="1">
            <a:noAutofit/>
          </a:bodyPr>
          <a:lstStyle/>
          <a:p>
            <a:pPr marL="0" indent="0">
              <a:spcAft>
                <a:spcPts val="600"/>
              </a:spcAft>
              <a:buNone/>
            </a:pPr>
            <a:r>
              <a:rPr lang="en-AU" sz="2000" b="1" dirty="0">
                <a:solidFill>
                  <a:srgbClr val="6094BE"/>
                </a:solidFill>
                <a:latin typeface="Arial"/>
                <a:cs typeface="Arial"/>
              </a:rPr>
              <a:t>Wellbeing and Resilience Centre.</a:t>
            </a:r>
          </a:p>
          <a:p>
            <a:pPr>
              <a:spcAft>
                <a:spcPts val="600"/>
              </a:spcAft>
            </a:pPr>
            <a:r>
              <a:rPr lang="en-AU" sz="1600" dirty="0">
                <a:latin typeface="Arial"/>
                <a:cs typeface="Arial"/>
              </a:rPr>
              <a:t>Wellbeing and resilience training: http://www.wellbeingandresilience.com/</a:t>
            </a: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WRC </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Content Placeholder 3">
            <a:extLst>
              <a:ext uri="{FF2B5EF4-FFF2-40B4-BE49-F238E27FC236}">
                <a16:creationId xmlns:a16="http://schemas.microsoft.com/office/drawing/2014/main" id="{B72CA0D0-61B3-43BA-9772-168E0A9FCF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4806" y="2630078"/>
            <a:ext cx="4078587" cy="4078587"/>
          </a:xfrm>
          <a:prstGeom prst="rect">
            <a:avLst/>
          </a:prstGeom>
        </p:spPr>
      </p:pic>
      <p:pic>
        <p:nvPicPr>
          <p:cNvPr id="4" name="Picture 3">
            <a:extLst>
              <a:ext uri="{FF2B5EF4-FFF2-40B4-BE49-F238E27FC236}">
                <a16:creationId xmlns:a16="http://schemas.microsoft.com/office/drawing/2014/main" id="{4E2BFBFA-020D-4843-929A-FC4D88D55667}"/>
              </a:ext>
            </a:extLst>
          </p:cNvPr>
          <p:cNvPicPr>
            <a:picLocks noChangeAspect="1"/>
          </p:cNvPicPr>
          <p:nvPr/>
        </p:nvPicPr>
        <p:blipFill rotWithShape="1">
          <a:blip r:embed="rId4"/>
          <a:srcRect l="24884" t="18671" r="8234" b="14697"/>
          <a:stretch/>
        </p:blipFill>
        <p:spPr>
          <a:xfrm>
            <a:off x="210142" y="2630078"/>
            <a:ext cx="7544522" cy="4227921"/>
          </a:xfrm>
          <a:prstGeom prst="rect">
            <a:avLst/>
          </a:prstGeom>
        </p:spPr>
      </p:pic>
    </p:spTree>
    <p:extLst>
      <p:ext uri="{BB962C8B-B14F-4D97-AF65-F5344CB8AC3E}">
        <p14:creationId xmlns:p14="http://schemas.microsoft.com/office/powerpoint/2010/main" val="738611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What is work wellbeing?</a:t>
            </a:r>
          </a:p>
          <a:p>
            <a:pPr>
              <a:spcAft>
                <a:spcPts val="600"/>
              </a:spcAft>
            </a:pPr>
            <a:r>
              <a:rPr lang="en-NZ" sz="1600" dirty="0">
                <a:latin typeface="Arial"/>
                <a:cs typeface="Arial"/>
              </a:rPr>
              <a:t>We are beginning to get some good research insights…</a:t>
            </a: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Work wellbeing</a:t>
            </a:r>
          </a:p>
        </p:txBody>
      </p:sp>
      <p:pic>
        <p:nvPicPr>
          <p:cNvPr id="4" name="Picture 3">
            <a:extLst>
              <a:ext uri="{FF2B5EF4-FFF2-40B4-BE49-F238E27FC236}">
                <a16:creationId xmlns:a16="http://schemas.microsoft.com/office/drawing/2014/main" id="{F219256D-2965-4995-ACA3-5AB9D45C3005}"/>
              </a:ext>
            </a:extLst>
          </p:cNvPr>
          <p:cNvPicPr>
            <a:picLocks noChangeAspect="1"/>
          </p:cNvPicPr>
          <p:nvPr/>
        </p:nvPicPr>
        <p:blipFill rotWithShape="1">
          <a:blip r:embed="rId3"/>
          <a:srcRect l="27513" t="13723" r="39239" b="39816"/>
          <a:stretch/>
        </p:blipFill>
        <p:spPr>
          <a:xfrm>
            <a:off x="0" y="2363747"/>
            <a:ext cx="4491259" cy="3530338"/>
          </a:xfrm>
          <a:prstGeom prst="rect">
            <a:avLst/>
          </a:prstGeom>
        </p:spPr>
      </p:pic>
      <p:pic>
        <p:nvPicPr>
          <p:cNvPr id="5" name="Picture 4">
            <a:extLst>
              <a:ext uri="{FF2B5EF4-FFF2-40B4-BE49-F238E27FC236}">
                <a16:creationId xmlns:a16="http://schemas.microsoft.com/office/drawing/2014/main" id="{A8A149B6-CF57-4D92-A5E8-2CFF8760FEFC}"/>
              </a:ext>
            </a:extLst>
          </p:cNvPr>
          <p:cNvPicPr>
            <a:picLocks noChangeAspect="1"/>
          </p:cNvPicPr>
          <p:nvPr/>
        </p:nvPicPr>
        <p:blipFill rotWithShape="1">
          <a:blip r:embed="rId4"/>
          <a:srcRect l="26817" t="14409" r="39017" b="16037"/>
          <a:stretch/>
        </p:blipFill>
        <p:spPr>
          <a:xfrm>
            <a:off x="5393651" y="2158737"/>
            <a:ext cx="4025586" cy="4609682"/>
          </a:xfrm>
          <a:prstGeom prst="rect">
            <a:avLst/>
          </a:prstGeom>
        </p:spPr>
      </p:pic>
      <p:pic>
        <p:nvPicPr>
          <p:cNvPr id="9" name="Picture 2" descr="https://d1w7fb2mkkr3kw.cloudfront.net/assets/images/book/lrg/9781/1075/9781107543058.jpg">
            <a:extLst>
              <a:ext uri="{FF2B5EF4-FFF2-40B4-BE49-F238E27FC236}">
                <a16:creationId xmlns:a16="http://schemas.microsoft.com/office/drawing/2014/main" id="{FD4CE3F7-9110-4E43-93CF-866E7F52D5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1715" y="3429000"/>
            <a:ext cx="2280285"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9177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8154664" y="267653"/>
            <a:ext cx="3533775" cy="854710"/>
          </a:xfrm>
          <a:prstGeom prst="rect">
            <a:avLst/>
          </a:prstGeom>
        </p:spPr>
      </p:pic>
      <p:graphicFrame>
        <p:nvGraphicFramePr>
          <p:cNvPr id="3" name="Chart 2">
            <a:extLst>
              <a:ext uri="{FF2B5EF4-FFF2-40B4-BE49-F238E27FC236}">
                <a16:creationId xmlns:a16="http://schemas.microsoft.com/office/drawing/2014/main" id="{6F030D2C-355C-4CCF-9EE4-44D5B3ED589E}"/>
              </a:ext>
            </a:extLst>
          </p:cNvPr>
          <p:cNvGraphicFramePr/>
          <p:nvPr>
            <p:extLst/>
          </p:nvPr>
        </p:nvGraphicFramePr>
        <p:xfrm>
          <a:off x="725220" y="1270643"/>
          <a:ext cx="10733611" cy="5098427"/>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p:cNvSpPr/>
          <p:nvPr/>
        </p:nvSpPr>
        <p:spPr>
          <a:xfrm>
            <a:off x="725220" y="733667"/>
            <a:ext cx="4947188" cy="388696"/>
          </a:xfrm>
          <a:prstGeom prst="rect">
            <a:avLst/>
          </a:prstGeom>
        </p:spPr>
        <p:txBody>
          <a:bodyPr wrap="none">
            <a:spAutoFit/>
          </a:bodyPr>
          <a:lstStyle/>
          <a:p>
            <a:pPr>
              <a:lnSpc>
                <a:spcPct val="107000"/>
              </a:lnSpc>
              <a:spcAft>
                <a:spcPts val="800"/>
              </a:spcAft>
            </a:pPr>
            <a:r>
              <a:rPr lang="en-AU" b="1" kern="0" dirty="0">
                <a:solidFill>
                  <a:srgbClr val="3E4979"/>
                </a:solidFill>
                <a:highlight>
                  <a:srgbClr val="FFFF00"/>
                </a:highlight>
                <a:latin typeface="Calibri Light" panose="020F0302020204030204" pitchFamily="34" charset="0"/>
              </a:rPr>
              <a:t>XXXXX</a:t>
            </a:r>
            <a:r>
              <a:rPr lang="en-AU" b="1" kern="0" dirty="0">
                <a:solidFill>
                  <a:srgbClr val="3E4979"/>
                </a:solidFill>
                <a:latin typeface="Calibri Light" panose="020F0302020204030204" pitchFamily="34" charset="0"/>
              </a:rPr>
              <a:t> PERMA vs South Australian and Global Norms</a:t>
            </a:r>
          </a:p>
        </p:txBody>
      </p:sp>
      <p:sp>
        <p:nvSpPr>
          <p:cNvPr id="5" name="Slide Number Placeholder 4"/>
          <p:cNvSpPr>
            <a:spLocks noGrp="1"/>
          </p:cNvSpPr>
          <p:nvPr>
            <p:ph type="sldNum" sz="quarter" idx="12"/>
          </p:nvPr>
        </p:nvSpPr>
        <p:spPr/>
        <p:txBody>
          <a:bodyPr/>
          <a:lstStyle/>
          <a:p>
            <a:fld id="{B84885D1-CC04-4C90-92A5-ED820FAB7157}" type="slidenum">
              <a:rPr lang="en-AU" smtClean="0"/>
              <a:t>80</a:t>
            </a:fld>
            <a:endParaRPr lang="en-AU" dirty="0"/>
          </a:p>
        </p:txBody>
      </p:sp>
      <p:cxnSp>
        <p:nvCxnSpPr>
          <p:cNvPr id="7" name="Straight Arrow Connector 6">
            <a:extLst>
              <a:ext uri="{FF2B5EF4-FFF2-40B4-BE49-F238E27FC236}">
                <a16:creationId xmlns:a16="http://schemas.microsoft.com/office/drawing/2014/main" id="{1F0DFCBD-ACE8-479D-955C-00ED9ED46FD2}"/>
              </a:ext>
            </a:extLst>
          </p:cNvPr>
          <p:cNvCxnSpPr>
            <a:cxnSpLocks/>
          </p:cNvCxnSpPr>
          <p:nvPr/>
        </p:nvCxnSpPr>
        <p:spPr>
          <a:xfrm flipV="1">
            <a:off x="1534510" y="3258207"/>
            <a:ext cx="325821" cy="6831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634C879-CCCD-48C1-B59D-6A1732D1F849}"/>
              </a:ext>
            </a:extLst>
          </p:cNvPr>
          <p:cNvCxnSpPr>
            <a:cxnSpLocks/>
          </p:cNvCxnSpPr>
          <p:nvPr/>
        </p:nvCxnSpPr>
        <p:spPr>
          <a:xfrm flipV="1">
            <a:off x="3231931" y="3258207"/>
            <a:ext cx="331076" cy="5959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41D341F-E397-4B13-89AF-0A34E383892C}"/>
              </a:ext>
            </a:extLst>
          </p:cNvPr>
          <p:cNvCxnSpPr>
            <a:cxnSpLocks/>
          </p:cNvCxnSpPr>
          <p:nvPr/>
        </p:nvCxnSpPr>
        <p:spPr>
          <a:xfrm flipV="1">
            <a:off x="4934607" y="2627586"/>
            <a:ext cx="310055" cy="6306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AE5EB44-7087-456A-8F0C-1E1A6E695A8A}"/>
              </a:ext>
            </a:extLst>
          </p:cNvPr>
          <p:cNvCxnSpPr>
            <a:cxnSpLocks/>
          </p:cNvCxnSpPr>
          <p:nvPr/>
        </p:nvCxnSpPr>
        <p:spPr>
          <a:xfrm flipV="1">
            <a:off x="6584731" y="2501462"/>
            <a:ext cx="352097" cy="6779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106C547-7DE9-4575-B811-6DD43F40389D}"/>
              </a:ext>
            </a:extLst>
          </p:cNvPr>
          <p:cNvCxnSpPr>
            <a:cxnSpLocks/>
          </p:cNvCxnSpPr>
          <p:nvPr/>
        </p:nvCxnSpPr>
        <p:spPr>
          <a:xfrm flipV="1">
            <a:off x="8276897" y="2627586"/>
            <a:ext cx="333703" cy="8469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2DC1B9E-96D2-492F-BF7C-8FB817716670}"/>
              </a:ext>
            </a:extLst>
          </p:cNvPr>
          <p:cNvCxnSpPr>
            <a:cxnSpLocks/>
          </p:cNvCxnSpPr>
          <p:nvPr/>
        </p:nvCxnSpPr>
        <p:spPr>
          <a:xfrm flipV="1">
            <a:off x="9950669" y="2840421"/>
            <a:ext cx="328448" cy="7157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5614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8154664" y="267653"/>
            <a:ext cx="3533775" cy="854710"/>
          </a:xfrm>
          <a:prstGeom prst="rect">
            <a:avLst/>
          </a:prstGeom>
        </p:spPr>
      </p:pic>
      <p:sp>
        <p:nvSpPr>
          <p:cNvPr id="2" name="Rectangle 1"/>
          <p:cNvSpPr/>
          <p:nvPr/>
        </p:nvSpPr>
        <p:spPr>
          <a:xfrm>
            <a:off x="830601" y="957293"/>
            <a:ext cx="9297738" cy="454612"/>
          </a:xfrm>
          <a:prstGeom prst="rect">
            <a:avLst/>
          </a:prstGeom>
        </p:spPr>
        <p:txBody>
          <a:bodyPr wrap="none">
            <a:spAutoFit/>
          </a:bodyPr>
          <a:lstStyle/>
          <a:p>
            <a:pPr>
              <a:lnSpc>
                <a:spcPct val="107000"/>
              </a:lnSpc>
              <a:spcAft>
                <a:spcPts val="800"/>
              </a:spcAft>
            </a:pPr>
            <a:r>
              <a:rPr lang="en-AU" sz="2200" b="1" kern="0" dirty="0">
                <a:solidFill>
                  <a:srgbClr val="3E4979"/>
                </a:solidFill>
                <a:latin typeface="Calibri Light" panose="020F0302020204030204" pitchFamily="34" charset="0"/>
              </a:rPr>
              <a:t>Those who received training increased by a greater extent than those who did not</a:t>
            </a:r>
          </a:p>
        </p:txBody>
      </p:sp>
      <p:sp>
        <p:nvSpPr>
          <p:cNvPr id="5" name="Slide Number Placeholder 4"/>
          <p:cNvSpPr>
            <a:spLocks noGrp="1"/>
          </p:cNvSpPr>
          <p:nvPr>
            <p:ph type="sldNum" sz="quarter" idx="12"/>
          </p:nvPr>
        </p:nvSpPr>
        <p:spPr/>
        <p:txBody>
          <a:bodyPr/>
          <a:lstStyle/>
          <a:p>
            <a:fld id="{B84885D1-CC04-4C90-92A5-ED820FAB7157}" type="slidenum">
              <a:rPr lang="en-AU" smtClean="0"/>
              <a:t>81</a:t>
            </a:fld>
            <a:endParaRPr lang="en-AU" dirty="0"/>
          </a:p>
        </p:txBody>
      </p:sp>
      <p:pic>
        <p:nvPicPr>
          <p:cNvPr id="6" name="Picture 5"/>
          <p:cNvPicPr>
            <a:picLocks noChangeAspect="1"/>
          </p:cNvPicPr>
          <p:nvPr/>
        </p:nvPicPr>
        <p:blipFill>
          <a:blip r:embed="rId4"/>
          <a:stretch>
            <a:fillRect/>
          </a:stretch>
        </p:blipFill>
        <p:spPr>
          <a:xfrm>
            <a:off x="1079448" y="1395875"/>
            <a:ext cx="8439150" cy="4371975"/>
          </a:xfrm>
          <a:prstGeom prst="rect">
            <a:avLst/>
          </a:prstGeom>
        </p:spPr>
      </p:pic>
      <p:pic>
        <p:nvPicPr>
          <p:cNvPr id="15" name="Picture 14"/>
          <p:cNvPicPr>
            <a:picLocks noChangeAspect="1"/>
          </p:cNvPicPr>
          <p:nvPr/>
        </p:nvPicPr>
        <p:blipFill>
          <a:blip r:embed="rId5"/>
          <a:stretch>
            <a:fillRect/>
          </a:stretch>
        </p:blipFill>
        <p:spPr>
          <a:xfrm>
            <a:off x="827035" y="5884199"/>
            <a:ext cx="8943975" cy="314325"/>
          </a:xfrm>
          <a:prstGeom prst="rect">
            <a:avLst/>
          </a:prstGeom>
        </p:spPr>
      </p:pic>
    </p:spTree>
    <p:extLst>
      <p:ext uri="{BB962C8B-B14F-4D97-AF65-F5344CB8AC3E}">
        <p14:creationId xmlns:p14="http://schemas.microsoft.com/office/powerpoint/2010/main" val="3487105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8396939" y="34646"/>
            <a:ext cx="3533775" cy="854710"/>
          </a:xfrm>
          <a:prstGeom prst="rect">
            <a:avLst/>
          </a:prstGeom>
        </p:spPr>
      </p:pic>
      <p:sp>
        <p:nvSpPr>
          <p:cNvPr id="2" name="Rectangle 1"/>
          <p:cNvSpPr/>
          <p:nvPr/>
        </p:nvSpPr>
        <p:spPr>
          <a:xfrm>
            <a:off x="711583" y="361703"/>
            <a:ext cx="7879080" cy="774507"/>
          </a:xfrm>
          <a:prstGeom prst="rect">
            <a:avLst/>
          </a:prstGeom>
        </p:spPr>
        <p:txBody>
          <a:bodyPr wrap="none">
            <a:spAutoFit/>
          </a:bodyPr>
          <a:lstStyle/>
          <a:p>
            <a:pPr>
              <a:lnSpc>
                <a:spcPct val="107000"/>
              </a:lnSpc>
              <a:spcAft>
                <a:spcPts val="800"/>
              </a:spcAft>
            </a:pPr>
            <a:r>
              <a:rPr lang="en-AU" b="1" kern="0" dirty="0">
                <a:solidFill>
                  <a:srgbClr val="3E4979"/>
                </a:solidFill>
                <a:latin typeface="Calibri Light" panose="020F0302020204030204" pitchFamily="34" charset="0"/>
              </a:rPr>
              <a:t>Workplace Wellbeing: </a:t>
            </a:r>
          </a:p>
          <a:p>
            <a:pPr>
              <a:lnSpc>
                <a:spcPct val="107000"/>
              </a:lnSpc>
              <a:spcAft>
                <a:spcPts val="800"/>
              </a:spcAft>
            </a:pPr>
            <a:r>
              <a:rPr lang="en-AU" b="1" kern="0" dirty="0">
                <a:solidFill>
                  <a:srgbClr val="3E4979"/>
                </a:solidFill>
                <a:latin typeface="Calibri Light" panose="020F0302020204030204" pitchFamily="34" charset="0"/>
              </a:rPr>
              <a:t>Training Group had more favourable work wellbeing  scores than non-Training group</a:t>
            </a:r>
          </a:p>
        </p:txBody>
      </p:sp>
      <p:sp>
        <p:nvSpPr>
          <p:cNvPr id="3" name="Slide Number Placeholder 2"/>
          <p:cNvSpPr>
            <a:spLocks noGrp="1"/>
          </p:cNvSpPr>
          <p:nvPr>
            <p:ph type="sldNum" sz="quarter" idx="12"/>
          </p:nvPr>
        </p:nvSpPr>
        <p:spPr/>
        <p:txBody>
          <a:bodyPr/>
          <a:lstStyle/>
          <a:p>
            <a:fld id="{B84885D1-CC04-4C90-92A5-ED820FAB7157}" type="slidenum">
              <a:rPr lang="en-AU" smtClean="0"/>
              <a:t>82</a:t>
            </a:fld>
            <a:endParaRPr lang="en-AU" dirty="0"/>
          </a:p>
        </p:txBody>
      </p:sp>
      <p:graphicFrame>
        <p:nvGraphicFramePr>
          <p:cNvPr id="9" name="Chart 8">
            <a:extLst>
              <a:ext uri="{FF2B5EF4-FFF2-40B4-BE49-F238E27FC236}">
                <a16:creationId xmlns:a16="http://schemas.microsoft.com/office/drawing/2014/main" id="{E15C74AB-6D64-4F46-ABD9-6625559D1A52}"/>
              </a:ext>
            </a:extLst>
          </p:cNvPr>
          <p:cNvGraphicFramePr/>
          <p:nvPr>
            <p:extLst/>
          </p:nvPr>
        </p:nvGraphicFramePr>
        <p:xfrm>
          <a:off x="698423" y="1219200"/>
          <a:ext cx="9753600" cy="5348748"/>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Straight Arrow Connector 9">
            <a:extLst>
              <a:ext uri="{FF2B5EF4-FFF2-40B4-BE49-F238E27FC236}">
                <a16:creationId xmlns:a16="http://schemas.microsoft.com/office/drawing/2014/main" id="{5A8993EF-332D-4023-9B96-006DEEDBC26A}"/>
              </a:ext>
            </a:extLst>
          </p:cNvPr>
          <p:cNvCxnSpPr>
            <a:cxnSpLocks/>
          </p:cNvCxnSpPr>
          <p:nvPr/>
        </p:nvCxnSpPr>
        <p:spPr>
          <a:xfrm>
            <a:off x="7531567" y="2048624"/>
            <a:ext cx="452227" cy="849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DD18215D-0C77-4AE8-8FCE-E50346B65CF7}"/>
              </a:ext>
            </a:extLst>
          </p:cNvPr>
          <p:cNvGrpSpPr/>
          <p:nvPr/>
        </p:nvGrpSpPr>
        <p:grpSpPr>
          <a:xfrm>
            <a:off x="3742158" y="5944030"/>
            <a:ext cx="2766059" cy="446597"/>
            <a:chOff x="0" y="0"/>
            <a:chExt cx="2766444" cy="446597"/>
          </a:xfrm>
        </p:grpSpPr>
        <p:grpSp>
          <p:nvGrpSpPr>
            <p:cNvPr id="12" name="Group 11">
              <a:extLst>
                <a:ext uri="{FF2B5EF4-FFF2-40B4-BE49-F238E27FC236}">
                  <a16:creationId xmlns:a16="http://schemas.microsoft.com/office/drawing/2014/main" id="{1A807E1D-6A42-44E6-B9E1-B77DF8C9C7BF}"/>
                </a:ext>
              </a:extLst>
            </p:cNvPr>
            <p:cNvGrpSpPr/>
            <p:nvPr/>
          </p:nvGrpSpPr>
          <p:grpSpPr>
            <a:xfrm>
              <a:off x="0" y="0"/>
              <a:ext cx="1345001" cy="446597"/>
              <a:chOff x="0" y="0"/>
              <a:chExt cx="1345001" cy="446597"/>
            </a:xfrm>
          </p:grpSpPr>
          <p:sp>
            <p:nvSpPr>
              <p:cNvPr id="19" name="Text Box 2">
                <a:extLst>
                  <a:ext uri="{FF2B5EF4-FFF2-40B4-BE49-F238E27FC236}">
                    <a16:creationId xmlns:a16="http://schemas.microsoft.com/office/drawing/2014/main" id="{AD26407B-5C68-45DA-B266-70EEAF6AD8ED}"/>
                  </a:ext>
                </a:extLst>
              </p:cNvPr>
              <p:cNvSpPr txBox="1">
                <a:spLocks noChangeArrowheads="1"/>
              </p:cNvSpPr>
              <p:nvPr/>
            </p:nvSpPr>
            <p:spPr bwMode="auto">
              <a:xfrm>
                <a:off x="200967" y="0"/>
                <a:ext cx="1144034" cy="446597"/>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0"/>
                  </a:spcAft>
                </a:pPr>
                <a:r>
                  <a:rPr lang="en-AU" sz="1100" dirty="0">
                    <a:solidFill>
                      <a:srgbClr val="3B3838"/>
                    </a:solidFill>
                    <a:effectLst/>
                    <a:latin typeface="Calibri" panose="020F0502020204030204" pitchFamily="34" charset="0"/>
                    <a:ea typeface="Calibri" panose="020F0502020204030204" pitchFamily="34" charset="0"/>
                    <a:cs typeface="Times New Roman" panose="02020603050405020304" pitchFamily="18" charset="0"/>
                  </a:rPr>
                  <a:t>Non-training Group</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0" name="Group 19">
                <a:extLst>
                  <a:ext uri="{FF2B5EF4-FFF2-40B4-BE49-F238E27FC236}">
                    <a16:creationId xmlns:a16="http://schemas.microsoft.com/office/drawing/2014/main" id="{E08509DF-1340-4CDC-ADCF-22EEDD73DC31}"/>
                  </a:ext>
                </a:extLst>
              </p:cNvPr>
              <p:cNvGrpSpPr/>
              <p:nvPr/>
            </p:nvGrpSpPr>
            <p:grpSpPr>
              <a:xfrm>
                <a:off x="0" y="85411"/>
                <a:ext cx="216534" cy="78105"/>
                <a:chOff x="0" y="0"/>
                <a:chExt cx="217155" cy="78533"/>
              </a:xfrm>
            </p:grpSpPr>
            <p:sp>
              <p:nvSpPr>
                <p:cNvPr id="21" name="Rectangle 20">
                  <a:extLst>
                    <a:ext uri="{FF2B5EF4-FFF2-40B4-BE49-F238E27FC236}">
                      <a16:creationId xmlns:a16="http://schemas.microsoft.com/office/drawing/2014/main" id="{0859D87E-F404-4824-9A85-2FF67EFD7049}"/>
                    </a:ext>
                  </a:extLst>
                </p:cNvPr>
                <p:cNvSpPr/>
                <p:nvPr/>
              </p:nvSpPr>
              <p:spPr>
                <a:xfrm>
                  <a:off x="0" y="0"/>
                  <a:ext cx="71755" cy="78105"/>
                </a:xfrm>
                <a:prstGeom prst="rect">
                  <a:avLst/>
                </a:prstGeom>
                <a:solidFill>
                  <a:srgbClr val="005C9A"/>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dirty="0"/>
                </a:p>
              </p:txBody>
            </p:sp>
            <p:sp>
              <p:nvSpPr>
                <p:cNvPr id="22" name="Rectangle 21">
                  <a:extLst>
                    <a:ext uri="{FF2B5EF4-FFF2-40B4-BE49-F238E27FC236}">
                      <a16:creationId xmlns:a16="http://schemas.microsoft.com/office/drawing/2014/main" id="{6ADC45D8-CEC0-493E-A01B-FDE29098A782}"/>
                    </a:ext>
                  </a:extLst>
                </p:cNvPr>
                <p:cNvSpPr/>
                <p:nvPr/>
              </p:nvSpPr>
              <p:spPr>
                <a:xfrm>
                  <a:off x="72390" y="0"/>
                  <a:ext cx="72375" cy="78533"/>
                </a:xfrm>
                <a:prstGeom prst="rect">
                  <a:avLst/>
                </a:prstGeom>
                <a:solidFill>
                  <a:srgbClr val="FF4B58"/>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dirty="0"/>
                </a:p>
              </p:txBody>
            </p:sp>
            <p:sp>
              <p:nvSpPr>
                <p:cNvPr id="23" name="Rectangle 22">
                  <a:extLst>
                    <a:ext uri="{FF2B5EF4-FFF2-40B4-BE49-F238E27FC236}">
                      <a16:creationId xmlns:a16="http://schemas.microsoft.com/office/drawing/2014/main" id="{A95D5596-10A4-466B-B8E3-1B1F1E26E018}"/>
                    </a:ext>
                  </a:extLst>
                </p:cNvPr>
                <p:cNvSpPr/>
                <p:nvPr/>
              </p:nvSpPr>
              <p:spPr>
                <a:xfrm>
                  <a:off x="144780" y="0"/>
                  <a:ext cx="72375" cy="78533"/>
                </a:xfrm>
                <a:prstGeom prst="rect">
                  <a:avLst/>
                </a:prstGeom>
                <a:solidFill>
                  <a:srgbClr val="25935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dirty="0"/>
                </a:p>
              </p:txBody>
            </p:sp>
          </p:grpSp>
        </p:grpSp>
        <p:grpSp>
          <p:nvGrpSpPr>
            <p:cNvPr id="13" name="Group 12">
              <a:extLst>
                <a:ext uri="{FF2B5EF4-FFF2-40B4-BE49-F238E27FC236}">
                  <a16:creationId xmlns:a16="http://schemas.microsoft.com/office/drawing/2014/main" id="{34A4BFD5-0DF7-4417-8D55-95583232A224}"/>
                </a:ext>
              </a:extLst>
            </p:cNvPr>
            <p:cNvGrpSpPr/>
            <p:nvPr/>
          </p:nvGrpSpPr>
          <p:grpSpPr>
            <a:xfrm>
              <a:off x="1411794" y="0"/>
              <a:ext cx="1354650" cy="281231"/>
              <a:chOff x="0" y="0"/>
              <a:chExt cx="1354650" cy="281231"/>
            </a:xfrm>
          </p:grpSpPr>
          <p:sp>
            <p:nvSpPr>
              <p:cNvPr id="14" name="Text Box 2">
                <a:extLst>
                  <a:ext uri="{FF2B5EF4-FFF2-40B4-BE49-F238E27FC236}">
                    <a16:creationId xmlns:a16="http://schemas.microsoft.com/office/drawing/2014/main" id="{EB6B74FC-A457-4E14-BA2A-FE4C1B25D22B}"/>
                  </a:ext>
                </a:extLst>
              </p:cNvPr>
              <p:cNvSpPr txBox="1">
                <a:spLocks noChangeArrowheads="1"/>
              </p:cNvSpPr>
              <p:nvPr/>
            </p:nvSpPr>
            <p:spPr bwMode="auto">
              <a:xfrm>
                <a:off x="211015" y="0"/>
                <a:ext cx="1143635" cy="281231"/>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0"/>
                  </a:spcAft>
                </a:pPr>
                <a:r>
                  <a:rPr lang="en-AU" sz="1200" dirty="0">
                    <a:solidFill>
                      <a:srgbClr val="3B3838"/>
                    </a:solidFill>
                    <a:effectLst/>
                    <a:latin typeface="Calibri" panose="020F0502020204030204" pitchFamily="34" charset="0"/>
                    <a:ea typeface="Calibri" panose="020F0502020204030204" pitchFamily="34" charset="0"/>
                    <a:cs typeface="Times New Roman" panose="02020603050405020304" pitchFamily="18" charset="0"/>
                  </a:rPr>
                  <a:t>Training Group</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id="{88D3E8FE-ACA8-40D0-B184-9B824F17E880}"/>
                  </a:ext>
                </a:extLst>
              </p:cNvPr>
              <p:cNvGrpSpPr/>
              <p:nvPr/>
            </p:nvGrpSpPr>
            <p:grpSpPr>
              <a:xfrm>
                <a:off x="0" y="85411"/>
                <a:ext cx="217155" cy="78533"/>
                <a:chOff x="0" y="0"/>
                <a:chExt cx="217155" cy="78533"/>
              </a:xfrm>
            </p:grpSpPr>
            <p:sp>
              <p:nvSpPr>
                <p:cNvPr id="16" name="Rectangle 15">
                  <a:extLst>
                    <a:ext uri="{FF2B5EF4-FFF2-40B4-BE49-F238E27FC236}">
                      <a16:creationId xmlns:a16="http://schemas.microsoft.com/office/drawing/2014/main" id="{7C6D7A5C-DD72-4A15-B769-1317A4EFB69D}"/>
                    </a:ext>
                  </a:extLst>
                </p:cNvPr>
                <p:cNvSpPr/>
                <p:nvPr/>
              </p:nvSpPr>
              <p:spPr>
                <a:xfrm>
                  <a:off x="0" y="0"/>
                  <a:ext cx="72369" cy="78533"/>
                </a:xfrm>
                <a:prstGeom prst="rect">
                  <a:avLst/>
                </a:prstGeom>
                <a:solidFill>
                  <a:srgbClr val="9BD7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dirty="0"/>
                </a:p>
              </p:txBody>
            </p:sp>
            <p:sp>
              <p:nvSpPr>
                <p:cNvPr id="17" name="Rectangle 16">
                  <a:extLst>
                    <a:ext uri="{FF2B5EF4-FFF2-40B4-BE49-F238E27FC236}">
                      <a16:creationId xmlns:a16="http://schemas.microsoft.com/office/drawing/2014/main" id="{B21BA1E1-3723-452B-A2CE-CF3609CDD73E}"/>
                    </a:ext>
                  </a:extLst>
                </p:cNvPr>
                <p:cNvSpPr/>
                <p:nvPr/>
              </p:nvSpPr>
              <p:spPr>
                <a:xfrm>
                  <a:off x="72390" y="0"/>
                  <a:ext cx="72375" cy="78533"/>
                </a:xfrm>
                <a:prstGeom prst="rect">
                  <a:avLst/>
                </a:prstGeom>
                <a:solidFill>
                  <a:srgbClr val="FFAFB5"/>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dirty="0"/>
                </a:p>
              </p:txBody>
            </p:sp>
            <p:sp>
              <p:nvSpPr>
                <p:cNvPr id="18" name="Rectangle 17">
                  <a:extLst>
                    <a:ext uri="{FF2B5EF4-FFF2-40B4-BE49-F238E27FC236}">
                      <a16:creationId xmlns:a16="http://schemas.microsoft.com/office/drawing/2014/main" id="{42DA4C5E-3C08-4132-9BB5-E2941A43208F}"/>
                    </a:ext>
                  </a:extLst>
                </p:cNvPr>
                <p:cNvSpPr/>
                <p:nvPr/>
              </p:nvSpPr>
              <p:spPr>
                <a:xfrm>
                  <a:off x="144780" y="0"/>
                  <a:ext cx="72375" cy="78533"/>
                </a:xfrm>
                <a:prstGeom prst="rect">
                  <a:avLst/>
                </a:prstGeom>
                <a:solidFill>
                  <a:srgbClr val="8AE2AE"/>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dirty="0"/>
                </a:p>
              </p:txBody>
            </p:sp>
          </p:grpSp>
        </p:grpSp>
      </p:grpSp>
      <p:cxnSp>
        <p:nvCxnSpPr>
          <p:cNvPr id="25" name="Straight Arrow Connector 24">
            <a:extLst>
              <a:ext uri="{FF2B5EF4-FFF2-40B4-BE49-F238E27FC236}">
                <a16:creationId xmlns:a16="http://schemas.microsoft.com/office/drawing/2014/main" id="{3273C117-62FE-4608-AA00-F8B4D27692AF}"/>
              </a:ext>
            </a:extLst>
          </p:cNvPr>
          <p:cNvCxnSpPr>
            <a:cxnSpLocks/>
          </p:cNvCxnSpPr>
          <p:nvPr/>
        </p:nvCxnSpPr>
        <p:spPr>
          <a:xfrm>
            <a:off x="7688883" y="2260018"/>
            <a:ext cx="452227" cy="849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F32190F-36AF-4757-906A-ADEE2FDF4064}"/>
              </a:ext>
            </a:extLst>
          </p:cNvPr>
          <p:cNvCxnSpPr>
            <a:cxnSpLocks/>
          </p:cNvCxnSpPr>
          <p:nvPr/>
        </p:nvCxnSpPr>
        <p:spPr>
          <a:xfrm>
            <a:off x="7167859" y="2463444"/>
            <a:ext cx="452227" cy="849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618B3FB-3725-4BD7-8641-95DDB89F6238}"/>
              </a:ext>
            </a:extLst>
          </p:cNvPr>
          <p:cNvCxnSpPr>
            <a:cxnSpLocks/>
          </p:cNvCxnSpPr>
          <p:nvPr/>
        </p:nvCxnSpPr>
        <p:spPr>
          <a:xfrm>
            <a:off x="7079340" y="2672972"/>
            <a:ext cx="540746" cy="800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9E26041-D58B-4859-AC9A-C52EF14774CA}"/>
              </a:ext>
            </a:extLst>
          </p:cNvPr>
          <p:cNvCxnSpPr>
            <a:cxnSpLocks/>
          </p:cNvCxnSpPr>
          <p:nvPr/>
        </p:nvCxnSpPr>
        <p:spPr>
          <a:xfrm>
            <a:off x="7393972" y="2920536"/>
            <a:ext cx="452227" cy="849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A6ABFC0-CA56-47F8-990B-DB2D5AAD61CE}"/>
              </a:ext>
            </a:extLst>
          </p:cNvPr>
          <p:cNvCxnSpPr>
            <a:cxnSpLocks/>
          </p:cNvCxnSpPr>
          <p:nvPr/>
        </p:nvCxnSpPr>
        <p:spPr>
          <a:xfrm>
            <a:off x="7079340" y="3173016"/>
            <a:ext cx="452227" cy="716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8DB7DF1-0FA1-4597-90D2-ECA0B2AE43F8}"/>
              </a:ext>
            </a:extLst>
          </p:cNvPr>
          <p:cNvCxnSpPr>
            <a:cxnSpLocks/>
          </p:cNvCxnSpPr>
          <p:nvPr/>
        </p:nvCxnSpPr>
        <p:spPr>
          <a:xfrm>
            <a:off x="7079339" y="3369661"/>
            <a:ext cx="540746" cy="558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17240AB-1972-46DB-94FF-D33E23EDD52F}"/>
              </a:ext>
            </a:extLst>
          </p:cNvPr>
          <p:cNvCxnSpPr>
            <a:cxnSpLocks/>
          </p:cNvCxnSpPr>
          <p:nvPr/>
        </p:nvCxnSpPr>
        <p:spPr>
          <a:xfrm>
            <a:off x="7349712" y="3589238"/>
            <a:ext cx="407968" cy="731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AC8D151-CC44-4DD0-A91A-915A402CFD96}"/>
              </a:ext>
            </a:extLst>
          </p:cNvPr>
          <p:cNvCxnSpPr>
            <a:cxnSpLocks/>
          </p:cNvCxnSpPr>
          <p:nvPr/>
        </p:nvCxnSpPr>
        <p:spPr>
          <a:xfrm>
            <a:off x="6882723" y="3808598"/>
            <a:ext cx="452227" cy="849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9BA6FC2-5BD4-420D-995C-06CA239C24A1}"/>
              </a:ext>
            </a:extLst>
          </p:cNvPr>
          <p:cNvCxnSpPr>
            <a:cxnSpLocks/>
          </p:cNvCxnSpPr>
          <p:nvPr/>
        </p:nvCxnSpPr>
        <p:spPr>
          <a:xfrm>
            <a:off x="7079339" y="4042125"/>
            <a:ext cx="314633" cy="350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F07B41B-48BA-4B52-A415-5F14D4E1D50E}"/>
              </a:ext>
            </a:extLst>
          </p:cNvPr>
          <p:cNvCxnSpPr>
            <a:cxnSpLocks/>
          </p:cNvCxnSpPr>
          <p:nvPr/>
        </p:nvCxnSpPr>
        <p:spPr>
          <a:xfrm>
            <a:off x="6676057" y="4257723"/>
            <a:ext cx="452227" cy="849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845915A-8F4C-4D93-A256-99A264349BB9}"/>
              </a:ext>
            </a:extLst>
          </p:cNvPr>
          <p:cNvCxnSpPr>
            <a:cxnSpLocks/>
          </p:cNvCxnSpPr>
          <p:nvPr/>
        </p:nvCxnSpPr>
        <p:spPr>
          <a:xfrm>
            <a:off x="7327582" y="5339982"/>
            <a:ext cx="452227" cy="849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885DCA3-3CCC-4261-8278-99A7E631A792}"/>
              </a:ext>
            </a:extLst>
          </p:cNvPr>
          <p:cNvCxnSpPr>
            <a:cxnSpLocks/>
          </p:cNvCxnSpPr>
          <p:nvPr/>
        </p:nvCxnSpPr>
        <p:spPr>
          <a:xfrm>
            <a:off x="7349712" y="5533469"/>
            <a:ext cx="339171" cy="1200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12C3296-0A89-4F18-A856-01578003080E}"/>
              </a:ext>
            </a:extLst>
          </p:cNvPr>
          <p:cNvCxnSpPr>
            <a:cxnSpLocks/>
          </p:cNvCxnSpPr>
          <p:nvPr/>
        </p:nvCxnSpPr>
        <p:spPr>
          <a:xfrm>
            <a:off x="8239622" y="1824187"/>
            <a:ext cx="157317" cy="756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9765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More good people to follow up with… </a:t>
            </a:r>
          </a:p>
          <a:p>
            <a:pPr>
              <a:spcAft>
                <a:spcPts val="600"/>
              </a:spcAft>
            </a:pPr>
            <a:r>
              <a:rPr lang="en-AU" sz="1600" dirty="0">
                <a:latin typeface="Arial"/>
                <a:cs typeface="Arial"/>
              </a:rPr>
              <a:t>www.themindroom.com.au (Melbourne)</a:t>
            </a:r>
          </a:p>
          <a:p>
            <a:pPr>
              <a:spcAft>
                <a:spcPts val="600"/>
              </a:spcAft>
            </a:pPr>
            <a:endParaRPr lang="en-AU" sz="1600" dirty="0">
              <a:latin typeface="Arial"/>
              <a:cs typeface="Arial"/>
            </a:endParaRPr>
          </a:p>
          <a:p>
            <a:pPr>
              <a:spcAft>
                <a:spcPts val="600"/>
              </a:spcAft>
            </a:pPr>
            <a:endParaRPr lang="en-AU" sz="1600" dirty="0">
              <a:latin typeface="Arial"/>
              <a:cs typeface="Arial"/>
            </a:endParaRPr>
          </a:p>
          <a:p>
            <a:pPr>
              <a:spcAft>
                <a:spcPts val="600"/>
              </a:spcAft>
            </a:pPr>
            <a:r>
              <a:rPr lang="en-AU" sz="1600" dirty="0">
                <a:latin typeface="Arial"/>
                <a:cs typeface="Arial"/>
              </a:rPr>
              <a:t>http://www.thepositivityinstitute.com.au/ (Sydney)</a:t>
            </a:r>
          </a:p>
          <a:p>
            <a:pPr>
              <a:spcAft>
                <a:spcPts val="600"/>
              </a:spcAft>
            </a:pPr>
            <a:endParaRPr lang="en-AU" sz="1600" dirty="0">
              <a:latin typeface="Arial"/>
              <a:cs typeface="Arial"/>
            </a:endParaRPr>
          </a:p>
          <a:p>
            <a:pPr>
              <a:spcAft>
                <a:spcPts val="600"/>
              </a:spcAft>
            </a:pPr>
            <a:endParaRPr lang="en-AU" sz="1600" dirty="0">
              <a:latin typeface="Arial"/>
              <a:cs typeface="Arial"/>
            </a:endParaRPr>
          </a:p>
          <a:p>
            <a:pPr>
              <a:spcAft>
                <a:spcPts val="600"/>
              </a:spcAft>
            </a:pPr>
            <a:r>
              <a:rPr lang="en-AU" sz="1600" dirty="0">
                <a:latin typeface="Arial"/>
                <a:cs typeface="Arial"/>
              </a:rPr>
              <a:t>http://langleygroup.com.au/ (Sydney)</a:t>
            </a:r>
          </a:p>
          <a:p>
            <a:pPr>
              <a:spcAft>
                <a:spcPts val="600"/>
              </a:spcAft>
            </a:pPr>
            <a:endParaRPr lang="en-AU" sz="1600" dirty="0">
              <a:latin typeface="Arial"/>
              <a:cs typeface="Arial"/>
            </a:endParaRPr>
          </a:p>
          <a:p>
            <a:pPr>
              <a:spcAft>
                <a:spcPts val="600"/>
              </a:spcAft>
            </a:pPr>
            <a:endParaRPr lang="en-AU" sz="1600" dirty="0">
              <a:latin typeface="Arial"/>
              <a:cs typeface="Arial"/>
            </a:endParaRPr>
          </a:p>
          <a:p>
            <a:pPr>
              <a:spcAft>
                <a:spcPts val="600"/>
              </a:spcAft>
            </a:pPr>
            <a:r>
              <a:rPr lang="en-AU" sz="1600" dirty="0">
                <a:latin typeface="Arial"/>
                <a:cs typeface="Arial"/>
              </a:rPr>
              <a:t>https://www.michellemcquaid.com/ (Melbourne) </a:t>
            </a:r>
          </a:p>
          <a:p>
            <a:pPr>
              <a:spcAft>
                <a:spcPts val="600"/>
              </a:spcAft>
            </a:pPr>
            <a:endParaRPr lang="en-AU" sz="16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People who do wellbeing programs well… </a:t>
            </a:r>
          </a:p>
        </p:txBody>
      </p:sp>
      <p:pic>
        <p:nvPicPr>
          <p:cNvPr id="1026" name="Picture 2" descr="https://media-exp2.licdn.com/media/p/1/000/2c8/067/1550a52.png">
            <a:extLst>
              <a:ext uri="{FF2B5EF4-FFF2-40B4-BE49-F238E27FC236}">
                <a16:creationId xmlns:a16="http://schemas.microsoft.com/office/drawing/2014/main" id="{C68AB45E-BD31-49FC-9509-4D57E8156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9659" y="1355821"/>
            <a:ext cx="3186555" cy="10950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atic1.squarespace.com/static/53f53f16e4b0d2d4de7893c4/t/59c364361f318d489cde343b/1508887046043/">
            <a:extLst>
              <a:ext uri="{FF2B5EF4-FFF2-40B4-BE49-F238E27FC236}">
                <a16:creationId xmlns:a16="http://schemas.microsoft.com/office/drawing/2014/main" id="{3AE065F6-A06F-42D7-B954-9D8864964B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8900" y="1579464"/>
            <a:ext cx="969467" cy="9694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thepositivityinstitute.com.au/wp-content/uploads/2017/02/600POSITIVITY_INSTITUTE_PRIMARY_LOGO.png">
            <a:extLst>
              <a:ext uri="{FF2B5EF4-FFF2-40B4-BE49-F238E27FC236}">
                <a16:creationId xmlns:a16="http://schemas.microsoft.com/office/drawing/2014/main" id="{8817C35D-300F-4FB8-AFC4-22136D369E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8346" y="2917373"/>
            <a:ext cx="960021" cy="9600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angleygroup.com.au/wp-content/uploads/2014/12/langley-group-logo@2x.png">
            <a:extLst>
              <a:ext uri="{FF2B5EF4-FFF2-40B4-BE49-F238E27FC236}">
                <a16:creationId xmlns:a16="http://schemas.microsoft.com/office/drawing/2014/main" id="{10936E8E-CAFD-4AC7-8F84-72365F462E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8346" y="4141993"/>
            <a:ext cx="2639505" cy="6289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5DE45F5-BB86-493B-8461-2F110BA0220F}"/>
              </a:ext>
            </a:extLst>
          </p:cNvPr>
          <p:cNvPicPr>
            <a:picLocks noChangeAspect="1"/>
          </p:cNvPicPr>
          <p:nvPr/>
        </p:nvPicPr>
        <p:blipFill rotWithShape="1">
          <a:blip r:embed="rId7"/>
          <a:srcRect l="1302" t="9918" r="74575" b="84490"/>
          <a:stretch/>
        </p:blipFill>
        <p:spPr>
          <a:xfrm>
            <a:off x="5688346" y="5136632"/>
            <a:ext cx="2941162" cy="383459"/>
          </a:xfrm>
          <a:prstGeom prst="rect">
            <a:avLst/>
          </a:prstGeom>
        </p:spPr>
      </p:pic>
    </p:spTree>
    <p:extLst>
      <p:ext uri="{BB962C8B-B14F-4D97-AF65-F5344CB8AC3E}">
        <p14:creationId xmlns:p14="http://schemas.microsoft.com/office/powerpoint/2010/main" val="18173262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10813783" cy="5202404"/>
          </a:xfrm>
        </p:spPr>
        <p:txBody>
          <a:bodyPr numCol="1">
            <a:noAutofit/>
          </a:bodyPr>
          <a:lstStyle/>
          <a:p>
            <a:pPr marL="0" indent="0">
              <a:spcAft>
                <a:spcPts val="600"/>
              </a:spcAft>
              <a:buNone/>
            </a:pPr>
            <a:r>
              <a:rPr lang="en-AU" sz="2400" b="1" dirty="0">
                <a:solidFill>
                  <a:srgbClr val="6094BE"/>
                </a:solidFill>
                <a:latin typeface="Arial"/>
                <a:cs typeface="Arial"/>
              </a:rPr>
              <a:t>Peak-end theory.</a:t>
            </a:r>
          </a:p>
          <a:p>
            <a:r>
              <a:rPr lang="en-AU" sz="1600" dirty="0">
                <a:latin typeface="Arial"/>
                <a:cs typeface="Arial"/>
              </a:rPr>
              <a:t>Peak-end theory states that people’s judgments of their overall experience (like of this workshop) is greatly influenced by the peak of their experience, and how it ends (I should really be giving out free drinks at this point). </a:t>
            </a:r>
          </a:p>
          <a:p>
            <a:r>
              <a:rPr lang="en-AU" sz="1600" dirty="0">
                <a:latin typeface="Arial"/>
                <a:cs typeface="Arial"/>
              </a:rPr>
              <a:t>The research indicates that we judge our past experiences almost entirely on how they were at their peak and how they ended…</a:t>
            </a:r>
          </a:p>
          <a:p>
            <a:r>
              <a:rPr lang="en-AU" sz="1600" dirty="0">
                <a:latin typeface="Arial"/>
                <a:cs typeface="Arial"/>
              </a:rPr>
              <a:t>It has to do with our memory of experiences.</a:t>
            </a:r>
          </a:p>
          <a:p>
            <a:endParaRPr lang="en-AU" sz="2000" dirty="0">
              <a:latin typeface="Arial"/>
              <a:cs typeface="Arial"/>
            </a:endParaRPr>
          </a:p>
          <a:p>
            <a:endParaRPr lang="en-US" sz="10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Ending… </a:t>
            </a:r>
            <a:endParaRPr lang="en-US" sz="3600" dirty="0">
              <a:solidFill>
                <a:schemeClr val="bg1"/>
              </a:solidFill>
              <a:latin typeface="Arial"/>
              <a:cs typeface="Arial"/>
            </a:endParaRPr>
          </a:p>
        </p:txBody>
      </p:sp>
      <p:pic>
        <p:nvPicPr>
          <p:cNvPr id="9" name="Picture 2">
            <a:extLst>
              <a:ext uri="{FF2B5EF4-FFF2-40B4-BE49-F238E27FC236}">
                <a16:creationId xmlns:a16="http://schemas.microsoft.com/office/drawing/2014/main" id="{847A9E7C-0B19-46A9-B8A0-A32F2B2B6BEC}"/>
              </a:ext>
            </a:extLst>
          </p:cNvPr>
          <p:cNvPicPr>
            <a:picLocks noChangeAspect="1" noChangeArrowheads="1"/>
          </p:cNvPicPr>
          <p:nvPr/>
        </p:nvPicPr>
        <p:blipFill rotWithShape="1">
          <a:blip r:embed="rId3" cstate="print"/>
          <a:srcRect t="32517" r="26906" b="29282"/>
          <a:stretch/>
        </p:blipFill>
        <p:spPr bwMode="auto">
          <a:xfrm>
            <a:off x="2978551" y="4057650"/>
            <a:ext cx="5832347" cy="2161141"/>
          </a:xfrm>
          <a:prstGeom prst="rect">
            <a:avLst/>
          </a:prstGeom>
          <a:noFill/>
          <a:ln w="9525">
            <a:noFill/>
            <a:miter lim="800000"/>
            <a:headEnd/>
            <a:tailEnd/>
          </a:ln>
        </p:spPr>
      </p:pic>
    </p:spTree>
    <p:extLst>
      <p:ext uri="{BB962C8B-B14F-4D97-AF65-F5344CB8AC3E}">
        <p14:creationId xmlns:p14="http://schemas.microsoft.com/office/powerpoint/2010/main" val="20561790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Key insights</a:t>
            </a:r>
          </a:p>
          <a:p>
            <a:pPr>
              <a:spcAft>
                <a:spcPts val="600"/>
              </a:spcAft>
            </a:pPr>
            <a:r>
              <a:rPr lang="en-AU" sz="1600" dirty="0">
                <a:latin typeface="Arial"/>
                <a:cs typeface="Arial"/>
              </a:rPr>
              <a:t>1. _____________________________________________________________</a:t>
            </a:r>
          </a:p>
          <a:p>
            <a:pPr>
              <a:spcAft>
                <a:spcPts val="600"/>
              </a:spcAft>
            </a:pPr>
            <a:r>
              <a:rPr lang="en-AU" sz="1600" dirty="0">
                <a:latin typeface="Arial"/>
                <a:cs typeface="Arial"/>
              </a:rPr>
              <a:t>2. _____________________________________________________________</a:t>
            </a: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Session 4: Two key insights</a:t>
            </a:r>
          </a:p>
        </p:txBody>
      </p:sp>
    </p:spTree>
    <p:extLst>
      <p:ext uri="{BB962C8B-B14F-4D97-AF65-F5344CB8AC3E}">
        <p14:creationId xmlns:p14="http://schemas.microsoft.com/office/powerpoint/2010/main" val="9635990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10813783" cy="5202404"/>
          </a:xfrm>
        </p:spPr>
        <p:txBody>
          <a:bodyPr numCol="2">
            <a:noAutofit/>
          </a:bodyPr>
          <a:lstStyle/>
          <a:p>
            <a:r>
              <a:rPr lang="en-AU" sz="1600" dirty="0">
                <a:latin typeface="Arial"/>
                <a:cs typeface="Arial"/>
              </a:rPr>
              <a:t>Invest time and effort in </a:t>
            </a:r>
            <a:r>
              <a:rPr lang="en-AU" sz="1600" dirty="0">
                <a:solidFill>
                  <a:srgbClr val="3381BE"/>
                </a:solidFill>
                <a:latin typeface="Arial"/>
                <a:cs typeface="Arial"/>
              </a:rPr>
              <a:t>family</a:t>
            </a:r>
            <a:r>
              <a:rPr lang="en-AU" sz="1600" dirty="0">
                <a:latin typeface="Arial"/>
                <a:cs typeface="Arial"/>
              </a:rPr>
              <a:t> connections.</a:t>
            </a:r>
          </a:p>
          <a:p>
            <a:r>
              <a:rPr lang="en-AU" sz="1600" dirty="0">
                <a:latin typeface="Arial"/>
                <a:cs typeface="Arial"/>
              </a:rPr>
              <a:t>We are social creatures so be enmeshed in a community of </a:t>
            </a:r>
            <a:r>
              <a:rPr lang="en-AU" sz="1600" dirty="0">
                <a:solidFill>
                  <a:srgbClr val="3381BE"/>
                </a:solidFill>
                <a:latin typeface="Arial"/>
                <a:cs typeface="Arial"/>
              </a:rPr>
              <a:t>friends</a:t>
            </a:r>
            <a:r>
              <a:rPr lang="en-AU" sz="1600" dirty="0">
                <a:latin typeface="Arial"/>
                <a:cs typeface="Arial"/>
              </a:rPr>
              <a:t> - deep and meaningful relationships.</a:t>
            </a:r>
          </a:p>
          <a:p>
            <a:r>
              <a:rPr lang="en-AU" sz="1600" dirty="0">
                <a:latin typeface="Arial"/>
                <a:cs typeface="Arial"/>
              </a:rPr>
              <a:t>Know your </a:t>
            </a:r>
            <a:r>
              <a:rPr lang="en-AU" sz="1600" dirty="0">
                <a:solidFill>
                  <a:srgbClr val="3381BE"/>
                </a:solidFill>
                <a:latin typeface="Arial"/>
                <a:cs typeface="Arial"/>
              </a:rPr>
              <a:t>personal values </a:t>
            </a:r>
            <a:r>
              <a:rPr lang="en-AU" sz="1600" dirty="0">
                <a:latin typeface="Arial"/>
                <a:cs typeface="Arial"/>
              </a:rPr>
              <a:t>and live by them. Similarly, know your purpose and what derives meaning for you.</a:t>
            </a:r>
          </a:p>
          <a:p>
            <a:r>
              <a:rPr lang="en-AU" sz="1600" dirty="0">
                <a:latin typeface="Arial"/>
                <a:cs typeface="Arial"/>
              </a:rPr>
              <a:t>Know you personal </a:t>
            </a:r>
            <a:r>
              <a:rPr lang="en-AU" sz="1600" dirty="0">
                <a:solidFill>
                  <a:srgbClr val="3381BE"/>
                </a:solidFill>
                <a:latin typeface="Arial"/>
                <a:cs typeface="Arial"/>
              </a:rPr>
              <a:t>strengths</a:t>
            </a:r>
            <a:r>
              <a:rPr lang="en-AU" sz="1600" dirty="0">
                <a:latin typeface="Arial"/>
                <a:cs typeface="Arial"/>
              </a:rPr>
              <a:t> and find ways to exercise them every day.</a:t>
            </a:r>
          </a:p>
          <a:p>
            <a:r>
              <a:rPr lang="en-AU" sz="1600" dirty="0">
                <a:latin typeface="Arial"/>
                <a:cs typeface="Arial"/>
              </a:rPr>
              <a:t>Develop and </a:t>
            </a:r>
            <a:r>
              <a:rPr lang="en-AU" sz="1600" dirty="0">
                <a:solidFill>
                  <a:srgbClr val="3381BE"/>
                </a:solidFill>
                <a:latin typeface="Arial"/>
                <a:cs typeface="Arial"/>
              </a:rPr>
              <a:t>optimistic</a:t>
            </a:r>
            <a:r>
              <a:rPr lang="en-AU" sz="1600" dirty="0">
                <a:latin typeface="Arial"/>
                <a:cs typeface="Arial"/>
              </a:rPr>
              <a:t> thinking style.</a:t>
            </a:r>
          </a:p>
          <a:p>
            <a:r>
              <a:rPr lang="en-AU" sz="1600" dirty="0">
                <a:latin typeface="Arial"/>
                <a:cs typeface="Arial"/>
              </a:rPr>
              <a:t>Invest your money in </a:t>
            </a:r>
            <a:r>
              <a:rPr lang="en-AU" sz="1600" dirty="0">
                <a:solidFill>
                  <a:srgbClr val="3381BE"/>
                </a:solidFill>
                <a:latin typeface="Arial"/>
                <a:cs typeface="Arial"/>
              </a:rPr>
              <a:t>experiences</a:t>
            </a:r>
            <a:r>
              <a:rPr lang="en-AU" sz="1600" dirty="0">
                <a:latin typeface="Arial"/>
                <a:cs typeface="Arial"/>
              </a:rPr>
              <a:t> rather than things.</a:t>
            </a:r>
          </a:p>
          <a:p>
            <a:r>
              <a:rPr lang="en-AU" sz="1600" dirty="0">
                <a:latin typeface="Arial"/>
                <a:cs typeface="Arial"/>
              </a:rPr>
              <a:t>Be in </a:t>
            </a:r>
            <a:r>
              <a:rPr lang="en-AU" sz="1600" dirty="0">
                <a:solidFill>
                  <a:srgbClr val="3381BE"/>
                </a:solidFill>
                <a:latin typeface="Arial"/>
                <a:cs typeface="Arial"/>
              </a:rPr>
              <a:t>work</a:t>
            </a:r>
            <a:r>
              <a:rPr lang="en-AU" sz="1600" dirty="0">
                <a:latin typeface="Arial"/>
                <a:cs typeface="Arial"/>
              </a:rPr>
              <a:t>, and work that you enjoy.</a:t>
            </a:r>
          </a:p>
          <a:p>
            <a:r>
              <a:rPr lang="en-AU" sz="1600" dirty="0">
                <a:latin typeface="Arial"/>
                <a:cs typeface="Arial"/>
              </a:rPr>
              <a:t>Be </a:t>
            </a:r>
            <a:r>
              <a:rPr lang="en-AU" sz="1600" dirty="0">
                <a:solidFill>
                  <a:srgbClr val="3381BE"/>
                </a:solidFill>
                <a:latin typeface="Arial"/>
                <a:cs typeface="Arial"/>
              </a:rPr>
              <a:t>grateful</a:t>
            </a:r>
            <a:r>
              <a:rPr lang="en-AU" sz="1600" dirty="0">
                <a:latin typeface="Arial"/>
                <a:cs typeface="Arial"/>
              </a:rPr>
              <a:t>.</a:t>
            </a:r>
          </a:p>
          <a:p>
            <a:endParaRPr lang="en-AU" sz="1600" dirty="0">
              <a:latin typeface="Arial"/>
              <a:cs typeface="Arial"/>
            </a:endParaRPr>
          </a:p>
          <a:p>
            <a:endParaRPr lang="en-AU" sz="1600" dirty="0">
              <a:latin typeface="Arial"/>
              <a:cs typeface="Arial"/>
            </a:endParaRPr>
          </a:p>
          <a:p>
            <a:endParaRPr lang="en-AU" sz="1600" dirty="0">
              <a:solidFill>
                <a:srgbClr val="3381BE"/>
              </a:solidFill>
              <a:latin typeface="Arial"/>
              <a:cs typeface="Arial"/>
            </a:endParaRPr>
          </a:p>
          <a:p>
            <a:endParaRPr lang="en-AU" sz="1600" dirty="0">
              <a:solidFill>
                <a:srgbClr val="3381BE"/>
              </a:solidFill>
              <a:latin typeface="Arial"/>
              <a:cs typeface="Arial"/>
            </a:endParaRPr>
          </a:p>
          <a:p>
            <a:endParaRPr lang="en-AU" sz="1600" dirty="0">
              <a:solidFill>
                <a:srgbClr val="3381BE"/>
              </a:solidFill>
              <a:latin typeface="Arial"/>
              <a:cs typeface="Arial"/>
            </a:endParaRPr>
          </a:p>
          <a:p>
            <a:endParaRPr lang="en-AU" sz="1600" dirty="0">
              <a:solidFill>
                <a:srgbClr val="3381BE"/>
              </a:solidFill>
              <a:latin typeface="Arial"/>
              <a:cs typeface="Arial"/>
            </a:endParaRPr>
          </a:p>
          <a:p>
            <a:r>
              <a:rPr lang="en-AU" sz="1600" dirty="0">
                <a:solidFill>
                  <a:srgbClr val="3381BE"/>
                </a:solidFill>
                <a:latin typeface="Arial"/>
                <a:cs typeface="Arial"/>
              </a:rPr>
              <a:t>Savour</a:t>
            </a:r>
            <a:r>
              <a:rPr lang="en-AU" sz="1600" dirty="0">
                <a:latin typeface="Arial"/>
                <a:cs typeface="Arial"/>
              </a:rPr>
              <a:t> the now regularly – rather than the past or future.</a:t>
            </a:r>
          </a:p>
          <a:p>
            <a:r>
              <a:rPr lang="en-AU" sz="1600" dirty="0">
                <a:solidFill>
                  <a:srgbClr val="3381BE"/>
                </a:solidFill>
                <a:latin typeface="Arial"/>
                <a:cs typeface="Arial"/>
              </a:rPr>
              <a:t>Slow down </a:t>
            </a:r>
            <a:r>
              <a:rPr lang="en-AU" sz="1600" dirty="0">
                <a:latin typeface="Arial"/>
                <a:cs typeface="Arial"/>
              </a:rPr>
              <a:t>– perhaps meditate?</a:t>
            </a:r>
          </a:p>
          <a:p>
            <a:r>
              <a:rPr lang="en-AU" sz="1600" dirty="0">
                <a:latin typeface="Arial"/>
                <a:cs typeface="Arial"/>
              </a:rPr>
              <a:t>Be </a:t>
            </a:r>
            <a:r>
              <a:rPr lang="en-AU" sz="1600" dirty="0">
                <a:solidFill>
                  <a:srgbClr val="3381BE"/>
                </a:solidFill>
                <a:latin typeface="Arial"/>
                <a:cs typeface="Arial"/>
              </a:rPr>
              <a:t>curious</a:t>
            </a:r>
            <a:r>
              <a:rPr lang="en-AU" sz="1600" dirty="0">
                <a:latin typeface="Arial"/>
                <a:cs typeface="Arial"/>
              </a:rPr>
              <a:t>. </a:t>
            </a:r>
          </a:p>
          <a:p>
            <a:r>
              <a:rPr lang="en-AU" sz="1600" dirty="0">
                <a:latin typeface="Arial"/>
                <a:cs typeface="Arial"/>
              </a:rPr>
              <a:t>Look after your </a:t>
            </a:r>
            <a:r>
              <a:rPr lang="en-AU" sz="1600" dirty="0">
                <a:solidFill>
                  <a:srgbClr val="3381BE"/>
                </a:solidFill>
                <a:latin typeface="Arial"/>
                <a:cs typeface="Arial"/>
              </a:rPr>
              <a:t>health</a:t>
            </a:r>
            <a:r>
              <a:rPr lang="en-AU" sz="1600" dirty="0">
                <a:latin typeface="Arial"/>
                <a:cs typeface="Arial"/>
              </a:rPr>
              <a:t> (the below 5 can make approximately 14 years difference to your life expectancy - the quality of both your current life and those extra 14 years):</a:t>
            </a:r>
          </a:p>
          <a:p>
            <a:pPr lvl="1"/>
            <a:r>
              <a:rPr lang="en-AU" sz="1600" dirty="0">
                <a:latin typeface="Arial"/>
                <a:cs typeface="Arial"/>
              </a:rPr>
              <a:t>Eat real food – not too much, and mostly plants.</a:t>
            </a:r>
          </a:p>
          <a:p>
            <a:pPr lvl="1"/>
            <a:r>
              <a:rPr lang="en-AU" sz="1600" dirty="0">
                <a:latin typeface="Arial"/>
                <a:cs typeface="Arial"/>
              </a:rPr>
              <a:t>Exercise regularly – and different types: aerobic, resistance, flexibility, balance.</a:t>
            </a:r>
          </a:p>
          <a:p>
            <a:pPr lvl="1"/>
            <a:r>
              <a:rPr lang="en-AU" sz="1600" dirty="0">
                <a:latin typeface="Arial"/>
                <a:cs typeface="Arial"/>
              </a:rPr>
              <a:t>Drink alcohol in moderation.</a:t>
            </a:r>
          </a:p>
          <a:p>
            <a:pPr lvl="1"/>
            <a:r>
              <a:rPr lang="en-AU" sz="1600" dirty="0">
                <a:latin typeface="Arial"/>
                <a:cs typeface="Arial"/>
              </a:rPr>
              <a:t>Don’t smoke.</a:t>
            </a:r>
          </a:p>
          <a:p>
            <a:pPr lvl="1"/>
            <a:r>
              <a:rPr lang="en-AU" sz="1600" dirty="0">
                <a:latin typeface="Arial"/>
                <a:cs typeface="Arial"/>
              </a:rPr>
              <a:t>Get enough quality sleep.</a:t>
            </a:r>
          </a:p>
          <a:p>
            <a:endParaRPr lang="en-AU" sz="1000" dirty="0">
              <a:latin typeface="Arial"/>
              <a:cs typeface="Arial"/>
            </a:endParaRPr>
          </a:p>
          <a:p>
            <a:endParaRPr lang="en-US" sz="10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AU" sz="3600" dirty="0">
                <a:solidFill>
                  <a:schemeClr val="bg1"/>
                </a:solidFill>
                <a:latin typeface="Arial"/>
                <a:cs typeface="Arial"/>
              </a:rPr>
              <a:t>A quick personal overview</a:t>
            </a:r>
            <a:endParaRPr lang="en-US" sz="3600" dirty="0">
              <a:solidFill>
                <a:schemeClr val="bg1"/>
              </a:solidFill>
              <a:latin typeface="Arial"/>
              <a:cs typeface="Arial"/>
            </a:endParaRPr>
          </a:p>
        </p:txBody>
      </p:sp>
    </p:spTree>
    <p:extLst>
      <p:ext uri="{BB962C8B-B14F-4D97-AF65-F5344CB8AC3E}">
        <p14:creationId xmlns:p14="http://schemas.microsoft.com/office/powerpoint/2010/main" val="2291978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H 0013 SAHMRI Mind &amp; Brain powerpoint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rotWithShape="1">
          <a:blip r:embed="rId3"/>
          <a:srcRect l="4033" r="3750"/>
          <a:stretch/>
        </p:blipFill>
        <p:spPr>
          <a:xfrm>
            <a:off x="1" y="0"/>
            <a:ext cx="12192000" cy="6860683"/>
          </a:xfrm>
          <a:prstGeom prst="rect">
            <a:avLst/>
          </a:prstGeom>
          <a:effectLst>
            <a:outerShdw blurRad="50800" dist="50800" dir="5400000" algn="ctr" rotWithShape="0">
              <a:srgbClr val="000000">
                <a:alpha val="50000"/>
              </a:srgbClr>
            </a:outerShdw>
          </a:effectLst>
        </p:spPr>
      </p:pic>
      <p:sp>
        <p:nvSpPr>
          <p:cNvPr id="9" name="Subtitle 2"/>
          <p:cNvSpPr txBox="1">
            <a:spLocks/>
          </p:cNvSpPr>
          <p:nvPr/>
        </p:nvSpPr>
        <p:spPr>
          <a:xfrm>
            <a:off x="7832777" y="2169740"/>
            <a:ext cx="4405064" cy="1752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br>
              <a:rPr lang="en-US" sz="4000" dirty="0">
                <a:latin typeface="Arial"/>
                <a:cs typeface="Arial"/>
              </a:rPr>
            </a:br>
            <a:r>
              <a:rPr lang="en-US" sz="2400" i="1" dirty="0">
                <a:solidFill>
                  <a:schemeClr val="bg1"/>
                </a:solidFill>
                <a:latin typeface="Arial"/>
                <a:cs typeface="Arial"/>
              </a:rPr>
              <a:t>www.aaronjarden.com</a:t>
            </a:r>
          </a:p>
          <a:p>
            <a:pPr marL="0" indent="0" algn="ctr">
              <a:buNone/>
            </a:pPr>
            <a:r>
              <a:rPr lang="en-US" sz="1400" i="1" dirty="0">
                <a:solidFill>
                  <a:schemeClr val="bg1"/>
                </a:solidFill>
                <a:latin typeface="Arial"/>
                <a:cs typeface="Arial"/>
              </a:rPr>
              <a:t>Copy of these slides at: www.aaronjarden.com</a:t>
            </a:r>
          </a:p>
        </p:txBody>
      </p:sp>
      <p:sp>
        <p:nvSpPr>
          <p:cNvPr id="3" name="Subtitle 2"/>
          <p:cNvSpPr txBox="1">
            <a:spLocks/>
          </p:cNvSpPr>
          <p:nvPr/>
        </p:nvSpPr>
        <p:spPr>
          <a:xfrm>
            <a:off x="8405092" y="353075"/>
            <a:ext cx="3260436" cy="1106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i="1" dirty="0">
                <a:solidFill>
                  <a:schemeClr val="bg1"/>
                </a:solidFill>
                <a:latin typeface="Arial"/>
                <a:cs typeface="Arial"/>
              </a:rPr>
              <a:t>Dr Aaron Jarden</a:t>
            </a:r>
          </a:p>
          <a:p>
            <a:pPr marL="0" indent="0" algn="ctr">
              <a:buNone/>
            </a:pPr>
            <a:r>
              <a:rPr lang="en-US" sz="1400" i="1" dirty="0">
                <a:solidFill>
                  <a:schemeClr val="bg1"/>
                </a:solidFill>
                <a:latin typeface="Arial"/>
                <a:cs typeface="Arial"/>
              </a:rPr>
              <a:t>aaron.jarden@sahmri.com</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465434" y="1430830"/>
            <a:ext cx="1148987" cy="1148987"/>
          </a:xfrm>
          <a:prstGeom prst="rect">
            <a:avLst/>
          </a:prstGeom>
        </p:spPr>
      </p:pic>
    </p:spTree>
    <p:extLst>
      <p:ext uri="{BB962C8B-B14F-4D97-AF65-F5344CB8AC3E}">
        <p14:creationId xmlns:p14="http://schemas.microsoft.com/office/powerpoint/2010/main" val="3635037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An overview of the main models and frameworks for wellbeing.</a:t>
            </a:r>
          </a:p>
          <a:p>
            <a:pPr>
              <a:spcBef>
                <a:spcPts val="0"/>
              </a:spcBef>
            </a:pPr>
            <a:r>
              <a:rPr lang="en-NZ" sz="1600" dirty="0">
                <a:latin typeface="Arial"/>
                <a:cs typeface="Arial"/>
              </a:rPr>
              <a:t>Fordyce lists 14 techniques as fundamentals:</a:t>
            </a:r>
          </a:p>
          <a:p>
            <a:pPr marL="0" lvl="0" indent="0">
              <a:spcBef>
                <a:spcPts val="0"/>
              </a:spcBef>
              <a:buNone/>
            </a:pPr>
            <a:endParaRPr lang="en-NZ" sz="1600" dirty="0">
              <a:latin typeface="Arial"/>
              <a:cs typeface="Arial"/>
            </a:endParaRPr>
          </a:p>
          <a:p>
            <a:pPr lvl="0">
              <a:spcBef>
                <a:spcPts val="0"/>
              </a:spcBef>
              <a:buClr>
                <a:srgbClr val="00B0F0"/>
              </a:buClr>
              <a:buFont typeface="+mj-lt"/>
              <a:buAutoNum type="arabicPeriod"/>
            </a:pPr>
            <a:r>
              <a:rPr lang="en-NZ" sz="1600" dirty="0">
                <a:latin typeface="Arial"/>
                <a:cs typeface="Arial"/>
              </a:rPr>
              <a:t>Keep busy and be more active. </a:t>
            </a:r>
          </a:p>
          <a:p>
            <a:pPr lvl="0">
              <a:spcBef>
                <a:spcPts val="0"/>
              </a:spcBef>
              <a:buClr>
                <a:srgbClr val="00B0F0"/>
              </a:buClr>
              <a:buFont typeface="+mj-lt"/>
              <a:buAutoNum type="arabicPeriod"/>
            </a:pPr>
            <a:r>
              <a:rPr lang="en-NZ" sz="1600" dirty="0">
                <a:latin typeface="Arial"/>
                <a:cs typeface="Arial"/>
              </a:rPr>
              <a:t>Spend more time socializing.</a:t>
            </a:r>
          </a:p>
          <a:p>
            <a:pPr lvl="0">
              <a:spcBef>
                <a:spcPts val="0"/>
              </a:spcBef>
              <a:buClr>
                <a:srgbClr val="00B0F0"/>
              </a:buClr>
              <a:buFont typeface="+mj-lt"/>
              <a:buAutoNum type="arabicPeriod"/>
            </a:pPr>
            <a:r>
              <a:rPr lang="en-NZ" sz="1600" dirty="0">
                <a:latin typeface="Arial"/>
                <a:cs typeface="Arial"/>
              </a:rPr>
              <a:t>Be productive at meaningful work.</a:t>
            </a:r>
          </a:p>
          <a:p>
            <a:pPr lvl="0">
              <a:spcBef>
                <a:spcPts val="0"/>
              </a:spcBef>
              <a:buClr>
                <a:srgbClr val="00B0F0"/>
              </a:buClr>
              <a:buFont typeface="+mj-lt"/>
              <a:buAutoNum type="arabicPeriod"/>
            </a:pPr>
            <a:r>
              <a:rPr lang="en-NZ" sz="1600" dirty="0">
                <a:latin typeface="Arial"/>
                <a:cs typeface="Arial"/>
              </a:rPr>
              <a:t>Get better organized and plan things out.</a:t>
            </a:r>
          </a:p>
          <a:p>
            <a:pPr lvl="0">
              <a:spcBef>
                <a:spcPts val="0"/>
              </a:spcBef>
              <a:buClr>
                <a:srgbClr val="00B0F0"/>
              </a:buClr>
              <a:buFont typeface="+mj-lt"/>
              <a:buAutoNum type="arabicPeriod"/>
            </a:pPr>
            <a:r>
              <a:rPr lang="en-NZ" sz="1600" dirty="0">
                <a:latin typeface="Arial"/>
                <a:cs typeface="Arial"/>
              </a:rPr>
              <a:t>Stop worrying.</a:t>
            </a:r>
          </a:p>
          <a:p>
            <a:pPr lvl="0">
              <a:spcBef>
                <a:spcPts val="0"/>
              </a:spcBef>
              <a:buClr>
                <a:srgbClr val="00B0F0"/>
              </a:buClr>
              <a:buFont typeface="+mj-lt"/>
              <a:buAutoNum type="arabicPeriod"/>
            </a:pPr>
            <a:r>
              <a:rPr lang="en-NZ" sz="1600" dirty="0">
                <a:latin typeface="Arial"/>
                <a:cs typeface="Arial"/>
              </a:rPr>
              <a:t>Lower your expectations and aspirations.</a:t>
            </a:r>
          </a:p>
          <a:p>
            <a:pPr lvl="0">
              <a:spcBef>
                <a:spcPts val="0"/>
              </a:spcBef>
              <a:buClr>
                <a:srgbClr val="00B0F0"/>
              </a:buClr>
              <a:buFont typeface="+mj-lt"/>
              <a:buAutoNum type="arabicPeriod"/>
            </a:pPr>
            <a:r>
              <a:rPr lang="en-NZ" sz="1600" dirty="0">
                <a:latin typeface="Arial"/>
                <a:cs typeface="Arial"/>
              </a:rPr>
              <a:t>Develop positive, optimistic thinking.</a:t>
            </a:r>
          </a:p>
          <a:p>
            <a:pPr lvl="0">
              <a:spcBef>
                <a:spcPts val="0"/>
              </a:spcBef>
              <a:buClr>
                <a:srgbClr val="00B0F0"/>
              </a:buClr>
              <a:buFont typeface="+mj-lt"/>
              <a:buAutoNum type="arabicPeriod"/>
            </a:pPr>
            <a:r>
              <a:rPr lang="en-NZ" sz="1600" dirty="0">
                <a:latin typeface="Arial"/>
                <a:cs typeface="Arial"/>
              </a:rPr>
              <a:t>Become present oriented.</a:t>
            </a:r>
          </a:p>
          <a:p>
            <a:pPr lvl="0">
              <a:spcBef>
                <a:spcPts val="0"/>
              </a:spcBef>
              <a:buClr>
                <a:srgbClr val="00B0F0"/>
              </a:buClr>
              <a:buFont typeface="+mj-lt"/>
              <a:buAutoNum type="arabicPeriod"/>
            </a:pPr>
            <a:r>
              <a:rPr lang="en-NZ" sz="1600" dirty="0">
                <a:latin typeface="Arial"/>
                <a:cs typeface="Arial"/>
              </a:rPr>
              <a:t>Work on a healthy personality.</a:t>
            </a:r>
          </a:p>
          <a:p>
            <a:pPr lvl="0">
              <a:spcBef>
                <a:spcPts val="0"/>
              </a:spcBef>
              <a:buClr>
                <a:srgbClr val="00B0F0"/>
              </a:buClr>
              <a:buFont typeface="+mj-lt"/>
              <a:buAutoNum type="arabicPeriod"/>
            </a:pPr>
            <a:r>
              <a:rPr lang="en-NZ" sz="1600" dirty="0">
                <a:latin typeface="Arial"/>
                <a:cs typeface="Arial"/>
              </a:rPr>
              <a:t>Develop an outgoing, social personality.</a:t>
            </a:r>
          </a:p>
          <a:p>
            <a:pPr lvl="0">
              <a:spcBef>
                <a:spcPts val="0"/>
              </a:spcBef>
              <a:buClr>
                <a:srgbClr val="00B0F0"/>
              </a:buClr>
              <a:buFont typeface="+mj-lt"/>
              <a:buAutoNum type="arabicPeriod"/>
            </a:pPr>
            <a:r>
              <a:rPr lang="en-NZ" sz="1600" dirty="0">
                <a:latin typeface="Arial"/>
                <a:cs typeface="Arial"/>
              </a:rPr>
              <a:t>Be yourself.</a:t>
            </a:r>
          </a:p>
          <a:p>
            <a:pPr lvl="0">
              <a:spcBef>
                <a:spcPts val="0"/>
              </a:spcBef>
              <a:buClr>
                <a:srgbClr val="00B0F0"/>
              </a:buClr>
              <a:buFont typeface="+mj-lt"/>
              <a:buAutoNum type="arabicPeriod"/>
            </a:pPr>
            <a:r>
              <a:rPr lang="en-NZ" sz="1600" dirty="0">
                <a:latin typeface="Arial"/>
                <a:cs typeface="Arial"/>
              </a:rPr>
              <a:t>Eliminate negative feelings and problems.</a:t>
            </a:r>
          </a:p>
          <a:p>
            <a:pPr lvl="0">
              <a:spcBef>
                <a:spcPts val="0"/>
              </a:spcBef>
              <a:buClr>
                <a:srgbClr val="00B0F0"/>
              </a:buClr>
              <a:buFont typeface="+mj-lt"/>
              <a:buAutoNum type="arabicPeriod"/>
            </a:pPr>
            <a:r>
              <a:rPr lang="en-NZ" sz="1600" dirty="0">
                <a:latin typeface="Arial"/>
                <a:cs typeface="Arial"/>
              </a:rPr>
              <a:t>Close relationships are the number one source of happiness.</a:t>
            </a:r>
          </a:p>
          <a:p>
            <a:pPr lvl="0">
              <a:spcBef>
                <a:spcPts val="0"/>
              </a:spcBef>
              <a:buClr>
                <a:srgbClr val="00B0F0"/>
              </a:buClr>
              <a:buFont typeface="+mj-lt"/>
              <a:buAutoNum type="arabicPeriod"/>
            </a:pPr>
            <a:r>
              <a:rPr lang="en-NZ" sz="1600" dirty="0">
                <a:latin typeface="Arial"/>
                <a:cs typeface="Arial"/>
              </a:rPr>
              <a:t>Put happiness as your most important priority.</a:t>
            </a: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Frameworks and models</a:t>
            </a:r>
          </a:p>
        </p:txBody>
      </p:sp>
      <p:pic>
        <p:nvPicPr>
          <p:cNvPr id="9" name="Picture 8">
            <a:extLst>
              <a:ext uri="{FF2B5EF4-FFF2-40B4-BE49-F238E27FC236}">
                <a16:creationId xmlns:a16="http://schemas.microsoft.com/office/drawing/2014/main" id="{F7AB2F36-C38A-445F-B016-1EE489A3DF8F}"/>
              </a:ext>
            </a:extLst>
          </p:cNvPr>
          <p:cNvPicPr>
            <a:picLocks noChangeAspect="1"/>
          </p:cNvPicPr>
          <p:nvPr/>
        </p:nvPicPr>
        <p:blipFill>
          <a:blip r:embed="rId3"/>
          <a:stretch>
            <a:fillRect/>
          </a:stretch>
        </p:blipFill>
        <p:spPr>
          <a:xfrm>
            <a:off x="5560553" y="1675968"/>
            <a:ext cx="6631236" cy="3876419"/>
          </a:xfrm>
          <a:prstGeom prst="rect">
            <a:avLst/>
          </a:prstGeom>
        </p:spPr>
      </p:pic>
      <p:pic>
        <p:nvPicPr>
          <p:cNvPr id="4098" name="Picture 2" descr="https://images-na.ssl-images-amazon.com/images/I/51jZQYoFhfL._SX324_BO1,204,203,200_.jpg">
            <a:extLst>
              <a:ext uri="{FF2B5EF4-FFF2-40B4-BE49-F238E27FC236}">
                <a16:creationId xmlns:a16="http://schemas.microsoft.com/office/drawing/2014/main" id="{DC0C0AE9-8448-474B-8A39-49EDF11845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3360" y="4977352"/>
            <a:ext cx="1228639" cy="1880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9080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14949</TotalTime>
  <Words>6642</Words>
  <Application>Microsoft Office PowerPoint</Application>
  <PresentationFormat>Widescreen</PresentationFormat>
  <Paragraphs>603</Paragraphs>
  <Slides>87</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87</vt:i4>
      </vt:variant>
    </vt:vector>
  </HeadingPairs>
  <TitlesOfParts>
    <vt:vector size="9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Lena Madssen</dc:creator>
  <cp:lastModifiedBy>reviewer</cp:lastModifiedBy>
  <cp:revision>166</cp:revision>
  <cp:lastPrinted>2017-11-09T00:50:12Z</cp:lastPrinted>
  <dcterms:created xsi:type="dcterms:W3CDTF">2013-12-18T22:47:06Z</dcterms:created>
  <dcterms:modified xsi:type="dcterms:W3CDTF">2017-11-30T10:27:36Z</dcterms:modified>
</cp:coreProperties>
</file>