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41405175" cy="298831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203678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4073561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6110341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8147121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10183901" algn="l" defTabSz="4073561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12220682" algn="l" defTabSz="4073561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14257462" algn="l" defTabSz="4073561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16294242" algn="l" defTabSz="4073561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99"/>
    <a:srgbClr val="800080"/>
    <a:srgbClr val="FF0066"/>
    <a:srgbClr val="00FF00"/>
    <a:srgbClr val="F5801F"/>
    <a:srgbClr val="777777"/>
    <a:srgbClr val="969696"/>
    <a:srgbClr val="FFC7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34" autoAdjust="0"/>
    <p:restoredTop sz="99701" autoAdjust="0"/>
  </p:normalViewPr>
  <p:slideViewPr>
    <p:cSldViewPr>
      <p:cViewPr>
        <p:scale>
          <a:sx n="30" d="100"/>
          <a:sy n="30" d="100"/>
        </p:scale>
        <p:origin x="72" y="-66"/>
      </p:cViewPr>
      <p:guideLst>
        <p:guide orient="horz" pos="9412"/>
        <p:guide pos="1304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56E19C97-8A5F-48D9-AA75-B6B9E239BB54}" type="datetimeFigureOut">
              <a:rPr lang="en-US"/>
              <a:pPr>
                <a:defRPr/>
              </a:pPr>
              <a:t>5/31/2011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54100" y="685800"/>
            <a:ext cx="47498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NZ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NZ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A76F1EE6-E1A3-47AA-BD1B-819744FE626B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8952327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5300" kern="1200">
        <a:solidFill>
          <a:schemeClr val="tx1"/>
        </a:solidFill>
        <a:latin typeface="+mn-lt"/>
        <a:ea typeface="+mn-ea"/>
        <a:cs typeface="+mn-cs"/>
      </a:defRPr>
    </a:lvl1pPr>
    <a:lvl2pPr marL="2036780" algn="l" rtl="0" fontAlgn="base">
      <a:spcBef>
        <a:spcPct val="30000"/>
      </a:spcBef>
      <a:spcAft>
        <a:spcPct val="0"/>
      </a:spcAft>
      <a:defRPr sz="5300" kern="1200">
        <a:solidFill>
          <a:schemeClr val="tx1"/>
        </a:solidFill>
        <a:latin typeface="+mn-lt"/>
        <a:ea typeface="+mn-ea"/>
        <a:cs typeface="+mn-cs"/>
      </a:defRPr>
    </a:lvl2pPr>
    <a:lvl3pPr marL="4073561" algn="l" rtl="0" fontAlgn="base">
      <a:spcBef>
        <a:spcPct val="30000"/>
      </a:spcBef>
      <a:spcAft>
        <a:spcPct val="0"/>
      </a:spcAft>
      <a:defRPr sz="5300" kern="1200">
        <a:solidFill>
          <a:schemeClr val="tx1"/>
        </a:solidFill>
        <a:latin typeface="+mn-lt"/>
        <a:ea typeface="+mn-ea"/>
        <a:cs typeface="+mn-cs"/>
      </a:defRPr>
    </a:lvl3pPr>
    <a:lvl4pPr marL="6110341" algn="l" rtl="0" fontAlgn="base">
      <a:spcBef>
        <a:spcPct val="30000"/>
      </a:spcBef>
      <a:spcAft>
        <a:spcPct val="0"/>
      </a:spcAft>
      <a:defRPr sz="5300" kern="1200">
        <a:solidFill>
          <a:schemeClr val="tx1"/>
        </a:solidFill>
        <a:latin typeface="+mn-lt"/>
        <a:ea typeface="+mn-ea"/>
        <a:cs typeface="+mn-cs"/>
      </a:defRPr>
    </a:lvl4pPr>
    <a:lvl5pPr marL="8147121" algn="l" rtl="0" fontAlgn="base">
      <a:spcBef>
        <a:spcPct val="30000"/>
      </a:spcBef>
      <a:spcAft>
        <a:spcPct val="0"/>
      </a:spcAft>
      <a:defRPr sz="5300" kern="1200">
        <a:solidFill>
          <a:schemeClr val="tx1"/>
        </a:solidFill>
        <a:latin typeface="+mn-lt"/>
        <a:ea typeface="+mn-ea"/>
        <a:cs typeface="+mn-cs"/>
      </a:defRPr>
    </a:lvl5pPr>
    <a:lvl6pPr marL="10183901" algn="l" defTabSz="4073561" rtl="0" eaLnBrk="1" latinLnBrk="0" hangingPunct="1">
      <a:defRPr sz="5300" kern="1200">
        <a:solidFill>
          <a:schemeClr val="tx1"/>
        </a:solidFill>
        <a:latin typeface="+mn-lt"/>
        <a:ea typeface="+mn-ea"/>
        <a:cs typeface="+mn-cs"/>
      </a:defRPr>
    </a:lvl6pPr>
    <a:lvl7pPr marL="12220682" algn="l" defTabSz="4073561" rtl="0" eaLnBrk="1" latinLnBrk="0" hangingPunct="1">
      <a:defRPr sz="5300" kern="1200">
        <a:solidFill>
          <a:schemeClr val="tx1"/>
        </a:solidFill>
        <a:latin typeface="+mn-lt"/>
        <a:ea typeface="+mn-ea"/>
        <a:cs typeface="+mn-cs"/>
      </a:defRPr>
    </a:lvl7pPr>
    <a:lvl8pPr marL="14257462" algn="l" defTabSz="4073561" rtl="0" eaLnBrk="1" latinLnBrk="0" hangingPunct="1">
      <a:defRPr sz="5300" kern="1200">
        <a:solidFill>
          <a:schemeClr val="tx1"/>
        </a:solidFill>
        <a:latin typeface="+mn-lt"/>
        <a:ea typeface="+mn-ea"/>
        <a:cs typeface="+mn-cs"/>
      </a:defRPr>
    </a:lvl8pPr>
    <a:lvl9pPr marL="16294242" algn="l" defTabSz="4073561" rtl="0" eaLnBrk="1" latinLnBrk="0" hangingPunct="1">
      <a:defRPr sz="5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2273E2C-7EF5-4901-926D-705B7A60515F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fr-FR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54100" y="685800"/>
            <a:ext cx="47498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05388" y="9283132"/>
            <a:ext cx="35194399" cy="640549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10776" y="16933757"/>
            <a:ext cx="28983623" cy="763679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0367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0735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1103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1471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1839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2206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2574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62942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45D37D-A616-4F47-BAD5-5215BCF948D2}" type="datetimeFigureOut">
              <a:rPr lang="en-US"/>
              <a:pPr>
                <a:defRPr/>
              </a:pPr>
              <a:t>5/31/2011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8E4B4B-60C2-4AD5-87B6-1B869BA933B6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8D7DA2-B1DC-4C98-96B8-1DB8A1104E24}" type="datetimeFigureOut">
              <a:rPr lang="en-US"/>
              <a:pPr>
                <a:defRPr/>
              </a:pPr>
              <a:t>5/31/2011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16F210-358A-479E-908C-2CB803B8026B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0018752" y="1196712"/>
            <a:ext cx="9316164" cy="2549747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70259" y="1196712"/>
            <a:ext cx="27258407" cy="2549747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FA99CE-1FB6-4A00-9B40-8140C8F5A150}" type="datetimeFigureOut">
              <a:rPr lang="en-US"/>
              <a:pPr>
                <a:defRPr/>
              </a:pPr>
              <a:t>5/31/2011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F6E209-7F6C-4100-9402-AFE6053F2387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3CACCA-CFF4-4583-8481-0057CB6816BD}" type="datetimeFigureOut">
              <a:rPr lang="en-US"/>
              <a:pPr>
                <a:defRPr/>
              </a:pPr>
              <a:t>5/31/2011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0EAA69-64D5-4B5F-8877-F06A2B71BC94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0723" y="19202661"/>
            <a:ext cx="35194399" cy="5935116"/>
          </a:xfrm>
        </p:spPr>
        <p:txBody>
          <a:bodyPr anchor="t"/>
          <a:lstStyle>
            <a:lvl1pPr algn="l">
              <a:defRPr sz="17800" b="1" cap="all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70723" y="12665735"/>
            <a:ext cx="35194399" cy="6536926"/>
          </a:xfrm>
        </p:spPr>
        <p:txBody>
          <a:bodyPr anchor="b"/>
          <a:lstStyle>
            <a:lvl1pPr marL="0" indent="0">
              <a:buNone/>
              <a:defRPr sz="8900">
                <a:solidFill>
                  <a:schemeClr val="tx1">
                    <a:tint val="75000"/>
                  </a:schemeClr>
                </a:solidFill>
              </a:defRPr>
            </a:lvl1pPr>
            <a:lvl2pPr marL="2036780" indent="0">
              <a:buNone/>
              <a:defRPr sz="8000">
                <a:solidFill>
                  <a:schemeClr val="tx1">
                    <a:tint val="75000"/>
                  </a:schemeClr>
                </a:solidFill>
              </a:defRPr>
            </a:lvl2pPr>
            <a:lvl3pPr marL="4073561" indent="0">
              <a:buNone/>
              <a:defRPr sz="7100">
                <a:solidFill>
                  <a:schemeClr val="tx1">
                    <a:tint val="75000"/>
                  </a:schemeClr>
                </a:solidFill>
              </a:defRPr>
            </a:lvl3pPr>
            <a:lvl4pPr marL="6110341" indent="0">
              <a:buNone/>
              <a:defRPr sz="6200">
                <a:solidFill>
                  <a:schemeClr val="tx1">
                    <a:tint val="75000"/>
                  </a:schemeClr>
                </a:solidFill>
              </a:defRPr>
            </a:lvl4pPr>
            <a:lvl5pPr marL="8147121" indent="0">
              <a:buNone/>
              <a:defRPr sz="6200">
                <a:solidFill>
                  <a:schemeClr val="tx1">
                    <a:tint val="75000"/>
                  </a:schemeClr>
                </a:solidFill>
              </a:defRPr>
            </a:lvl5pPr>
            <a:lvl6pPr marL="10183901" indent="0">
              <a:buNone/>
              <a:defRPr sz="6200">
                <a:solidFill>
                  <a:schemeClr val="tx1">
                    <a:tint val="75000"/>
                  </a:schemeClr>
                </a:solidFill>
              </a:defRPr>
            </a:lvl6pPr>
            <a:lvl7pPr marL="12220682" indent="0">
              <a:buNone/>
              <a:defRPr sz="6200">
                <a:solidFill>
                  <a:schemeClr val="tx1">
                    <a:tint val="75000"/>
                  </a:schemeClr>
                </a:solidFill>
              </a:defRPr>
            </a:lvl7pPr>
            <a:lvl8pPr marL="14257462" indent="0">
              <a:buNone/>
              <a:defRPr sz="6200">
                <a:solidFill>
                  <a:schemeClr val="tx1">
                    <a:tint val="75000"/>
                  </a:schemeClr>
                </a:solidFill>
              </a:defRPr>
            </a:lvl8pPr>
            <a:lvl9pPr marL="16294242" indent="0">
              <a:buNone/>
              <a:defRPr sz="6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82CBA4-C7C8-42DB-8083-DE6FA7D40E22}" type="datetimeFigureOut">
              <a:rPr lang="en-US"/>
              <a:pPr>
                <a:defRPr/>
              </a:pPr>
              <a:t>5/31/2011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A3B361-924C-4662-B79D-6B60B7049E02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70259" y="6972725"/>
            <a:ext cx="18287286" cy="19721465"/>
          </a:xfrm>
        </p:spPr>
        <p:txBody>
          <a:bodyPr/>
          <a:lstStyle>
            <a:lvl1pPr>
              <a:defRPr sz="12500"/>
            </a:lvl1pPr>
            <a:lvl2pPr>
              <a:defRPr sz="10700"/>
            </a:lvl2pPr>
            <a:lvl3pPr>
              <a:defRPr sz="8900"/>
            </a:lvl3pPr>
            <a:lvl4pPr>
              <a:defRPr sz="8000"/>
            </a:lvl4pPr>
            <a:lvl5pPr>
              <a:defRPr sz="8000"/>
            </a:lvl5pPr>
            <a:lvl6pPr>
              <a:defRPr sz="8000"/>
            </a:lvl6pPr>
            <a:lvl7pPr>
              <a:defRPr sz="8000"/>
            </a:lvl7pPr>
            <a:lvl8pPr>
              <a:defRPr sz="8000"/>
            </a:lvl8pPr>
            <a:lvl9pPr>
              <a:defRPr sz="8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047630" y="6972725"/>
            <a:ext cx="18287286" cy="19721465"/>
          </a:xfrm>
        </p:spPr>
        <p:txBody>
          <a:bodyPr/>
          <a:lstStyle>
            <a:lvl1pPr>
              <a:defRPr sz="12500"/>
            </a:lvl1pPr>
            <a:lvl2pPr>
              <a:defRPr sz="10700"/>
            </a:lvl2pPr>
            <a:lvl3pPr>
              <a:defRPr sz="8900"/>
            </a:lvl3pPr>
            <a:lvl4pPr>
              <a:defRPr sz="8000"/>
            </a:lvl4pPr>
            <a:lvl5pPr>
              <a:defRPr sz="8000"/>
            </a:lvl5pPr>
            <a:lvl6pPr>
              <a:defRPr sz="8000"/>
            </a:lvl6pPr>
            <a:lvl7pPr>
              <a:defRPr sz="8000"/>
            </a:lvl7pPr>
            <a:lvl8pPr>
              <a:defRPr sz="8000"/>
            </a:lvl8pPr>
            <a:lvl9pPr>
              <a:defRPr sz="8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64C810-550F-43DF-B78F-E7B925DEC857}" type="datetimeFigureOut">
              <a:rPr lang="en-US"/>
              <a:pPr>
                <a:defRPr/>
              </a:pPr>
              <a:t>5/31/2011</a:t>
            </a:fld>
            <a:endParaRPr lang="en-N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0A6F6A-9DCD-4EE5-9A39-ECF22093A380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70259" y="6689113"/>
            <a:ext cx="18294476" cy="2787704"/>
          </a:xfrm>
        </p:spPr>
        <p:txBody>
          <a:bodyPr anchor="b"/>
          <a:lstStyle>
            <a:lvl1pPr marL="0" indent="0">
              <a:buNone/>
              <a:defRPr sz="10700" b="1"/>
            </a:lvl1pPr>
            <a:lvl2pPr marL="2036780" indent="0">
              <a:buNone/>
              <a:defRPr sz="8900" b="1"/>
            </a:lvl2pPr>
            <a:lvl3pPr marL="4073561" indent="0">
              <a:buNone/>
              <a:defRPr sz="8000" b="1"/>
            </a:lvl3pPr>
            <a:lvl4pPr marL="6110341" indent="0">
              <a:buNone/>
              <a:defRPr sz="7100" b="1"/>
            </a:lvl4pPr>
            <a:lvl5pPr marL="8147121" indent="0">
              <a:buNone/>
              <a:defRPr sz="7100" b="1"/>
            </a:lvl5pPr>
            <a:lvl6pPr marL="10183901" indent="0">
              <a:buNone/>
              <a:defRPr sz="7100" b="1"/>
            </a:lvl6pPr>
            <a:lvl7pPr marL="12220682" indent="0">
              <a:buNone/>
              <a:defRPr sz="7100" b="1"/>
            </a:lvl7pPr>
            <a:lvl8pPr marL="14257462" indent="0">
              <a:buNone/>
              <a:defRPr sz="7100" b="1"/>
            </a:lvl8pPr>
            <a:lvl9pPr marL="16294242" indent="0">
              <a:buNone/>
              <a:defRPr sz="7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70259" y="9476816"/>
            <a:ext cx="18294476" cy="17217372"/>
          </a:xfrm>
        </p:spPr>
        <p:txBody>
          <a:bodyPr/>
          <a:lstStyle>
            <a:lvl1pPr>
              <a:defRPr sz="10700"/>
            </a:lvl1pPr>
            <a:lvl2pPr>
              <a:defRPr sz="8900"/>
            </a:lvl2pPr>
            <a:lvl3pPr>
              <a:defRPr sz="8000"/>
            </a:lvl3pPr>
            <a:lvl4pPr>
              <a:defRPr sz="7100"/>
            </a:lvl4pPr>
            <a:lvl5pPr>
              <a:defRPr sz="7100"/>
            </a:lvl5pPr>
            <a:lvl6pPr>
              <a:defRPr sz="7100"/>
            </a:lvl6pPr>
            <a:lvl7pPr>
              <a:defRPr sz="7100"/>
            </a:lvl7pPr>
            <a:lvl8pPr>
              <a:defRPr sz="7100"/>
            </a:lvl8pPr>
            <a:lvl9pPr>
              <a:defRPr sz="7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1033256" y="6689113"/>
            <a:ext cx="18301662" cy="2787704"/>
          </a:xfrm>
        </p:spPr>
        <p:txBody>
          <a:bodyPr anchor="b"/>
          <a:lstStyle>
            <a:lvl1pPr marL="0" indent="0">
              <a:buNone/>
              <a:defRPr sz="10700" b="1"/>
            </a:lvl1pPr>
            <a:lvl2pPr marL="2036780" indent="0">
              <a:buNone/>
              <a:defRPr sz="8900" b="1"/>
            </a:lvl2pPr>
            <a:lvl3pPr marL="4073561" indent="0">
              <a:buNone/>
              <a:defRPr sz="8000" b="1"/>
            </a:lvl3pPr>
            <a:lvl4pPr marL="6110341" indent="0">
              <a:buNone/>
              <a:defRPr sz="7100" b="1"/>
            </a:lvl4pPr>
            <a:lvl5pPr marL="8147121" indent="0">
              <a:buNone/>
              <a:defRPr sz="7100" b="1"/>
            </a:lvl5pPr>
            <a:lvl6pPr marL="10183901" indent="0">
              <a:buNone/>
              <a:defRPr sz="7100" b="1"/>
            </a:lvl6pPr>
            <a:lvl7pPr marL="12220682" indent="0">
              <a:buNone/>
              <a:defRPr sz="7100" b="1"/>
            </a:lvl7pPr>
            <a:lvl8pPr marL="14257462" indent="0">
              <a:buNone/>
              <a:defRPr sz="7100" b="1"/>
            </a:lvl8pPr>
            <a:lvl9pPr marL="16294242" indent="0">
              <a:buNone/>
              <a:defRPr sz="7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1033256" y="9476816"/>
            <a:ext cx="18301662" cy="17217372"/>
          </a:xfrm>
        </p:spPr>
        <p:txBody>
          <a:bodyPr/>
          <a:lstStyle>
            <a:lvl1pPr>
              <a:defRPr sz="10700"/>
            </a:lvl1pPr>
            <a:lvl2pPr>
              <a:defRPr sz="8900"/>
            </a:lvl2pPr>
            <a:lvl3pPr>
              <a:defRPr sz="8000"/>
            </a:lvl3pPr>
            <a:lvl4pPr>
              <a:defRPr sz="7100"/>
            </a:lvl4pPr>
            <a:lvl5pPr>
              <a:defRPr sz="7100"/>
            </a:lvl5pPr>
            <a:lvl6pPr>
              <a:defRPr sz="7100"/>
            </a:lvl6pPr>
            <a:lvl7pPr>
              <a:defRPr sz="7100"/>
            </a:lvl7pPr>
            <a:lvl8pPr>
              <a:defRPr sz="7100"/>
            </a:lvl8pPr>
            <a:lvl9pPr>
              <a:defRPr sz="7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F1230B-CA72-45F0-B15E-441FCCA189ED}" type="datetimeFigureOut">
              <a:rPr lang="en-US"/>
              <a:pPr>
                <a:defRPr/>
              </a:pPr>
              <a:t>5/31/2011</a:t>
            </a:fld>
            <a:endParaRPr lang="en-NZ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157306-94F3-4E7D-8BB4-8844BF2FD031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7ED3EB-2900-45B3-BA7C-16E6DD69DCCD}" type="datetimeFigureOut">
              <a:rPr lang="en-US"/>
              <a:pPr>
                <a:defRPr/>
              </a:pPr>
              <a:t>5/31/2011</a:t>
            </a:fld>
            <a:endParaRPr lang="en-N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15FCE1-F659-41A8-9FD9-F3A44CE1BA04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27C165-6261-4571-A543-D3465C299955}" type="datetimeFigureOut">
              <a:rPr lang="en-US"/>
              <a:pPr>
                <a:defRPr/>
              </a:pPr>
              <a:t>5/31/2011</a:t>
            </a:fld>
            <a:endParaRPr lang="en-NZ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3C0DB6-9469-4E93-8C90-01C8F9F104A0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0261" y="1189790"/>
            <a:ext cx="13622017" cy="5063525"/>
          </a:xfrm>
        </p:spPr>
        <p:txBody>
          <a:bodyPr anchor="b"/>
          <a:lstStyle>
            <a:lvl1pPr algn="l">
              <a:defRPr sz="89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88273" y="1189792"/>
            <a:ext cx="23146643" cy="25504398"/>
          </a:xfrm>
        </p:spPr>
        <p:txBody>
          <a:bodyPr/>
          <a:lstStyle>
            <a:lvl1pPr>
              <a:defRPr sz="14300"/>
            </a:lvl1pPr>
            <a:lvl2pPr>
              <a:defRPr sz="12500"/>
            </a:lvl2pPr>
            <a:lvl3pPr>
              <a:defRPr sz="10700"/>
            </a:lvl3pPr>
            <a:lvl4pPr>
              <a:defRPr sz="8900"/>
            </a:lvl4pPr>
            <a:lvl5pPr>
              <a:defRPr sz="8900"/>
            </a:lvl5pPr>
            <a:lvl6pPr>
              <a:defRPr sz="8900"/>
            </a:lvl6pPr>
            <a:lvl7pPr>
              <a:defRPr sz="8900"/>
            </a:lvl7pPr>
            <a:lvl8pPr>
              <a:defRPr sz="8900"/>
            </a:lvl8pPr>
            <a:lvl9pPr>
              <a:defRPr sz="8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70261" y="6253317"/>
            <a:ext cx="13622017" cy="20440873"/>
          </a:xfrm>
        </p:spPr>
        <p:txBody>
          <a:bodyPr/>
          <a:lstStyle>
            <a:lvl1pPr marL="0" indent="0">
              <a:buNone/>
              <a:defRPr sz="6200"/>
            </a:lvl1pPr>
            <a:lvl2pPr marL="2036780" indent="0">
              <a:buNone/>
              <a:defRPr sz="5300"/>
            </a:lvl2pPr>
            <a:lvl3pPr marL="4073561" indent="0">
              <a:buNone/>
              <a:defRPr sz="4500"/>
            </a:lvl3pPr>
            <a:lvl4pPr marL="6110341" indent="0">
              <a:buNone/>
              <a:defRPr sz="4000"/>
            </a:lvl4pPr>
            <a:lvl5pPr marL="8147121" indent="0">
              <a:buNone/>
              <a:defRPr sz="4000"/>
            </a:lvl5pPr>
            <a:lvl6pPr marL="10183901" indent="0">
              <a:buNone/>
              <a:defRPr sz="4000"/>
            </a:lvl6pPr>
            <a:lvl7pPr marL="12220682" indent="0">
              <a:buNone/>
              <a:defRPr sz="4000"/>
            </a:lvl7pPr>
            <a:lvl8pPr marL="14257462" indent="0">
              <a:buNone/>
              <a:defRPr sz="4000"/>
            </a:lvl8pPr>
            <a:lvl9pPr marL="16294242" indent="0">
              <a:buNone/>
              <a:defRPr sz="4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EF401A-2238-48C2-A0BC-15BE0963E14F}" type="datetimeFigureOut">
              <a:rPr lang="en-US"/>
              <a:pPr>
                <a:defRPr/>
              </a:pPr>
              <a:t>5/31/2011</a:t>
            </a:fld>
            <a:endParaRPr lang="en-N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16F3B6-63F1-4F0E-8AD8-15425EA00694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5704" y="20918170"/>
            <a:ext cx="24843105" cy="2469508"/>
          </a:xfrm>
        </p:spPr>
        <p:txBody>
          <a:bodyPr anchor="b"/>
          <a:lstStyle>
            <a:lvl1pPr algn="l">
              <a:defRPr sz="89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115704" y="2670110"/>
            <a:ext cx="24843105" cy="17929860"/>
          </a:xfrm>
        </p:spPr>
        <p:txBody>
          <a:bodyPr rtlCol="0">
            <a:normAutofit/>
          </a:bodyPr>
          <a:lstStyle>
            <a:lvl1pPr marL="0" indent="0">
              <a:buNone/>
              <a:defRPr sz="14300"/>
            </a:lvl1pPr>
            <a:lvl2pPr marL="2036780" indent="0">
              <a:buNone/>
              <a:defRPr sz="12500"/>
            </a:lvl2pPr>
            <a:lvl3pPr marL="4073561" indent="0">
              <a:buNone/>
              <a:defRPr sz="10700"/>
            </a:lvl3pPr>
            <a:lvl4pPr marL="6110341" indent="0">
              <a:buNone/>
              <a:defRPr sz="8900"/>
            </a:lvl4pPr>
            <a:lvl5pPr marL="8147121" indent="0">
              <a:buNone/>
              <a:defRPr sz="8900"/>
            </a:lvl5pPr>
            <a:lvl6pPr marL="10183901" indent="0">
              <a:buNone/>
              <a:defRPr sz="8900"/>
            </a:lvl6pPr>
            <a:lvl7pPr marL="12220682" indent="0">
              <a:buNone/>
              <a:defRPr sz="8900"/>
            </a:lvl7pPr>
            <a:lvl8pPr marL="14257462" indent="0">
              <a:buNone/>
              <a:defRPr sz="8900"/>
            </a:lvl8pPr>
            <a:lvl9pPr marL="16294242" indent="0">
              <a:buNone/>
              <a:defRPr sz="8900"/>
            </a:lvl9pPr>
          </a:lstStyle>
          <a:p>
            <a:pPr lvl="0"/>
            <a:endParaRPr lang="en-NZ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15704" y="23387678"/>
            <a:ext cx="24843105" cy="3507112"/>
          </a:xfrm>
        </p:spPr>
        <p:txBody>
          <a:bodyPr/>
          <a:lstStyle>
            <a:lvl1pPr marL="0" indent="0">
              <a:buNone/>
              <a:defRPr sz="6200"/>
            </a:lvl1pPr>
            <a:lvl2pPr marL="2036780" indent="0">
              <a:buNone/>
              <a:defRPr sz="5300"/>
            </a:lvl2pPr>
            <a:lvl3pPr marL="4073561" indent="0">
              <a:buNone/>
              <a:defRPr sz="4500"/>
            </a:lvl3pPr>
            <a:lvl4pPr marL="6110341" indent="0">
              <a:buNone/>
              <a:defRPr sz="4000"/>
            </a:lvl4pPr>
            <a:lvl5pPr marL="8147121" indent="0">
              <a:buNone/>
              <a:defRPr sz="4000"/>
            </a:lvl5pPr>
            <a:lvl6pPr marL="10183901" indent="0">
              <a:buNone/>
              <a:defRPr sz="4000"/>
            </a:lvl6pPr>
            <a:lvl7pPr marL="12220682" indent="0">
              <a:buNone/>
              <a:defRPr sz="4000"/>
            </a:lvl7pPr>
            <a:lvl8pPr marL="14257462" indent="0">
              <a:buNone/>
              <a:defRPr sz="4000"/>
            </a:lvl8pPr>
            <a:lvl9pPr marL="16294242" indent="0">
              <a:buNone/>
              <a:defRPr sz="4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B653F8-FE09-4E5A-95F2-AA6F395372F6}" type="datetimeFigureOut">
              <a:rPr lang="en-US"/>
              <a:pPr>
                <a:defRPr/>
              </a:pPr>
              <a:t>5/31/2011</a:t>
            </a:fld>
            <a:endParaRPr lang="en-N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2BF402-A68B-4DAA-8666-FAF1409CDC6B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070259" y="1196709"/>
            <a:ext cx="37264658" cy="4980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07356" tIns="203678" rIns="407356" bIns="20367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NZ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070259" y="6972725"/>
            <a:ext cx="37264658" cy="19721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07356" tIns="203678" rIns="407356" bIns="20367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70259" y="27697209"/>
            <a:ext cx="9661208" cy="1590998"/>
          </a:xfrm>
          <a:prstGeom prst="rect">
            <a:avLst/>
          </a:prstGeom>
        </p:spPr>
        <p:txBody>
          <a:bodyPr vert="horz" lIns="407356" tIns="203678" rIns="407356" bIns="203678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53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8AA8E4F-7AB3-42DE-A9BF-6A3B4E22A2C4}" type="datetimeFigureOut">
              <a:rPr lang="en-US"/>
              <a:pPr>
                <a:defRPr/>
              </a:pPr>
              <a:t>5/31/2011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146768" y="27697209"/>
            <a:ext cx="13111639" cy="1590998"/>
          </a:xfrm>
          <a:prstGeom prst="rect">
            <a:avLst/>
          </a:prstGeom>
        </p:spPr>
        <p:txBody>
          <a:bodyPr vert="horz" lIns="407356" tIns="203678" rIns="407356" bIns="203678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53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9673709" y="27697209"/>
            <a:ext cx="9661208" cy="1590998"/>
          </a:xfrm>
          <a:prstGeom prst="rect">
            <a:avLst/>
          </a:prstGeom>
        </p:spPr>
        <p:txBody>
          <a:bodyPr vert="horz" lIns="407356" tIns="203678" rIns="407356" bIns="203678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53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807BF32-BCC2-451A-A653-A652CE25F021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196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196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196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196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19600">
          <a:solidFill>
            <a:schemeClr val="tx1"/>
          </a:solidFill>
          <a:latin typeface="Calibri" pitchFamily="34" charset="0"/>
        </a:defRPr>
      </a:lvl5pPr>
      <a:lvl6pPr marL="2036780" algn="ctr" rtl="0" fontAlgn="base">
        <a:spcBef>
          <a:spcPct val="0"/>
        </a:spcBef>
        <a:spcAft>
          <a:spcPct val="0"/>
        </a:spcAft>
        <a:defRPr sz="19600">
          <a:solidFill>
            <a:schemeClr val="tx1"/>
          </a:solidFill>
          <a:latin typeface="Calibri" pitchFamily="34" charset="0"/>
        </a:defRPr>
      </a:lvl6pPr>
      <a:lvl7pPr marL="4073561" algn="ctr" rtl="0" fontAlgn="base">
        <a:spcBef>
          <a:spcPct val="0"/>
        </a:spcBef>
        <a:spcAft>
          <a:spcPct val="0"/>
        </a:spcAft>
        <a:defRPr sz="19600">
          <a:solidFill>
            <a:schemeClr val="tx1"/>
          </a:solidFill>
          <a:latin typeface="Calibri" pitchFamily="34" charset="0"/>
        </a:defRPr>
      </a:lvl7pPr>
      <a:lvl8pPr marL="6110341" algn="ctr" rtl="0" fontAlgn="base">
        <a:spcBef>
          <a:spcPct val="0"/>
        </a:spcBef>
        <a:spcAft>
          <a:spcPct val="0"/>
        </a:spcAft>
        <a:defRPr sz="19600">
          <a:solidFill>
            <a:schemeClr val="tx1"/>
          </a:solidFill>
          <a:latin typeface="Calibri" pitchFamily="34" charset="0"/>
        </a:defRPr>
      </a:lvl8pPr>
      <a:lvl9pPr marL="8147121" algn="ctr" rtl="0" fontAlgn="base">
        <a:spcBef>
          <a:spcPct val="0"/>
        </a:spcBef>
        <a:spcAft>
          <a:spcPct val="0"/>
        </a:spcAft>
        <a:defRPr sz="19600">
          <a:solidFill>
            <a:schemeClr val="tx1"/>
          </a:solidFill>
          <a:latin typeface="Calibri" pitchFamily="34" charset="0"/>
        </a:defRPr>
      </a:lvl9pPr>
    </p:titleStyle>
    <p:bodyStyle>
      <a:lvl1pPr marL="1527585" indent="-1527585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4300" kern="1200">
          <a:solidFill>
            <a:schemeClr val="tx1"/>
          </a:solidFill>
          <a:latin typeface="+mn-lt"/>
          <a:ea typeface="+mn-ea"/>
          <a:cs typeface="+mn-cs"/>
        </a:defRPr>
      </a:lvl1pPr>
      <a:lvl2pPr marL="3309768" indent="-1272988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12500" kern="1200">
          <a:solidFill>
            <a:schemeClr val="tx1"/>
          </a:solidFill>
          <a:latin typeface="+mn-lt"/>
          <a:ea typeface="+mn-ea"/>
          <a:cs typeface="+mn-cs"/>
        </a:defRPr>
      </a:lvl2pPr>
      <a:lvl3pPr marL="5091951" indent="-101839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0700" kern="1200">
          <a:solidFill>
            <a:schemeClr val="tx1"/>
          </a:solidFill>
          <a:latin typeface="+mn-lt"/>
          <a:ea typeface="+mn-ea"/>
          <a:cs typeface="+mn-cs"/>
        </a:defRPr>
      </a:lvl3pPr>
      <a:lvl4pPr marL="7128731" indent="-101839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8900" kern="1200">
          <a:solidFill>
            <a:schemeClr val="tx1"/>
          </a:solidFill>
          <a:latin typeface="+mn-lt"/>
          <a:ea typeface="+mn-ea"/>
          <a:cs typeface="+mn-cs"/>
        </a:defRPr>
      </a:lvl4pPr>
      <a:lvl5pPr marL="9165511" indent="-101839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8900" kern="1200">
          <a:solidFill>
            <a:schemeClr val="tx1"/>
          </a:solidFill>
          <a:latin typeface="+mn-lt"/>
          <a:ea typeface="+mn-ea"/>
          <a:cs typeface="+mn-cs"/>
        </a:defRPr>
      </a:lvl5pPr>
      <a:lvl6pPr marL="11202292" indent="-1018390" algn="l" defTabSz="4073561" rtl="0" eaLnBrk="1" latinLnBrk="0" hangingPunct="1">
        <a:spcBef>
          <a:spcPct val="20000"/>
        </a:spcBef>
        <a:buFont typeface="Arial" pitchFamily="34" charset="0"/>
        <a:buChar char="•"/>
        <a:defRPr sz="8900" kern="1200">
          <a:solidFill>
            <a:schemeClr val="tx1"/>
          </a:solidFill>
          <a:latin typeface="+mn-lt"/>
          <a:ea typeface="+mn-ea"/>
          <a:cs typeface="+mn-cs"/>
        </a:defRPr>
      </a:lvl6pPr>
      <a:lvl7pPr marL="13239072" indent="-1018390" algn="l" defTabSz="4073561" rtl="0" eaLnBrk="1" latinLnBrk="0" hangingPunct="1">
        <a:spcBef>
          <a:spcPct val="20000"/>
        </a:spcBef>
        <a:buFont typeface="Arial" pitchFamily="34" charset="0"/>
        <a:buChar char="•"/>
        <a:defRPr sz="8900" kern="1200">
          <a:solidFill>
            <a:schemeClr val="tx1"/>
          </a:solidFill>
          <a:latin typeface="+mn-lt"/>
          <a:ea typeface="+mn-ea"/>
          <a:cs typeface="+mn-cs"/>
        </a:defRPr>
      </a:lvl7pPr>
      <a:lvl8pPr marL="15275852" indent="-1018390" algn="l" defTabSz="4073561" rtl="0" eaLnBrk="1" latinLnBrk="0" hangingPunct="1">
        <a:spcBef>
          <a:spcPct val="20000"/>
        </a:spcBef>
        <a:buFont typeface="Arial" pitchFamily="34" charset="0"/>
        <a:buChar char="•"/>
        <a:defRPr sz="8900" kern="1200">
          <a:solidFill>
            <a:schemeClr val="tx1"/>
          </a:solidFill>
          <a:latin typeface="+mn-lt"/>
          <a:ea typeface="+mn-ea"/>
          <a:cs typeface="+mn-cs"/>
        </a:defRPr>
      </a:lvl8pPr>
      <a:lvl9pPr marL="17312632" indent="-1018390" algn="l" defTabSz="4073561" rtl="0" eaLnBrk="1" latinLnBrk="0" hangingPunct="1">
        <a:spcBef>
          <a:spcPct val="20000"/>
        </a:spcBef>
        <a:buFont typeface="Arial" pitchFamily="34" charset="0"/>
        <a:buChar char="•"/>
        <a:defRPr sz="8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073561" rtl="0" eaLnBrk="1" latinLnBrk="0" hangingPunct="1">
        <a:defRPr sz="8000" kern="1200">
          <a:solidFill>
            <a:schemeClr val="tx1"/>
          </a:solidFill>
          <a:latin typeface="+mn-lt"/>
          <a:ea typeface="+mn-ea"/>
          <a:cs typeface="+mn-cs"/>
        </a:defRPr>
      </a:lvl1pPr>
      <a:lvl2pPr marL="2036780" algn="l" defTabSz="4073561" rtl="0" eaLnBrk="1" latinLnBrk="0" hangingPunct="1">
        <a:defRPr sz="8000" kern="1200">
          <a:solidFill>
            <a:schemeClr val="tx1"/>
          </a:solidFill>
          <a:latin typeface="+mn-lt"/>
          <a:ea typeface="+mn-ea"/>
          <a:cs typeface="+mn-cs"/>
        </a:defRPr>
      </a:lvl2pPr>
      <a:lvl3pPr marL="4073561" algn="l" defTabSz="4073561" rtl="0" eaLnBrk="1" latinLnBrk="0" hangingPunct="1">
        <a:defRPr sz="8000" kern="1200">
          <a:solidFill>
            <a:schemeClr val="tx1"/>
          </a:solidFill>
          <a:latin typeface="+mn-lt"/>
          <a:ea typeface="+mn-ea"/>
          <a:cs typeface="+mn-cs"/>
        </a:defRPr>
      </a:lvl3pPr>
      <a:lvl4pPr marL="6110341" algn="l" defTabSz="4073561" rtl="0" eaLnBrk="1" latinLnBrk="0" hangingPunct="1">
        <a:defRPr sz="8000" kern="1200">
          <a:solidFill>
            <a:schemeClr val="tx1"/>
          </a:solidFill>
          <a:latin typeface="+mn-lt"/>
          <a:ea typeface="+mn-ea"/>
          <a:cs typeface="+mn-cs"/>
        </a:defRPr>
      </a:lvl4pPr>
      <a:lvl5pPr marL="8147121" algn="l" defTabSz="4073561" rtl="0" eaLnBrk="1" latinLnBrk="0" hangingPunct="1">
        <a:defRPr sz="8000" kern="1200">
          <a:solidFill>
            <a:schemeClr val="tx1"/>
          </a:solidFill>
          <a:latin typeface="+mn-lt"/>
          <a:ea typeface="+mn-ea"/>
          <a:cs typeface="+mn-cs"/>
        </a:defRPr>
      </a:lvl5pPr>
      <a:lvl6pPr marL="10183901" algn="l" defTabSz="4073561" rtl="0" eaLnBrk="1" latinLnBrk="0" hangingPunct="1">
        <a:defRPr sz="8000" kern="1200">
          <a:solidFill>
            <a:schemeClr val="tx1"/>
          </a:solidFill>
          <a:latin typeface="+mn-lt"/>
          <a:ea typeface="+mn-ea"/>
          <a:cs typeface="+mn-cs"/>
        </a:defRPr>
      </a:lvl6pPr>
      <a:lvl7pPr marL="12220682" algn="l" defTabSz="4073561" rtl="0" eaLnBrk="1" latinLnBrk="0" hangingPunct="1">
        <a:defRPr sz="8000" kern="1200">
          <a:solidFill>
            <a:schemeClr val="tx1"/>
          </a:solidFill>
          <a:latin typeface="+mn-lt"/>
          <a:ea typeface="+mn-ea"/>
          <a:cs typeface="+mn-cs"/>
        </a:defRPr>
      </a:lvl7pPr>
      <a:lvl8pPr marL="14257462" algn="l" defTabSz="4073561" rtl="0" eaLnBrk="1" latinLnBrk="0" hangingPunct="1">
        <a:defRPr sz="8000" kern="1200">
          <a:solidFill>
            <a:schemeClr val="tx1"/>
          </a:solidFill>
          <a:latin typeface="+mn-lt"/>
          <a:ea typeface="+mn-ea"/>
          <a:cs typeface="+mn-cs"/>
        </a:defRPr>
      </a:lvl8pPr>
      <a:lvl9pPr marL="16294242" algn="l" defTabSz="4073561" rtl="0" eaLnBrk="1" latinLnBrk="0" hangingPunct="1">
        <a:defRPr sz="8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10" Type="http://schemas.openxmlformats.org/officeDocument/2006/relationships/image" Target="../media/image8.png"/><Relationship Id="rId4" Type="http://schemas.openxmlformats.org/officeDocument/2006/relationships/image" Target="../media/image2.wmf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3000">
              <a:schemeClr val="tx1">
                <a:lumMod val="75000"/>
                <a:lumOff val="25000"/>
                <a:alpha val="86000"/>
              </a:schemeClr>
            </a:gs>
            <a:gs pos="100000">
              <a:schemeClr val="bg2">
                <a:shade val="30000"/>
                <a:satMod val="20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Picture 4" descr="brilliantovui_doc-1144417452_i_1669_full"/>
          <p:cNvPicPr>
            <a:picLocks noChangeAspect="1" noChangeArrowheads="1"/>
          </p:cNvPicPr>
          <p:nvPr/>
        </p:nvPicPr>
        <p:blipFill>
          <a:blip r:embed="rId3">
            <a:lum bright="-57000" contrast="-83000"/>
          </a:blip>
          <a:srcRect l="14687" t="8731" r="12187" b="36426"/>
          <a:stretch>
            <a:fillRect/>
          </a:stretch>
        </p:blipFill>
        <p:spPr bwMode="auto">
          <a:xfrm>
            <a:off x="0" y="0"/>
            <a:ext cx="41405175" cy="29883100"/>
          </a:xfrm>
          <a:prstGeom prst="rect">
            <a:avLst/>
          </a:prstGeom>
          <a:noFill/>
          <a:ln w="152400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970296" y="933749"/>
            <a:ext cx="39141248" cy="3012046"/>
          </a:xfrm>
          <a:prstGeom prst="rect">
            <a:avLst/>
          </a:prstGeom>
        </p:spPr>
        <p:txBody>
          <a:bodyPr wrap="square" lIns="407356" tIns="203678" rIns="407356" bIns="203678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NZ" sz="8900" b="1" spc="891" dirty="0" smtClean="0">
                <a:solidFill>
                  <a:srgbClr val="FFFF00"/>
                </a:solidFill>
                <a:latin typeface="Eurostile" pitchFamily="34" charset="0"/>
              </a:rPr>
              <a:t> </a:t>
            </a:r>
            <a:r>
              <a:rPr lang="en-NZ" sz="8000" b="1" spc="891" dirty="0" smtClean="0">
                <a:solidFill>
                  <a:srgbClr val="FFFF00"/>
                </a:solidFill>
                <a:latin typeface="Eurostile" pitchFamily="34" charset="0"/>
              </a:rPr>
              <a:t>The </a:t>
            </a:r>
            <a:r>
              <a:rPr lang="en-NZ" sz="8000" b="1" spc="891" dirty="0">
                <a:solidFill>
                  <a:srgbClr val="FFFF00"/>
                </a:solidFill>
                <a:latin typeface="Eurostile" pitchFamily="34" charset="0"/>
              </a:rPr>
              <a:t>value in values: Relationships between personal values, and depressed mood and subjective </a:t>
            </a:r>
            <a:r>
              <a:rPr lang="en-NZ" sz="8000" b="1" spc="891" dirty="0" smtClean="0">
                <a:solidFill>
                  <a:srgbClr val="FFFF00"/>
                </a:solidFill>
                <a:latin typeface="Eurostile" pitchFamily="34" charset="0"/>
              </a:rPr>
              <a:t>wellbeing</a:t>
            </a:r>
            <a:endParaRPr lang="en-NZ" sz="8000" b="1" spc="891" dirty="0">
              <a:solidFill>
                <a:srgbClr val="FFFF00"/>
              </a:solidFill>
              <a:latin typeface="Eurostile" pitchFamily="34" charset="0"/>
            </a:endParaRPr>
          </a:p>
        </p:txBody>
      </p:sp>
      <p:sp>
        <p:nvSpPr>
          <p:cNvPr id="14340" name="TextBox 6"/>
          <p:cNvSpPr txBox="1">
            <a:spLocks noChangeArrowheads="1"/>
          </p:cNvSpPr>
          <p:nvPr/>
        </p:nvSpPr>
        <p:spPr bwMode="auto">
          <a:xfrm>
            <a:off x="6129235" y="3984395"/>
            <a:ext cx="28789514" cy="3088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07356" tIns="203678" rIns="407356" bIns="203678">
            <a:spAutoFit/>
          </a:bodyPr>
          <a:lstStyle/>
          <a:p>
            <a:pPr algn="ctr"/>
            <a:r>
              <a:rPr lang="en-NZ" sz="5400" b="1" dirty="0" smtClean="0">
                <a:solidFill>
                  <a:srgbClr val="FF0000"/>
                </a:solidFill>
                <a:latin typeface="Eurostile" pitchFamily="34" charset="0"/>
              </a:rPr>
              <a:t>Aaron Jarden</a:t>
            </a:r>
          </a:p>
          <a:p>
            <a:pPr algn="ctr"/>
            <a:r>
              <a:rPr lang="en-NZ" sz="2800" b="1" spc="200" dirty="0" err="1">
                <a:solidFill>
                  <a:schemeClr val="bg1"/>
                </a:solidFill>
                <a:latin typeface="Eurostile" pitchFamily="34" charset="0"/>
              </a:rPr>
              <a:t>a</a:t>
            </a:r>
            <a:r>
              <a:rPr lang="en-NZ" sz="2800" b="1" spc="200" dirty="0" err="1" smtClean="0">
                <a:solidFill>
                  <a:schemeClr val="bg1"/>
                </a:solidFill>
                <a:latin typeface="Eurostile" pitchFamily="34" charset="0"/>
              </a:rPr>
              <a:t>aron</a:t>
            </a:r>
            <a:r>
              <a:rPr lang="en-NZ" sz="2800" b="1" spc="200" dirty="0" smtClean="0">
                <a:solidFill>
                  <a:schemeClr val="bg1"/>
                </a:solidFill>
                <a:latin typeface="Eurostile" pitchFamily="34" charset="0"/>
              </a:rPr>
              <a:t> @ jarden.co.nz</a:t>
            </a:r>
            <a:endParaRPr lang="en-NZ" sz="2800" b="1" spc="200" dirty="0" smtClean="0">
              <a:solidFill>
                <a:schemeClr val="bg1"/>
              </a:solidFill>
              <a:latin typeface="Eurostile" pitchFamily="34" charset="0"/>
            </a:endParaRPr>
          </a:p>
          <a:p>
            <a:pPr algn="ctr"/>
            <a:endParaRPr lang="en-NZ" sz="1200" b="1" dirty="0" smtClean="0">
              <a:solidFill>
                <a:schemeClr val="bg1"/>
              </a:solidFill>
              <a:latin typeface="Eurostile" pitchFamily="34" charset="0"/>
            </a:endParaRPr>
          </a:p>
          <a:p>
            <a:pPr algn="ctr"/>
            <a:r>
              <a:rPr lang="en-NZ" sz="4800" b="1" dirty="0" smtClean="0">
                <a:solidFill>
                  <a:srgbClr val="00FF00"/>
                </a:solidFill>
                <a:latin typeface="Eurostile" pitchFamily="34" charset="0"/>
              </a:rPr>
              <a:t>Research Goal</a:t>
            </a:r>
          </a:p>
          <a:p>
            <a:pPr algn="ctr"/>
            <a:r>
              <a:rPr lang="en-NZ" sz="3200" dirty="0" smtClean="0">
                <a:solidFill>
                  <a:schemeClr val="bg1"/>
                </a:solidFill>
                <a:latin typeface="Eurostile" pitchFamily="34" charset="0"/>
              </a:rPr>
              <a:t>The goal of this research was to identify possible relationships between </a:t>
            </a:r>
            <a:r>
              <a:rPr lang="en-NZ" sz="3200" dirty="0" smtClean="0">
                <a:solidFill>
                  <a:schemeClr val="bg1"/>
                </a:solidFill>
                <a:latin typeface="Eurostile" pitchFamily="34" charset="0"/>
              </a:rPr>
              <a:t>values </a:t>
            </a:r>
            <a:r>
              <a:rPr lang="en-NZ" sz="3200" dirty="0" smtClean="0">
                <a:solidFill>
                  <a:schemeClr val="bg1"/>
                </a:solidFill>
                <a:latin typeface="Eurostile" pitchFamily="34" charset="0"/>
              </a:rPr>
              <a:t>and depressed mood, and values and subjective wellbeing.  </a:t>
            </a:r>
          </a:p>
        </p:txBody>
      </p:sp>
      <p:sp>
        <p:nvSpPr>
          <p:cNvPr id="14342" name="TextBox 9"/>
          <p:cNvSpPr txBox="1">
            <a:spLocks noChangeArrowheads="1"/>
          </p:cNvSpPr>
          <p:nvPr/>
        </p:nvSpPr>
        <p:spPr bwMode="auto">
          <a:xfrm>
            <a:off x="1378608" y="7533643"/>
            <a:ext cx="19145384" cy="21709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07356" tIns="203678" rIns="407356" bIns="203678">
            <a:spAutoFit/>
          </a:bodyPr>
          <a:lstStyle/>
          <a:p>
            <a:pPr algn="ctr"/>
            <a:r>
              <a:rPr lang="en-NZ" sz="4800" b="1" dirty="0" smtClean="0">
                <a:solidFill>
                  <a:srgbClr val="00FF00"/>
                </a:solidFill>
                <a:latin typeface="Eurostile" pitchFamily="34" charset="0"/>
              </a:rPr>
              <a:t>The Problem</a:t>
            </a:r>
          </a:p>
          <a:p>
            <a:pPr marL="457200" indent="-457200">
              <a:buFont typeface="Arial" pitchFamily="34" charset="0"/>
              <a:buChar char="•"/>
            </a:pPr>
            <a:endParaRPr lang="en-NZ" sz="2800" dirty="0" smtClean="0">
              <a:solidFill>
                <a:schemeClr val="bg1"/>
              </a:solidFill>
              <a:latin typeface="Eurostile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NZ" sz="2800" dirty="0" smtClean="0">
                <a:solidFill>
                  <a:schemeClr val="bg1"/>
                </a:solidFill>
                <a:latin typeface="Eurostile" pitchFamily="34" charset="0"/>
              </a:rPr>
              <a:t>Contemporary </a:t>
            </a:r>
            <a:r>
              <a:rPr lang="en-NZ" sz="2800" dirty="0">
                <a:solidFill>
                  <a:schemeClr val="bg1"/>
                </a:solidFill>
                <a:latin typeface="Eurostile" pitchFamily="34" charset="0"/>
              </a:rPr>
              <a:t>discourse, usage and endorsement of values is easily detectable in academic domains and applied disciplines. However, the study of values is almost non-existent within </a:t>
            </a:r>
            <a:r>
              <a:rPr lang="en-NZ" sz="2800" dirty="0" smtClean="0">
                <a:solidFill>
                  <a:schemeClr val="bg1"/>
                </a:solidFill>
                <a:latin typeface="Eurostile" pitchFamily="34" charset="0"/>
              </a:rPr>
              <a:t>psychology, especially in the areas of clinical and positive psychology. </a:t>
            </a:r>
            <a:endParaRPr lang="en-NZ" sz="2800" dirty="0">
              <a:solidFill>
                <a:schemeClr val="bg1"/>
              </a:solidFill>
              <a:latin typeface="Eurostile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NZ" sz="2800" dirty="0">
                <a:solidFill>
                  <a:schemeClr val="bg1"/>
                </a:solidFill>
                <a:latin typeface="Eurostile" pitchFamily="34" charset="0"/>
              </a:rPr>
              <a:t>Leading theorists have asserted that psychology has had much difficulty engaging with values (Davis, 2001; Kasser, 2002; Rohan, 2000), with very little known about what values are or their influence.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NZ" sz="2800" dirty="0">
                <a:solidFill>
                  <a:schemeClr val="bg1"/>
                </a:solidFill>
                <a:latin typeface="Eurostile" pitchFamily="34" charset="0"/>
              </a:rPr>
              <a:t>The developing field of positive psychology has showed an interest in values, however the current status regarding values is one of confusion, uncertainty, and ambiguity. </a:t>
            </a:r>
            <a:endParaRPr lang="en-NZ" sz="2800" dirty="0" smtClean="0">
              <a:solidFill>
                <a:schemeClr val="bg1"/>
              </a:solidFill>
              <a:latin typeface="Eurostile" pitchFamily="34" charset="0"/>
            </a:endParaRPr>
          </a:p>
          <a:p>
            <a:endParaRPr lang="en-NZ" sz="800" b="1" dirty="0" smtClean="0">
              <a:solidFill>
                <a:srgbClr val="00FF00"/>
              </a:solidFill>
              <a:latin typeface="Eurostile" pitchFamily="34" charset="0"/>
            </a:endParaRPr>
          </a:p>
          <a:p>
            <a:pPr algn="ctr"/>
            <a:r>
              <a:rPr lang="en-NZ" sz="4800" b="1" dirty="0" smtClean="0">
                <a:solidFill>
                  <a:srgbClr val="00FF00"/>
                </a:solidFill>
                <a:latin typeface="Eurostile" pitchFamily="34" charset="0"/>
              </a:rPr>
              <a:t>The Research</a:t>
            </a:r>
            <a:endParaRPr lang="en-NZ" sz="4800" b="1" dirty="0">
              <a:solidFill>
                <a:srgbClr val="00FF00"/>
              </a:solidFill>
              <a:latin typeface="Eurostile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endParaRPr lang="en-NZ" sz="2800" dirty="0" smtClean="0">
              <a:solidFill>
                <a:schemeClr val="bg1"/>
              </a:solidFill>
              <a:latin typeface="Eurostile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NZ" sz="2800" dirty="0" smtClean="0">
                <a:solidFill>
                  <a:schemeClr val="bg1"/>
                </a:solidFill>
                <a:latin typeface="Eurostile" pitchFamily="34" charset="0"/>
              </a:rPr>
              <a:t>Three </a:t>
            </a:r>
            <a:r>
              <a:rPr lang="en-NZ" sz="2800" dirty="0">
                <a:solidFill>
                  <a:schemeClr val="bg1"/>
                </a:solidFill>
                <a:latin typeface="Eurostile" pitchFamily="34" charset="0"/>
              </a:rPr>
              <a:t>empirical studies used Schwartz’s model of values (Schwartz, 1992) to </a:t>
            </a:r>
            <a:endParaRPr lang="en-NZ" sz="2800" dirty="0" smtClean="0">
              <a:solidFill>
                <a:schemeClr val="bg1"/>
              </a:solidFill>
              <a:latin typeface="Eurostile" pitchFamily="34" charset="0"/>
            </a:endParaRPr>
          </a:p>
          <a:p>
            <a:pPr indent="441325"/>
            <a:r>
              <a:rPr lang="en-NZ" sz="2800" dirty="0" smtClean="0">
                <a:solidFill>
                  <a:schemeClr val="bg1"/>
                </a:solidFill>
                <a:latin typeface="Eurostile" pitchFamily="34" charset="0"/>
              </a:rPr>
              <a:t>investigate </a:t>
            </a:r>
            <a:r>
              <a:rPr lang="en-NZ" sz="2800" dirty="0">
                <a:solidFill>
                  <a:schemeClr val="bg1"/>
                </a:solidFill>
                <a:latin typeface="Eurostile" pitchFamily="34" charset="0"/>
              </a:rPr>
              <a:t>relationships between personal values, depressed mood and subjective </a:t>
            </a:r>
            <a:r>
              <a:rPr lang="en-NZ" sz="2800" dirty="0" smtClean="0">
                <a:solidFill>
                  <a:schemeClr val="bg1"/>
                </a:solidFill>
                <a:latin typeface="Eurostile" pitchFamily="34" charset="0"/>
              </a:rPr>
              <a:t>wellbeing</a:t>
            </a:r>
            <a:r>
              <a:rPr lang="en-NZ" sz="2800" dirty="0">
                <a:solidFill>
                  <a:schemeClr val="bg1"/>
                </a:solidFill>
                <a:latin typeface="Eurostile" pitchFamily="34" charset="0"/>
              </a:rPr>
              <a:t>.</a:t>
            </a:r>
            <a:endParaRPr lang="en-NZ" sz="2800" dirty="0" smtClean="0">
              <a:solidFill>
                <a:schemeClr val="bg1"/>
              </a:solidFill>
              <a:latin typeface="Eurostile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endParaRPr lang="en-NZ" sz="2800" dirty="0">
              <a:solidFill>
                <a:schemeClr val="bg1"/>
              </a:solidFill>
              <a:latin typeface="Eurostile" pitchFamily="34" charset="0"/>
            </a:endParaRPr>
          </a:p>
          <a:p>
            <a:r>
              <a:rPr lang="en-GB" sz="4400" dirty="0" smtClean="0">
                <a:solidFill>
                  <a:srgbClr val="FFFF00"/>
                </a:solidFill>
                <a:latin typeface="Eurostile" pitchFamily="34" charset="0"/>
              </a:rPr>
              <a:t>Pilot Study</a:t>
            </a:r>
          </a:p>
          <a:p>
            <a:r>
              <a:rPr lang="en-GB" sz="3200" dirty="0">
                <a:solidFill>
                  <a:srgbClr val="00B0F0"/>
                </a:solidFill>
                <a:latin typeface="Eurostile" pitchFamily="34" charset="0"/>
              </a:rPr>
              <a:t>Procedure and Participants</a:t>
            </a:r>
          </a:p>
          <a:p>
            <a:pPr marL="457200" lvl="1" indent="-457200">
              <a:buFont typeface="Arial" pitchFamily="34" charset="0"/>
              <a:buChar char="•"/>
            </a:pPr>
            <a:r>
              <a:rPr lang="en-NZ" sz="2800" dirty="0" smtClean="0">
                <a:solidFill>
                  <a:schemeClr val="bg1"/>
                </a:solidFill>
                <a:latin typeface="Eurostile" pitchFamily="34" charset="0"/>
              </a:rPr>
              <a:t>A </a:t>
            </a:r>
            <a:r>
              <a:rPr lang="en-NZ" sz="2800" dirty="0">
                <a:solidFill>
                  <a:schemeClr val="bg1"/>
                </a:solidFill>
                <a:latin typeface="Eurostile" pitchFamily="34" charset="0"/>
              </a:rPr>
              <a:t>25 minute in-person survey (</a:t>
            </a:r>
            <a:r>
              <a:rPr lang="en-NZ" sz="2800" i="1" dirty="0">
                <a:solidFill>
                  <a:schemeClr val="bg1"/>
                </a:solidFill>
                <a:latin typeface="Eurostile" pitchFamily="34" charset="0"/>
              </a:rPr>
              <a:t>n</a:t>
            </a:r>
            <a:r>
              <a:rPr lang="en-NZ" sz="2800" dirty="0">
                <a:solidFill>
                  <a:schemeClr val="bg1"/>
                </a:solidFill>
                <a:latin typeface="Eurostile" pitchFamily="34" charset="0"/>
              </a:rPr>
              <a:t> = 103</a:t>
            </a:r>
            <a:r>
              <a:rPr lang="en-NZ" sz="2800" dirty="0" smtClean="0">
                <a:solidFill>
                  <a:schemeClr val="bg1"/>
                </a:solidFill>
                <a:latin typeface="Eurostile" pitchFamily="34" charset="0"/>
              </a:rPr>
              <a:t>).</a:t>
            </a:r>
          </a:p>
          <a:p>
            <a:pPr marL="457200" lvl="1" indent="-457200">
              <a:buFont typeface="Arial" pitchFamily="34" charset="0"/>
              <a:buChar char="•"/>
            </a:pPr>
            <a:r>
              <a:rPr lang="en-NZ" sz="2800" dirty="0" smtClean="0">
                <a:solidFill>
                  <a:schemeClr val="bg1"/>
                </a:solidFill>
                <a:latin typeface="Eurostile" pitchFamily="34" charset="0"/>
              </a:rPr>
              <a:t>Measured depressed mood (BDI </a:t>
            </a:r>
            <a:r>
              <a:rPr lang="en-NZ" sz="2800" dirty="0">
                <a:solidFill>
                  <a:schemeClr val="bg1"/>
                </a:solidFill>
                <a:latin typeface="Eurostile" pitchFamily="34" charset="0"/>
              </a:rPr>
              <a:t>- II: Beck </a:t>
            </a:r>
            <a:r>
              <a:rPr lang="en-NZ" sz="2800" i="1" dirty="0">
                <a:solidFill>
                  <a:schemeClr val="bg1"/>
                </a:solidFill>
                <a:latin typeface="Eurostile" pitchFamily="34" charset="0"/>
              </a:rPr>
              <a:t>et al</a:t>
            </a:r>
            <a:r>
              <a:rPr lang="en-NZ" sz="2800" dirty="0">
                <a:solidFill>
                  <a:schemeClr val="bg1"/>
                </a:solidFill>
                <a:latin typeface="Eurostile" pitchFamily="34" charset="0"/>
              </a:rPr>
              <a:t>., 1996), life </a:t>
            </a:r>
            <a:r>
              <a:rPr lang="en-NZ" sz="2800" dirty="0" smtClean="0">
                <a:solidFill>
                  <a:schemeClr val="bg1"/>
                </a:solidFill>
                <a:latin typeface="Eurostile" pitchFamily="34" charset="0"/>
              </a:rPr>
              <a:t>satisfaction (</a:t>
            </a:r>
            <a:r>
              <a:rPr lang="en-NZ" sz="2800" dirty="0">
                <a:solidFill>
                  <a:schemeClr val="bg1"/>
                </a:solidFill>
                <a:latin typeface="Eurostile" pitchFamily="34" charset="0"/>
              </a:rPr>
              <a:t>SwLS: Diener </a:t>
            </a:r>
            <a:r>
              <a:rPr lang="en-NZ" sz="2800" i="1" dirty="0">
                <a:solidFill>
                  <a:schemeClr val="bg1"/>
                </a:solidFill>
                <a:latin typeface="Eurostile" pitchFamily="34" charset="0"/>
              </a:rPr>
              <a:t>et al</a:t>
            </a:r>
            <a:r>
              <a:rPr lang="en-NZ" sz="2800" dirty="0">
                <a:solidFill>
                  <a:schemeClr val="bg1"/>
                </a:solidFill>
                <a:latin typeface="Eurostile" pitchFamily="34" charset="0"/>
              </a:rPr>
              <a:t>., 1985), emotional </a:t>
            </a:r>
            <a:r>
              <a:rPr lang="en-NZ" sz="2800" dirty="0" smtClean="0">
                <a:solidFill>
                  <a:schemeClr val="bg1"/>
                </a:solidFill>
                <a:latin typeface="Eurostile" pitchFamily="34" charset="0"/>
              </a:rPr>
              <a:t>wellbeing (</a:t>
            </a:r>
            <a:r>
              <a:rPr lang="en-NZ" sz="2800" dirty="0">
                <a:solidFill>
                  <a:schemeClr val="bg1"/>
                </a:solidFill>
                <a:latin typeface="Eurostile" pitchFamily="34" charset="0"/>
              </a:rPr>
              <a:t>HM: Fordyce, </a:t>
            </a:r>
            <a:r>
              <a:rPr lang="en-NZ" sz="2800" dirty="0" smtClean="0">
                <a:solidFill>
                  <a:schemeClr val="bg1"/>
                </a:solidFill>
                <a:latin typeface="Eurostile" pitchFamily="34" charset="0"/>
              </a:rPr>
              <a:t>1988), global </a:t>
            </a:r>
            <a:r>
              <a:rPr lang="en-NZ" sz="2800" dirty="0">
                <a:solidFill>
                  <a:schemeClr val="bg1"/>
                </a:solidFill>
                <a:latin typeface="Eurostile" pitchFamily="34" charset="0"/>
              </a:rPr>
              <a:t>subjective happiness (</a:t>
            </a:r>
            <a:r>
              <a:rPr lang="en-NZ" sz="2800" dirty="0">
                <a:solidFill>
                  <a:schemeClr val="bg1"/>
                </a:solidFill>
                <a:latin typeface="Eurostile" pitchFamily="34" charset="0"/>
              </a:rPr>
              <a:t>SHS: </a:t>
            </a:r>
            <a:r>
              <a:rPr lang="en-NZ" sz="2800" dirty="0" err="1">
                <a:solidFill>
                  <a:schemeClr val="bg1"/>
                </a:solidFill>
                <a:latin typeface="Eurostile" pitchFamily="34" charset="0"/>
              </a:rPr>
              <a:t>Lyubomirsky</a:t>
            </a:r>
            <a:r>
              <a:rPr lang="en-NZ" sz="2800" dirty="0">
                <a:solidFill>
                  <a:schemeClr val="bg1"/>
                </a:solidFill>
                <a:latin typeface="Eurostile" pitchFamily="34" charset="0"/>
              </a:rPr>
              <a:t> &amp; </a:t>
            </a:r>
            <a:r>
              <a:rPr lang="en-NZ" sz="2800" dirty="0" err="1">
                <a:solidFill>
                  <a:schemeClr val="bg1"/>
                </a:solidFill>
                <a:latin typeface="Eurostile" pitchFamily="34" charset="0"/>
              </a:rPr>
              <a:t>Lepper</a:t>
            </a:r>
            <a:r>
              <a:rPr lang="en-NZ" sz="2800" dirty="0">
                <a:solidFill>
                  <a:schemeClr val="bg1"/>
                </a:solidFill>
                <a:latin typeface="Eurostile" pitchFamily="34" charset="0"/>
              </a:rPr>
              <a:t>, 1999</a:t>
            </a:r>
            <a:r>
              <a:rPr lang="en-NZ" sz="2800" dirty="0">
                <a:solidFill>
                  <a:schemeClr val="bg1"/>
                </a:solidFill>
                <a:latin typeface="Eurostile" pitchFamily="34" charset="0"/>
              </a:rPr>
              <a:t>), </a:t>
            </a:r>
            <a:r>
              <a:rPr lang="en-NZ" sz="2800" dirty="0">
                <a:solidFill>
                  <a:schemeClr val="bg1"/>
                </a:solidFill>
                <a:latin typeface="Eurostile" pitchFamily="34" charset="0"/>
              </a:rPr>
              <a:t>personal </a:t>
            </a:r>
            <a:r>
              <a:rPr lang="en-NZ" sz="2800" dirty="0">
                <a:solidFill>
                  <a:schemeClr val="bg1"/>
                </a:solidFill>
                <a:latin typeface="Eurostile" pitchFamily="34" charset="0"/>
              </a:rPr>
              <a:t>values (SVS: </a:t>
            </a:r>
            <a:r>
              <a:rPr lang="en-GB" sz="2800" dirty="0">
                <a:solidFill>
                  <a:schemeClr val="bg1"/>
                </a:solidFill>
                <a:latin typeface="Eurostile" pitchFamily="34" charset="0"/>
              </a:rPr>
              <a:t>Schwartz, 1992; SSVS: Lindeman &amp; Verkasalo, 2005; PVQ: </a:t>
            </a:r>
            <a:r>
              <a:rPr lang="en-NZ" sz="2800" dirty="0">
                <a:solidFill>
                  <a:schemeClr val="bg1"/>
                </a:solidFill>
                <a:latin typeface="Eurostile" pitchFamily="34" charset="0"/>
              </a:rPr>
              <a:t>Schwartz </a:t>
            </a:r>
            <a:r>
              <a:rPr lang="en-NZ" sz="2800" i="1" dirty="0">
                <a:solidFill>
                  <a:schemeClr val="bg1"/>
                </a:solidFill>
                <a:latin typeface="Eurostile" pitchFamily="34" charset="0"/>
              </a:rPr>
              <a:t>et al</a:t>
            </a:r>
            <a:r>
              <a:rPr lang="en-NZ" sz="2800" dirty="0">
                <a:solidFill>
                  <a:schemeClr val="bg1"/>
                </a:solidFill>
                <a:latin typeface="Eurostile" pitchFamily="34" charset="0"/>
              </a:rPr>
              <a:t>., 2001</a:t>
            </a:r>
            <a:r>
              <a:rPr lang="en-GB" sz="2800" dirty="0">
                <a:solidFill>
                  <a:schemeClr val="bg1"/>
                </a:solidFill>
                <a:latin typeface="Eurostile" pitchFamily="34" charset="0"/>
              </a:rPr>
              <a:t>) and current </a:t>
            </a:r>
            <a:r>
              <a:rPr lang="en-GB" sz="2800" dirty="0" smtClean="0">
                <a:solidFill>
                  <a:schemeClr val="bg1"/>
                </a:solidFill>
                <a:latin typeface="Eurostile" pitchFamily="34" charset="0"/>
              </a:rPr>
              <a:t>satisfaction </a:t>
            </a:r>
            <a:r>
              <a:rPr lang="en-GB" sz="2800" dirty="0">
                <a:solidFill>
                  <a:schemeClr val="bg1"/>
                </a:solidFill>
                <a:latin typeface="Eurostile" pitchFamily="34" charset="0"/>
              </a:rPr>
              <a:t>with personal values (CS-SSVS: new scale).</a:t>
            </a:r>
            <a:endParaRPr lang="en-NZ" sz="2800" dirty="0">
              <a:solidFill>
                <a:schemeClr val="bg1"/>
              </a:solidFill>
              <a:latin typeface="Eurostile" pitchFamily="34" charset="0"/>
            </a:endParaRPr>
          </a:p>
          <a:p>
            <a:r>
              <a:rPr lang="en-GB" sz="3200" dirty="0" smtClean="0">
                <a:solidFill>
                  <a:srgbClr val="00B0F0"/>
                </a:solidFill>
                <a:latin typeface="Eurostile" pitchFamily="34" charset="0"/>
              </a:rPr>
              <a:t>Sample of key findings</a:t>
            </a:r>
            <a:endParaRPr lang="en-GB" sz="3200" dirty="0">
              <a:solidFill>
                <a:srgbClr val="00B0F0"/>
              </a:solidFill>
              <a:latin typeface="Eurostile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GB" sz="2800" dirty="0">
                <a:solidFill>
                  <a:schemeClr val="bg1"/>
                </a:solidFill>
                <a:latin typeface="Eurostile" pitchFamily="34" charset="0"/>
              </a:rPr>
              <a:t>The three </a:t>
            </a:r>
            <a:r>
              <a:rPr lang="en-GB" sz="2800" dirty="0" smtClean="0">
                <a:solidFill>
                  <a:schemeClr val="bg1"/>
                </a:solidFill>
                <a:latin typeface="Eurostile" pitchFamily="34" charset="0"/>
              </a:rPr>
              <a:t>different </a:t>
            </a:r>
            <a:r>
              <a:rPr lang="en-GB" sz="2800" dirty="0">
                <a:solidFill>
                  <a:schemeClr val="bg1"/>
                </a:solidFill>
                <a:latin typeface="Eurostile" pitchFamily="34" charset="0"/>
              </a:rPr>
              <a:t>ways of </a:t>
            </a:r>
            <a:r>
              <a:rPr lang="en-GB" sz="2800" dirty="0" smtClean="0">
                <a:solidFill>
                  <a:schemeClr val="bg1"/>
                </a:solidFill>
                <a:latin typeface="Eurostile" pitchFamily="34" charset="0"/>
              </a:rPr>
              <a:t>measuring </a:t>
            </a:r>
            <a:r>
              <a:rPr lang="en-GB" sz="2800" dirty="0">
                <a:solidFill>
                  <a:schemeClr val="bg1"/>
                </a:solidFill>
                <a:latin typeface="Eurostile" pitchFamily="34" charset="0"/>
              </a:rPr>
              <a:t>person values </a:t>
            </a:r>
            <a:r>
              <a:rPr lang="en-GB" sz="2800" dirty="0" smtClean="0">
                <a:solidFill>
                  <a:schemeClr val="bg1"/>
                </a:solidFill>
                <a:latin typeface="Eurostile" pitchFamily="34" charset="0"/>
              </a:rPr>
              <a:t>(SVS, SSVS, &amp; PVQ) are </a:t>
            </a:r>
            <a:r>
              <a:rPr lang="en-GB" sz="2800" dirty="0">
                <a:solidFill>
                  <a:schemeClr val="bg1"/>
                </a:solidFill>
                <a:latin typeface="Eurostile" pitchFamily="34" charset="0"/>
              </a:rPr>
              <a:t>highly </a:t>
            </a:r>
            <a:endParaRPr lang="en-GB" sz="2800" dirty="0" smtClean="0">
              <a:solidFill>
                <a:schemeClr val="bg1"/>
              </a:solidFill>
              <a:latin typeface="Eurostile" pitchFamily="34" charset="0"/>
            </a:endParaRPr>
          </a:p>
          <a:p>
            <a:pPr indent="457200"/>
            <a:r>
              <a:rPr lang="en-GB" sz="2800" dirty="0" smtClean="0">
                <a:solidFill>
                  <a:schemeClr val="bg1"/>
                </a:solidFill>
                <a:latin typeface="Eurostile" pitchFamily="34" charset="0"/>
              </a:rPr>
              <a:t>correlated, and all reflect Schwartz's model in the data.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NZ" sz="2800" dirty="0">
                <a:solidFill>
                  <a:schemeClr val="bg1"/>
                </a:solidFill>
                <a:latin typeface="Eurostile" pitchFamily="34" charset="0"/>
              </a:rPr>
              <a:t>G</a:t>
            </a:r>
            <a:r>
              <a:rPr lang="en-NZ" sz="2800" dirty="0" smtClean="0">
                <a:solidFill>
                  <a:schemeClr val="bg1"/>
                </a:solidFill>
                <a:latin typeface="Eurostile" pitchFamily="34" charset="0"/>
              </a:rPr>
              <a:t>reater </a:t>
            </a:r>
            <a:r>
              <a:rPr lang="en-NZ" sz="2800" dirty="0">
                <a:solidFill>
                  <a:srgbClr val="FF0000"/>
                </a:solidFill>
                <a:latin typeface="Eurostile" pitchFamily="34" charset="0"/>
              </a:rPr>
              <a:t>current satisfaction with values </a:t>
            </a:r>
            <a:r>
              <a:rPr lang="en-NZ" sz="2800" dirty="0">
                <a:solidFill>
                  <a:schemeClr val="bg1"/>
                </a:solidFill>
                <a:latin typeface="Eurostile" pitchFamily="34" charset="0"/>
              </a:rPr>
              <a:t>as a whole was associated with lower </a:t>
            </a:r>
            <a:endParaRPr lang="en-NZ" sz="2800" dirty="0" smtClean="0">
              <a:solidFill>
                <a:schemeClr val="bg1"/>
              </a:solidFill>
              <a:latin typeface="Eurostile" pitchFamily="34" charset="0"/>
            </a:endParaRPr>
          </a:p>
          <a:p>
            <a:pPr indent="457200"/>
            <a:r>
              <a:rPr lang="en-NZ" sz="2800" dirty="0">
                <a:solidFill>
                  <a:schemeClr val="bg1"/>
                </a:solidFill>
                <a:latin typeface="Eurostile" pitchFamily="34" charset="0"/>
              </a:rPr>
              <a:t>depressed</a:t>
            </a:r>
            <a:r>
              <a:rPr lang="en-NZ" sz="2800" dirty="0" smtClean="0">
                <a:solidFill>
                  <a:schemeClr val="bg1"/>
                </a:solidFill>
                <a:latin typeface="Eurostile" pitchFamily="34" charset="0"/>
              </a:rPr>
              <a:t> </a:t>
            </a:r>
            <a:r>
              <a:rPr lang="en-NZ" sz="2800" dirty="0">
                <a:solidFill>
                  <a:schemeClr val="bg1"/>
                </a:solidFill>
                <a:latin typeface="Eurostile" pitchFamily="34" charset="0"/>
              </a:rPr>
              <a:t>mood: </a:t>
            </a:r>
            <a:endParaRPr lang="en-NZ" sz="2800" dirty="0" smtClean="0">
              <a:solidFill>
                <a:schemeClr val="bg1"/>
              </a:solidFill>
              <a:latin typeface="Eurostile" pitchFamily="34" charset="0"/>
            </a:endParaRPr>
          </a:p>
          <a:p>
            <a:pPr marL="1443038" lvl="1" indent="-552450">
              <a:buFont typeface="Arial" pitchFamily="34" charset="0"/>
              <a:buChar char="•"/>
            </a:pPr>
            <a:r>
              <a:rPr lang="en-NZ" sz="2800" dirty="0">
                <a:solidFill>
                  <a:schemeClr val="bg1"/>
                </a:solidFill>
                <a:latin typeface="Eurostile" pitchFamily="34" charset="0"/>
              </a:rPr>
              <a:t>M</a:t>
            </a:r>
            <a:r>
              <a:rPr lang="en-NZ" sz="2800" dirty="0" smtClean="0">
                <a:solidFill>
                  <a:schemeClr val="bg1"/>
                </a:solidFill>
                <a:latin typeface="Eurostile" pitchFamily="34" charset="0"/>
              </a:rPr>
              <a:t>oderate </a:t>
            </a:r>
            <a:r>
              <a:rPr lang="en-NZ" sz="2800" dirty="0">
                <a:solidFill>
                  <a:schemeClr val="bg1"/>
                </a:solidFill>
                <a:latin typeface="Eurostile" pitchFamily="34" charset="0"/>
              </a:rPr>
              <a:t>negative correlation between total BDI-II scores and </a:t>
            </a:r>
            <a:endParaRPr lang="en-NZ" sz="2800" dirty="0" smtClean="0">
              <a:solidFill>
                <a:schemeClr val="bg1"/>
              </a:solidFill>
              <a:latin typeface="Eurostile" pitchFamily="34" charset="0"/>
            </a:endParaRPr>
          </a:p>
          <a:p>
            <a:pPr marL="1443038" lvl="1" indent="-552450"/>
            <a:r>
              <a:rPr lang="en-NZ" sz="2800" dirty="0">
                <a:solidFill>
                  <a:schemeClr val="bg1"/>
                </a:solidFill>
                <a:latin typeface="Eurostile" pitchFamily="34" charset="0"/>
              </a:rPr>
              <a:t>	</a:t>
            </a:r>
            <a:r>
              <a:rPr lang="en-NZ" sz="2800" dirty="0" smtClean="0">
                <a:solidFill>
                  <a:schemeClr val="bg1"/>
                </a:solidFill>
                <a:latin typeface="Eurostile" pitchFamily="34" charset="0"/>
              </a:rPr>
              <a:t>total </a:t>
            </a:r>
            <a:r>
              <a:rPr lang="en-NZ" sz="2800" dirty="0">
                <a:solidFill>
                  <a:schemeClr val="bg1"/>
                </a:solidFill>
                <a:latin typeface="Eurostile" pitchFamily="34" charset="0"/>
              </a:rPr>
              <a:t>CS-SSVS scores, </a:t>
            </a:r>
            <a:r>
              <a:rPr lang="en-NZ" sz="2800" i="1" dirty="0">
                <a:solidFill>
                  <a:schemeClr val="bg1"/>
                </a:solidFill>
                <a:latin typeface="Eurostile" pitchFamily="34" charset="0"/>
              </a:rPr>
              <a:t>r</a:t>
            </a:r>
            <a:r>
              <a:rPr lang="en-NZ" sz="2800" dirty="0">
                <a:solidFill>
                  <a:schemeClr val="bg1"/>
                </a:solidFill>
                <a:latin typeface="Eurostile" pitchFamily="34" charset="0"/>
              </a:rPr>
              <a:t> = -.34, </a:t>
            </a:r>
            <a:r>
              <a:rPr lang="en-NZ" sz="2800" i="1" dirty="0">
                <a:solidFill>
                  <a:schemeClr val="bg1"/>
                </a:solidFill>
                <a:latin typeface="Eurostile" pitchFamily="34" charset="0"/>
              </a:rPr>
              <a:t>p</a:t>
            </a:r>
            <a:r>
              <a:rPr lang="en-NZ" sz="2800" dirty="0">
                <a:solidFill>
                  <a:schemeClr val="bg1"/>
                </a:solidFill>
                <a:latin typeface="Eurostile" pitchFamily="34" charset="0"/>
              </a:rPr>
              <a:t> &lt; .01</a:t>
            </a:r>
            <a:r>
              <a:rPr lang="en-NZ" sz="2800" dirty="0" smtClean="0">
                <a:solidFill>
                  <a:schemeClr val="bg1"/>
                </a:solidFill>
                <a:latin typeface="Eurostile" pitchFamily="34" charset="0"/>
              </a:rPr>
              <a:t>.</a:t>
            </a:r>
          </a:p>
          <a:p>
            <a:pPr marL="1443038" lvl="1" indent="-552450">
              <a:buFont typeface="Arial" pitchFamily="34" charset="0"/>
              <a:buChar char="•"/>
            </a:pPr>
            <a:r>
              <a:rPr lang="en-GB" sz="2800" dirty="0" smtClean="0">
                <a:solidFill>
                  <a:schemeClr val="bg1"/>
                </a:solidFill>
                <a:latin typeface="Eurostile" pitchFamily="34" charset="0"/>
              </a:rPr>
              <a:t>Statistically significant independent samples </a:t>
            </a:r>
            <a:r>
              <a:rPr lang="en-GB" sz="2800" i="1" dirty="0" smtClean="0">
                <a:solidFill>
                  <a:schemeClr val="bg1"/>
                </a:solidFill>
                <a:latin typeface="Eurostile" pitchFamily="34" charset="0"/>
              </a:rPr>
              <a:t>t</a:t>
            </a:r>
            <a:r>
              <a:rPr lang="en-GB" sz="2800" dirty="0" smtClean="0">
                <a:solidFill>
                  <a:schemeClr val="bg1"/>
                </a:solidFill>
                <a:latin typeface="Eurostile" pitchFamily="34" charset="0"/>
              </a:rPr>
              <a:t>-test between </a:t>
            </a:r>
            <a:r>
              <a:rPr lang="en-NZ" sz="2800" dirty="0">
                <a:solidFill>
                  <a:schemeClr val="bg1"/>
                </a:solidFill>
                <a:latin typeface="Eurostile" pitchFamily="34" charset="0"/>
              </a:rPr>
              <a:t>current satisfaction with </a:t>
            </a:r>
            <a:endParaRPr lang="en-NZ" sz="2800" dirty="0" smtClean="0">
              <a:solidFill>
                <a:schemeClr val="bg1"/>
              </a:solidFill>
              <a:latin typeface="Eurostile" pitchFamily="34" charset="0"/>
            </a:endParaRPr>
          </a:p>
          <a:p>
            <a:pPr marL="890588" lvl="1" indent="552450"/>
            <a:r>
              <a:rPr lang="en-NZ" sz="2800" dirty="0" smtClean="0">
                <a:solidFill>
                  <a:schemeClr val="bg1"/>
                </a:solidFill>
                <a:latin typeface="Eurostile" pitchFamily="34" charset="0"/>
              </a:rPr>
              <a:t>values and </a:t>
            </a:r>
            <a:r>
              <a:rPr lang="en-GB" sz="2800" dirty="0" smtClean="0">
                <a:solidFill>
                  <a:schemeClr val="bg1"/>
                </a:solidFill>
                <a:latin typeface="Eurostile" pitchFamily="34" charset="0"/>
              </a:rPr>
              <a:t>those with depressed mood (</a:t>
            </a:r>
            <a:r>
              <a:rPr lang="en-GB" sz="2800" i="1" dirty="0" smtClean="0">
                <a:solidFill>
                  <a:schemeClr val="bg1"/>
                </a:solidFill>
                <a:latin typeface="Eurostile" pitchFamily="34" charset="0"/>
              </a:rPr>
              <a:t>M</a:t>
            </a:r>
            <a:r>
              <a:rPr lang="en-GB" sz="2800" dirty="0" smtClean="0">
                <a:solidFill>
                  <a:schemeClr val="bg1"/>
                </a:solidFill>
                <a:latin typeface="Eurostile" pitchFamily="34" charset="0"/>
              </a:rPr>
              <a:t> = 44.14, </a:t>
            </a:r>
            <a:r>
              <a:rPr lang="en-GB" sz="2800" i="1" dirty="0" smtClean="0">
                <a:solidFill>
                  <a:schemeClr val="bg1"/>
                </a:solidFill>
                <a:latin typeface="Eurostile" pitchFamily="34" charset="0"/>
              </a:rPr>
              <a:t>SD</a:t>
            </a:r>
            <a:r>
              <a:rPr lang="en-GB" sz="2800" dirty="0" smtClean="0">
                <a:solidFill>
                  <a:schemeClr val="bg1"/>
                </a:solidFill>
                <a:latin typeface="Eurostile" pitchFamily="34" charset="0"/>
              </a:rPr>
              <a:t> = 8.12) and those without </a:t>
            </a:r>
          </a:p>
          <a:p>
            <a:pPr marL="890588" lvl="1" indent="552450"/>
            <a:r>
              <a:rPr lang="en-GB" sz="2800" dirty="0">
                <a:solidFill>
                  <a:schemeClr val="bg1"/>
                </a:solidFill>
                <a:latin typeface="Eurostile" pitchFamily="34" charset="0"/>
              </a:rPr>
              <a:t>d</a:t>
            </a:r>
            <a:r>
              <a:rPr lang="en-GB" sz="2800" dirty="0" smtClean="0">
                <a:solidFill>
                  <a:schemeClr val="bg1"/>
                </a:solidFill>
                <a:latin typeface="Eurostile" pitchFamily="34" charset="0"/>
              </a:rPr>
              <a:t>epressed mood (</a:t>
            </a:r>
            <a:r>
              <a:rPr lang="en-GB" sz="2800" i="1" dirty="0" smtClean="0">
                <a:solidFill>
                  <a:schemeClr val="bg1"/>
                </a:solidFill>
                <a:latin typeface="Eurostile" pitchFamily="34" charset="0"/>
              </a:rPr>
              <a:t>M</a:t>
            </a:r>
            <a:r>
              <a:rPr lang="en-GB" sz="2800" dirty="0" smtClean="0">
                <a:solidFill>
                  <a:schemeClr val="bg1"/>
                </a:solidFill>
                <a:latin typeface="Eurostile" pitchFamily="34" charset="0"/>
              </a:rPr>
              <a:t> </a:t>
            </a:r>
            <a:r>
              <a:rPr lang="en-GB" sz="2800" dirty="0">
                <a:solidFill>
                  <a:schemeClr val="bg1"/>
                </a:solidFill>
                <a:latin typeface="Eurostile" pitchFamily="34" charset="0"/>
              </a:rPr>
              <a:t>= </a:t>
            </a:r>
            <a:r>
              <a:rPr lang="en-GB" sz="2800" dirty="0" smtClean="0">
                <a:solidFill>
                  <a:schemeClr val="bg1"/>
                </a:solidFill>
                <a:latin typeface="Eurostile" pitchFamily="34" charset="0"/>
              </a:rPr>
              <a:t>53.20, </a:t>
            </a:r>
            <a:r>
              <a:rPr lang="en-GB" sz="2800" i="1" dirty="0" smtClean="0">
                <a:solidFill>
                  <a:schemeClr val="bg1"/>
                </a:solidFill>
                <a:latin typeface="Eurostile" pitchFamily="34" charset="0"/>
              </a:rPr>
              <a:t>SD</a:t>
            </a:r>
            <a:r>
              <a:rPr lang="en-GB" sz="2800" dirty="0" smtClean="0">
                <a:solidFill>
                  <a:schemeClr val="bg1"/>
                </a:solidFill>
                <a:latin typeface="Eurostile" pitchFamily="34" charset="0"/>
              </a:rPr>
              <a:t> </a:t>
            </a:r>
            <a:r>
              <a:rPr lang="en-GB" sz="2800" dirty="0">
                <a:solidFill>
                  <a:schemeClr val="bg1"/>
                </a:solidFill>
                <a:latin typeface="Eurostile" pitchFamily="34" charset="0"/>
              </a:rPr>
              <a:t>= </a:t>
            </a:r>
            <a:r>
              <a:rPr lang="en-GB" sz="2800" dirty="0" smtClean="0">
                <a:solidFill>
                  <a:schemeClr val="bg1"/>
                </a:solidFill>
                <a:latin typeface="Eurostile" pitchFamily="34" charset="0"/>
              </a:rPr>
              <a:t>13.55, </a:t>
            </a:r>
            <a:r>
              <a:rPr lang="en-GB" sz="2800" i="1" dirty="0" smtClean="0">
                <a:solidFill>
                  <a:schemeClr val="bg1"/>
                </a:solidFill>
                <a:latin typeface="Eurostile" pitchFamily="34" charset="0"/>
              </a:rPr>
              <a:t>t</a:t>
            </a:r>
            <a:r>
              <a:rPr lang="en-GB" sz="2800" dirty="0" smtClean="0">
                <a:solidFill>
                  <a:schemeClr val="bg1"/>
                </a:solidFill>
                <a:latin typeface="Eurostile" pitchFamily="34" charset="0"/>
              </a:rPr>
              <a:t>(97) = 2.423, </a:t>
            </a:r>
            <a:r>
              <a:rPr lang="en-GB" sz="2800" i="1" dirty="0" smtClean="0">
                <a:solidFill>
                  <a:schemeClr val="bg1"/>
                </a:solidFill>
                <a:latin typeface="Eurostile" pitchFamily="34" charset="0"/>
              </a:rPr>
              <a:t>p</a:t>
            </a:r>
            <a:r>
              <a:rPr lang="en-GB" sz="2800" dirty="0" smtClean="0">
                <a:solidFill>
                  <a:schemeClr val="bg1"/>
                </a:solidFill>
                <a:latin typeface="Eurostile" pitchFamily="34" charset="0"/>
              </a:rPr>
              <a:t> = .017, </a:t>
            </a:r>
            <a:r>
              <a:rPr lang="en-GB" sz="2800" i="1" dirty="0" smtClean="0">
                <a:solidFill>
                  <a:schemeClr val="bg1"/>
                </a:solidFill>
                <a:latin typeface="Eurostile" pitchFamily="34" charset="0"/>
              </a:rPr>
              <a:t>d</a:t>
            </a:r>
            <a:r>
              <a:rPr lang="en-GB" sz="2800" dirty="0" smtClean="0">
                <a:solidFill>
                  <a:schemeClr val="bg1"/>
                </a:solidFill>
                <a:latin typeface="Eurostile" pitchFamily="34" charset="0"/>
              </a:rPr>
              <a:t> = .81) </a:t>
            </a:r>
            <a:endParaRPr lang="en-GB" sz="2800" dirty="0">
              <a:solidFill>
                <a:schemeClr val="bg1"/>
              </a:solidFill>
              <a:latin typeface="Eurostile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NZ" sz="2800" dirty="0" smtClean="0">
                <a:solidFill>
                  <a:schemeClr val="bg1"/>
                </a:solidFill>
                <a:latin typeface="Eurostile" pitchFamily="34" charset="0"/>
              </a:rPr>
              <a:t>Greater </a:t>
            </a:r>
            <a:r>
              <a:rPr lang="en-NZ" sz="2800" dirty="0">
                <a:solidFill>
                  <a:srgbClr val="FF0000"/>
                </a:solidFill>
                <a:latin typeface="Eurostile" pitchFamily="34" charset="0"/>
              </a:rPr>
              <a:t>current satisfaction with values </a:t>
            </a:r>
            <a:r>
              <a:rPr lang="en-NZ" sz="2800" dirty="0">
                <a:solidFill>
                  <a:schemeClr val="bg1"/>
                </a:solidFill>
                <a:latin typeface="Eurostile" pitchFamily="34" charset="0"/>
              </a:rPr>
              <a:t>as a whole </a:t>
            </a:r>
            <a:r>
              <a:rPr lang="en-NZ" sz="2800" dirty="0" smtClean="0">
                <a:solidFill>
                  <a:schemeClr val="bg1"/>
                </a:solidFill>
                <a:latin typeface="Eurostile" pitchFamily="34" charset="0"/>
              </a:rPr>
              <a:t>associated </a:t>
            </a:r>
            <a:r>
              <a:rPr lang="en-NZ" sz="2800" dirty="0">
                <a:solidFill>
                  <a:schemeClr val="bg1"/>
                </a:solidFill>
                <a:latin typeface="Eurostile" pitchFamily="34" charset="0"/>
              </a:rPr>
              <a:t>with </a:t>
            </a:r>
            <a:r>
              <a:rPr lang="en-NZ" sz="2800" dirty="0" smtClean="0">
                <a:solidFill>
                  <a:schemeClr val="bg1"/>
                </a:solidFill>
                <a:latin typeface="Eurostile" pitchFamily="34" charset="0"/>
              </a:rPr>
              <a:t>higher</a:t>
            </a:r>
            <a:endParaRPr lang="en-NZ" sz="2800" dirty="0">
              <a:solidFill>
                <a:schemeClr val="bg1"/>
              </a:solidFill>
              <a:latin typeface="Eurostile" pitchFamily="34" charset="0"/>
            </a:endParaRPr>
          </a:p>
          <a:p>
            <a:pPr indent="457200"/>
            <a:r>
              <a:rPr lang="en-NZ" sz="2800" dirty="0" smtClean="0">
                <a:solidFill>
                  <a:schemeClr val="bg1"/>
                </a:solidFill>
                <a:latin typeface="Eurostile" pitchFamily="34" charset="0"/>
              </a:rPr>
              <a:t>SwLS </a:t>
            </a:r>
            <a:r>
              <a:rPr lang="en-NZ" sz="2800" dirty="0">
                <a:solidFill>
                  <a:schemeClr val="bg1"/>
                </a:solidFill>
                <a:latin typeface="Eurostile" pitchFamily="34" charset="0"/>
              </a:rPr>
              <a:t>scores (</a:t>
            </a:r>
            <a:r>
              <a:rPr lang="en-NZ" sz="2800" i="1" dirty="0">
                <a:solidFill>
                  <a:schemeClr val="bg1"/>
                </a:solidFill>
                <a:latin typeface="Eurostile" pitchFamily="34" charset="0"/>
              </a:rPr>
              <a:t>r</a:t>
            </a:r>
            <a:r>
              <a:rPr lang="en-NZ" sz="2800" dirty="0">
                <a:solidFill>
                  <a:schemeClr val="bg1"/>
                </a:solidFill>
                <a:latin typeface="Eurostile" pitchFamily="34" charset="0"/>
              </a:rPr>
              <a:t> = .25, </a:t>
            </a:r>
            <a:r>
              <a:rPr lang="en-NZ" sz="2800" i="1" dirty="0">
                <a:solidFill>
                  <a:schemeClr val="bg1"/>
                </a:solidFill>
                <a:latin typeface="Eurostile" pitchFamily="34" charset="0"/>
              </a:rPr>
              <a:t>p</a:t>
            </a:r>
            <a:r>
              <a:rPr lang="en-NZ" sz="2800" dirty="0">
                <a:solidFill>
                  <a:schemeClr val="bg1"/>
                </a:solidFill>
                <a:latin typeface="Eurostile" pitchFamily="34" charset="0"/>
              </a:rPr>
              <a:t> &lt; .05</a:t>
            </a:r>
            <a:r>
              <a:rPr lang="en-NZ" sz="2800" dirty="0" smtClean="0">
                <a:solidFill>
                  <a:schemeClr val="bg1"/>
                </a:solidFill>
                <a:latin typeface="Eurostile" pitchFamily="34" charset="0"/>
              </a:rPr>
              <a:t>) </a:t>
            </a:r>
            <a:r>
              <a:rPr lang="en-NZ" sz="2800" dirty="0">
                <a:solidFill>
                  <a:schemeClr val="bg1"/>
                </a:solidFill>
                <a:latin typeface="Eurostile" pitchFamily="34" charset="0"/>
              </a:rPr>
              <a:t>and </a:t>
            </a:r>
            <a:r>
              <a:rPr lang="en-NZ" sz="2800" dirty="0" smtClean="0">
                <a:solidFill>
                  <a:schemeClr val="bg1"/>
                </a:solidFill>
                <a:latin typeface="Eurostile" pitchFamily="34" charset="0"/>
              </a:rPr>
              <a:t>SHS </a:t>
            </a:r>
            <a:r>
              <a:rPr lang="en-NZ" sz="2800" dirty="0">
                <a:solidFill>
                  <a:schemeClr val="bg1"/>
                </a:solidFill>
                <a:latin typeface="Eurostile" pitchFamily="34" charset="0"/>
              </a:rPr>
              <a:t>scores </a:t>
            </a:r>
            <a:r>
              <a:rPr lang="en-NZ" sz="2800" dirty="0" smtClean="0">
                <a:solidFill>
                  <a:schemeClr val="bg1"/>
                </a:solidFill>
                <a:latin typeface="Eurostile" pitchFamily="34" charset="0"/>
              </a:rPr>
              <a:t>(</a:t>
            </a:r>
            <a:r>
              <a:rPr lang="en-NZ" sz="2800" i="1" dirty="0">
                <a:solidFill>
                  <a:schemeClr val="bg1"/>
                </a:solidFill>
                <a:latin typeface="Eurostile" pitchFamily="34" charset="0"/>
              </a:rPr>
              <a:t>r</a:t>
            </a:r>
            <a:r>
              <a:rPr lang="en-NZ" sz="2800" dirty="0">
                <a:solidFill>
                  <a:schemeClr val="bg1"/>
                </a:solidFill>
                <a:latin typeface="Eurostile" pitchFamily="34" charset="0"/>
              </a:rPr>
              <a:t> = .33, </a:t>
            </a:r>
            <a:r>
              <a:rPr lang="en-NZ" sz="2800" i="1" dirty="0">
                <a:solidFill>
                  <a:schemeClr val="bg1"/>
                </a:solidFill>
                <a:latin typeface="Eurostile" pitchFamily="34" charset="0"/>
              </a:rPr>
              <a:t>p</a:t>
            </a:r>
            <a:r>
              <a:rPr lang="en-NZ" sz="2800" dirty="0">
                <a:solidFill>
                  <a:schemeClr val="bg1"/>
                </a:solidFill>
                <a:latin typeface="Eurostile" pitchFamily="34" charset="0"/>
              </a:rPr>
              <a:t> &lt; .01). </a:t>
            </a:r>
            <a:endParaRPr lang="en-GB" sz="2800" dirty="0">
              <a:solidFill>
                <a:schemeClr val="bg1"/>
              </a:solidFill>
              <a:latin typeface="Eurostile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GB" sz="2800" dirty="0" smtClean="0">
                <a:solidFill>
                  <a:schemeClr val="bg1"/>
                </a:solidFill>
                <a:latin typeface="Eurostile" pitchFamily="34" charset="0"/>
              </a:rPr>
              <a:t>The </a:t>
            </a:r>
            <a:r>
              <a:rPr lang="en-GB" sz="2800" dirty="0" smtClean="0">
                <a:solidFill>
                  <a:srgbClr val="FF0000"/>
                </a:solidFill>
                <a:latin typeface="Eurostile" pitchFamily="34" charset="0"/>
              </a:rPr>
              <a:t>importance of values as a whole </a:t>
            </a:r>
            <a:r>
              <a:rPr lang="en-GB" sz="2800" dirty="0" smtClean="0">
                <a:solidFill>
                  <a:schemeClr val="bg1"/>
                </a:solidFill>
                <a:latin typeface="Eurostile" pitchFamily="34" charset="0"/>
              </a:rPr>
              <a:t>was not associated with depressed mood or subjective wellbeing. </a:t>
            </a:r>
          </a:p>
          <a:p>
            <a:pPr marL="457200" indent="-457200">
              <a:buFont typeface="Arial" pitchFamily="34" charset="0"/>
              <a:buChar char="•"/>
            </a:pPr>
            <a:endParaRPr lang="en-GB" sz="2800" dirty="0">
              <a:solidFill>
                <a:schemeClr val="bg1"/>
              </a:solidFill>
              <a:latin typeface="Eurostile" pitchFamily="34" charset="0"/>
            </a:endParaRPr>
          </a:p>
          <a:p>
            <a:r>
              <a:rPr lang="en-GB" sz="4400" dirty="0" smtClean="0">
                <a:solidFill>
                  <a:srgbClr val="FFFF00"/>
                </a:solidFill>
                <a:latin typeface="Eurostile" pitchFamily="34" charset="0"/>
              </a:rPr>
              <a:t>Study 1</a:t>
            </a:r>
          </a:p>
          <a:p>
            <a:r>
              <a:rPr lang="en-GB" sz="3200" dirty="0">
                <a:solidFill>
                  <a:srgbClr val="00B0F0"/>
                </a:solidFill>
                <a:latin typeface="Eurostile" pitchFamily="34" charset="0"/>
              </a:rPr>
              <a:t>Procedure and Participants</a:t>
            </a:r>
          </a:p>
          <a:p>
            <a:pPr marL="457200" lvl="1" indent="-457200">
              <a:buFont typeface="Arial" pitchFamily="34" charset="0"/>
              <a:buChar char="•"/>
            </a:pPr>
            <a:r>
              <a:rPr lang="en-NZ" sz="2800" dirty="0">
                <a:solidFill>
                  <a:schemeClr val="bg1"/>
                </a:solidFill>
                <a:latin typeface="Eurostile" pitchFamily="34" charset="0"/>
              </a:rPr>
              <a:t>A </a:t>
            </a:r>
            <a:r>
              <a:rPr lang="en-NZ" sz="2800" dirty="0" smtClean="0">
                <a:solidFill>
                  <a:schemeClr val="bg1"/>
                </a:solidFill>
                <a:latin typeface="Eurostile" pitchFamily="34" charset="0"/>
              </a:rPr>
              <a:t>20 </a:t>
            </a:r>
            <a:r>
              <a:rPr lang="en-NZ" sz="2800" dirty="0">
                <a:solidFill>
                  <a:schemeClr val="bg1"/>
                </a:solidFill>
                <a:latin typeface="Eurostile" pitchFamily="34" charset="0"/>
              </a:rPr>
              <a:t>minute </a:t>
            </a:r>
            <a:r>
              <a:rPr lang="en-NZ" sz="2800" dirty="0" smtClean="0">
                <a:solidFill>
                  <a:schemeClr val="bg1"/>
                </a:solidFill>
                <a:latin typeface="Eurostile" pitchFamily="34" charset="0"/>
              </a:rPr>
              <a:t>online </a:t>
            </a:r>
            <a:r>
              <a:rPr lang="en-NZ" sz="2800" dirty="0">
                <a:solidFill>
                  <a:schemeClr val="bg1"/>
                </a:solidFill>
                <a:latin typeface="Eurostile" pitchFamily="34" charset="0"/>
              </a:rPr>
              <a:t>survey (</a:t>
            </a:r>
            <a:r>
              <a:rPr lang="en-NZ" sz="2800" i="1" dirty="0">
                <a:solidFill>
                  <a:schemeClr val="bg1"/>
                </a:solidFill>
                <a:latin typeface="Eurostile" pitchFamily="34" charset="0"/>
              </a:rPr>
              <a:t>n</a:t>
            </a:r>
            <a:r>
              <a:rPr lang="en-NZ" sz="2800" dirty="0">
                <a:solidFill>
                  <a:schemeClr val="bg1"/>
                </a:solidFill>
                <a:latin typeface="Eurostile" pitchFamily="34" charset="0"/>
              </a:rPr>
              <a:t> = </a:t>
            </a:r>
            <a:r>
              <a:rPr lang="en-NZ" sz="2800" dirty="0" smtClean="0">
                <a:solidFill>
                  <a:schemeClr val="bg1"/>
                </a:solidFill>
                <a:latin typeface="Eurostile" pitchFamily="34" charset="0"/>
              </a:rPr>
              <a:t>492).</a:t>
            </a:r>
            <a:endParaRPr lang="en-NZ" sz="2800" dirty="0">
              <a:solidFill>
                <a:schemeClr val="bg1"/>
              </a:solidFill>
              <a:latin typeface="Eurostile" pitchFamily="34" charset="0"/>
            </a:endParaRPr>
          </a:p>
          <a:p>
            <a:pPr marL="457200" lvl="1" indent="-457200">
              <a:buFont typeface="Arial" pitchFamily="34" charset="0"/>
              <a:buChar char="•"/>
            </a:pPr>
            <a:r>
              <a:rPr lang="en-NZ" sz="2800" dirty="0">
                <a:solidFill>
                  <a:schemeClr val="bg1"/>
                </a:solidFill>
                <a:latin typeface="Eurostile" pitchFamily="34" charset="0"/>
              </a:rPr>
              <a:t>Measured depressed mood </a:t>
            </a:r>
            <a:r>
              <a:rPr lang="en-NZ" sz="2800" dirty="0" smtClean="0">
                <a:solidFill>
                  <a:schemeClr val="bg1"/>
                </a:solidFill>
                <a:latin typeface="Eurostile" pitchFamily="34" charset="0"/>
              </a:rPr>
              <a:t>(</a:t>
            </a:r>
            <a:r>
              <a:rPr lang="en-NZ" sz="2800" dirty="0">
                <a:solidFill>
                  <a:schemeClr val="bg1"/>
                </a:solidFill>
                <a:latin typeface="Eurostile" pitchFamily="34" charset="0"/>
              </a:rPr>
              <a:t>CES-DS: </a:t>
            </a:r>
            <a:r>
              <a:rPr lang="en-NZ" sz="2800" dirty="0" err="1">
                <a:solidFill>
                  <a:schemeClr val="bg1"/>
                </a:solidFill>
                <a:latin typeface="Eurostile" pitchFamily="34" charset="0"/>
              </a:rPr>
              <a:t>Radloff</a:t>
            </a:r>
            <a:r>
              <a:rPr lang="en-NZ" sz="2800" dirty="0">
                <a:solidFill>
                  <a:schemeClr val="bg1"/>
                </a:solidFill>
                <a:latin typeface="Eurostile" pitchFamily="34" charset="0"/>
              </a:rPr>
              <a:t>, 1977), life satisfaction (</a:t>
            </a:r>
            <a:r>
              <a:rPr lang="en-NZ" sz="2800" dirty="0" smtClean="0">
                <a:solidFill>
                  <a:schemeClr val="bg1"/>
                </a:solidFill>
                <a:latin typeface="Eurostile" pitchFamily="34" charset="0"/>
              </a:rPr>
              <a:t>SwLS), </a:t>
            </a:r>
            <a:r>
              <a:rPr lang="en-NZ" sz="2800" dirty="0">
                <a:solidFill>
                  <a:schemeClr val="bg1"/>
                </a:solidFill>
                <a:latin typeface="Eurostile" pitchFamily="34" charset="0"/>
              </a:rPr>
              <a:t>emotional wellbeing (</a:t>
            </a:r>
            <a:r>
              <a:rPr lang="en-NZ" sz="2800" dirty="0" smtClean="0">
                <a:solidFill>
                  <a:schemeClr val="bg1"/>
                </a:solidFill>
                <a:latin typeface="Eurostile" pitchFamily="34" charset="0"/>
              </a:rPr>
              <a:t>HM), personal </a:t>
            </a:r>
            <a:r>
              <a:rPr lang="en-NZ" sz="2800" dirty="0">
                <a:solidFill>
                  <a:schemeClr val="bg1"/>
                </a:solidFill>
                <a:latin typeface="Eurostile" pitchFamily="34" charset="0"/>
              </a:rPr>
              <a:t>values </a:t>
            </a:r>
            <a:r>
              <a:rPr lang="en-NZ" sz="2800" dirty="0" smtClean="0">
                <a:solidFill>
                  <a:schemeClr val="bg1"/>
                </a:solidFill>
                <a:latin typeface="Eurostile" pitchFamily="34" charset="0"/>
              </a:rPr>
              <a:t>(</a:t>
            </a:r>
            <a:r>
              <a:rPr lang="en-GB" sz="2800" dirty="0" smtClean="0">
                <a:solidFill>
                  <a:schemeClr val="bg1"/>
                </a:solidFill>
                <a:latin typeface="Eurostile" pitchFamily="34" charset="0"/>
              </a:rPr>
              <a:t>PVQ) </a:t>
            </a:r>
            <a:r>
              <a:rPr lang="en-GB" sz="2800" dirty="0">
                <a:solidFill>
                  <a:schemeClr val="bg1"/>
                </a:solidFill>
                <a:latin typeface="Eurostile" pitchFamily="34" charset="0"/>
              </a:rPr>
              <a:t>and </a:t>
            </a:r>
            <a:r>
              <a:rPr lang="en-GB" sz="2800" dirty="0" smtClean="0">
                <a:solidFill>
                  <a:schemeClr val="bg1"/>
                </a:solidFill>
                <a:latin typeface="Eurostile" pitchFamily="34" charset="0"/>
              </a:rPr>
              <a:t>relational values questions (knowledge of values, living in alignment with values).</a:t>
            </a:r>
            <a:endParaRPr lang="en-NZ" sz="2800" dirty="0">
              <a:solidFill>
                <a:schemeClr val="bg1"/>
              </a:solidFill>
              <a:latin typeface="Eurostile" pitchFamily="34" charset="0"/>
            </a:endParaRPr>
          </a:p>
          <a:p>
            <a:r>
              <a:rPr lang="en-GB" sz="3200" dirty="0">
                <a:solidFill>
                  <a:srgbClr val="00B0F0"/>
                </a:solidFill>
                <a:latin typeface="Eurostile" pitchFamily="34" charset="0"/>
              </a:rPr>
              <a:t>Sample of key findings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NZ" sz="2800" dirty="0" smtClean="0">
                <a:solidFill>
                  <a:schemeClr val="bg1"/>
                </a:solidFill>
                <a:latin typeface="Eurostile" pitchFamily="34" charset="0"/>
              </a:rPr>
              <a:t>The </a:t>
            </a:r>
            <a:r>
              <a:rPr lang="en-NZ" sz="2800" dirty="0" smtClean="0">
                <a:solidFill>
                  <a:srgbClr val="FF0000"/>
                </a:solidFill>
                <a:latin typeface="Eurostile" pitchFamily="34" charset="0"/>
              </a:rPr>
              <a:t>importance of values as a whole </a:t>
            </a:r>
            <a:r>
              <a:rPr lang="en-NZ" sz="2800" dirty="0" smtClean="0">
                <a:solidFill>
                  <a:schemeClr val="bg1"/>
                </a:solidFill>
                <a:latin typeface="Eurostile" pitchFamily="34" charset="0"/>
              </a:rPr>
              <a:t>not associated with depressed mood, but greater importance associated with greater life satisfaction and emotional wellbeing.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NZ" sz="2800" dirty="0" smtClean="0">
                <a:solidFill>
                  <a:schemeClr val="bg1"/>
                </a:solidFill>
                <a:latin typeface="Eurostile" pitchFamily="34" charset="0"/>
              </a:rPr>
              <a:t>Greater </a:t>
            </a:r>
            <a:r>
              <a:rPr lang="en-NZ" sz="2800" dirty="0">
                <a:solidFill>
                  <a:srgbClr val="FF0000"/>
                </a:solidFill>
                <a:latin typeface="Eurostile" pitchFamily="34" charset="0"/>
              </a:rPr>
              <a:t>depressed mood </a:t>
            </a:r>
            <a:r>
              <a:rPr lang="en-NZ" sz="2800" dirty="0">
                <a:solidFill>
                  <a:schemeClr val="bg1"/>
                </a:solidFill>
                <a:latin typeface="Eurostile" pitchFamily="34" charset="0"/>
              </a:rPr>
              <a:t>was associated with lesser importance of </a:t>
            </a:r>
            <a:r>
              <a:rPr lang="en-NZ" sz="2800" dirty="0">
                <a:solidFill>
                  <a:srgbClr val="800080"/>
                </a:solidFill>
                <a:latin typeface="Eurostile" pitchFamily="34" charset="0"/>
              </a:rPr>
              <a:t>Stimulation</a:t>
            </a:r>
            <a:r>
              <a:rPr lang="en-NZ" sz="2800" dirty="0">
                <a:solidFill>
                  <a:schemeClr val="bg1"/>
                </a:solidFill>
                <a:latin typeface="Eurostile" pitchFamily="34" charset="0"/>
              </a:rPr>
              <a:t>, </a:t>
            </a:r>
            <a:r>
              <a:rPr lang="en-NZ" sz="2800" dirty="0">
                <a:solidFill>
                  <a:srgbClr val="800080"/>
                </a:solidFill>
                <a:latin typeface="Eurostile" pitchFamily="34" charset="0"/>
              </a:rPr>
              <a:t>Self-Direction </a:t>
            </a:r>
            <a:r>
              <a:rPr lang="en-NZ" sz="2800" dirty="0">
                <a:solidFill>
                  <a:schemeClr val="bg1"/>
                </a:solidFill>
                <a:latin typeface="Eurostile" pitchFamily="34" charset="0"/>
              </a:rPr>
              <a:t>and </a:t>
            </a:r>
            <a:r>
              <a:rPr lang="en-NZ" sz="2800" dirty="0" smtClean="0">
                <a:solidFill>
                  <a:srgbClr val="800080"/>
                </a:solidFill>
                <a:latin typeface="Eurostile" pitchFamily="34" charset="0"/>
              </a:rPr>
              <a:t>Hedonism</a:t>
            </a:r>
            <a:r>
              <a:rPr lang="en-NZ" sz="2800" dirty="0" smtClean="0">
                <a:solidFill>
                  <a:schemeClr val="bg1"/>
                </a:solidFill>
                <a:latin typeface="Eurostile" pitchFamily="34" charset="0"/>
              </a:rPr>
              <a:t>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NZ" sz="2800" dirty="0">
                <a:solidFill>
                  <a:schemeClr val="bg1"/>
                </a:solidFill>
                <a:latin typeface="Eurostile" pitchFamily="34" charset="0"/>
              </a:rPr>
              <a:t>Greater</a:t>
            </a:r>
            <a:r>
              <a:rPr lang="en-NZ" sz="2800" dirty="0">
                <a:solidFill>
                  <a:srgbClr val="FF0000"/>
                </a:solidFill>
                <a:latin typeface="Eurostile" pitchFamily="34" charset="0"/>
              </a:rPr>
              <a:t> subjective wellbeing </a:t>
            </a:r>
            <a:r>
              <a:rPr lang="en-NZ" sz="2800" dirty="0">
                <a:solidFill>
                  <a:schemeClr val="bg1"/>
                </a:solidFill>
                <a:latin typeface="Eurostile" pitchFamily="34" charset="0"/>
              </a:rPr>
              <a:t>was associated with greater importance of </a:t>
            </a:r>
            <a:r>
              <a:rPr lang="en-NZ" sz="2800" dirty="0">
                <a:solidFill>
                  <a:srgbClr val="800080"/>
                </a:solidFill>
                <a:latin typeface="Eurostile" pitchFamily="34" charset="0"/>
              </a:rPr>
              <a:t>Stimulation</a:t>
            </a:r>
            <a:r>
              <a:rPr lang="en-NZ" sz="2800" dirty="0">
                <a:solidFill>
                  <a:schemeClr val="bg1"/>
                </a:solidFill>
                <a:latin typeface="Eurostile" pitchFamily="34" charset="0"/>
              </a:rPr>
              <a:t>, </a:t>
            </a:r>
            <a:r>
              <a:rPr lang="en-NZ" sz="2800" dirty="0">
                <a:solidFill>
                  <a:srgbClr val="800080"/>
                </a:solidFill>
                <a:latin typeface="Eurostile" pitchFamily="34" charset="0"/>
              </a:rPr>
              <a:t>Self-Direction</a:t>
            </a:r>
            <a:r>
              <a:rPr lang="en-NZ" sz="2800" dirty="0">
                <a:solidFill>
                  <a:schemeClr val="bg1"/>
                </a:solidFill>
                <a:latin typeface="Eurostile" pitchFamily="34" charset="0"/>
              </a:rPr>
              <a:t>, </a:t>
            </a:r>
            <a:r>
              <a:rPr lang="en-NZ" sz="2800" dirty="0">
                <a:solidFill>
                  <a:srgbClr val="800080"/>
                </a:solidFill>
                <a:latin typeface="Eurostile" pitchFamily="34" charset="0"/>
              </a:rPr>
              <a:t>Hedonism</a:t>
            </a:r>
            <a:r>
              <a:rPr lang="en-NZ" sz="2800" dirty="0">
                <a:solidFill>
                  <a:schemeClr val="bg1"/>
                </a:solidFill>
                <a:latin typeface="Eurostile" pitchFamily="34" charset="0"/>
              </a:rPr>
              <a:t>  and </a:t>
            </a:r>
            <a:r>
              <a:rPr lang="en-NZ" sz="2800" dirty="0">
                <a:solidFill>
                  <a:srgbClr val="800080"/>
                </a:solidFill>
                <a:latin typeface="Eurostile" pitchFamily="34" charset="0"/>
              </a:rPr>
              <a:t>Benevolence</a:t>
            </a:r>
            <a:r>
              <a:rPr lang="en-NZ" sz="2800" dirty="0">
                <a:solidFill>
                  <a:schemeClr val="bg1"/>
                </a:solidFill>
                <a:latin typeface="Eurostile" pitchFamily="34" charset="0"/>
              </a:rPr>
              <a:t>. </a:t>
            </a:r>
            <a:r>
              <a:rPr lang="en-NZ" sz="2800" dirty="0" smtClean="0">
                <a:solidFill>
                  <a:schemeClr val="bg1"/>
                </a:solidFill>
                <a:latin typeface="Eurostile" pitchFamily="34" charset="0"/>
              </a:rPr>
              <a:t>                                                                                   </a:t>
            </a:r>
            <a:endParaRPr lang="en-NZ" sz="2800" dirty="0">
              <a:solidFill>
                <a:srgbClr val="FF0000"/>
              </a:solidFill>
              <a:latin typeface="Eurostile" pitchFamily="34" charset="0"/>
            </a:endParaRPr>
          </a:p>
        </p:txBody>
      </p:sp>
      <p:pic>
        <p:nvPicPr>
          <p:cNvPr id="21" name="Picture 3" descr="C:\Users\Aaron Jarden\AppData\Local\Microsoft\Windows\Temporary Internet Files\Content.IE5\OC7B3GUQ\MCj04379760000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6200000">
            <a:off x="38483648" y="21981030"/>
            <a:ext cx="4980456" cy="862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3" descr="C:\Users\Aaron Jarden\AppData\Local\Microsoft\Windows\Temporary Internet Files\Content.IE5\OC7B3GUQ\MCj04379760000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38483648" y="26961573"/>
            <a:ext cx="4980456" cy="862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3" descr="C:\Users\Aaron Jarden\AppData\Local\Microsoft\Windows\Temporary Internet Files\Content.IE5\OC7B3GUQ\MCj04379760000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38483648" y="17000478"/>
            <a:ext cx="4980456" cy="862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3" descr="C:\Users\Aaron Jarden\AppData\Local\Microsoft\Windows\Temporary Internet Files\Content.IE5\OC7B3GUQ\MCj04379760000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6200000">
            <a:off x="38483648" y="12019927"/>
            <a:ext cx="4980456" cy="862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3" descr="C:\Users\Aaron Jarden\AppData\Local\Microsoft\Windows\Temporary Internet Files\Content.IE5\OC7B3GUQ\MCj04379760000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38483648" y="7039375"/>
            <a:ext cx="4980456" cy="862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3" descr="C:\Users\Aaron Jarden\AppData\Local\Microsoft\Windows\Temporary Internet Files\Content.IE5\OC7B3GUQ\MCj04379760000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6200000">
            <a:off x="38483648" y="2058928"/>
            <a:ext cx="4980456" cy="862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3" descr="C:\Users\Aaron Jarden\AppData\Local\Microsoft\Windows\Temporary Internet Files\Content.IE5\OC7B3GUQ\MCj04379760000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6200000">
            <a:off x="-2058929" y="2058928"/>
            <a:ext cx="4980456" cy="862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3" descr="C:\Users\Aaron Jarden\AppData\Local\Microsoft\Windows\Temporary Internet Files\Content.IE5\OC7B3GUQ\MCj04379760000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-2058929" y="7039375"/>
            <a:ext cx="4980456" cy="862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3" descr="C:\Users\Aaron Jarden\AppData\Local\Microsoft\Windows\Temporary Internet Files\Content.IE5\OC7B3GUQ\MCj04379760000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6200000">
            <a:off x="-2058929" y="12019927"/>
            <a:ext cx="4980456" cy="862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3" descr="C:\Users\Aaron Jarden\AppData\Local\Microsoft\Windows\Temporary Internet Files\Content.IE5\OC7B3GUQ\MCj04379760000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-2058929" y="17000478"/>
            <a:ext cx="4980456" cy="862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3" descr="C:\Users\Aaron Jarden\AppData\Local\Microsoft\Windows\Temporary Internet Files\Content.IE5\OC7B3GUQ\MCj04379760000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6200000">
            <a:off x="-2058929" y="21981030"/>
            <a:ext cx="4980456" cy="862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3" descr="C:\Users\Aaron Jarden\AppData\Local\Microsoft\Windows\Temporary Internet Files\Content.IE5\OC7B3GUQ\MCj04379760000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-2058929" y="26961573"/>
            <a:ext cx="4980456" cy="862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3" descr="C:\Users\Aaron Jarden\AppData\Local\Microsoft\Windows\Temporary Internet Files\Content.IE5\OC7B3GUQ\MCj04379760000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00000">
            <a:off x="30083513" y="0"/>
            <a:ext cx="5175583" cy="830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3" descr="C:\Users\Aaron Jarden\AppData\Local\Microsoft\Windows\Temporary Internet Files\Content.IE5\OC7B3GUQ\MCj04379760000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259196" y="0"/>
            <a:ext cx="5461615" cy="830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3" descr="C:\Users\Aaron Jarden\AppData\Local\Microsoft\Windows\Temporary Internet Files\Content.IE5\OC7B3GUQ\MCj04379760000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907830" y="0"/>
            <a:ext cx="5175583" cy="830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Picture 3" descr="C:\Users\Aaron Jarden\AppData\Local\Microsoft\Windows\Temporary Internet Files\Content.IE5\OC7B3GUQ\MCj04379760000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00000">
            <a:off x="19732147" y="0"/>
            <a:ext cx="5175583" cy="830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3" descr="C:\Users\Aaron Jarden\AppData\Local\Microsoft\Windows\Temporary Internet Files\Content.IE5\OC7B3GUQ\MCj04379760000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556464" y="0"/>
            <a:ext cx="5175583" cy="830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Picture 3" descr="C:\Users\Aaron Jarden\AppData\Local\Microsoft\Windows\Temporary Internet Files\Content.IE5\OC7B3GUQ\MCj04379760000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00000">
            <a:off x="9380781" y="0"/>
            <a:ext cx="5175583" cy="830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Picture 3" descr="C:\Users\Aaron Jarden\AppData\Local\Microsoft\Windows\Temporary Internet Files\Content.IE5\OC7B3GUQ\MCj04379760000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05098" y="0"/>
            <a:ext cx="5175583" cy="830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Picture 3" descr="C:\Users\Aaron Jarden\AppData\Local\Microsoft\Windows\Temporary Internet Files\Content.IE5\OC7B3GUQ\MCj04379760000[1].wmf"/>
          <p:cNvPicPr>
            <a:picLocks noChangeAspect="1" noChangeArrowheads="1"/>
          </p:cNvPicPr>
          <p:nvPr/>
        </p:nvPicPr>
        <p:blipFill>
          <a:blip r:embed="rId4"/>
          <a:srcRect r="37501"/>
          <a:stretch>
            <a:fillRect/>
          </a:stretch>
        </p:blipFill>
        <p:spPr bwMode="auto">
          <a:xfrm rot="10800000">
            <a:off x="431299" y="-1"/>
            <a:ext cx="3773699" cy="830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3" descr="C:\Users\Aaron Jarden\AppData\Local\Microsoft\Windows\Temporary Internet Files\Content.IE5\OC7B3GUQ\MCj04379760000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259196" y="29053023"/>
            <a:ext cx="5461615" cy="830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Picture 3" descr="C:\Users\Aaron Jarden\AppData\Local\Microsoft\Windows\Temporary Internet Files\Content.IE5\OC7B3GUQ\MCj04379760000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00000">
            <a:off x="30083513" y="29053023"/>
            <a:ext cx="5175583" cy="830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" name="Picture 3" descr="C:\Users\Aaron Jarden\AppData\Local\Microsoft\Windows\Temporary Internet Files\Content.IE5\OC7B3GUQ\MCj04379760000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231310" y="29053023"/>
            <a:ext cx="5175583" cy="830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Picture 3" descr="C:\Users\Aaron Jarden\AppData\Local\Microsoft\Windows\Temporary Internet Files\Content.IE5\OC7B3GUQ\MCj04379760000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00000">
            <a:off x="20055627" y="29053023"/>
            <a:ext cx="5175583" cy="830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Picture 3" descr="C:\Users\Aaron Jarden\AppData\Local\Microsoft\Windows\Temporary Internet Files\Content.IE5\OC7B3GUQ\MCj04379760000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879944" y="29053023"/>
            <a:ext cx="5175583" cy="830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Picture 3" descr="C:\Users\Aaron Jarden\AppData\Local\Microsoft\Windows\Temporary Internet Files\Content.IE5\OC7B3GUQ\MCj04379760000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00000">
            <a:off x="9704261" y="29053023"/>
            <a:ext cx="5175583" cy="830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" name="Picture 3" descr="C:\Users\Aaron Jarden\AppData\Local\Microsoft\Windows\Temporary Internet Files\Content.IE5\OC7B3GUQ\MCj04379760000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28578" y="29053023"/>
            <a:ext cx="5175583" cy="830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" name="TextBox 9"/>
          <p:cNvSpPr txBox="1">
            <a:spLocks noChangeArrowheads="1"/>
          </p:cNvSpPr>
          <p:nvPr/>
        </p:nvSpPr>
        <p:spPr bwMode="auto">
          <a:xfrm>
            <a:off x="20834201" y="7812758"/>
            <a:ext cx="19145384" cy="20478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07356" tIns="203678" rIns="407356" bIns="203678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endParaRPr lang="en-GB" sz="2800" dirty="0" smtClean="0">
              <a:solidFill>
                <a:schemeClr val="bg1"/>
              </a:solidFill>
              <a:latin typeface="Eurostile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endParaRPr lang="en-GB" sz="2800" dirty="0" smtClean="0">
              <a:solidFill>
                <a:schemeClr val="bg1"/>
              </a:solidFill>
              <a:latin typeface="Eurostile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GB" sz="2800" dirty="0" smtClean="0">
                <a:solidFill>
                  <a:schemeClr val="bg1"/>
                </a:solidFill>
                <a:latin typeface="Eurostile" pitchFamily="34" charset="0"/>
              </a:rPr>
              <a:t>The </a:t>
            </a:r>
            <a:r>
              <a:rPr lang="en-GB" sz="2800" dirty="0">
                <a:solidFill>
                  <a:srgbClr val="FF0000"/>
                </a:solidFill>
                <a:latin typeface="Eurostile" pitchFamily="34" charset="0"/>
              </a:rPr>
              <a:t>coherence </a:t>
            </a:r>
            <a:r>
              <a:rPr lang="en-GB" sz="2800" dirty="0">
                <a:solidFill>
                  <a:srgbClr val="FF0000"/>
                </a:solidFill>
                <a:latin typeface="Eurostile" pitchFamily="34" charset="0"/>
              </a:rPr>
              <a:t>of values </a:t>
            </a:r>
            <a:r>
              <a:rPr lang="en-GB" sz="2800" dirty="0">
                <a:solidFill>
                  <a:schemeClr val="bg1"/>
                </a:solidFill>
                <a:latin typeface="Eurostile" pitchFamily="34" charset="0"/>
              </a:rPr>
              <a:t>systems </a:t>
            </a:r>
            <a:r>
              <a:rPr lang="en-GB" sz="2800" dirty="0" smtClean="0">
                <a:solidFill>
                  <a:schemeClr val="bg1"/>
                </a:solidFill>
                <a:latin typeface="Eurostile" pitchFamily="34" charset="0"/>
              </a:rPr>
              <a:t>not </a:t>
            </a:r>
            <a:r>
              <a:rPr lang="en-GB" sz="2800" dirty="0">
                <a:solidFill>
                  <a:schemeClr val="bg1"/>
                </a:solidFill>
                <a:latin typeface="Eurostile" pitchFamily="34" charset="0"/>
              </a:rPr>
              <a:t>related to mood or subjective wellbeing – assessed with </a:t>
            </a:r>
            <a:r>
              <a:rPr lang="en-GB" sz="2800" dirty="0" smtClean="0">
                <a:solidFill>
                  <a:schemeClr val="bg1"/>
                </a:solidFill>
                <a:latin typeface="Eurostile" pitchFamily="34" charset="0"/>
              </a:rPr>
              <a:t>multidimensional </a:t>
            </a:r>
            <a:r>
              <a:rPr lang="en-GB" sz="2800" dirty="0">
                <a:solidFill>
                  <a:schemeClr val="bg1"/>
                </a:solidFill>
                <a:latin typeface="Eurostile" pitchFamily="34" charset="0"/>
              </a:rPr>
              <a:t>scaling. </a:t>
            </a:r>
            <a:endParaRPr lang="en-GB" sz="2800" dirty="0" smtClean="0">
              <a:solidFill>
                <a:schemeClr val="bg1"/>
              </a:solidFill>
              <a:latin typeface="Eurostile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NZ" sz="2800" dirty="0">
                <a:solidFill>
                  <a:schemeClr val="bg1"/>
                </a:solidFill>
                <a:latin typeface="Eurostile" pitchFamily="34" charset="0"/>
              </a:rPr>
              <a:t>G</a:t>
            </a:r>
            <a:r>
              <a:rPr lang="en-NZ" sz="2800" dirty="0" smtClean="0">
                <a:solidFill>
                  <a:schemeClr val="bg1"/>
                </a:solidFill>
                <a:latin typeface="Eurostile" pitchFamily="34" charset="0"/>
              </a:rPr>
              <a:t>reater </a:t>
            </a:r>
            <a:r>
              <a:rPr lang="en-NZ" sz="2800" dirty="0">
                <a:solidFill>
                  <a:srgbClr val="FF0000"/>
                </a:solidFill>
                <a:latin typeface="Eurostile" pitchFamily="34" charset="0"/>
              </a:rPr>
              <a:t>depressed mood </a:t>
            </a:r>
            <a:r>
              <a:rPr lang="en-NZ" sz="2800" dirty="0">
                <a:solidFill>
                  <a:schemeClr val="bg1"/>
                </a:solidFill>
                <a:latin typeface="Eurostile" pitchFamily="34" charset="0"/>
              </a:rPr>
              <a:t>was moderately associated with lower knowledge of values </a:t>
            </a:r>
            <a:r>
              <a:rPr lang="en-NZ" sz="2800" dirty="0" smtClean="0">
                <a:solidFill>
                  <a:schemeClr val="bg1"/>
                </a:solidFill>
                <a:latin typeface="Eurostile" pitchFamily="34" charset="0"/>
              </a:rPr>
              <a:t>and </a:t>
            </a:r>
            <a:r>
              <a:rPr lang="en-NZ" sz="2800" dirty="0">
                <a:solidFill>
                  <a:schemeClr val="bg1"/>
                </a:solidFill>
                <a:latin typeface="Eurostile" pitchFamily="34" charset="0"/>
              </a:rPr>
              <a:t>strongly associated with lower </a:t>
            </a:r>
            <a:r>
              <a:rPr lang="en-NZ" sz="2800" dirty="0" smtClean="0">
                <a:solidFill>
                  <a:schemeClr val="bg1"/>
                </a:solidFill>
                <a:latin typeface="Eurostile" pitchFamily="34" charset="0"/>
              </a:rPr>
              <a:t>living </a:t>
            </a:r>
            <a:r>
              <a:rPr lang="en-NZ" sz="2800" dirty="0">
                <a:solidFill>
                  <a:schemeClr val="bg1"/>
                </a:solidFill>
                <a:latin typeface="Eurostile" pitchFamily="34" charset="0"/>
              </a:rPr>
              <a:t>in alignment with </a:t>
            </a:r>
            <a:r>
              <a:rPr lang="en-NZ" sz="2800" dirty="0" smtClean="0">
                <a:solidFill>
                  <a:schemeClr val="bg1"/>
                </a:solidFill>
                <a:latin typeface="Eurostile" pitchFamily="34" charset="0"/>
              </a:rPr>
              <a:t>values:</a:t>
            </a:r>
          </a:p>
          <a:p>
            <a:pPr marL="1443038" lvl="1" indent="-552450">
              <a:buFont typeface="Arial" pitchFamily="34" charset="0"/>
              <a:buChar char="•"/>
            </a:pPr>
            <a:r>
              <a:rPr lang="en-NZ" sz="2800" dirty="0" smtClean="0">
                <a:solidFill>
                  <a:schemeClr val="bg1"/>
                </a:solidFill>
                <a:latin typeface="Eurostile" pitchFamily="34" charset="0"/>
              </a:rPr>
              <a:t>Moderate negative correlation between knowledge of values scores and </a:t>
            </a:r>
          </a:p>
          <a:p>
            <a:pPr marL="1443038" lvl="1" indent="-552450"/>
            <a:r>
              <a:rPr lang="en-NZ" sz="2800" dirty="0" smtClean="0">
                <a:solidFill>
                  <a:schemeClr val="bg1"/>
                </a:solidFill>
                <a:latin typeface="Eurostile" pitchFamily="34" charset="0"/>
              </a:rPr>
              <a:t>	total CES-DS scores, </a:t>
            </a:r>
            <a:r>
              <a:rPr lang="en-NZ" sz="2800" i="1" dirty="0" smtClean="0">
                <a:solidFill>
                  <a:schemeClr val="bg1"/>
                </a:solidFill>
                <a:latin typeface="Eurostile" pitchFamily="34" charset="0"/>
              </a:rPr>
              <a:t>r</a:t>
            </a:r>
            <a:r>
              <a:rPr lang="en-NZ" sz="2800" dirty="0" smtClean="0">
                <a:solidFill>
                  <a:schemeClr val="bg1"/>
                </a:solidFill>
                <a:latin typeface="Eurostile" pitchFamily="34" charset="0"/>
              </a:rPr>
              <a:t> = -.21, </a:t>
            </a:r>
            <a:r>
              <a:rPr lang="en-NZ" sz="2800" i="1" dirty="0" smtClean="0">
                <a:solidFill>
                  <a:schemeClr val="bg1"/>
                </a:solidFill>
                <a:latin typeface="Eurostile" pitchFamily="34" charset="0"/>
              </a:rPr>
              <a:t>p</a:t>
            </a:r>
            <a:r>
              <a:rPr lang="en-NZ" sz="2800" dirty="0" smtClean="0">
                <a:solidFill>
                  <a:schemeClr val="bg1"/>
                </a:solidFill>
                <a:latin typeface="Eurostile" pitchFamily="34" charset="0"/>
              </a:rPr>
              <a:t> &lt; .01, and a strong negative correlation between </a:t>
            </a:r>
          </a:p>
          <a:p>
            <a:pPr marL="1443038" lvl="1" indent="-14288"/>
            <a:r>
              <a:rPr lang="en-NZ" sz="2800" dirty="0" smtClean="0">
                <a:solidFill>
                  <a:schemeClr val="bg1"/>
                </a:solidFill>
                <a:latin typeface="Eurostile" pitchFamily="34" charset="0"/>
              </a:rPr>
              <a:t>living in alignment with values scores and total CES-DS scores, </a:t>
            </a:r>
            <a:r>
              <a:rPr lang="en-NZ" sz="2800" i="1" dirty="0" smtClean="0">
                <a:solidFill>
                  <a:schemeClr val="bg1"/>
                </a:solidFill>
                <a:latin typeface="Eurostile" pitchFamily="34" charset="0"/>
              </a:rPr>
              <a:t>r</a:t>
            </a:r>
            <a:r>
              <a:rPr lang="en-NZ" sz="2800" dirty="0" smtClean="0">
                <a:solidFill>
                  <a:schemeClr val="bg1"/>
                </a:solidFill>
                <a:latin typeface="Eurostile" pitchFamily="34" charset="0"/>
              </a:rPr>
              <a:t> </a:t>
            </a:r>
            <a:r>
              <a:rPr lang="en-NZ" sz="2800" dirty="0">
                <a:solidFill>
                  <a:schemeClr val="bg1"/>
                </a:solidFill>
                <a:latin typeface="Eurostile" pitchFamily="34" charset="0"/>
              </a:rPr>
              <a:t>= -.45, </a:t>
            </a:r>
            <a:r>
              <a:rPr lang="en-NZ" sz="2800" i="1" dirty="0">
                <a:solidFill>
                  <a:schemeClr val="bg1"/>
                </a:solidFill>
                <a:latin typeface="Eurostile" pitchFamily="34" charset="0"/>
              </a:rPr>
              <a:t>p</a:t>
            </a:r>
            <a:r>
              <a:rPr lang="en-NZ" sz="2800" dirty="0">
                <a:solidFill>
                  <a:schemeClr val="bg1"/>
                </a:solidFill>
                <a:latin typeface="Eurostile" pitchFamily="34" charset="0"/>
              </a:rPr>
              <a:t> &lt; .</a:t>
            </a:r>
            <a:r>
              <a:rPr lang="en-NZ" sz="2800" dirty="0" smtClean="0">
                <a:solidFill>
                  <a:schemeClr val="bg1"/>
                </a:solidFill>
                <a:latin typeface="Eurostile" pitchFamily="34" charset="0"/>
              </a:rPr>
              <a:t>01.</a:t>
            </a:r>
          </a:p>
          <a:p>
            <a:pPr marL="1443038" lvl="1" indent="-552450">
              <a:buFont typeface="Arial" pitchFamily="34" charset="0"/>
              <a:buChar char="•"/>
            </a:pPr>
            <a:r>
              <a:rPr lang="en-GB" sz="2800" dirty="0" smtClean="0">
                <a:solidFill>
                  <a:schemeClr val="bg1"/>
                </a:solidFill>
                <a:latin typeface="Eurostile" pitchFamily="34" charset="0"/>
              </a:rPr>
              <a:t>Statistically significant independent samples </a:t>
            </a:r>
            <a:r>
              <a:rPr lang="en-GB" sz="2800" i="1" dirty="0" smtClean="0">
                <a:solidFill>
                  <a:schemeClr val="bg1"/>
                </a:solidFill>
                <a:latin typeface="Eurostile" pitchFamily="34" charset="0"/>
              </a:rPr>
              <a:t>t</a:t>
            </a:r>
            <a:r>
              <a:rPr lang="en-GB" sz="2800" dirty="0" smtClean="0">
                <a:solidFill>
                  <a:schemeClr val="bg1"/>
                </a:solidFill>
                <a:latin typeface="Eurostile" pitchFamily="34" charset="0"/>
              </a:rPr>
              <a:t>-test between living in alignment </a:t>
            </a:r>
          </a:p>
          <a:p>
            <a:pPr marL="890588" lvl="1" indent="538163"/>
            <a:r>
              <a:rPr lang="en-GB" sz="2800" dirty="0" smtClean="0">
                <a:solidFill>
                  <a:schemeClr val="bg1"/>
                </a:solidFill>
                <a:latin typeface="Eurostile" pitchFamily="34" charset="0"/>
              </a:rPr>
              <a:t>with values and those with depressed </a:t>
            </a:r>
            <a:r>
              <a:rPr lang="en-GB" sz="2800" dirty="0">
                <a:solidFill>
                  <a:schemeClr val="bg1"/>
                </a:solidFill>
                <a:latin typeface="Eurostile" pitchFamily="34" charset="0"/>
              </a:rPr>
              <a:t>mood (</a:t>
            </a:r>
            <a:r>
              <a:rPr lang="en-GB" sz="2800" i="1" dirty="0">
                <a:solidFill>
                  <a:schemeClr val="bg1"/>
                </a:solidFill>
                <a:latin typeface="Eurostile" pitchFamily="34" charset="0"/>
              </a:rPr>
              <a:t>M</a:t>
            </a:r>
            <a:r>
              <a:rPr lang="en-GB" sz="2800" dirty="0">
                <a:solidFill>
                  <a:schemeClr val="bg1"/>
                </a:solidFill>
                <a:latin typeface="Eurostile" pitchFamily="34" charset="0"/>
              </a:rPr>
              <a:t> = 44.14, </a:t>
            </a:r>
            <a:r>
              <a:rPr lang="en-GB" sz="2800" i="1" dirty="0">
                <a:solidFill>
                  <a:schemeClr val="bg1"/>
                </a:solidFill>
                <a:latin typeface="Eurostile" pitchFamily="34" charset="0"/>
              </a:rPr>
              <a:t>SD</a:t>
            </a:r>
            <a:r>
              <a:rPr lang="en-GB" sz="2800" dirty="0">
                <a:solidFill>
                  <a:schemeClr val="bg1"/>
                </a:solidFill>
                <a:latin typeface="Eurostile" pitchFamily="34" charset="0"/>
              </a:rPr>
              <a:t> = 8.12) and those </a:t>
            </a:r>
            <a:endParaRPr lang="en-GB" sz="2800" dirty="0" smtClean="0">
              <a:solidFill>
                <a:schemeClr val="bg1"/>
              </a:solidFill>
              <a:latin typeface="Eurostile" pitchFamily="34" charset="0"/>
            </a:endParaRPr>
          </a:p>
          <a:p>
            <a:pPr marL="890588" lvl="1" indent="538163"/>
            <a:r>
              <a:rPr lang="en-GB" sz="2800" dirty="0" smtClean="0">
                <a:solidFill>
                  <a:schemeClr val="bg1"/>
                </a:solidFill>
                <a:latin typeface="Eurostile" pitchFamily="34" charset="0"/>
              </a:rPr>
              <a:t>without depressed mood (</a:t>
            </a:r>
            <a:r>
              <a:rPr lang="en-GB" sz="2800" i="1" dirty="0" smtClean="0">
                <a:solidFill>
                  <a:schemeClr val="bg1"/>
                </a:solidFill>
                <a:latin typeface="Eurostile" pitchFamily="34" charset="0"/>
              </a:rPr>
              <a:t>M</a:t>
            </a:r>
            <a:r>
              <a:rPr lang="en-GB" sz="2800" dirty="0" smtClean="0">
                <a:solidFill>
                  <a:schemeClr val="bg1"/>
                </a:solidFill>
                <a:latin typeface="Eurostile" pitchFamily="34" charset="0"/>
              </a:rPr>
              <a:t> </a:t>
            </a:r>
            <a:r>
              <a:rPr lang="en-GB" sz="2800" dirty="0">
                <a:solidFill>
                  <a:schemeClr val="bg1"/>
                </a:solidFill>
                <a:latin typeface="Eurostile" pitchFamily="34" charset="0"/>
              </a:rPr>
              <a:t>= 53.20, </a:t>
            </a:r>
            <a:r>
              <a:rPr lang="en-GB" sz="2800" i="1" dirty="0" smtClean="0">
                <a:solidFill>
                  <a:schemeClr val="bg1"/>
                </a:solidFill>
                <a:latin typeface="Eurostile" pitchFamily="34" charset="0"/>
              </a:rPr>
              <a:t>SD</a:t>
            </a:r>
            <a:r>
              <a:rPr lang="en-GB" sz="2800" dirty="0" smtClean="0">
                <a:solidFill>
                  <a:schemeClr val="bg1"/>
                </a:solidFill>
                <a:latin typeface="Eurostile" pitchFamily="34" charset="0"/>
              </a:rPr>
              <a:t> </a:t>
            </a:r>
            <a:r>
              <a:rPr lang="en-GB" sz="2800" dirty="0">
                <a:solidFill>
                  <a:schemeClr val="bg1"/>
                </a:solidFill>
                <a:latin typeface="Eurostile" pitchFamily="34" charset="0"/>
              </a:rPr>
              <a:t>= 13.55, </a:t>
            </a:r>
            <a:r>
              <a:rPr lang="en-GB" sz="2800" i="1" dirty="0" smtClean="0">
                <a:solidFill>
                  <a:schemeClr val="bg1"/>
                </a:solidFill>
                <a:latin typeface="Eurostile" pitchFamily="34" charset="0"/>
              </a:rPr>
              <a:t>t</a:t>
            </a:r>
            <a:r>
              <a:rPr lang="en-GB" sz="2800" dirty="0" smtClean="0">
                <a:solidFill>
                  <a:schemeClr val="bg1"/>
                </a:solidFill>
                <a:latin typeface="Eurostile" pitchFamily="34" charset="0"/>
              </a:rPr>
              <a:t>(490) </a:t>
            </a:r>
            <a:r>
              <a:rPr lang="en-GB" sz="2800" dirty="0">
                <a:solidFill>
                  <a:schemeClr val="bg1"/>
                </a:solidFill>
                <a:latin typeface="Eurostile" pitchFamily="34" charset="0"/>
              </a:rPr>
              <a:t>= 2.423, </a:t>
            </a:r>
            <a:r>
              <a:rPr lang="en-GB" sz="2800" i="1" dirty="0">
                <a:solidFill>
                  <a:schemeClr val="bg1"/>
                </a:solidFill>
                <a:latin typeface="Eurostile" pitchFamily="34" charset="0"/>
              </a:rPr>
              <a:t>p</a:t>
            </a:r>
            <a:r>
              <a:rPr lang="en-GB" sz="2800" dirty="0">
                <a:solidFill>
                  <a:schemeClr val="bg1"/>
                </a:solidFill>
                <a:latin typeface="Eurostile" pitchFamily="34" charset="0"/>
              </a:rPr>
              <a:t> = .017, </a:t>
            </a:r>
            <a:r>
              <a:rPr lang="en-GB" sz="2800" i="1" dirty="0">
                <a:solidFill>
                  <a:schemeClr val="bg1"/>
                </a:solidFill>
                <a:latin typeface="Eurostile" pitchFamily="34" charset="0"/>
              </a:rPr>
              <a:t>d</a:t>
            </a:r>
            <a:r>
              <a:rPr lang="en-GB" sz="2800" dirty="0">
                <a:solidFill>
                  <a:schemeClr val="bg1"/>
                </a:solidFill>
                <a:latin typeface="Eurostile" pitchFamily="34" charset="0"/>
              </a:rPr>
              <a:t> = .81)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NZ" sz="2800" dirty="0" smtClean="0">
                <a:solidFill>
                  <a:schemeClr val="bg1"/>
                </a:solidFill>
                <a:latin typeface="Eurostile" pitchFamily="34" charset="0"/>
              </a:rPr>
              <a:t>Greater </a:t>
            </a:r>
            <a:r>
              <a:rPr lang="en-NZ" sz="2800" dirty="0">
                <a:solidFill>
                  <a:srgbClr val="FF0000"/>
                </a:solidFill>
                <a:latin typeface="Eurostile" pitchFamily="34" charset="0"/>
              </a:rPr>
              <a:t>subjective wellbeing </a:t>
            </a:r>
            <a:r>
              <a:rPr lang="en-NZ" sz="2800" dirty="0" smtClean="0">
                <a:solidFill>
                  <a:schemeClr val="bg1"/>
                </a:solidFill>
                <a:latin typeface="Eurostile" pitchFamily="34" charset="0"/>
              </a:rPr>
              <a:t>was </a:t>
            </a:r>
            <a:r>
              <a:rPr lang="en-NZ" sz="2800" dirty="0">
                <a:solidFill>
                  <a:schemeClr val="bg1"/>
                </a:solidFill>
                <a:latin typeface="Eurostile" pitchFamily="34" charset="0"/>
              </a:rPr>
              <a:t>moderately associated with </a:t>
            </a:r>
            <a:r>
              <a:rPr lang="en-NZ" sz="2800" dirty="0" smtClean="0">
                <a:solidFill>
                  <a:schemeClr val="bg1"/>
                </a:solidFill>
                <a:latin typeface="Eurostile" pitchFamily="34" charset="0"/>
              </a:rPr>
              <a:t>greater knowledge </a:t>
            </a:r>
            <a:r>
              <a:rPr lang="en-NZ" sz="2800" dirty="0">
                <a:solidFill>
                  <a:schemeClr val="bg1"/>
                </a:solidFill>
                <a:latin typeface="Eurostile" pitchFamily="34" charset="0"/>
              </a:rPr>
              <a:t>of values </a:t>
            </a:r>
            <a:endParaRPr lang="en-NZ" sz="2800" dirty="0" smtClean="0">
              <a:solidFill>
                <a:schemeClr val="bg1"/>
              </a:solidFill>
              <a:latin typeface="Eurostile" pitchFamily="34" charset="0"/>
            </a:endParaRPr>
          </a:p>
          <a:p>
            <a:pPr indent="457200"/>
            <a:r>
              <a:rPr lang="en-NZ" sz="2800" dirty="0" smtClean="0">
                <a:solidFill>
                  <a:schemeClr val="bg1"/>
                </a:solidFill>
                <a:latin typeface="Eurostile" pitchFamily="34" charset="0"/>
              </a:rPr>
              <a:t>and </a:t>
            </a:r>
            <a:r>
              <a:rPr lang="en-NZ" sz="2800" dirty="0">
                <a:solidFill>
                  <a:schemeClr val="bg1"/>
                </a:solidFill>
                <a:latin typeface="Eurostile" pitchFamily="34" charset="0"/>
              </a:rPr>
              <a:t>strongly associated with </a:t>
            </a:r>
            <a:r>
              <a:rPr lang="en-NZ" sz="2800" dirty="0" smtClean="0">
                <a:solidFill>
                  <a:schemeClr val="bg1"/>
                </a:solidFill>
                <a:latin typeface="Eurostile" pitchFamily="34" charset="0"/>
              </a:rPr>
              <a:t>greater living </a:t>
            </a:r>
            <a:r>
              <a:rPr lang="en-NZ" sz="2800" dirty="0">
                <a:solidFill>
                  <a:schemeClr val="bg1"/>
                </a:solidFill>
                <a:latin typeface="Eurostile" pitchFamily="34" charset="0"/>
              </a:rPr>
              <a:t>in alignment with values:</a:t>
            </a:r>
          </a:p>
          <a:p>
            <a:pPr marL="1443038" lvl="1" indent="-552450">
              <a:buFont typeface="Arial" pitchFamily="34" charset="0"/>
              <a:buChar char="•"/>
            </a:pPr>
            <a:r>
              <a:rPr lang="en-NZ" sz="2800" dirty="0">
                <a:solidFill>
                  <a:schemeClr val="bg1"/>
                </a:solidFill>
                <a:latin typeface="Eurostile" pitchFamily="34" charset="0"/>
              </a:rPr>
              <a:t>Moderate </a:t>
            </a:r>
            <a:r>
              <a:rPr lang="en-NZ" sz="2800" dirty="0" smtClean="0">
                <a:solidFill>
                  <a:schemeClr val="bg1"/>
                </a:solidFill>
                <a:latin typeface="Eurostile" pitchFamily="34" charset="0"/>
              </a:rPr>
              <a:t>positive correlations </a:t>
            </a:r>
            <a:r>
              <a:rPr lang="en-NZ" sz="2800" dirty="0">
                <a:solidFill>
                  <a:schemeClr val="bg1"/>
                </a:solidFill>
                <a:latin typeface="Eurostile" pitchFamily="34" charset="0"/>
              </a:rPr>
              <a:t>between knowledge of values scores and </a:t>
            </a:r>
            <a:r>
              <a:rPr lang="en-NZ" sz="2800" dirty="0" smtClean="0">
                <a:solidFill>
                  <a:schemeClr val="bg1"/>
                </a:solidFill>
                <a:latin typeface="Eurostile" pitchFamily="34" charset="0"/>
              </a:rPr>
              <a:t>SwLS </a:t>
            </a:r>
          </a:p>
          <a:p>
            <a:pPr marL="890588" lvl="1" indent="552450"/>
            <a:r>
              <a:rPr lang="en-NZ" sz="2800" dirty="0" smtClean="0">
                <a:solidFill>
                  <a:schemeClr val="bg1"/>
                </a:solidFill>
                <a:latin typeface="Eurostile" pitchFamily="34" charset="0"/>
              </a:rPr>
              <a:t>scores</a:t>
            </a:r>
            <a:r>
              <a:rPr lang="en-NZ" sz="2800" dirty="0">
                <a:solidFill>
                  <a:schemeClr val="bg1"/>
                </a:solidFill>
                <a:latin typeface="Eurostile" pitchFamily="34" charset="0"/>
              </a:rPr>
              <a:t>, </a:t>
            </a:r>
            <a:r>
              <a:rPr lang="en-NZ" sz="2800" i="1" dirty="0">
                <a:solidFill>
                  <a:schemeClr val="bg1"/>
                </a:solidFill>
                <a:latin typeface="Eurostile" pitchFamily="34" charset="0"/>
              </a:rPr>
              <a:t>r</a:t>
            </a:r>
            <a:r>
              <a:rPr lang="en-NZ" sz="2800" dirty="0">
                <a:solidFill>
                  <a:schemeClr val="bg1"/>
                </a:solidFill>
                <a:latin typeface="Eurostile" pitchFamily="34" charset="0"/>
              </a:rPr>
              <a:t> = .26, </a:t>
            </a:r>
            <a:r>
              <a:rPr lang="en-NZ" sz="2800" i="1" dirty="0">
                <a:solidFill>
                  <a:schemeClr val="bg1"/>
                </a:solidFill>
                <a:latin typeface="Eurostile" pitchFamily="34" charset="0"/>
              </a:rPr>
              <a:t>p</a:t>
            </a:r>
            <a:r>
              <a:rPr lang="en-NZ" sz="2800" dirty="0">
                <a:solidFill>
                  <a:schemeClr val="bg1"/>
                </a:solidFill>
                <a:latin typeface="Eurostile" pitchFamily="34" charset="0"/>
              </a:rPr>
              <a:t> &lt; .01, and knowledge of values scores </a:t>
            </a:r>
            <a:r>
              <a:rPr lang="en-NZ" sz="2800" dirty="0" smtClean="0">
                <a:solidFill>
                  <a:schemeClr val="bg1"/>
                </a:solidFill>
                <a:latin typeface="Eurostile" pitchFamily="34" charset="0"/>
              </a:rPr>
              <a:t>and HM scores</a:t>
            </a:r>
            <a:r>
              <a:rPr lang="en-NZ" sz="2800" dirty="0">
                <a:solidFill>
                  <a:schemeClr val="bg1"/>
                </a:solidFill>
                <a:latin typeface="Eurostile" pitchFamily="34" charset="0"/>
              </a:rPr>
              <a:t>, </a:t>
            </a:r>
            <a:endParaRPr lang="en-NZ" sz="2800" dirty="0" smtClean="0">
              <a:solidFill>
                <a:schemeClr val="bg1"/>
              </a:solidFill>
              <a:latin typeface="Eurostile" pitchFamily="34" charset="0"/>
            </a:endParaRPr>
          </a:p>
          <a:p>
            <a:pPr marL="890588" lvl="1" indent="552450"/>
            <a:r>
              <a:rPr lang="en-NZ" sz="2800" i="1" dirty="0" smtClean="0">
                <a:solidFill>
                  <a:schemeClr val="bg1"/>
                </a:solidFill>
                <a:latin typeface="Eurostile" pitchFamily="34" charset="0"/>
              </a:rPr>
              <a:t>r</a:t>
            </a:r>
            <a:r>
              <a:rPr lang="en-NZ" sz="2800" dirty="0" smtClean="0">
                <a:solidFill>
                  <a:schemeClr val="bg1"/>
                </a:solidFill>
                <a:latin typeface="Eurostile" pitchFamily="34" charset="0"/>
              </a:rPr>
              <a:t> </a:t>
            </a:r>
            <a:r>
              <a:rPr lang="en-NZ" sz="2800" dirty="0">
                <a:solidFill>
                  <a:schemeClr val="bg1"/>
                </a:solidFill>
                <a:latin typeface="Eurostile" pitchFamily="34" charset="0"/>
              </a:rPr>
              <a:t>= .17, </a:t>
            </a:r>
            <a:r>
              <a:rPr lang="en-NZ" sz="2800" i="1" dirty="0">
                <a:solidFill>
                  <a:schemeClr val="bg1"/>
                </a:solidFill>
                <a:latin typeface="Eurostile" pitchFamily="34" charset="0"/>
              </a:rPr>
              <a:t>p</a:t>
            </a:r>
            <a:r>
              <a:rPr lang="en-NZ" sz="2800" dirty="0">
                <a:solidFill>
                  <a:schemeClr val="bg1"/>
                </a:solidFill>
                <a:latin typeface="Eurostile" pitchFamily="34" charset="0"/>
              </a:rPr>
              <a:t> &lt; .</a:t>
            </a:r>
            <a:r>
              <a:rPr lang="en-NZ" sz="2800" dirty="0" smtClean="0">
                <a:solidFill>
                  <a:schemeClr val="bg1"/>
                </a:solidFill>
                <a:latin typeface="Eurostile" pitchFamily="34" charset="0"/>
              </a:rPr>
              <a:t>01.</a:t>
            </a:r>
          </a:p>
          <a:p>
            <a:pPr marL="1443038" lvl="1" indent="-552450">
              <a:buFont typeface="Arial" pitchFamily="34" charset="0"/>
              <a:buChar char="•"/>
            </a:pPr>
            <a:r>
              <a:rPr lang="en-NZ" sz="2800" dirty="0" smtClean="0">
                <a:solidFill>
                  <a:schemeClr val="bg1"/>
                </a:solidFill>
                <a:latin typeface="Eurostile" pitchFamily="34" charset="0"/>
              </a:rPr>
              <a:t>Moderate positive correlations between living in alignment with values </a:t>
            </a:r>
            <a:r>
              <a:rPr lang="en-NZ" sz="2800" dirty="0">
                <a:solidFill>
                  <a:schemeClr val="bg1"/>
                </a:solidFill>
                <a:latin typeface="Eurostile" pitchFamily="34" charset="0"/>
              </a:rPr>
              <a:t>and SwLS </a:t>
            </a:r>
            <a:endParaRPr lang="en-NZ" sz="2800" dirty="0" smtClean="0">
              <a:solidFill>
                <a:schemeClr val="bg1"/>
              </a:solidFill>
              <a:latin typeface="Eurostile" pitchFamily="34" charset="0"/>
            </a:endParaRPr>
          </a:p>
          <a:p>
            <a:pPr marL="890588" lvl="1" indent="552450"/>
            <a:r>
              <a:rPr lang="en-NZ" sz="2800" dirty="0">
                <a:solidFill>
                  <a:schemeClr val="bg1"/>
                </a:solidFill>
                <a:latin typeface="Eurostile" pitchFamily="34" charset="0"/>
              </a:rPr>
              <a:t>s</a:t>
            </a:r>
            <a:r>
              <a:rPr lang="en-NZ" sz="2800" dirty="0" smtClean="0">
                <a:solidFill>
                  <a:schemeClr val="bg1"/>
                </a:solidFill>
                <a:latin typeface="Eurostile" pitchFamily="34" charset="0"/>
              </a:rPr>
              <a:t>cores, </a:t>
            </a:r>
            <a:r>
              <a:rPr lang="en-NZ" sz="2800" i="1" dirty="0" smtClean="0">
                <a:solidFill>
                  <a:schemeClr val="bg1"/>
                </a:solidFill>
                <a:latin typeface="Eurostile" pitchFamily="34" charset="0"/>
              </a:rPr>
              <a:t>r</a:t>
            </a:r>
            <a:r>
              <a:rPr lang="en-NZ" sz="2800" dirty="0" smtClean="0">
                <a:solidFill>
                  <a:schemeClr val="bg1"/>
                </a:solidFill>
                <a:latin typeface="Eurostile" pitchFamily="34" charset="0"/>
              </a:rPr>
              <a:t> </a:t>
            </a:r>
            <a:r>
              <a:rPr lang="en-NZ" sz="2800" dirty="0">
                <a:solidFill>
                  <a:schemeClr val="bg1"/>
                </a:solidFill>
                <a:latin typeface="Eurostile" pitchFamily="34" charset="0"/>
              </a:rPr>
              <a:t>= .48, </a:t>
            </a:r>
            <a:r>
              <a:rPr lang="en-NZ" sz="2800" i="1" dirty="0">
                <a:solidFill>
                  <a:schemeClr val="bg1"/>
                </a:solidFill>
                <a:latin typeface="Eurostile" pitchFamily="34" charset="0"/>
              </a:rPr>
              <a:t>p</a:t>
            </a:r>
            <a:r>
              <a:rPr lang="en-NZ" sz="2800" dirty="0">
                <a:solidFill>
                  <a:schemeClr val="bg1"/>
                </a:solidFill>
                <a:latin typeface="Eurostile" pitchFamily="34" charset="0"/>
              </a:rPr>
              <a:t> &lt; .</a:t>
            </a:r>
            <a:r>
              <a:rPr lang="en-NZ" sz="2800" dirty="0" smtClean="0">
                <a:solidFill>
                  <a:schemeClr val="bg1"/>
                </a:solidFill>
                <a:latin typeface="Eurostile" pitchFamily="34" charset="0"/>
              </a:rPr>
              <a:t>01, and </a:t>
            </a:r>
            <a:r>
              <a:rPr lang="en-NZ" sz="2800" dirty="0">
                <a:solidFill>
                  <a:schemeClr val="bg1"/>
                </a:solidFill>
                <a:latin typeface="Eurostile" pitchFamily="34" charset="0"/>
              </a:rPr>
              <a:t>living in alignment with values </a:t>
            </a:r>
            <a:r>
              <a:rPr lang="en-NZ" sz="2800" dirty="0" smtClean="0">
                <a:solidFill>
                  <a:schemeClr val="bg1"/>
                </a:solidFill>
                <a:latin typeface="Eurostile" pitchFamily="34" charset="0"/>
              </a:rPr>
              <a:t>and HM </a:t>
            </a:r>
            <a:r>
              <a:rPr lang="en-NZ" sz="2800" dirty="0">
                <a:solidFill>
                  <a:schemeClr val="bg1"/>
                </a:solidFill>
                <a:latin typeface="Eurostile" pitchFamily="34" charset="0"/>
              </a:rPr>
              <a:t>scores, </a:t>
            </a:r>
            <a:endParaRPr lang="en-NZ" sz="2800" dirty="0" smtClean="0">
              <a:solidFill>
                <a:schemeClr val="bg1"/>
              </a:solidFill>
              <a:latin typeface="Eurostile" pitchFamily="34" charset="0"/>
            </a:endParaRPr>
          </a:p>
          <a:p>
            <a:pPr marL="890588" lvl="1" indent="552450"/>
            <a:r>
              <a:rPr lang="en-NZ" sz="2800" i="1" dirty="0" smtClean="0">
                <a:solidFill>
                  <a:schemeClr val="bg1"/>
                </a:solidFill>
                <a:latin typeface="Eurostile" pitchFamily="34" charset="0"/>
              </a:rPr>
              <a:t>r</a:t>
            </a:r>
            <a:r>
              <a:rPr lang="en-NZ" sz="2800" dirty="0" smtClean="0">
                <a:solidFill>
                  <a:schemeClr val="bg1"/>
                </a:solidFill>
                <a:latin typeface="Eurostile" pitchFamily="34" charset="0"/>
              </a:rPr>
              <a:t> </a:t>
            </a:r>
            <a:r>
              <a:rPr lang="en-NZ" sz="2800" dirty="0">
                <a:solidFill>
                  <a:schemeClr val="bg1"/>
                </a:solidFill>
                <a:latin typeface="Eurostile" pitchFamily="34" charset="0"/>
              </a:rPr>
              <a:t>= .41, </a:t>
            </a:r>
            <a:r>
              <a:rPr lang="en-NZ" sz="2800" i="1" dirty="0">
                <a:solidFill>
                  <a:schemeClr val="bg1"/>
                </a:solidFill>
                <a:latin typeface="Eurostile" pitchFamily="34" charset="0"/>
              </a:rPr>
              <a:t>p</a:t>
            </a:r>
            <a:r>
              <a:rPr lang="en-NZ" sz="2800" dirty="0">
                <a:solidFill>
                  <a:schemeClr val="bg1"/>
                </a:solidFill>
                <a:latin typeface="Eurostile" pitchFamily="34" charset="0"/>
              </a:rPr>
              <a:t> &lt; .01.</a:t>
            </a:r>
          </a:p>
          <a:p>
            <a:pPr marL="1443038" lvl="1" indent="-552450">
              <a:buFont typeface="Arial" pitchFamily="34" charset="0"/>
              <a:buChar char="•"/>
            </a:pPr>
            <a:r>
              <a:rPr lang="en-GB" sz="2800" dirty="0">
                <a:solidFill>
                  <a:schemeClr val="bg1"/>
                </a:solidFill>
                <a:latin typeface="Eurostile" pitchFamily="34" charset="0"/>
              </a:rPr>
              <a:t>Statistically significant independent samples </a:t>
            </a:r>
            <a:r>
              <a:rPr lang="en-GB" sz="2800" i="1" dirty="0">
                <a:solidFill>
                  <a:schemeClr val="bg1"/>
                </a:solidFill>
                <a:latin typeface="Eurostile" pitchFamily="34" charset="0"/>
              </a:rPr>
              <a:t>t</a:t>
            </a:r>
            <a:r>
              <a:rPr lang="en-GB" sz="2800" dirty="0">
                <a:solidFill>
                  <a:schemeClr val="bg1"/>
                </a:solidFill>
                <a:latin typeface="Eurostile" pitchFamily="34" charset="0"/>
              </a:rPr>
              <a:t>-test between </a:t>
            </a:r>
            <a:r>
              <a:rPr lang="en-GB" sz="2800" dirty="0" smtClean="0">
                <a:solidFill>
                  <a:schemeClr val="bg1"/>
                </a:solidFill>
                <a:latin typeface="Eurostile" pitchFamily="34" charset="0"/>
              </a:rPr>
              <a:t>knowledge of values </a:t>
            </a:r>
          </a:p>
          <a:p>
            <a:pPr marL="890588" lvl="1" indent="552450"/>
            <a:r>
              <a:rPr lang="en-GB" sz="2800" dirty="0" smtClean="0">
                <a:solidFill>
                  <a:schemeClr val="bg1"/>
                </a:solidFill>
                <a:latin typeface="Eurostile" pitchFamily="34" charset="0"/>
              </a:rPr>
              <a:t>and </a:t>
            </a:r>
            <a:r>
              <a:rPr lang="en-GB" sz="2800" dirty="0">
                <a:solidFill>
                  <a:schemeClr val="bg1"/>
                </a:solidFill>
                <a:latin typeface="Eurostile" pitchFamily="34" charset="0"/>
              </a:rPr>
              <a:t>those with </a:t>
            </a:r>
            <a:r>
              <a:rPr lang="en-GB" sz="2800" dirty="0" smtClean="0">
                <a:solidFill>
                  <a:schemeClr val="bg1"/>
                </a:solidFill>
                <a:latin typeface="Eurostile" pitchFamily="34" charset="0"/>
              </a:rPr>
              <a:t>low subjective wellbeing (</a:t>
            </a:r>
            <a:r>
              <a:rPr lang="en-GB" sz="2800" i="1" dirty="0" smtClean="0">
                <a:solidFill>
                  <a:schemeClr val="bg1"/>
                </a:solidFill>
                <a:latin typeface="Eurostile" pitchFamily="34" charset="0"/>
              </a:rPr>
              <a:t>M</a:t>
            </a:r>
            <a:r>
              <a:rPr lang="en-GB" sz="2800" dirty="0" smtClean="0">
                <a:solidFill>
                  <a:schemeClr val="bg1"/>
                </a:solidFill>
                <a:latin typeface="Eurostile" pitchFamily="34" charset="0"/>
              </a:rPr>
              <a:t> </a:t>
            </a:r>
            <a:r>
              <a:rPr lang="en-GB" sz="2800" dirty="0">
                <a:solidFill>
                  <a:schemeClr val="bg1"/>
                </a:solidFill>
                <a:latin typeface="Eurostile" pitchFamily="34" charset="0"/>
              </a:rPr>
              <a:t>= </a:t>
            </a:r>
            <a:r>
              <a:rPr lang="en-GB" sz="2800" dirty="0" smtClean="0">
                <a:solidFill>
                  <a:schemeClr val="bg1"/>
                </a:solidFill>
                <a:latin typeface="Eurostile" pitchFamily="34" charset="0"/>
              </a:rPr>
              <a:t>7.86, </a:t>
            </a:r>
            <a:r>
              <a:rPr lang="en-GB" sz="2800" i="1" dirty="0">
                <a:solidFill>
                  <a:schemeClr val="bg1"/>
                </a:solidFill>
                <a:latin typeface="Eurostile" pitchFamily="34" charset="0"/>
              </a:rPr>
              <a:t>SD</a:t>
            </a:r>
            <a:r>
              <a:rPr lang="en-GB" sz="2800" dirty="0">
                <a:solidFill>
                  <a:schemeClr val="bg1"/>
                </a:solidFill>
                <a:latin typeface="Eurostile" pitchFamily="34" charset="0"/>
              </a:rPr>
              <a:t> = </a:t>
            </a:r>
            <a:r>
              <a:rPr lang="en-GB" sz="2800" dirty="0" smtClean="0">
                <a:solidFill>
                  <a:schemeClr val="bg1"/>
                </a:solidFill>
                <a:latin typeface="Eurostile" pitchFamily="34" charset="0"/>
              </a:rPr>
              <a:t>1.35) </a:t>
            </a:r>
            <a:r>
              <a:rPr lang="en-GB" sz="2800" dirty="0">
                <a:solidFill>
                  <a:schemeClr val="bg1"/>
                </a:solidFill>
                <a:latin typeface="Eurostile" pitchFamily="34" charset="0"/>
              </a:rPr>
              <a:t>and those </a:t>
            </a:r>
            <a:r>
              <a:rPr lang="en-GB" sz="2800" dirty="0" smtClean="0">
                <a:solidFill>
                  <a:schemeClr val="bg1"/>
                </a:solidFill>
                <a:latin typeface="Eurostile" pitchFamily="34" charset="0"/>
              </a:rPr>
              <a:t>with high </a:t>
            </a:r>
          </a:p>
          <a:p>
            <a:pPr marL="890588" lvl="1" indent="552450"/>
            <a:r>
              <a:rPr lang="en-GB" sz="2800" dirty="0" smtClean="0">
                <a:solidFill>
                  <a:schemeClr val="bg1"/>
                </a:solidFill>
                <a:latin typeface="Eurostile" pitchFamily="34" charset="0"/>
              </a:rPr>
              <a:t>subjective wellbeing (</a:t>
            </a:r>
            <a:r>
              <a:rPr lang="en-GB" sz="2800" i="1" dirty="0" smtClean="0">
                <a:solidFill>
                  <a:schemeClr val="bg1"/>
                </a:solidFill>
                <a:latin typeface="Eurostile" pitchFamily="34" charset="0"/>
              </a:rPr>
              <a:t>M</a:t>
            </a:r>
            <a:r>
              <a:rPr lang="en-GB" sz="2800" dirty="0" smtClean="0">
                <a:solidFill>
                  <a:schemeClr val="bg1"/>
                </a:solidFill>
                <a:latin typeface="Eurostile" pitchFamily="34" charset="0"/>
              </a:rPr>
              <a:t> </a:t>
            </a:r>
            <a:r>
              <a:rPr lang="en-GB" sz="2800" dirty="0">
                <a:solidFill>
                  <a:schemeClr val="bg1"/>
                </a:solidFill>
                <a:latin typeface="Eurostile" pitchFamily="34" charset="0"/>
              </a:rPr>
              <a:t>= </a:t>
            </a:r>
            <a:r>
              <a:rPr lang="en-GB" sz="2800" dirty="0" smtClean="0">
                <a:solidFill>
                  <a:schemeClr val="bg1"/>
                </a:solidFill>
                <a:latin typeface="Eurostile" pitchFamily="34" charset="0"/>
              </a:rPr>
              <a:t>8.40, </a:t>
            </a:r>
            <a:r>
              <a:rPr lang="en-GB" sz="2800" i="1" dirty="0" smtClean="0">
                <a:solidFill>
                  <a:schemeClr val="bg1"/>
                </a:solidFill>
                <a:latin typeface="Eurostile" pitchFamily="34" charset="0"/>
              </a:rPr>
              <a:t>SD</a:t>
            </a:r>
            <a:r>
              <a:rPr lang="en-GB" sz="2800" dirty="0" smtClean="0">
                <a:solidFill>
                  <a:schemeClr val="bg1"/>
                </a:solidFill>
                <a:latin typeface="Eurostile" pitchFamily="34" charset="0"/>
              </a:rPr>
              <a:t> </a:t>
            </a:r>
            <a:r>
              <a:rPr lang="en-GB" sz="2800" dirty="0">
                <a:solidFill>
                  <a:schemeClr val="bg1"/>
                </a:solidFill>
                <a:latin typeface="Eurostile" pitchFamily="34" charset="0"/>
              </a:rPr>
              <a:t>= </a:t>
            </a:r>
            <a:r>
              <a:rPr lang="en-GB" sz="2800" dirty="0" smtClean="0">
                <a:solidFill>
                  <a:schemeClr val="bg1"/>
                </a:solidFill>
                <a:latin typeface="Eurostile" pitchFamily="34" charset="0"/>
              </a:rPr>
              <a:t>1.16, </a:t>
            </a:r>
            <a:r>
              <a:rPr lang="en-GB" sz="2800" i="1" dirty="0" smtClean="0">
                <a:solidFill>
                  <a:schemeClr val="bg1"/>
                </a:solidFill>
                <a:latin typeface="Eurostile" pitchFamily="34" charset="0"/>
              </a:rPr>
              <a:t>t</a:t>
            </a:r>
            <a:r>
              <a:rPr lang="en-GB" sz="2800" dirty="0" smtClean="0">
                <a:solidFill>
                  <a:schemeClr val="bg1"/>
                </a:solidFill>
                <a:latin typeface="Eurostile" pitchFamily="34" charset="0"/>
              </a:rPr>
              <a:t>(490) </a:t>
            </a:r>
            <a:r>
              <a:rPr lang="en-GB" sz="2800" dirty="0">
                <a:solidFill>
                  <a:schemeClr val="bg1"/>
                </a:solidFill>
                <a:latin typeface="Eurostile" pitchFamily="34" charset="0"/>
              </a:rPr>
              <a:t>= </a:t>
            </a:r>
            <a:r>
              <a:rPr lang="en-GB" sz="2800" dirty="0" smtClean="0">
                <a:solidFill>
                  <a:schemeClr val="bg1"/>
                </a:solidFill>
                <a:latin typeface="Eurostile" pitchFamily="34" charset="0"/>
              </a:rPr>
              <a:t>-4.456, </a:t>
            </a:r>
            <a:r>
              <a:rPr lang="en-GB" sz="2800" i="1" dirty="0">
                <a:solidFill>
                  <a:schemeClr val="bg1"/>
                </a:solidFill>
                <a:latin typeface="Eurostile" pitchFamily="34" charset="0"/>
              </a:rPr>
              <a:t>p</a:t>
            </a:r>
            <a:r>
              <a:rPr lang="en-GB" sz="2800" dirty="0">
                <a:solidFill>
                  <a:schemeClr val="bg1"/>
                </a:solidFill>
                <a:latin typeface="Eurostile" pitchFamily="34" charset="0"/>
              </a:rPr>
              <a:t> = </a:t>
            </a:r>
            <a:r>
              <a:rPr lang="en-GB" sz="2800" dirty="0" smtClean="0">
                <a:solidFill>
                  <a:schemeClr val="bg1"/>
                </a:solidFill>
                <a:latin typeface="Eurostile" pitchFamily="34" charset="0"/>
              </a:rPr>
              <a:t>.001, </a:t>
            </a:r>
            <a:r>
              <a:rPr lang="en-GB" sz="2800" i="1" dirty="0">
                <a:solidFill>
                  <a:schemeClr val="bg1"/>
                </a:solidFill>
                <a:latin typeface="Eurostile" pitchFamily="34" charset="0"/>
              </a:rPr>
              <a:t>d</a:t>
            </a:r>
            <a:r>
              <a:rPr lang="en-GB" sz="2800" dirty="0">
                <a:solidFill>
                  <a:schemeClr val="bg1"/>
                </a:solidFill>
                <a:latin typeface="Eurostile" pitchFamily="34" charset="0"/>
              </a:rPr>
              <a:t> = </a:t>
            </a:r>
            <a:r>
              <a:rPr lang="en-GB" sz="2800" dirty="0" smtClean="0">
                <a:solidFill>
                  <a:schemeClr val="bg1"/>
                </a:solidFill>
                <a:latin typeface="Eurostile" pitchFamily="34" charset="0"/>
              </a:rPr>
              <a:t>.43).</a:t>
            </a:r>
          </a:p>
          <a:p>
            <a:pPr marL="1443038" lvl="1" indent="-552450">
              <a:buFont typeface="Arial" pitchFamily="34" charset="0"/>
              <a:buChar char="•"/>
            </a:pPr>
            <a:r>
              <a:rPr lang="en-GB" sz="2800" dirty="0">
                <a:solidFill>
                  <a:schemeClr val="bg1"/>
                </a:solidFill>
                <a:latin typeface="Eurostile" pitchFamily="34" charset="0"/>
              </a:rPr>
              <a:t>Statistically significant independent samples </a:t>
            </a:r>
            <a:r>
              <a:rPr lang="en-GB" sz="2800" i="1" dirty="0">
                <a:solidFill>
                  <a:schemeClr val="bg1"/>
                </a:solidFill>
                <a:latin typeface="Eurostile" pitchFamily="34" charset="0"/>
              </a:rPr>
              <a:t>t</a:t>
            </a:r>
            <a:r>
              <a:rPr lang="en-GB" sz="2800" dirty="0">
                <a:solidFill>
                  <a:schemeClr val="bg1"/>
                </a:solidFill>
                <a:latin typeface="Eurostile" pitchFamily="34" charset="0"/>
              </a:rPr>
              <a:t>-test between </a:t>
            </a:r>
            <a:r>
              <a:rPr lang="en-GB" sz="2800" dirty="0" smtClean="0">
                <a:solidFill>
                  <a:schemeClr val="bg1"/>
                </a:solidFill>
                <a:latin typeface="Eurostile" pitchFamily="34" charset="0"/>
              </a:rPr>
              <a:t>living in alignment with </a:t>
            </a:r>
          </a:p>
          <a:p>
            <a:pPr marL="890588" lvl="1" indent="552450"/>
            <a:r>
              <a:rPr lang="en-GB" sz="2800" dirty="0" smtClean="0">
                <a:solidFill>
                  <a:schemeClr val="bg1"/>
                </a:solidFill>
                <a:latin typeface="Eurostile" pitchFamily="34" charset="0"/>
              </a:rPr>
              <a:t>values and </a:t>
            </a:r>
            <a:r>
              <a:rPr lang="en-GB" sz="2800" dirty="0">
                <a:solidFill>
                  <a:schemeClr val="bg1"/>
                </a:solidFill>
                <a:latin typeface="Eurostile" pitchFamily="34" charset="0"/>
              </a:rPr>
              <a:t>those with </a:t>
            </a:r>
            <a:r>
              <a:rPr lang="en-GB" sz="2800" dirty="0" smtClean="0">
                <a:solidFill>
                  <a:schemeClr val="bg1"/>
                </a:solidFill>
                <a:latin typeface="Eurostile" pitchFamily="34" charset="0"/>
              </a:rPr>
              <a:t>low </a:t>
            </a:r>
            <a:r>
              <a:rPr lang="en-GB" sz="2800" dirty="0">
                <a:solidFill>
                  <a:schemeClr val="bg1"/>
                </a:solidFill>
                <a:latin typeface="Eurostile" pitchFamily="34" charset="0"/>
              </a:rPr>
              <a:t>subjective wellbeing (</a:t>
            </a:r>
            <a:r>
              <a:rPr lang="en-GB" sz="2800" i="1" dirty="0">
                <a:solidFill>
                  <a:schemeClr val="bg1"/>
                </a:solidFill>
                <a:latin typeface="Eurostile" pitchFamily="34" charset="0"/>
              </a:rPr>
              <a:t>M</a:t>
            </a:r>
            <a:r>
              <a:rPr lang="en-GB" sz="2800" dirty="0">
                <a:solidFill>
                  <a:schemeClr val="bg1"/>
                </a:solidFill>
                <a:latin typeface="Eurostile" pitchFamily="34" charset="0"/>
              </a:rPr>
              <a:t> = </a:t>
            </a:r>
            <a:r>
              <a:rPr lang="en-GB" sz="2800" dirty="0" smtClean="0">
                <a:solidFill>
                  <a:schemeClr val="bg1"/>
                </a:solidFill>
                <a:latin typeface="Eurostile" pitchFamily="34" charset="0"/>
              </a:rPr>
              <a:t>7.17, </a:t>
            </a:r>
            <a:r>
              <a:rPr lang="en-GB" sz="2800" i="1" dirty="0">
                <a:solidFill>
                  <a:schemeClr val="bg1"/>
                </a:solidFill>
                <a:latin typeface="Eurostile" pitchFamily="34" charset="0"/>
              </a:rPr>
              <a:t>SD</a:t>
            </a:r>
            <a:r>
              <a:rPr lang="en-GB" sz="2800" dirty="0">
                <a:solidFill>
                  <a:schemeClr val="bg1"/>
                </a:solidFill>
                <a:latin typeface="Eurostile" pitchFamily="34" charset="0"/>
              </a:rPr>
              <a:t> = </a:t>
            </a:r>
            <a:r>
              <a:rPr lang="en-GB" sz="2800" dirty="0" smtClean="0">
                <a:solidFill>
                  <a:schemeClr val="bg1"/>
                </a:solidFill>
                <a:latin typeface="Eurostile" pitchFamily="34" charset="0"/>
              </a:rPr>
              <a:t>1.70) </a:t>
            </a:r>
            <a:r>
              <a:rPr lang="en-GB" sz="2800" dirty="0">
                <a:solidFill>
                  <a:schemeClr val="bg1"/>
                </a:solidFill>
                <a:latin typeface="Eurostile" pitchFamily="34" charset="0"/>
              </a:rPr>
              <a:t>and those with </a:t>
            </a:r>
            <a:endParaRPr lang="en-GB" sz="2800" dirty="0" smtClean="0">
              <a:solidFill>
                <a:schemeClr val="bg1"/>
              </a:solidFill>
              <a:latin typeface="Eurostile" pitchFamily="34" charset="0"/>
            </a:endParaRPr>
          </a:p>
          <a:p>
            <a:pPr marL="890588" lvl="1" indent="552450"/>
            <a:r>
              <a:rPr lang="en-GB" sz="2800" dirty="0" smtClean="0">
                <a:solidFill>
                  <a:schemeClr val="bg1"/>
                </a:solidFill>
                <a:latin typeface="Eurostile" pitchFamily="34" charset="0"/>
              </a:rPr>
              <a:t>high </a:t>
            </a:r>
            <a:r>
              <a:rPr lang="en-GB" sz="2800" dirty="0">
                <a:solidFill>
                  <a:schemeClr val="bg1"/>
                </a:solidFill>
                <a:latin typeface="Eurostile" pitchFamily="34" charset="0"/>
              </a:rPr>
              <a:t>subjective wellbeing (</a:t>
            </a:r>
            <a:r>
              <a:rPr lang="en-GB" sz="2800" i="1" dirty="0">
                <a:solidFill>
                  <a:schemeClr val="bg1"/>
                </a:solidFill>
                <a:latin typeface="Eurostile" pitchFamily="34" charset="0"/>
              </a:rPr>
              <a:t>M</a:t>
            </a:r>
            <a:r>
              <a:rPr lang="en-GB" sz="2800" dirty="0">
                <a:solidFill>
                  <a:schemeClr val="bg1"/>
                </a:solidFill>
                <a:latin typeface="Eurostile" pitchFamily="34" charset="0"/>
              </a:rPr>
              <a:t> = </a:t>
            </a:r>
            <a:r>
              <a:rPr lang="en-GB" sz="2800" dirty="0" smtClean="0">
                <a:solidFill>
                  <a:schemeClr val="bg1"/>
                </a:solidFill>
                <a:latin typeface="Eurostile" pitchFamily="34" charset="0"/>
              </a:rPr>
              <a:t>8.08, </a:t>
            </a:r>
            <a:r>
              <a:rPr lang="en-GB" sz="2800" i="1" dirty="0" smtClean="0">
                <a:solidFill>
                  <a:schemeClr val="bg1"/>
                </a:solidFill>
                <a:latin typeface="Eurostile" pitchFamily="34" charset="0"/>
              </a:rPr>
              <a:t>SD</a:t>
            </a:r>
            <a:r>
              <a:rPr lang="en-GB" sz="2800" dirty="0" smtClean="0">
                <a:solidFill>
                  <a:schemeClr val="bg1"/>
                </a:solidFill>
                <a:latin typeface="Eurostile" pitchFamily="34" charset="0"/>
              </a:rPr>
              <a:t> </a:t>
            </a:r>
            <a:r>
              <a:rPr lang="en-GB" sz="2800" dirty="0">
                <a:solidFill>
                  <a:schemeClr val="bg1"/>
                </a:solidFill>
                <a:latin typeface="Eurostile" pitchFamily="34" charset="0"/>
              </a:rPr>
              <a:t>= </a:t>
            </a:r>
            <a:r>
              <a:rPr lang="en-GB" sz="2800" dirty="0" smtClean="0">
                <a:solidFill>
                  <a:schemeClr val="bg1"/>
                </a:solidFill>
                <a:latin typeface="Eurostile" pitchFamily="34" charset="0"/>
              </a:rPr>
              <a:t>1.09, </a:t>
            </a:r>
            <a:r>
              <a:rPr lang="en-GB" sz="2800" i="1" dirty="0">
                <a:solidFill>
                  <a:schemeClr val="bg1"/>
                </a:solidFill>
                <a:latin typeface="Eurostile" pitchFamily="34" charset="0"/>
              </a:rPr>
              <a:t>t</a:t>
            </a:r>
            <a:r>
              <a:rPr lang="en-GB" sz="2800" dirty="0">
                <a:solidFill>
                  <a:schemeClr val="bg1"/>
                </a:solidFill>
                <a:latin typeface="Eurostile" pitchFamily="34" charset="0"/>
              </a:rPr>
              <a:t>(490) = </a:t>
            </a:r>
            <a:r>
              <a:rPr lang="en-GB" sz="2800" dirty="0" smtClean="0">
                <a:solidFill>
                  <a:schemeClr val="bg1"/>
                </a:solidFill>
                <a:latin typeface="Eurostile" pitchFamily="34" charset="0"/>
              </a:rPr>
              <a:t>-6.288, </a:t>
            </a:r>
            <a:r>
              <a:rPr lang="en-GB" sz="2800" i="1" dirty="0">
                <a:solidFill>
                  <a:schemeClr val="bg1"/>
                </a:solidFill>
                <a:latin typeface="Eurostile" pitchFamily="34" charset="0"/>
              </a:rPr>
              <a:t>p</a:t>
            </a:r>
            <a:r>
              <a:rPr lang="en-GB" sz="2800" dirty="0">
                <a:solidFill>
                  <a:schemeClr val="bg1"/>
                </a:solidFill>
                <a:latin typeface="Eurostile" pitchFamily="34" charset="0"/>
              </a:rPr>
              <a:t> = .001, </a:t>
            </a:r>
            <a:r>
              <a:rPr lang="en-GB" sz="2800" i="1" dirty="0">
                <a:solidFill>
                  <a:schemeClr val="bg1"/>
                </a:solidFill>
                <a:latin typeface="Eurostile" pitchFamily="34" charset="0"/>
              </a:rPr>
              <a:t>d</a:t>
            </a:r>
            <a:r>
              <a:rPr lang="en-GB" sz="2800" dirty="0">
                <a:solidFill>
                  <a:schemeClr val="bg1"/>
                </a:solidFill>
                <a:latin typeface="Eurostile" pitchFamily="34" charset="0"/>
              </a:rPr>
              <a:t> = </a:t>
            </a:r>
            <a:r>
              <a:rPr lang="en-GB" sz="2800" dirty="0" smtClean="0">
                <a:solidFill>
                  <a:schemeClr val="bg1"/>
                </a:solidFill>
                <a:latin typeface="Eurostile" pitchFamily="34" charset="0"/>
              </a:rPr>
              <a:t>.64).</a:t>
            </a:r>
          </a:p>
          <a:p>
            <a:pPr marL="1443038" lvl="1"/>
            <a:endParaRPr lang="en-GB" sz="2800" dirty="0">
              <a:solidFill>
                <a:schemeClr val="bg1"/>
              </a:solidFill>
              <a:latin typeface="Eurostile" pitchFamily="34" charset="0"/>
            </a:endParaRPr>
          </a:p>
          <a:p>
            <a:r>
              <a:rPr lang="en-GB" sz="4400" dirty="0" smtClean="0">
                <a:solidFill>
                  <a:srgbClr val="FFFF00"/>
                </a:solidFill>
                <a:latin typeface="Eurostile" pitchFamily="34" charset="0"/>
              </a:rPr>
              <a:t>Study </a:t>
            </a:r>
            <a:r>
              <a:rPr lang="en-GB" sz="4400" dirty="0">
                <a:solidFill>
                  <a:srgbClr val="FFFF00"/>
                </a:solidFill>
                <a:latin typeface="Eurostile" pitchFamily="34" charset="0"/>
              </a:rPr>
              <a:t>2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Eurostile" pitchFamily="34" charset="0"/>
              </a:rPr>
              <a:t>This </a:t>
            </a:r>
            <a:r>
              <a:rPr lang="en-US" sz="2800" dirty="0">
                <a:solidFill>
                  <a:schemeClr val="bg1"/>
                </a:solidFill>
                <a:latin typeface="Eurostile" pitchFamily="34" charset="0"/>
              </a:rPr>
              <a:t>study </a:t>
            </a:r>
            <a:r>
              <a:rPr lang="en-US" sz="2800" dirty="0" smtClean="0">
                <a:solidFill>
                  <a:schemeClr val="bg1"/>
                </a:solidFill>
                <a:latin typeface="Eurostile" pitchFamily="34" charset="0"/>
              </a:rPr>
              <a:t>explored </a:t>
            </a:r>
            <a:r>
              <a:rPr lang="en-US" sz="2800" dirty="0">
                <a:solidFill>
                  <a:schemeClr val="bg1"/>
                </a:solidFill>
                <a:latin typeface="Eurostile" pitchFamily="34" charset="0"/>
              </a:rPr>
              <a:t>how relational aspects of values (knowledge of values, living in alignment with values) relate to changes in depressed mood and </a:t>
            </a:r>
            <a:r>
              <a:rPr lang="en-US" sz="2800" dirty="0" smtClean="0">
                <a:solidFill>
                  <a:schemeClr val="bg1"/>
                </a:solidFill>
                <a:latin typeface="Eurostile" pitchFamily="34" charset="0"/>
              </a:rPr>
              <a:t>subjective wellbeing over time.</a:t>
            </a:r>
            <a:endParaRPr lang="en-NZ" sz="2800" dirty="0">
              <a:solidFill>
                <a:schemeClr val="bg1"/>
              </a:solidFill>
              <a:latin typeface="Eurostile" pitchFamily="34" charset="0"/>
            </a:endParaRPr>
          </a:p>
          <a:p>
            <a:endParaRPr lang="en-GB" sz="2800" dirty="0" smtClean="0">
              <a:solidFill>
                <a:srgbClr val="00B0F0"/>
              </a:solidFill>
              <a:latin typeface="Eurostile" pitchFamily="34" charset="0"/>
            </a:endParaRPr>
          </a:p>
          <a:p>
            <a:r>
              <a:rPr lang="en-GB" sz="3200" dirty="0" smtClean="0">
                <a:solidFill>
                  <a:srgbClr val="00B0F0"/>
                </a:solidFill>
                <a:latin typeface="Eurostile" pitchFamily="34" charset="0"/>
              </a:rPr>
              <a:t>Procedure </a:t>
            </a:r>
            <a:r>
              <a:rPr lang="en-GB" sz="3200" dirty="0">
                <a:solidFill>
                  <a:srgbClr val="00B0F0"/>
                </a:solidFill>
                <a:latin typeface="Eurostile" pitchFamily="34" charset="0"/>
              </a:rPr>
              <a:t>and Participants</a:t>
            </a:r>
          </a:p>
          <a:p>
            <a:pPr marL="457200" lvl="1" indent="-457200">
              <a:buFont typeface="Arial" pitchFamily="34" charset="0"/>
              <a:buChar char="•"/>
            </a:pPr>
            <a:r>
              <a:rPr lang="en-NZ" sz="2800" dirty="0">
                <a:solidFill>
                  <a:schemeClr val="bg1"/>
                </a:solidFill>
                <a:latin typeface="Eurostile" pitchFamily="34" charset="0"/>
              </a:rPr>
              <a:t>A </a:t>
            </a:r>
            <a:r>
              <a:rPr lang="en-NZ" sz="2800" dirty="0" smtClean="0">
                <a:solidFill>
                  <a:schemeClr val="bg1"/>
                </a:solidFill>
                <a:latin typeface="Eurostile" pitchFamily="34" charset="0"/>
              </a:rPr>
              <a:t>15 minute </a:t>
            </a:r>
            <a:r>
              <a:rPr lang="en-NZ" sz="2800" dirty="0">
                <a:solidFill>
                  <a:schemeClr val="bg1"/>
                </a:solidFill>
                <a:latin typeface="Eurostile" pitchFamily="34" charset="0"/>
              </a:rPr>
              <a:t>online survey </a:t>
            </a:r>
            <a:r>
              <a:rPr lang="en-NZ" sz="2800" dirty="0" smtClean="0">
                <a:solidFill>
                  <a:schemeClr val="bg1"/>
                </a:solidFill>
                <a:latin typeface="Eurostile" pitchFamily="34" charset="0"/>
              </a:rPr>
              <a:t>of participants from Study 1 six months later (</a:t>
            </a:r>
            <a:r>
              <a:rPr lang="en-NZ" sz="2800" i="1" dirty="0" smtClean="0">
                <a:solidFill>
                  <a:schemeClr val="bg1"/>
                </a:solidFill>
                <a:latin typeface="Eurostile" pitchFamily="34" charset="0"/>
              </a:rPr>
              <a:t>n</a:t>
            </a:r>
            <a:r>
              <a:rPr lang="en-NZ" sz="2800" dirty="0" smtClean="0">
                <a:solidFill>
                  <a:schemeClr val="bg1"/>
                </a:solidFill>
                <a:latin typeface="Eurostile" pitchFamily="34" charset="0"/>
              </a:rPr>
              <a:t> </a:t>
            </a:r>
            <a:r>
              <a:rPr lang="en-NZ" sz="2800" dirty="0">
                <a:solidFill>
                  <a:schemeClr val="bg1"/>
                </a:solidFill>
                <a:latin typeface="Eurostile" pitchFamily="34" charset="0"/>
              </a:rPr>
              <a:t>= </a:t>
            </a:r>
            <a:r>
              <a:rPr lang="en-NZ" sz="2800" dirty="0" smtClean="0">
                <a:solidFill>
                  <a:schemeClr val="bg1"/>
                </a:solidFill>
                <a:latin typeface="Eurostile" pitchFamily="34" charset="0"/>
              </a:rPr>
              <a:t>173).</a:t>
            </a:r>
            <a:endParaRPr lang="en-NZ" sz="2800" dirty="0">
              <a:solidFill>
                <a:schemeClr val="bg1"/>
              </a:solidFill>
              <a:latin typeface="Eurostile" pitchFamily="34" charset="0"/>
            </a:endParaRPr>
          </a:p>
          <a:p>
            <a:pPr marL="457200" lvl="1" indent="-457200">
              <a:buFont typeface="Arial" pitchFamily="34" charset="0"/>
              <a:buChar char="•"/>
            </a:pPr>
            <a:r>
              <a:rPr lang="en-NZ" sz="2800" dirty="0">
                <a:solidFill>
                  <a:schemeClr val="bg1"/>
                </a:solidFill>
                <a:latin typeface="Eurostile" pitchFamily="34" charset="0"/>
              </a:rPr>
              <a:t>Measured depressed mood (</a:t>
            </a:r>
            <a:r>
              <a:rPr lang="en-NZ" sz="2800" dirty="0" smtClean="0">
                <a:solidFill>
                  <a:schemeClr val="bg1"/>
                </a:solidFill>
                <a:latin typeface="Eurostile" pitchFamily="34" charset="0"/>
              </a:rPr>
              <a:t>CES-DS), </a:t>
            </a:r>
            <a:r>
              <a:rPr lang="en-NZ" sz="2800" dirty="0">
                <a:solidFill>
                  <a:schemeClr val="bg1"/>
                </a:solidFill>
                <a:latin typeface="Eurostile" pitchFamily="34" charset="0"/>
              </a:rPr>
              <a:t>life satisfaction (</a:t>
            </a:r>
            <a:r>
              <a:rPr lang="en-NZ" sz="2800" dirty="0" smtClean="0">
                <a:solidFill>
                  <a:schemeClr val="bg1"/>
                </a:solidFill>
                <a:latin typeface="Eurostile" pitchFamily="34" charset="0"/>
              </a:rPr>
              <a:t>SwLS), </a:t>
            </a:r>
            <a:r>
              <a:rPr lang="en-NZ" sz="2800" dirty="0">
                <a:solidFill>
                  <a:schemeClr val="bg1"/>
                </a:solidFill>
                <a:latin typeface="Eurostile" pitchFamily="34" charset="0"/>
              </a:rPr>
              <a:t>emotional wellbeing (</a:t>
            </a:r>
            <a:r>
              <a:rPr lang="en-NZ" sz="2800" dirty="0" smtClean="0">
                <a:solidFill>
                  <a:schemeClr val="bg1"/>
                </a:solidFill>
                <a:latin typeface="Eurostile" pitchFamily="34" charset="0"/>
              </a:rPr>
              <a:t>HM), </a:t>
            </a:r>
            <a:r>
              <a:rPr lang="en-NZ" sz="2800" dirty="0">
                <a:solidFill>
                  <a:schemeClr val="bg1"/>
                </a:solidFill>
                <a:latin typeface="Eurostile" pitchFamily="34" charset="0"/>
              </a:rPr>
              <a:t>personal values (</a:t>
            </a:r>
            <a:r>
              <a:rPr lang="en-GB" sz="2800" dirty="0" smtClean="0">
                <a:solidFill>
                  <a:schemeClr val="bg1"/>
                </a:solidFill>
                <a:latin typeface="Eurostile" pitchFamily="34" charset="0"/>
              </a:rPr>
              <a:t>PVQ) </a:t>
            </a:r>
            <a:r>
              <a:rPr lang="en-GB" sz="2800" dirty="0">
                <a:solidFill>
                  <a:schemeClr val="bg1"/>
                </a:solidFill>
                <a:latin typeface="Eurostile" pitchFamily="34" charset="0"/>
              </a:rPr>
              <a:t>and relational values </a:t>
            </a:r>
            <a:r>
              <a:rPr lang="en-GB" sz="2800" dirty="0" smtClean="0">
                <a:solidFill>
                  <a:schemeClr val="bg1"/>
                </a:solidFill>
                <a:latin typeface="Eurostile" pitchFamily="34" charset="0"/>
              </a:rPr>
              <a:t>(</a:t>
            </a:r>
            <a:r>
              <a:rPr lang="en-GB" sz="2800" dirty="0">
                <a:solidFill>
                  <a:schemeClr val="bg1"/>
                </a:solidFill>
                <a:latin typeface="Eurostile" pitchFamily="34" charset="0"/>
              </a:rPr>
              <a:t>knowledge of values, living in alignment with values).</a:t>
            </a:r>
            <a:endParaRPr lang="en-NZ" sz="2800" dirty="0">
              <a:solidFill>
                <a:schemeClr val="bg1"/>
              </a:solidFill>
              <a:latin typeface="Eurostile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endParaRPr lang="en-US" sz="2800" dirty="0" smtClean="0">
              <a:solidFill>
                <a:schemeClr val="bg1"/>
              </a:solidFill>
              <a:latin typeface="Eurostile" pitchFamily="34" charset="0"/>
            </a:endParaRPr>
          </a:p>
          <a:p>
            <a:r>
              <a:rPr lang="en-GB" sz="3200" dirty="0" smtClean="0">
                <a:solidFill>
                  <a:srgbClr val="00B0F0"/>
                </a:solidFill>
                <a:latin typeface="Eurostile" pitchFamily="34" charset="0"/>
              </a:rPr>
              <a:t>Sample of key </a:t>
            </a:r>
            <a:r>
              <a:rPr lang="en-GB" sz="3200" dirty="0" smtClean="0">
                <a:solidFill>
                  <a:srgbClr val="00B0F0"/>
                </a:solidFill>
                <a:latin typeface="Eurostile" pitchFamily="34" charset="0"/>
              </a:rPr>
              <a:t>findings</a:t>
            </a:r>
            <a:endParaRPr lang="en-NZ" sz="2800" dirty="0" smtClean="0">
              <a:solidFill>
                <a:srgbClr val="FFFF00"/>
              </a:solidFill>
              <a:latin typeface="Eurostile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NZ" sz="2800" dirty="0">
                <a:solidFill>
                  <a:schemeClr val="bg1"/>
                </a:solidFill>
                <a:latin typeface="Eurostile" pitchFamily="34" charset="0"/>
              </a:rPr>
              <a:t>The direction of effect model showed that </a:t>
            </a:r>
            <a:r>
              <a:rPr lang="en-NZ" sz="2800" dirty="0" smtClean="0">
                <a:solidFill>
                  <a:schemeClr val="bg1"/>
                </a:solidFill>
                <a:latin typeface="Eurostile" pitchFamily="34" charset="0"/>
              </a:rPr>
              <a:t>reciprocal </a:t>
            </a:r>
            <a:r>
              <a:rPr lang="en-NZ" sz="2800" dirty="0">
                <a:solidFill>
                  <a:schemeClr val="bg1"/>
                </a:solidFill>
                <a:latin typeface="Eurostile" pitchFamily="34" charset="0"/>
              </a:rPr>
              <a:t>relationships were </a:t>
            </a:r>
            <a:endParaRPr lang="en-NZ" sz="2800" dirty="0" smtClean="0">
              <a:solidFill>
                <a:schemeClr val="bg1"/>
              </a:solidFill>
              <a:latin typeface="Eurostile" pitchFamily="34" charset="0"/>
            </a:endParaRPr>
          </a:p>
          <a:p>
            <a:pPr indent="457200"/>
            <a:r>
              <a:rPr lang="en-NZ" sz="2800" dirty="0" smtClean="0">
                <a:solidFill>
                  <a:schemeClr val="bg1"/>
                </a:solidFill>
                <a:latin typeface="Eurostile" pitchFamily="34" charset="0"/>
              </a:rPr>
              <a:t>observed </a:t>
            </a:r>
            <a:r>
              <a:rPr lang="en-NZ" sz="2800" dirty="0">
                <a:solidFill>
                  <a:schemeClr val="bg1"/>
                </a:solidFill>
                <a:latin typeface="Eurostile" pitchFamily="34" charset="0"/>
              </a:rPr>
              <a:t>between living in alignment with values and knowledge of values, and </a:t>
            </a:r>
            <a:endParaRPr lang="en-NZ" sz="2800" dirty="0" smtClean="0">
              <a:solidFill>
                <a:schemeClr val="bg1"/>
              </a:solidFill>
              <a:latin typeface="Eurostile" pitchFamily="34" charset="0"/>
            </a:endParaRPr>
          </a:p>
          <a:p>
            <a:pPr indent="457200"/>
            <a:r>
              <a:rPr lang="en-NZ" sz="2800" dirty="0" smtClean="0">
                <a:solidFill>
                  <a:schemeClr val="bg1"/>
                </a:solidFill>
                <a:latin typeface="Eurostile" pitchFamily="34" charset="0"/>
              </a:rPr>
              <a:t>between </a:t>
            </a:r>
            <a:r>
              <a:rPr lang="en-NZ" sz="2800" dirty="0">
                <a:solidFill>
                  <a:srgbClr val="FF0000"/>
                </a:solidFill>
                <a:latin typeface="Eurostile" pitchFamily="34" charset="0"/>
              </a:rPr>
              <a:t>living in alignment with values </a:t>
            </a:r>
            <a:r>
              <a:rPr lang="en-NZ" sz="2800" dirty="0">
                <a:solidFill>
                  <a:schemeClr val="bg1"/>
                </a:solidFill>
                <a:latin typeface="Eurostile" pitchFamily="34" charset="0"/>
              </a:rPr>
              <a:t>and </a:t>
            </a:r>
            <a:r>
              <a:rPr lang="en-NZ" sz="2800" dirty="0">
                <a:solidFill>
                  <a:srgbClr val="FF0000"/>
                </a:solidFill>
                <a:latin typeface="Eurostile" pitchFamily="34" charset="0"/>
              </a:rPr>
              <a:t>life </a:t>
            </a:r>
            <a:r>
              <a:rPr lang="en-NZ" sz="2800" dirty="0">
                <a:solidFill>
                  <a:srgbClr val="FF0000"/>
                </a:solidFill>
                <a:latin typeface="Eurostile" pitchFamily="34" charset="0"/>
              </a:rPr>
              <a:t>satisfaction</a:t>
            </a:r>
            <a:r>
              <a:rPr lang="en-NZ" sz="2800" dirty="0" smtClean="0">
                <a:solidFill>
                  <a:schemeClr val="bg1"/>
                </a:solidFill>
                <a:latin typeface="Eurostile" pitchFamily="34" charset="0"/>
              </a:rPr>
              <a:t>.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NZ" sz="2800" dirty="0">
                <a:solidFill>
                  <a:srgbClr val="FF0000"/>
                </a:solidFill>
                <a:latin typeface="Eurostile" pitchFamily="34" charset="0"/>
              </a:rPr>
              <a:t>Emotional wellbeing </a:t>
            </a:r>
            <a:r>
              <a:rPr lang="en-NZ" sz="2800" dirty="0">
                <a:solidFill>
                  <a:schemeClr val="bg1"/>
                </a:solidFill>
                <a:latin typeface="Eurostile" pitchFamily="34" charset="0"/>
              </a:rPr>
              <a:t>was predicted by both </a:t>
            </a:r>
            <a:r>
              <a:rPr lang="en-NZ" sz="2800" dirty="0">
                <a:solidFill>
                  <a:srgbClr val="FF0000"/>
                </a:solidFill>
                <a:latin typeface="Eurostile" pitchFamily="34" charset="0"/>
              </a:rPr>
              <a:t>living in alignment with </a:t>
            </a:r>
            <a:r>
              <a:rPr lang="en-NZ" sz="2800" dirty="0">
                <a:solidFill>
                  <a:srgbClr val="FF0000"/>
                </a:solidFill>
                <a:latin typeface="Eurostile" pitchFamily="34" charset="0"/>
              </a:rPr>
              <a:t>values </a:t>
            </a:r>
            <a:r>
              <a:rPr lang="en-NZ" sz="2800" dirty="0">
                <a:solidFill>
                  <a:schemeClr val="bg1"/>
                </a:solidFill>
                <a:latin typeface="Eurostile" pitchFamily="34" charset="0"/>
              </a:rPr>
              <a:t>and life </a:t>
            </a:r>
            <a:endParaRPr lang="en-NZ" sz="2800" dirty="0" smtClean="0">
              <a:solidFill>
                <a:schemeClr val="bg1"/>
              </a:solidFill>
              <a:latin typeface="Eurostile" pitchFamily="34" charset="0"/>
            </a:endParaRPr>
          </a:p>
          <a:p>
            <a:pPr indent="457200"/>
            <a:r>
              <a:rPr lang="en-NZ" sz="2800" dirty="0" smtClean="0">
                <a:solidFill>
                  <a:schemeClr val="bg1"/>
                </a:solidFill>
                <a:latin typeface="Eurostile" pitchFamily="34" charset="0"/>
              </a:rPr>
              <a:t>satisfaction</a:t>
            </a:r>
            <a:r>
              <a:rPr lang="en-NZ" sz="2800" dirty="0">
                <a:solidFill>
                  <a:schemeClr val="bg1"/>
                </a:solidFill>
                <a:latin typeface="Eurostile" pitchFamily="34" charset="0"/>
              </a:rPr>
              <a:t>. </a:t>
            </a:r>
            <a:endParaRPr lang="en-NZ" sz="2800" dirty="0" smtClean="0">
              <a:solidFill>
                <a:schemeClr val="bg1"/>
              </a:solidFill>
              <a:latin typeface="Eurostile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NZ" sz="2800" dirty="0">
                <a:solidFill>
                  <a:srgbClr val="FF0000"/>
                </a:solidFill>
                <a:latin typeface="Eurostile" pitchFamily="34" charset="0"/>
              </a:rPr>
              <a:t>Knowledge </a:t>
            </a:r>
            <a:r>
              <a:rPr lang="en-NZ" sz="2800" dirty="0">
                <a:solidFill>
                  <a:srgbClr val="FF0000"/>
                </a:solidFill>
                <a:latin typeface="Eurostile" pitchFamily="34" charset="0"/>
              </a:rPr>
              <a:t>of values </a:t>
            </a:r>
            <a:r>
              <a:rPr lang="en-NZ" sz="2800" dirty="0">
                <a:solidFill>
                  <a:schemeClr val="bg1"/>
                </a:solidFill>
                <a:latin typeface="Eurostile" pitchFamily="34" charset="0"/>
              </a:rPr>
              <a:t>at time one did not predict either life </a:t>
            </a:r>
            <a:r>
              <a:rPr lang="en-NZ" sz="2800" dirty="0" smtClean="0">
                <a:solidFill>
                  <a:schemeClr val="bg1"/>
                </a:solidFill>
                <a:latin typeface="Eurostile" pitchFamily="34" charset="0"/>
              </a:rPr>
              <a:t>satisfaction </a:t>
            </a:r>
            <a:r>
              <a:rPr lang="en-NZ" sz="2800" dirty="0">
                <a:solidFill>
                  <a:schemeClr val="bg1"/>
                </a:solidFill>
                <a:latin typeface="Eurostile" pitchFamily="34" charset="0"/>
              </a:rPr>
              <a:t>or </a:t>
            </a:r>
            <a:endParaRPr lang="en-NZ" sz="2800" dirty="0" smtClean="0">
              <a:solidFill>
                <a:schemeClr val="bg1"/>
              </a:solidFill>
              <a:latin typeface="Eurostile" pitchFamily="34" charset="0"/>
            </a:endParaRPr>
          </a:p>
          <a:p>
            <a:pPr indent="457200"/>
            <a:r>
              <a:rPr lang="en-NZ" sz="2800" dirty="0" smtClean="0">
                <a:solidFill>
                  <a:schemeClr val="bg1"/>
                </a:solidFill>
                <a:latin typeface="Eurostile" pitchFamily="34" charset="0"/>
              </a:rPr>
              <a:t>emotional </a:t>
            </a:r>
            <a:r>
              <a:rPr lang="en-NZ" sz="2800" dirty="0">
                <a:solidFill>
                  <a:schemeClr val="bg1"/>
                </a:solidFill>
                <a:latin typeface="Eurostile" pitchFamily="34" charset="0"/>
              </a:rPr>
              <a:t>wellbeing at time </a:t>
            </a:r>
            <a:r>
              <a:rPr lang="en-NZ" sz="2800" dirty="0" smtClean="0">
                <a:solidFill>
                  <a:schemeClr val="bg1"/>
                </a:solidFill>
                <a:latin typeface="Eurostile" pitchFamily="34" charset="0"/>
              </a:rPr>
              <a:t>two.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NZ" sz="2800" dirty="0">
                <a:solidFill>
                  <a:srgbClr val="FF0000"/>
                </a:solidFill>
                <a:latin typeface="Eurostile" pitchFamily="34" charset="0"/>
              </a:rPr>
              <a:t>Depressed </a:t>
            </a:r>
            <a:r>
              <a:rPr lang="en-NZ" sz="2800" dirty="0">
                <a:solidFill>
                  <a:srgbClr val="FF0000"/>
                </a:solidFill>
                <a:latin typeface="Eurostile" pitchFamily="34" charset="0"/>
              </a:rPr>
              <a:t>mood </a:t>
            </a:r>
            <a:r>
              <a:rPr lang="en-NZ" sz="2800" dirty="0">
                <a:solidFill>
                  <a:schemeClr val="bg1"/>
                </a:solidFill>
                <a:latin typeface="Eurostile" pitchFamily="34" charset="0"/>
              </a:rPr>
              <a:t>at time two </a:t>
            </a:r>
            <a:r>
              <a:rPr lang="en-NZ" sz="2800" dirty="0" smtClean="0">
                <a:solidFill>
                  <a:schemeClr val="bg1"/>
                </a:solidFill>
                <a:latin typeface="Eurostile" pitchFamily="34" charset="0"/>
              </a:rPr>
              <a:t>was </a:t>
            </a:r>
            <a:r>
              <a:rPr lang="en-NZ" sz="2800" dirty="0">
                <a:solidFill>
                  <a:schemeClr val="bg1"/>
                </a:solidFill>
                <a:latin typeface="Eurostile" pitchFamily="34" charset="0"/>
              </a:rPr>
              <a:t>not predicted by either knowledge of </a:t>
            </a:r>
            <a:r>
              <a:rPr lang="en-NZ" sz="2800" dirty="0" smtClean="0">
                <a:solidFill>
                  <a:schemeClr val="bg1"/>
                </a:solidFill>
                <a:latin typeface="Eurostile" pitchFamily="34" charset="0"/>
              </a:rPr>
              <a:t>values </a:t>
            </a:r>
          </a:p>
          <a:p>
            <a:pPr indent="457200"/>
            <a:r>
              <a:rPr lang="en-NZ" sz="2800" dirty="0" smtClean="0">
                <a:solidFill>
                  <a:schemeClr val="bg1"/>
                </a:solidFill>
                <a:latin typeface="Eurostile" pitchFamily="34" charset="0"/>
              </a:rPr>
              <a:t>or </a:t>
            </a:r>
            <a:r>
              <a:rPr lang="en-NZ" sz="2800" dirty="0">
                <a:solidFill>
                  <a:schemeClr val="bg1"/>
                </a:solidFill>
                <a:latin typeface="Eurostile" pitchFamily="34" charset="0"/>
              </a:rPr>
              <a:t>living in alignment with </a:t>
            </a:r>
            <a:r>
              <a:rPr lang="en-NZ" sz="2800" dirty="0" smtClean="0">
                <a:solidFill>
                  <a:schemeClr val="bg1"/>
                </a:solidFill>
                <a:latin typeface="Eurostile" pitchFamily="34" charset="0"/>
              </a:rPr>
              <a:t>values at </a:t>
            </a:r>
            <a:r>
              <a:rPr lang="en-NZ" sz="2800" dirty="0">
                <a:solidFill>
                  <a:schemeClr val="bg1"/>
                </a:solidFill>
                <a:latin typeface="Eurostile" pitchFamily="34" charset="0"/>
              </a:rPr>
              <a:t>time </a:t>
            </a:r>
            <a:r>
              <a:rPr lang="en-NZ" sz="2800" dirty="0" smtClean="0">
                <a:solidFill>
                  <a:schemeClr val="bg1"/>
                </a:solidFill>
                <a:latin typeface="Eurostile" pitchFamily="34" charset="0"/>
              </a:rPr>
              <a:t>one.</a:t>
            </a:r>
            <a:endParaRPr lang="en-NZ" sz="2800" dirty="0">
              <a:solidFill>
                <a:schemeClr val="bg1"/>
              </a:solidFill>
              <a:latin typeface="Eurostile" pitchFamily="34" charset="0"/>
            </a:endParaRPr>
          </a:p>
          <a:p>
            <a:pPr marL="528638" algn="just"/>
            <a:endParaRPr lang="en-NZ" sz="2000" dirty="0">
              <a:solidFill>
                <a:schemeClr val="bg1"/>
              </a:solidFill>
              <a:latin typeface="Eurostile" pitchFamily="34" charset="0"/>
            </a:endParaRPr>
          </a:p>
        </p:txBody>
      </p:sp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41405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NZ"/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0" y="0"/>
            <a:ext cx="41405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NZ"/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0" y="0"/>
            <a:ext cx="41405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NZ"/>
          </a:p>
        </p:txBody>
      </p:sp>
      <p:sp>
        <p:nvSpPr>
          <p:cNvPr id="13322" name="Rectangle 10"/>
          <p:cNvSpPr>
            <a:spLocks noChangeArrowheads="1"/>
          </p:cNvSpPr>
          <p:nvPr/>
        </p:nvSpPr>
        <p:spPr bwMode="auto">
          <a:xfrm>
            <a:off x="0" y="0"/>
            <a:ext cx="41405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NZ"/>
          </a:p>
        </p:txBody>
      </p:sp>
      <p:sp>
        <p:nvSpPr>
          <p:cNvPr id="13324" name="Rectangle 12"/>
          <p:cNvSpPr>
            <a:spLocks noChangeArrowheads="1"/>
          </p:cNvSpPr>
          <p:nvPr/>
        </p:nvSpPr>
        <p:spPr bwMode="auto">
          <a:xfrm>
            <a:off x="0" y="0"/>
            <a:ext cx="41405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NZ"/>
          </a:p>
        </p:txBody>
      </p:sp>
      <p:sp>
        <p:nvSpPr>
          <p:cNvPr id="13326" name="Rectangle 14"/>
          <p:cNvSpPr>
            <a:spLocks noChangeArrowheads="1"/>
          </p:cNvSpPr>
          <p:nvPr/>
        </p:nvSpPr>
        <p:spPr bwMode="auto">
          <a:xfrm>
            <a:off x="0" y="0"/>
            <a:ext cx="41405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NZ"/>
          </a:p>
        </p:txBody>
      </p:sp>
      <p:pic>
        <p:nvPicPr>
          <p:cNvPr id="59" name="Picture 9" descr="Picture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850165" y="3492013"/>
            <a:ext cx="1993643" cy="1654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" name="Picture 3" descr="C:\Users\Aaron Jarden\AppData\Local\Microsoft\Windows\Temporary Internet Files\Content.IE5\OC7B3GUQ\MCj04379760000[1].wmf"/>
          <p:cNvPicPr>
            <a:picLocks noChangeAspect="1" noChangeArrowheads="1"/>
          </p:cNvPicPr>
          <p:nvPr/>
        </p:nvPicPr>
        <p:blipFill>
          <a:blip r:embed="rId4"/>
          <a:srcRect r="12701" b="21218"/>
          <a:stretch>
            <a:fillRect/>
          </a:stretch>
        </p:blipFill>
        <p:spPr bwMode="auto">
          <a:xfrm rot="10800000">
            <a:off x="431299" y="29229149"/>
            <a:ext cx="4086908" cy="65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5" name="Elbow Connector 84"/>
          <p:cNvCxnSpPr/>
          <p:nvPr/>
        </p:nvCxnSpPr>
        <p:spPr>
          <a:xfrm flipV="1">
            <a:off x="34591581" y="11977526"/>
            <a:ext cx="667615" cy="16291"/>
          </a:xfrm>
          <a:prstGeom prst="bentConnector3">
            <a:avLst>
              <a:gd name="adj1" fmla="val 50000"/>
            </a:avLst>
          </a:prstGeom>
          <a:ln w="12700">
            <a:solidFill>
              <a:srgbClr val="FF0000"/>
            </a:solidFill>
            <a:prstDash val="dash"/>
            <a:headEnd type="diamond" w="lg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29200" y="17782327"/>
            <a:ext cx="4114950" cy="4279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5" name="Elbow Connector 74"/>
          <p:cNvCxnSpPr/>
          <p:nvPr/>
        </p:nvCxnSpPr>
        <p:spPr>
          <a:xfrm>
            <a:off x="14556364" y="21782310"/>
            <a:ext cx="1113642" cy="12700"/>
          </a:xfrm>
          <a:prstGeom prst="bentConnector3">
            <a:avLst>
              <a:gd name="adj1" fmla="val 50000"/>
            </a:avLst>
          </a:prstGeom>
          <a:ln w="12700">
            <a:solidFill>
              <a:srgbClr val="FF0000"/>
            </a:solidFill>
            <a:prstDash val="dash"/>
            <a:headEnd type="none" w="lg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Canvas 537"/>
          <p:cNvGrpSpPr/>
          <p:nvPr/>
        </p:nvGrpSpPr>
        <p:grpSpPr>
          <a:xfrm>
            <a:off x="16023349" y="11669254"/>
            <a:ext cx="4810852" cy="3665220"/>
            <a:chOff x="0" y="0"/>
            <a:chExt cx="4810852" cy="3665220"/>
          </a:xfrm>
        </p:grpSpPr>
        <p:sp>
          <p:nvSpPr>
            <p:cNvPr id="56" name="Rectangle 55"/>
            <p:cNvSpPr/>
            <p:nvPr/>
          </p:nvSpPr>
          <p:spPr>
            <a:xfrm>
              <a:off x="0" y="0"/>
              <a:ext cx="4649470" cy="3665220"/>
            </a:xfrm>
            <a:prstGeom prst="rect">
              <a:avLst/>
            </a:prstGeom>
            <a:noFill/>
          </p:spPr>
        </p:sp>
        <p:sp>
          <p:nvSpPr>
            <p:cNvPr id="61" name="Text Box 539"/>
            <p:cNvSpPr txBox="1">
              <a:spLocks noChangeArrowheads="1"/>
            </p:cNvSpPr>
            <p:nvPr/>
          </p:nvSpPr>
          <p:spPr bwMode="auto">
            <a:xfrm>
              <a:off x="3182839" y="16080"/>
              <a:ext cx="1427999" cy="292192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66065" tIns="33033" rIns="66065" bIns="33033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NZ" sz="1000" cap="all" dirty="0">
                  <a:solidFill>
                    <a:schemeClr val="bg1"/>
                  </a:solidFill>
                  <a:effectLst/>
                  <a:latin typeface="Times New Roman"/>
                  <a:ea typeface="Times New Roman"/>
                </a:rPr>
                <a:t>Self-Transcendence</a:t>
              </a:r>
              <a:endParaRPr lang="en-NZ" sz="1000" dirty="0">
                <a:solidFill>
                  <a:schemeClr val="bg1"/>
                </a:solidFill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62" name="Text Box 540"/>
            <p:cNvSpPr txBox="1">
              <a:spLocks noChangeArrowheads="1"/>
            </p:cNvSpPr>
            <p:nvPr/>
          </p:nvSpPr>
          <p:spPr bwMode="auto">
            <a:xfrm>
              <a:off x="0" y="116327"/>
              <a:ext cx="1386322" cy="221663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66065" tIns="33033" rIns="66065" bIns="33033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NZ" sz="1000" cap="all" dirty="0">
                  <a:solidFill>
                    <a:schemeClr val="bg1"/>
                  </a:solidFill>
                  <a:effectLst/>
                  <a:latin typeface="Times New Roman"/>
                  <a:ea typeface="Times New Roman"/>
                </a:rPr>
                <a:t>Openness to Change</a:t>
              </a:r>
              <a:endParaRPr lang="en-NZ" sz="1000" dirty="0">
                <a:solidFill>
                  <a:schemeClr val="bg1"/>
                </a:solidFill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65" name="Text Box 541"/>
            <p:cNvSpPr txBox="1">
              <a:spLocks noChangeArrowheads="1"/>
            </p:cNvSpPr>
            <p:nvPr/>
          </p:nvSpPr>
          <p:spPr bwMode="auto">
            <a:xfrm>
              <a:off x="3645566" y="2904056"/>
              <a:ext cx="1165286" cy="222121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66065" tIns="33033" rIns="66065" bIns="33033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NZ" sz="1000" cap="all" dirty="0">
                  <a:solidFill>
                    <a:schemeClr val="bg1"/>
                  </a:solidFill>
                  <a:effectLst/>
                  <a:latin typeface="Times New Roman"/>
                  <a:ea typeface="Times New Roman"/>
                </a:rPr>
                <a:t>Conservation</a:t>
              </a:r>
              <a:endParaRPr lang="en-NZ" sz="1000" dirty="0">
                <a:solidFill>
                  <a:schemeClr val="bg1"/>
                </a:solidFill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66" name="Text Box 542"/>
            <p:cNvSpPr txBox="1">
              <a:spLocks noChangeArrowheads="1"/>
            </p:cNvSpPr>
            <p:nvPr/>
          </p:nvSpPr>
          <p:spPr bwMode="auto">
            <a:xfrm>
              <a:off x="0" y="3333642"/>
              <a:ext cx="1276864" cy="169453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66065" tIns="33033" rIns="66065" bIns="33033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NZ" sz="1000" cap="all" dirty="0">
                  <a:solidFill>
                    <a:schemeClr val="bg1"/>
                  </a:solidFill>
                  <a:effectLst/>
                  <a:latin typeface="Times New Roman"/>
                  <a:ea typeface="Times New Roman"/>
                </a:rPr>
                <a:t>Self-Enhancement</a:t>
              </a:r>
              <a:endParaRPr lang="en-NZ" sz="1000" dirty="0">
                <a:solidFill>
                  <a:schemeClr val="bg1"/>
                </a:solidFill>
                <a:effectLst/>
                <a:latin typeface="Times New Roman"/>
                <a:ea typeface="Times New Roman"/>
              </a:endParaRPr>
            </a:p>
          </p:txBody>
        </p:sp>
        <p:grpSp>
          <p:nvGrpSpPr>
            <p:cNvPr id="67" name="Group 66"/>
            <p:cNvGrpSpPr>
              <a:grpSpLocks/>
            </p:cNvGrpSpPr>
            <p:nvPr/>
          </p:nvGrpSpPr>
          <p:grpSpPr bwMode="auto">
            <a:xfrm>
              <a:off x="450200" y="0"/>
              <a:ext cx="3611217" cy="3665220"/>
              <a:chOff x="1550" y="3026"/>
              <a:chExt cx="7885" cy="8003"/>
            </a:xfrm>
          </p:grpSpPr>
          <p:sp>
            <p:nvSpPr>
              <p:cNvPr id="68" name="Oval 67"/>
              <p:cNvSpPr>
                <a:spLocks noChangeArrowheads="1"/>
              </p:cNvSpPr>
              <p:nvPr/>
            </p:nvSpPr>
            <p:spPr bwMode="auto">
              <a:xfrm>
                <a:off x="1550" y="3031"/>
                <a:ext cx="7885" cy="7998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9525" cap="rnd">
                <a:solidFill>
                  <a:schemeClr val="bg1"/>
                </a:solidFill>
                <a:prstDash val="sysDot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NZ"/>
              </a:p>
            </p:txBody>
          </p:sp>
          <p:cxnSp>
            <p:nvCxnSpPr>
              <p:cNvPr id="69" name="AutoShape 545"/>
              <p:cNvCxnSpPr>
                <a:cxnSpLocks noChangeShapeType="1"/>
              </p:cNvCxnSpPr>
              <p:nvPr/>
            </p:nvCxnSpPr>
            <p:spPr bwMode="auto">
              <a:xfrm flipV="1">
                <a:off x="2895" y="4202"/>
                <a:ext cx="2011" cy="2742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70" name="Oval 69"/>
              <p:cNvSpPr>
                <a:spLocks noChangeArrowheads="1"/>
              </p:cNvSpPr>
              <p:nvPr/>
            </p:nvSpPr>
            <p:spPr bwMode="auto">
              <a:xfrm>
                <a:off x="2097" y="3519"/>
                <a:ext cx="6748" cy="6899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NZ"/>
              </a:p>
            </p:txBody>
          </p:sp>
          <p:cxnSp>
            <p:nvCxnSpPr>
              <p:cNvPr id="71" name="AutoShape 547"/>
              <p:cNvCxnSpPr>
                <a:cxnSpLocks noChangeShapeType="1"/>
              </p:cNvCxnSpPr>
              <p:nvPr/>
            </p:nvCxnSpPr>
            <p:spPr bwMode="auto">
              <a:xfrm flipH="1">
                <a:off x="5470" y="3029"/>
                <a:ext cx="112" cy="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stealth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2" name="AutoShape 548"/>
              <p:cNvCxnSpPr>
                <a:cxnSpLocks noChangeShapeType="1"/>
              </p:cNvCxnSpPr>
              <p:nvPr/>
            </p:nvCxnSpPr>
            <p:spPr bwMode="auto">
              <a:xfrm>
                <a:off x="5371" y="3026"/>
                <a:ext cx="107" cy="3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stealth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3" name="AutoShape 549"/>
              <p:cNvCxnSpPr>
                <a:cxnSpLocks noChangeShapeType="1"/>
              </p:cNvCxnSpPr>
              <p:nvPr/>
            </p:nvCxnSpPr>
            <p:spPr bwMode="auto">
              <a:xfrm flipH="1">
                <a:off x="5478" y="3519"/>
                <a:ext cx="12" cy="344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4" name="AutoShape 550"/>
              <p:cNvCxnSpPr>
                <a:cxnSpLocks noChangeShapeType="1"/>
              </p:cNvCxnSpPr>
              <p:nvPr/>
            </p:nvCxnSpPr>
            <p:spPr bwMode="auto">
              <a:xfrm flipH="1" flipV="1">
                <a:off x="3450" y="4207"/>
                <a:ext cx="2030" cy="274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6" name="AutoShape 551"/>
              <p:cNvCxnSpPr>
                <a:cxnSpLocks noChangeShapeType="1"/>
              </p:cNvCxnSpPr>
              <p:nvPr/>
            </p:nvCxnSpPr>
            <p:spPr bwMode="auto">
              <a:xfrm flipH="1" flipV="1">
                <a:off x="2319" y="5757"/>
                <a:ext cx="3156" cy="1202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7" name="AutoShape 552"/>
              <p:cNvCxnSpPr>
                <a:cxnSpLocks noChangeShapeType="1"/>
              </p:cNvCxnSpPr>
              <p:nvPr/>
            </p:nvCxnSpPr>
            <p:spPr bwMode="auto">
              <a:xfrm flipH="1">
                <a:off x="5475" y="5978"/>
                <a:ext cx="3234" cy="964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8" name="AutoShape 553"/>
              <p:cNvCxnSpPr>
                <a:cxnSpLocks noChangeShapeType="1"/>
              </p:cNvCxnSpPr>
              <p:nvPr/>
            </p:nvCxnSpPr>
            <p:spPr bwMode="auto">
              <a:xfrm>
                <a:off x="7394" y="6377"/>
                <a:ext cx="9" cy="1476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9" name="AutoShape 554"/>
              <p:cNvCxnSpPr>
                <a:cxnSpLocks noChangeShapeType="1"/>
              </p:cNvCxnSpPr>
              <p:nvPr/>
            </p:nvCxnSpPr>
            <p:spPr bwMode="auto">
              <a:xfrm>
                <a:off x="5490" y="6959"/>
                <a:ext cx="3043" cy="1428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0" name="AutoShape 555"/>
              <p:cNvCxnSpPr>
                <a:cxnSpLocks noChangeShapeType="1"/>
              </p:cNvCxnSpPr>
              <p:nvPr/>
            </p:nvCxnSpPr>
            <p:spPr bwMode="auto">
              <a:xfrm>
                <a:off x="5473" y="6964"/>
                <a:ext cx="1113" cy="325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1" name="AutoShape 556"/>
              <p:cNvCxnSpPr>
                <a:cxnSpLocks noChangeShapeType="1"/>
              </p:cNvCxnSpPr>
              <p:nvPr/>
            </p:nvCxnSpPr>
            <p:spPr bwMode="auto">
              <a:xfrm flipH="1">
                <a:off x="3784" y="6969"/>
                <a:ext cx="1691" cy="2973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2" name="AutoShape 557"/>
              <p:cNvCxnSpPr>
                <a:cxnSpLocks noChangeShapeType="1"/>
              </p:cNvCxnSpPr>
              <p:nvPr/>
            </p:nvCxnSpPr>
            <p:spPr bwMode="auto">
              <a:xfrm flipH="1">
                <a:off x="2222" y="6949"/>
                <a:ext cx="3253" cy="927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84" name="Text Box 558"/>
              <p:cNvSpPr txBox="1">
                <a:spLocks noChangeArrowheads="1"/>
              </p:cNvSpPr>
              <p:nvPr/>
            </p:nvSpPr>
            <p:spPr bwMode="auto">
              <a:xfrm>
                <a:off x="5463" y="4419"/>
                <a:ext cx="1738" cy="487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66065" tIns="33033" rIns="66065" bIns="33033" anchor="t" anchorCtr="0" upright="1"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NZ" sz="850" b="1" dirty="0">
                    <a:solidFill>
                      <a:srgbClr val="FF0066"/>
                    </a:solidFill>
                    <a:effectLst/>
                    <a:latin typeface="Times New Roman"/>
                    <a:ea typeface="Times New Roman"/>
                  </a:rPr>
                  <a:t>Universalism</a:t>
                </a:r>
                <a:endParaRPr lang="en-NZ" sz="1200" b="1" dirty="0">
                  <a:solidFill>
                    <a:srgbClr val="FF0066"/>
                  </a:solidFill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86" name="Text Box 559"/>
              <p:cNvSpPr txBox="1">
                <a:spLocks noChangeArrowheads="1"/>
              </p:cNvSpPr>
              <p:nvPr/>
            </p:nvSpPr>
            <p:spPr bwMode="auto">
              <a:xfrm>
                <a:off x="3737" y="4202"/>
                <a:ext cx="1738" cy="487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66065" tIns="33033" rIns="66065" bIns="33033" anchor="t" anchorCtr="0" upright="1"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NZ" sz="850" b="1" dirty="0">
                    <a:solidFill>
                      <a:srgbClr val="7030A0"/>
                    </a:solidFill>
                    <a:latin typeface="Times New Roman"/>
                    <a:ea typeface="Times New Roman"/>
                  </a:rPr>
                  <a:t>Self-Direction</a:t>
                </a:r>
              </a:p>
            </p:txBody>
          </p:sp>
          <p:sp>
            <p:nvSpPr>
              <p:cNvPr id="87" name="Text Box 560"/>
              <p:cNvSpPr txBox="1">
                <a:spLocks noChangeArrowheads="1"/>
              </p:cNvSpPr>
              <p:nvPr/>
            </p:nvSpPr>
            <p:spPr bwMode="auto">
              <a:xfrm>
                <a:off x="6677" y="5358"/>
                <a:ext cx="1740" cy="487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66065" tIns="33033" rIns="66065" bIns="33033" anchor="t" anchorCtr="0" upright="1"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NZ" sz="850" b="1" dirty="0">
                    <a:solidFill>
                      <a:srgbClr val="7030A0"/>
                    </a:solidFill>
                    <a:latin typeface="Times New Roman"/>
                    <a:ea typeface="Times New Roman"/>
                  </a:rPr>
                  <a:t>Benevolence</a:t>
                </a:r>
              </a:p>
            </p:txBody>
          </p:sp>
          <p:sp>
            <p:nvSpPr>
              <p:cNvPr id="88" name="Text Box 561"/>
              <p:cNvSpPr txBox="1">
                <a:spLocks noChangeArrowheads="1"/>
              </p:cNvSpPr>
              <p:nvPr/>
            </p:nvSpPr>
            <p:spPr bwMode="auto">
              <a:xfrm>
                <a:off x="2781" y="5398"/>
                <a:ext cx="1737" cy="487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66065" tIns="33033" rIns="66065" bIns="33033" anchor="t" anchorCtr="0" upright="1"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NZ" sz="850" b="1" dirty="0">
                    <a:solidFill>
                      <a:srgbClr val="7030A0"/>
                    </a:solidFill>
                    <a:latin typeface="Times New Roman"/>
                    <a:ea typeface="Times New Roman"/>
                  </a:rPr>
                  <a:t>Stimulation</a:t>
                </a:r>
              </a:p>
            </p:txBody>
          </p:sp>
          <p:sp>
            <p:nvSpPr>
              <p:cNvPr id="89" name="Text Box 562"/>
              <p:cNvSpPr txBox="1">
                <a:spLocks noChangeArrowheads="1"/>
              </p:cNvSpPr>
              <p:nvPr/>
            </p:nvSpPr>
            <p:spPr bwMode="auto">
              <a:xfrm>
                <a:off x="2462" y="6607"/>
                <a:ext cx="1738" cy="486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66065" tIns="33033" rIns="66065" bIns="33033" anchor="t" anchorCtr="0" upright="1"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NZ" sz="850" b="1" dirty="0">
                    <a:solidFill>
                      <a:srgbClr val="7030A0"/>
                    </a:solidFill>
                    <a:effectLst/>
                    <a:latin typeface="Times New Roman"/>
                    <a:ea typeface="Times New Roman"/>
                  </a:rPr>
                  <a:t>Hedonism</a:t>
                </a:r>
                <a:endParaRPr lang="en-NZ" sz="1200" b="1" dirty="0">
                  <a:solidFill>
                    <a:srgbClr val="7030A0"/>
                  </a:solidFill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90" name="Text Box 563"/>
              <p:cNvSpPr txBox="1">
                <a:spLocks noChangeArrowheads="1"/>
              </p:cNvSpPr>
              <p:nvPr/>
            </p:nvSpPr>
            <p:spPr bwMode="auto">
              <a:xfrm>
                <a:off x="5976" y="6845"/>
                <a:ext cx="1597" cy="487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66065" tIns="33033" rIns="66065" bIns="33033" anchor="t" anchorCtr="0" upright="1"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NZ" sz="850" b="1" dirty="0">
                    <a:solidFill>
                      <a:srgbClr val="FF0066"/>
                    </a:solidFill>
                    <a:latin typeface="Times New Roman"/>
                    <a:ea typeface="Times New Roman"/>
                  </a:rPr>
                  <a:t>Conformity</a:t>
                </a:r>
              </a:p>
            </p:txBody>
          </p:sp>
          <p:sp>
            <p:nvSpPr>
              <p:cNvPr id="91" name="Text Box 564"/>
              <p:cNvSpPr txBox="1">
                <a:spLocks noChangeArrowheads="1"/>
              </p:cNvSpPr>
              <p:nvPr/>
            </p:nvSpPr>
            <p:spPr bwMode="auto">
              <a:xfrm>
                <a:off x="7601" y="6959"/>
                <a:ext cx="1341" cy="487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66065" tIns="33033" rIns="66065" bIns="33033" anchor="t" anchorCtr="0" upright="1"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NZ" sz="850" b="1" dirty="0">
                    <a:solidFill>
                      <a:srgbClr val="FF0066"/>
                    </a:solidFill>
                    <a:latin typeface="Times New Roman"/>
                    <a:ea typeface="Times New Roman"/>
                  </a:rPr>
                  <a:t>Tradition</a:t>
                </a:r>
              </a:p>
            </p:txBody>
          </p:sp>
          <p:sp>
            <p:nvSpPr>
              <p:cNvPr id="92" name="Text Box 565"/>
              <p:cNvSpPr txBox="1">
                <a:spLocks noChangeArrowheads="1"/>
              </p:cNvSpPr>
              <p:nvPr/>
            </p:nvSpPr>
            <p:spPr bwMode="auto">
              <a:xfrm>
                <a:off x="2780" y="7987"/>
                <a:ext cx="1738" cy="487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66065" tIns="33033" rIns="66065" bIns="33033" anchor="t" anchorCtr="0" upright="1"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NZ" sz="850" b="1" dirty="0">
                    <a:solidFill>
                      <a:srgbClr val="FF0066"/>
                    </a:solidFill>
                    <a:latin typeface="Times New Roman"/>
                    <a:ea typeface="Times New Roman"/>
                  </a:rPr>
                  <a:t>Achievement</a:t>
                </a:r>
              </a:p>
            </p:txBody>
          </p:sp>
          <p:sp>
            <p:nvSpPr>
              <p:cNvPr id="93" name="Text Box 566"/>
              <p:cNvSpPr txBox="1">
                <a:spLocks noChangeArrowheads="1"/>
              </p:cNvSpPr>
              <p:nvPr/>
            </p:nvSpPr>
            <p:spPr bwMode="auto">
              <a:xfrm>
                <a:off x="4815" y="9115"/>
                <a:ext cx="1161" cy="487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66065" tIns="33033" rIns="66065" bIns="33033" anchor="t" anchorCtr="0" upright="1"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NZ" sz="850" b="1" dirty="0">
                    <a:solidFill>
                      <a:srgbClr val="FF0066"/>
                    </a:solidFill>
                    <a:latin typeface="Times New Roman"/>
                    <a:ea typeface="Times New Roman"/>
                  </a:rPr>
                  <a:t>Power</a:t>
                </a:r>
              </a:p>
            </p:txBody>
          </p:sp>
          <p:sp>
            <p:nvSpPr>
              <p:cNvPr id="94" name="Text Box 567"/>
              <p:cNvSpPr txBox="1">
                <a:spLocks noChangeArrowheads="1"/>
              </p:cNvSpPr>
              <p:nvPr/>
            </p:nvSpPr>
            <p:spPr bwMode="auto">
              <a:xfrm>
                <a:off x="6586" y="8474"/>
                <a:ext cx="1738" cy="487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66065" tIns="33033" rIns="66065" bIns="33033" anchor="t" anchorCtr="0" upright="1"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NZ" sz="850" b="1" dirty="0">
                    <a:solidFill>
                      <a:srgbClr val="FF0066"/>
                    </a:solidFill>
                    <a:latin typeface="Times New Roman"/>
                    <a:ea typeface="Times New Roman"/>
                  </a:rPr>
                  <a:t>Security</a:t>
                </a:r>
              </a:p>
            </p:txBody>
          </p:sp>
          <p:cxnSp>
            <p:nvCxnSpPr>
              <p:cNvPr id="95" name="AutoShape 568"/>
              <p:cNvCxnSpPr>
                <a:cxnSpLocks noChangeShapeType="1"/>
              </p:cNvCxnSpPr>
              <p:nvPr/>
            </p:nvCxnSpPr>
            <p:spPr bwMode="auto">
              <a:xfrm>
                <a:off x="9209" y="5730"/>
                <a:ext cx="41" cy="115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stealth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96" name="AutoShape 569"/>
              <p:cNvCxnSpPr>
                <a:cxnSpLocks noChangeShapeType="1"/>
              </p:cNvCxnSpPr>
              <p:nvPr/>
            </p:nvCxnSpPr>
            <p:spPr bwMode="auto">
              <a:xfrm flipH="1" flipV="1">
                <a:off x="9268" y="5853"/>
                <a:ext cx="29" cy="115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stealth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97" name="AutoShape 570"/>
              <p:cNvCxnSpPr>
                <a:cxnSpLocks noChangeShapeType="1"/>
                <a:stCxn id="68" idx="2"/>
              </p:cNvCxnSpPr>
              <p:nvPr/>
            </p:nvCxnSpPr>
            <p:spPr bwMode="auto">
              <a:xfrm flipV="1">
                <a:off x="1550" y="6845"/>
                <a:ext cx="1" cy="185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stealth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98" name="AutoShape 571"/>
              <p:cNvCxnSpPr>
                <a:cxnSpLocks noChangeShapeType="1"/>
              </p:cNvCxnSpPr>
              <p:nvPr/>
            </p:nvCxnSpPr>
            <p:spPr bwMode="auto">
              <a:xfrm>
                <a:off x="1551" y="6755"/>
                <a:ext cx="1" cy="95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stealth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99" name="AutoShape 572"/>
              <p:cNvCxnSpPr>
                <a:cxnSpLocks noChangeShapeType="1"/>
              </p:cNvCxnSpPr>
              <p:nvPr/>
            </p:nvCxnSpPr>
            <p:spPr bwMode="auto">
              <a:xfrm flipH="1">
                <a:off x="6787" y="10760"/>
                <a:ext cx="109" cy="47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stealth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0" name="AutoShape 573"/>
              <p:cNvCxnSpPr>
                <a:cxnSpLocks noChangeShapeType="1"/>
              </p:cNvCxnSpPr>
              <p:nvPr/>
            </p:nvCxnSpPr>
            <p:spPr bwMode="auto">
              <a:xfrm flipV="1">
                <a:off x="6677" y="10807"/>
                <a:ext cx="115" cy="34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stealth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1" name="AutoShape 574"/>
              <p:cNvCxnSpPr>
                <a:cxnSpLocks noChangeShapeType="1"/>
              </p:cNvCxnSpPr>
              <p:nvPr/>
            </p:nvCxnSpPr>
            <p:spPr bwMode="auto">
              <a:xfrm flipV="1">
                <a:off x="5448" y="4204"/>
                <a:ext cx="2041" cy="2805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02" name="Text Box 575"/>
              <p:cNvSpPr txBox="1">
                <a:spLocks noChangeArrowheads="1"/>
              </p:cNvSpPr>
              <p:nvPr/>
            </p:nvSpPr>
            <p:spPr bwMode="auto">
              <a:xfrm>
                <a:off x="7472" y="3993"/>
                <a:ext cx="171" cy="184"/>
              </a:xfrm>
              <a:prstGeom prst="rect">
                <a:avLst/>
              </a:prstGeom>
              <a:solidFill>
                <a:schemeClr val="bg1">
                  <a:lumMod val="100000"/>
                  <a:lumOff val="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66065" tIns="33033" rIns="66065" bIns="33033" anchor="t" anchorCtr="0" upright="1"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NZ" sz="850">
                    <a:effectLst/>
                    <a:latin typeface="Times New Roman"/>
                    <a:ea typeface="Times New Roman"/>
                  </a:rPr>
                  <a:t> </a:t>
                </a:r>
                <a:endParaRPr lang="en-NZ" sz="1200">
                  <a:effectLst/>
                  <a:latin typeface="Times New Roman"/>
                  <a:ea typeface="Times New Roman"/>
                </a:endParaRPr>
              </a:p>
            </p:txBody>
          </p:sp>
        </p:grpSp>
      </p:grpSp>
      <p:pic>
        <p:nvPicPr>
          <p:cNvPr id="142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91668" y="10005472"/>
            <a:ext cx="4380019" cy="4297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91668" y="14836649"/>
            <a:ext cx="4362990" cy="4383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4" name="Picture 9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32" t="19481" r="23176" b="13090"/>
          <a:stretch/>
        </p:blipFill>
        <p:spPr bwMode="auto">
          <a:xfrm>
            <a:off x="33965421" y="24855612"/>
            <a:ext cx="6146123" cy="3834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3" name="Elbow Connector 102"/>
          <p:cNvCxnSpPr/>
          <p:nvPr/>
        </p:nvCxnSpPr>
        <p:spPr>
          <a:xfrm flipV="1">
            <a:off x="11823877" y="12922598"/>
            <a:ext cx="4152074" cy="238959"/>
          </a:xfrm>
          <a:prstGeom prst="bentConnector3">
            <a:avLst>
              <a:gd name="adj1" fmla="val 639"/>
            </a:avLst>
          </a:prstGeom>
          <a:ln w="12700">
            <a:solidFill>
              <a:srgbClr val="FF0000"/>
            </a:solidFill>
            <a:prstDash val="dash"/>
            <a:headEnd type="none" w="lg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TextBox 6"/>
          <p:cNvSpPr txBox="1">
            <a:spLocks noChangeArrowheads="1"/>
          </p:cNvSpPr>
          <p:nvPr/>
        </p:nvSpPr>
        <p:spPr bwMode="auto">
          <a:xfrm>
            <a:off x="14123603" y="28448483"/>
            <a:ext cx="13157967" cy="780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07356" tIns="203678" rIns="407356" bIns="203678">
            <a:spAutoFit/>
          </a:bodyPr>
          <a:lstStyle/>
          <a:p>
            <a:pPr algn="ctr"/>
            <a:r>
              <a:rPr lang="en-GB" sz="2400" dirty="0" err="1">
                <a:solidFill>
                  <a:srgbClr val="00FF00"/>
                </a:solidFill>
                <a:latin typeface="Eurostile" pitchFamily="34" charset="0"/>
              </a:rPr>
              <a:t>IPPA</a:t>
            </a:r>
            <a:r>
              <a:rPr lang="en-GB" sz="2400" dirty="0">
                <a:solidFill>
                  <a:srgbClr val="00FF00"/>
                </a:solidFill>
                <a:latin typeface="Eurostile" pitchFamily="34" charset="0"/>
              </a:rPr>
              <a:t> abstract reference number: A-351-1300-00420</a:t>
            </a:r>
            <a:r>
              <a:rPr lang="en-NZ" sz="2400" dirty="0">
                <a:solidFill>
                  <a:srgbClr val="00FF00"/>
                </a:solidFill>
                <a:latin typeface="Eurostile" pitchFamily="34" charset="0"/>
              </a:rPr>
              <a:t> </a:t>
            </a:r>
            <a:endParaRPr lang="en-NZ" sz="2400" dirty="0" smtClean="0">
              <a:solidFill>
                <a:srgbClr val="00FF00"/>
              </a:solidFill>
              <a:latin typeface="Eurostile" pitchFamily="34" charset="0"/>
            </a:endParaRPr>
          </a:p>
        </p:txBody>
      </p:sp>
      <p:pic>
        <p:nvPicPr>
          <p:cNvPr id="105" name="Picture 2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13" t="14304" r="67771" b="76507"/>
          <a:stretch/>
        </p:blipFill>
        <p:spPr bwMode="auto">
          <a:xfrm>
            <a:off x="2177660" y="3492013"/>
            <a:ext cx="3619271" cy="1430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6" name="Elbow Connector 105"/>
          <p:cNvCxnSpPr/>
          <p:nvPr/>
        </p:nvCxnSpPr>
        <p:spPr>
          <a:xfrm rot="5400000" flipH="1" flipV="1">
            <a:off x="13611185" y="20901245"/>
            <a:ext cx="12496506" cy="1362968"/>
          </a:xfrm>
          <a:prstGeom prst="bentConnector3">
            <a:avLst>
              <a:gd name="adj1" fmla="val -464"/>
            </a:avLst>
          </a:prstGeom>
          <a:ln w="12700">
            <a:solidFill>
              <a:srgbClr val="990099"/>
            </a:solidFill>
            <a:prstDash val="dash"/>
            <a:headEnd type="none" w="lg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24959</TotalTime>
  <Words>409</Words>
  <Application>Microsoft Office PowerPoint</Application>
  <PresentationFormat>Custom</PresentationFormat>
  <Paragraphs>102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Aaron Jarden</dc:creator>
  <cp:lastModifiedBy>Aaron Jarden</cp:lastModifiedBy>
  <cp:revision>79</cp:revision>
  <dcterms:created xsi:type="dcterms:W3CDTF">2009-02-20T19:47:27Z</dcterms:created>
  <dcterms:modified xsi:type="dcterms:W3CDTF">2011-05-31T03:06:50Z</dcterms:modified>
</cp:coreProperties>
</file>