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7" r:id="rId5"/>
    <p:sldId id="261" r:id="rId6"/>
    <p:sldId id="263" r:id="rId7"/>
    <p:sldId id="262" r:id="rId8"/>
    <p:sldId id="279" r:id="rId9"/>
    <p:sldId id="280" r:id="rId10"/>
    <p:sldId id="281" r:id="rId11"/>
    <p:sldId id="282" r:id="rId12"/>
    <p:sldId id="283" r:id="rId13"/>
    <p:sldId id="284" r:id="rId14"/>
    <p:sldId id="285" r:id="rId15"/>
    <p:sldId id="286" r:id="rId16"/>
    <p:sldId id="266" r:id="rId17"/>
    <p:sldId id="269" r:id="rId18"/>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6/5/2015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6/5/2015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SWI-2-2014_Executive Report_CoverPage.jpg"/>
          <p:cNvPicPr/>
          <p:nvPr/>
        </p:nvPicPr>
        <p:blipFill>
          <a:blip r:embed="rId2">
            <a:extLst/>
          </a:blip>
          <a:stretch>
            <a:fillRect/>
          </a:stretch>
        </p:blipFill>
        <p:spPr>
          <a:xfrm>
            <a:off x="2062065" y="0"/>
            <a:ext cx="8005665" cy="6858000"/>
          </a:xfrm>
          <a:prstGeom prst="rect">
            <a:avLst/>
          </a:prstGeom>
          <a:ln w="12700">
            <a:miter lim="400000"/>
          </a:ln>
        </p:spPr>
      </p:pic>
    </p:spTree>
    <p:extLst>
      <p:ext uri="{BB962C8B-B14F-4D97-AF65-F5344CB8AC3E}">
        <p14:creationId xmlns:p14="http://schemas.microsoft.com/office/powerpoint/2010/main" val="622869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162" t="7618" r="16857" b="5739"/>
          <a:stretch/>
        </p:blipFill>
        <p:spPr>
          <a:xfrm>
            <a:off x="1558212" y="0"/>
            <a:ext cx="9150219" cy="6862665"/>
          </a:xfrm>
          <a:prstGeom prst="rect">
            <a:avLst/>
          </a:prstGeom>
        </p:spPr>
      </p:pic>
    </p:spTree>
    <p:extLst>
      <p:ext uri="{BB962C8B-B14F-4D97-AF65-F5344CB8AC3E}">
        <p14:creationId xmlns:p14="http://schemas.microsoft.com/office/powerpoint/2010/main" val="2335273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018" t="7482" r="16883" b="5867"/>
          <a:stretch/>
        </p:blipFill>
        <p:spPr>
          <a:xfrm>
            <a:off x="1539551" y="0"/>
            <a:ext cx="9170639" cy="6866283"/>
          </a:xfrm>
          <a:prstGeom prst="rect">
            <a:avLst/>
          </a:prstGeom>
        </p:spPr>
      </p:pic>
    </p:spTree>
    <p:extLst>
      <p:ext uri="{BB962C8B-B14F-4D97-AF65-F5344CB8AC3E}">
        <p14:creationId xmlns:p14="http://schemas.microsoft.com/office/powerpoint/2010/main" val="2529817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032" t="7270" r="16702" b="5780"/>
          <a:stretch/>
        </p:blipFill>
        <p:spPr>
          <a:xfrm>
            <a:off x="1604867" y="12584"/>
            <a:ext cx="9134668" cy="6845416"/>
          </a:xfrm>
          <a:prstGeom prst="rect">
            <a:avLst/>
          </a:prstGeom>
        </p:spPr>
      </p:pic>
    </p:spTree>
    <p:extLst>
      <p:ext uri="{BB962C8B-B14F-4D97-AF65-F5344CB8AC3E}">
        <p14:creationId xmlns:p14="http://schemas.microsoft.com/office/powerpoint/2010/main" val="2685553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956" t="7289" r="16851" b="5716"/>
          <a:stretch/>
        </p:blipFill>
        <p:spPr>
          <a:xfrm>
            <a:off x="1642188" y="4238"/>
            <a:ext cx="9130797" cy="6853762"/>
          </a:xfrm>
          <a:prstGeom prst="rect">
            <a:avLst/>
          </a:prstGeom>
        </p:spPr>
      </p:pic>
    </p:spTree>
    <p:extLst>
      <p:ext uri="{BB962C8B-B14F-4D97-AF65-F5344CB8AC3E}">
        <p14:creationId xmlns:p14="http://schemas.microsoft.com/office/powerpoint/2010/main" val="295136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115" t="7368" r="16768" b="5880"/>
          <a:stretch/>
        </p:blipFill>
        <p:spPr>
          <a:xfrm>
            <a:off x="1567543" y="0"/>
            <a:ext cx="9163297" cy="6866899"/>
          </a:xfrm>
          <a:prstGeom prst="rect">
            <a:avLst/>
          </a:prstGeom>
        </p:spPr>
      </p:pic>
    </p:spTree>
    <p:extLst>
      <p:ext uri="{BB962C8B-B14F-4D97-AF65-F5344CB8AC3E}">
        <p14:creationId xmlns:p14="http://schemas.microsoft.com/office/powerpoint/2010/main" val="327249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952" t="7220" r="16827" b="5820"/>
          <a:stretch/>
        </p:blipFill>
        <p:spPr>
          <a:xfrm>
            <a:off x="1660850" y="0"/>
            <a:ext cx="9144000" cy="6858000"/>
          </a:xfrm>
          <a:prstGeom prst="rect">
            <a:avLst/>
          </a:prstGeom>
        </p:spPr>
      </p:pic>
    </p:spTree>
    <p:extLst>
      <p:ext uri="{BB962C8B-B14F-4D97-AF65-F5344CB8AC3E}">
        <p14:creationId xmlns:p14="http://schemas.microsoft.com/office/powerpoint/2010/main" val="2254476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08837"/>
          </a:xfrm>
        </p:spPr>
        <p:txBody>
          <a:bodyPr/>
          <a:lstStyle/>
          <a:p>
            <a:pPr algn="ctr"/>
            <a:r>
              <a:rPr lang="en-NZ" dirty="0" smtClean="0"/>
              <a:t>Future directions</a:t>
            </a:r>
            <a:endParaRPr lang="en-NZ" dirty="0"/>
          </a:p>
        </p:txBody>
      </p:sp>
      <p:sp>
        <p:nvSpPr>
          <p:cNvPr id="3" name="Content Placeholder 2"/>
          <p:cNvSpPr>
            <a:spLocks noGrp="1"/>
          </p:cNvSpPr>
          <p:nvPr>
            <p:ph idx="1"/>
          </p:nvPr>
        </p:nvSpPr>
        <p:spPr>
          <a:xfrm>
            <a:off x="1141413" y="1444255"/>
            <a:ext cx="9905998" cy="3124201"/>
          </a:xfrm>
        </p:spPr>
        <p:txBody>
          <a:bodyPr anchor="t">
            <a:noAutofit/>
          </a:bodyPr>
          <a:lstStyle/>
          <a:p>
            <a:r>
              <a:rPr lang="en-NZ" sz="1800" dirty="0"/>
              <a:t>New Zealanders make choices everyday about their wellbeing. These are both personal choices as well as democratic choices about public policy and action at local and national levels. It is our vision that this index can help frame both personal choices and public policy and action in New Zealand. </a:t>
            </a:r>
            <a:endParaRPr lang="en-NZ" sz="1800" dirty="0" smtClean="0"/>
          </a:p>
          <a:p>
            <a:endParaRPr lang="en-NZ" sz="1800" dirty="0" smtClean="0"/>
          </a:p>
          <a:p>
            <a:r>
              <a:rPr lang="en-NZ" sz="1800" dirty="0" smtClean="0"/>
              <a:t>If </a:t>
            </a:r>
            <a:r>
              <a:rPr lang="en-NZ" sz="1800" dirty="0"/>
              <a:t>it isn’t wellbeing for ourselves and others we are ultimately striving for, then what is it? </a:t>
            </a:r>
          </a:p>
        </p:txBody>
      </p:sp>
    </p:spTree>
    <p:extLst>
      <p:ext uri="{BB962C8B-B14F-4D97-AF65-F5344CB8AC3E}">
        <p14:creationId xmlns:p14="http://schemas.microsoft.com/office/powerpoint/2010/main" val="4237797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77" y="801191"/>
            <a:ext cx="12192000" cy="2185850"/>
          </a:xfrm>
        </p:spPr>
        <p:txBody>
          <a:bodyPr/>
          <a:lstStyle/>
          <a:p>
            <a:r>
              <a:rPr lang="en-NZ" sz="3600" kern="0" dirty="0" smtClean="0">
                <a:effectLst/>
              </a:rPr>
              <a:t>Thank you</a:t>
            </a:r>
            <a:r>
              <a:rPr lang="en-NZ" sz="2800" kern="0" dirty="0" smtClean="0">
                <a:effectLst/>
              </a:rPr>
              <a:t/>
            </a:r>
            <a:br>
              <a:rPr lang="en-NZ" sz="2800" kern="0" dirty="0" smtClean="0">
                <a:effectLst/>
              </a:rPr>
            </a:br>
            <a:r>
              <a:rPr lang="en-NZ" kern="0" dirty="0">
                <a:effectLst/>
              </a:rPr>
              <a:t> </a:t>
            </a:r>
            <a:endParaRPr lang="en-NZ" kern="0" dirty="0"/>
          </a:p>
        </p:txBody>
      </p:sp>
      <p:sp>
        <p:nvSpPr>
          <p:cNvPr id="3" name="Subtitle 2"/>
          <p:cNvSpPr>
            <a:spLocks noGrp="1"/>
          </p:cNvSpPr>
          <p:nvPr>
            <p:ph type="subTitle" idx="1"/>
          </p:nvPr>
        </p:nvSpPr>
        <p:spPr>
          <a:xfrm>
            <a:off x="1247775" y="3172097"/>
            <a:ext cx="9696449" cy="1008017"/>
          </a:xfrm>
        </p:spPr>
        <p:txBody>
          <a:bodyPr/>
          <a:lstStyle/>
          <a:p>
            <a:r>
              <a:rPr lang="en-NZ" smtClean="0">
                <a:effectLst/>
              </a:rPr>
              <a:t>Dr </a:t>
            </a:r>
            <a:r>
              <a:rPr lang="en-NZ" dirty="0">
                <a:effectLst/>
              </a:rPr>
              <a:t>Aaron </a:t>
            </a:r>
            <a:r>
              <a:rPr lang="en-NZ" dirty="0" smtClean="0">
                <a:effectLst/>
              </a:rPr>
              <a:t>Jarden and the SWI research team</a:t>
            </a: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609" y="4545874"/>
            <a:ext cx="2355003" cy="883126"/>
          </a:xfrm>
          <a:prstGeom prst="rect">
            <a:avLst/>
          </a:prstGeom>
        </p:spPr>
      </p:pic>
      <p:pic>
        <p:nvPicPr>
          <p:cNvPr id="6" name="Picture 5"/>
          <p:cNvPicPr>
            <a:picLocks noChangeAspect="1"/>
          </p:cNvPicPr>
          <p:nvPr/>
        </p:nvPicPr>
        <p:blipFill rotWithShape="1">
          <a:blip r:embed="rId3"/>
          <a:srcRect l="24774" t="8540" r="31390" b="74084"/>
          <a:stretch/>
        </p:blipFill>
        <p:spPr>
          <a:xfrm>
            <a:off x="4510903" y="4545874"/>
            <a:ext cx="3887285" cy="8667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0479" y="4542924"/>
            <a:ext cx="1059950" cy="869680"/>
          </a:xfrm>
          <a:prstGeom prst="rect">
            <a:avLst/>
          </a:prstGeom>
        </p:spPr>
      </p:pic>
    </p:spTree>
    <p:extLst>
      <p:ext uri="{BB962C8B-B14F-4D97-AF65-F5344CB8AC3E}">
        <p14:creationId xmlns:p14="http://schemas.microsoft.com/office/powerpoint/2010/main" val="3928134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08837"/>
          </a:xfrm>
        </p:spPr>
        <p:txBody>
          <a:bodyPr/>
          <a:lstStyle/>
          <a:p>
            <a:pPr algn="ctr"/>
            <a:r>
              <a:rPr lang="en-NZ" dirty="0" smtClean="0"/>
              <a:t>Research team</a:t>
            </a:r>
            <a:endParaRPr lang="en-NZ" dirty="0"/>
          </a:p>
        </p:txBody>
      </p:sp>
      <p:sp>
        <p:nvSpPr>
          <p:cNvPr id="3" name="Content Placeholder 2"/>
          <p:cNvSpPr>
            <a:spLocks noGrp="1"/>
          </p:cNvSpPr>
          <p:nvPr>
            <p:ph idx="1"/>
          </p:nvPr>
        </p:nvSpPr>
        <p:spPr>
          <a:xfrm>
            <a:off x="1141413" y="1444256"/>
            <a:ext cx="9905998" cy="1244714"/>
          </a:xfrm>
        </p:spPr>
        <p:txBody>
          <a:bodyPr numCol="3" anchor="t">
            <a:normAutofit fontScale="85000" lnSpcReduction="20000"/>
          </a:bodyPr>
          <a:lstStyle/>
          <a:p>
            <a:r>
              <a:rPr lang="en-NZ" sz="1600" dirty="0" smtClean="0"/>
              <a:t>Professor Grant Schofield</a:t>
            </a:r>
          </a:p>
          <a:p>
            <a:r>
              <a:rPr lang="en-NZ" sz="1600" dirty="0" smtClean="0"/>
              <a:t>Dr. </a:t>
            </a:r>
            <a:r>
              <a:rPr lang="en-NZ" sz="1600" dirty="0"/>
              <a:t>Aaron </a:t>
            </a:r>
            <a:r>
              <a:rPr lang="en-NZ" sz="1600" dirty="0" smtClean="0"/>
              <a:t>Jarden</a:t>
            </a:r>
          </a:p>
          <a:p>
            <a:r>
              <a:rPr lang="en-NZ" sz="1600" dirty="0" smtClean="0"/>
              <a:t>Lisa Mackay</a:t>
            </a:r>
          </a:p>
          <a:p>
            <a:endParaRPr lang="en-NZ" sz="1600" dirty="0" smtClean="0"/>
          </a:p>
          <a:p>
            <a:r>
              <a:rPr lang="en-NZ" sz="1600" dirty="0"/>
              <a:t>Dr. Mikki Williden</a:t>
            </a:r>
          </a:p>
          <a:p>
            <a:r>
              <a:rPr lang="en-NZ" sz="1600" dirty="0" smtClean="0"/>
              <a:t>Kate White</a:t>
            </a:r>
          </a:p>
          <a:p>
            <a:r>
              <a:rPr lang="en-NZ" sz="1600" dirty="0"/>
              <a:t>Julia McPhee </a:t>
            </a:r>
          </a:p>
          <a:p>
            <a:endParaRPr lang="en-NZ" sz="1600" dirty="0" smtClean="0"/>
          </a:p>
          <a:p>
            <a:r>
              <a:rPr lang="en-NZ" sz="1600" dirty="0"/>
              <a:t>Dr. Scott Duncan</a:t>
            </a:r>
          </a:p>
          <a:p>
            <a:r>
              <a:rPr lang="en-NZ" sz="1600" dirty="0" smtClean="0"/>
              <a:t>Dee </a:t>
            </a:r>
            <a:r>
              <a:rPr lang="en-NZ" sz="1600" dirty="0"/>
              <a:t>Holdsworth-Perks</a:t>
            </a:r>
            <a:endParaRPr lang="en-NZ" sz="1600" dirty="0" smtClean="0"/>
          </a:p>
          <a:p>
            <a:r>
              <a:rPr lang="en-NZ" sz="1600" dirty="0" smtClean="0"/>
              <a:t>Lucy Hone</a:t>
            </a:r>
          </a:p>
          <a:p>
            <a:endParaRPr lang="en-NZ" dirty="0"/>
          </a:p>
        </p:txBody>
      </p:sp>
      <p:sp>
        <p:nvSpPr>
          <p:cNvPr id="5" name="Title 1"/>
          <p:cNvSpPr txBox="1">
            <a:spLocks/>
          </p:cNvSpPr>
          <p:nvPr/>
        </p:nvSpPr>
        <p:spPr>
          <a:xfrm>
            <a:off x="1141413" y="4964334"/>
            <a:ext cx="9905998" cy="7088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NZ" sz="3000" dirty="0" smtClean="0"/>
              <a:t>Sovereign </a:t>
            </a:r>
            <a:r>
              <a:rPr lang="en-NZ" sz="3000" dirty="0"/>
              <a:t>Wellbeing Index Website</a:t>
            </a:r>
          </a:p>
        </p:txBody>
      </p:sp>
      <p:sp>
        <p:nvSpPr>
          <p:cNvPr id="6" name="Rectangle 5"/>
          <p:cNvSpPr/>
          <p:nvPr/>
        </p:nvSpPr>
        <p:spPr>
          <a:xfrm>
            <a:off x="3794744" y="5859943"/>
            <a:ext cx="4599336" cy="369332"/>
          </a:xfrm>
          <a:prstGeom prst="rect">
            <a:avLst/>
          </a:prstGeom>
        </p:spPr>
        <p:txBody>
          <a:bodyPr wrap="none">
            <a:spAutoFit/>
          </a:bodyPr>
          <a:lstStyle/>
          <a:p>
            <a:pPr algn="ctr"/>
            <a:r>
              <a:rPr lang="en-NZ" spc="600" dirty="0">
                <a:solidFill>
                  <a:srgbClr val="FF6600"/>
                </a:solidFill>
              </a:rPr>
              <a:t>www.mywellbeing.co.nz</a:t>
            </a:r>
            <a:r>
              <a:rPr lang="en-NZ" dirty="0">
                <a:solidFill>
                  <a:srgbClr val="000000"/>
                </a:solidFill>
                <a:latin typeface="Agenda"/>
              </a:rPr>
              <a:t> </a:t>
            </a:r>
            <a:endParaRPr lang="en-NZ" dirty="0"/>
          </a:p>
        </p:txBody>
      </p:sp>
      <p:sp>
        <p:nvSpPr>
          <p:cNvPr id="8" name="Title 1"/>
          <p:cNvSpPr txBox="1">
            <a:spLocks/>
          </p:cNvSpPr>
          <p:nvPr/>
        </p:nvSpPr>
        <p:spPr>
          <a:xfrm>
            <a:off x="1141413" y="2750108"/>
            <a:ext cx="9905998" cy="7088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NZ" dirty="0" smtClean="0"/>
              <a:t>Acknowledgment</a:t>
            </a:r>
            <a:endParaRPr lang="en-NZ" dirty="0"/>
          </a:p>
        </p:txBody>
      </p:sp>
      <p:sp>
        <p:nvSpPr>
          <p:cNvPr id="9" name="Rectangle 8"/>
          <p:cNvSpPr/>
          <p:nvPr/>
        </p:nvSpPr>
        <p:spPr>
          <a:xfrm>
            <a:off x="1141413" y="3686527"/>
            <a:ext cx="10039934" cy="707886"/>
          </a:xfrm>
          <a:prstGeom prst="rect">
            <a:avLst/>
          </a:prstGeom>
        </p:spPr>
        <p:txBody>
          <a:bodyPr wrap="square">
            <a:spAutoFit/>
          </a:bodyPr>
          <a:lstStyle/>
          <a:p>
            <a:pPr algn="ctr"/>
            <a:r>
              <a:rPr lang="en-NZ" sz="2000" cap="small" dirty="0">
                <a:effectLst>
                  <a:glow rad="38100">
                    <a:schemeClr val="bg1">
                      <a:lumMod val="50000"/>
                      <a:lumOff val="50000"/>
                      <a:alpha val="20000"/>
                    </a:schemeClr>
                  </a:glow>
                </a:effectLst>
              </a:rPr>
              <a:t>Thank you to </a:t>
            </a:r>
            <a:r>
              <a:rPr lang="en-NZ" sz="2000" cap="small" dirty="0" smtClean="0">
                <a:effectLst>
                  <a:glow rad="38100">
                    <a:schemeClr val="bg1">
                      <a:lumMod val="50000"/>
                      <a:lumOff val="50000"/>
                      <a:alpha val="20000"/>
                    </a:schemeClr>
                  </a:glow>
                </a:effectLst>
              </a:rPr>
              <a:t>the 10,000+ New </a:t>
            </a:r>
            <a:r>
              <a:rPr lang="en-NZ" sz="2000" cap="small" dirty="0">
                <a:effectLst>
                  <a:glow rad="38100">
                    <a:schemeClr val="bg1">
                      <a:lumMod val="50000"/>
                      <a:lumOff val="50000"/>
                      <a:alpha val="20000"/>
                    </a:schemeClr>
                  </a:glow>
                </a:effectLst>
              </a:rPr>
              <a:t>Zealanders who participated in the first </a:t>
            </a:r>
            <a:r>
              <a:rPr lang="en-NZ" sz="2000" cap="small" dirty="0" smtClean="0">
                <a:effectLst>
                  <a:glow rad="38100">
                    <a:schemeClr val="bg1">
                      <a:lumMod val="50000"/>
                      <a:lumOff val="50000"/>
                      <a:alpha val="20000"/>
                    </a:schemeClr>
                  </a:glow>
                </a:effectLst>
              </a:rPr>
              <a:t>&amp; second round </a:t>
            </a:r>
            <a:r>
              <a:rPr lang="en-NZ" sz="2000" cap="small" dirty="0">
                <a:effectLst>
                  <a:glow rad="38100">
                    <a:schemeClr val="bg1">
                      <a:lumMod val="50000"/>
                      <a:lumOff val="50000"/>
                      <a:alpha val="20000"/>
                    </a:schemeClr>
                  </a:glow>
                </a:effectLst>
              </a:rPr>
              <a:t>of the Sovereign Wellbeing </a:t>
            </a:r>
            <a:r>
              <a:rPr lang="en-NZ" sz="2000" cap="small" dirty="0" smtClean="0">
                <a:effectLst>
                  <a:glow rad="38100">
                    <a:schemeClr val="bg1">
                      <a:lumMod val="50000"/>
                      <a:lumOff val="50000"/>
                      <a:alpha val="20000"/>
                    </a:schemeClr>
                  </a:glow>
                </a:effectLst>
              </a:rPr>
              <a:t>Index </a:t>
            </a:r>
            <a:endParaRPr lang="en-NZ" sz="2000" cap="small"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3186955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08837"/>
          </a:xfrm>
        </p:spPr>
        <p:txBody>
          <a:bodyPr/>
          <a:lstStyle/>
          <a:p>
            <a:pPr algn="ctr"/>
            <a:r>
              <a:rPr lang="en-NZ" dirty="0" smtClean="0"/>
              <a:t>Study details </a:t>
            </a:r>
            <a:endParaRPr lang="en-NZ" dirty="0"/>
          </a:p>
        </p:txBody>
      </p:sp>
      <p:sp>
        <p:nvSpPr>
          <p:cNvPr id="3" name="Content Placeholder 2"/>
          <p:cNvSpPr>
            <a:spLocks noGrp="1"/>
          </p:cNvSpPr>
          <p:nvPr>
            <p:ph idx="1"/>
          </p:nvPr>
        </p:nvSpPr>
        <p:spPr>
          <a:xfrm>
            <a:off x="1141413" y="1444255"/>
            <a:ext cx="9905998" cy="4914015"/>
          </a:xfrm>
        </p:spPr>
        <p:txBody>
          <a:bodyPr anchor="t">
            <a:noAutofit/>
          </a:bodyPr>
          <a:lstStyle/>
          <a:p>
            <a:r>
              <a:rPr lang="en-NZ" dirty="0" smtClean="0">
                <a:solidFill>
                  <a:srgbClr val="FF6600"/>
                </a:solidFill>
              </a:rPr>
              <a:t>Purpose</a:t>
            </a:r>
            <a:r>
              <a:rPr lang="en-NZ" dirty="0" smtClean="0"/>
              <a:t>: </a:t>
            </a:r>
            <a:r>
              <a:rPr lang="en-NZ" dirty="0"/>
              <a:t>to better understand the wellbeing of New </a:t>
            </a:r>
            <a:r>
              <a:rPr lang="en-NZ" dirty="0" smtClean="0"/>
              <a:t>Zealanders and how this is changing</a:t>
            </a:r>
          </a:p>
          <a:p>
            <a:r>
              <a:rPr lang="en-NZ" dirty="0" smtClean="0">
                <a:solidFill>
                  <a:srgbClr val="FF6600"/>
                </a:solidFill>
              </a:rPr>
              <a:t>Specific Aims:</a:t>
            </a:r>
          </a:p>
          <a:p>
            <a:pPr lvl="1"/>
            <a:r>
              <a:rPr lang="en-NZ" dirty="0" smtClean="0"/>
              <a:t>develop </a:t>
            </a:r>
            <a:r>
              <a:rPr lang="en-NZ" dirty="0"/>
              <a:t>an overall index of New Zealanders </a:t>
            </a:r>
            <a:r>
              <a:rPr lang="en-NZ" dirty="0" smtClean="0"/>
              <a:t>wellbeing</a:t>
            </a:r>
          </a:p>
          <a:p>
            <a:pPr lvl="1"/>
            <a:r>
              <a:rPr lang="en-NZ" dirty="0" smtClean="0"/>
              <a:t>determine </a:t>
            </a:r>
            <a:r>
              <a:rPr lang="en-NZ" dirty="0"/>
              <a:t>the prevalence of wellbeing among different geographic locations and various </a:t>
            </a:r>
            <a:r>
              <a:rPr lang="en-NZ" dirty="0" smtClean="0"/>
              <a:t>demographic groups</a:t>
            </a:r>
          </a:p>
          <a:p>
            <a:pPr lvl="1"/>
            <a:r>
              <a:rPr lang="en-NZ" dirty="0" smtClean="0"/>
              <a:t>investigating </a:t>
            </a:r>
            <a:r>
              <a:rPr lang="en-NZ" dirty="0"/>
              <a:t>the predictors and moderators of wellbeing among New </a:t>
            </a:r>
            <a:r>
              <a:rPr lang="en-NZ" dirty="0" smtClean="0"/>
              <a:t>Zealanders</a:t>
            </a:r>
            <a:r>
              <a:rPr lang="en-NZ" dirty="0"/>
              <a:t>, and how these compare to internationally comparative samples</a:t>
            </a:r>
            <a:endParaRPr lang="en-NZ" dirty="0" smtClean="0">
              <a:solidFill>
                <a:srgbClr val="FF6600"/>
              </a:solidFill>
            </a:endParaRPr>
          </a:p>
          <a:p>
            <a:pPr marL="457200" lvl="1" indent="0">
              <a:buNone/>
            </a:pPr>
            <a:endParaRPr lang="en-NZ" dirty="0" smtClean="0"/>
          </a:p>
          <a:p>
            <a:pPr lvl="1"/>
            <a:endParaRPr lang="en-NZ" dirty="0" smtClean="0"/>
          </a:p>
          <a:p>
            <a:endParaRPr lang="en-NZ" dirty="0"/>
          </a:p>
        </p:txBody>
      </p:sp>
    </p:spTree>
    <p:extLst>
      <p:ext uri="{BB962C8B-B14F-4D97-AF65-F5344CB8AC3E}">
        <p14:creationId xmlns:p14="http://schemas.microsoft.com/office/powerpoint/2010/main" val="1057730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08837"/>
          </a:xfrm>
        </p:spPr>
        <p:txBody>
          <a:bodyPr/>
          <a:lstStyle/>
          <a:p>
            <a:pPr algn="ctr"/>
            <a:r>
              <a:rPr lang="en-NZ" dirty="0" smtClean="0"/>
              <a:t>Study details </a:t>
            </a:r>
            <a:endParaRPr lang="en-NZ" dirty="0"/>
          </a:p>
        </p:txBody>
      </p:sp>
      <p:sp>
        <p:nvSpPr>
          <p:cNvPr id="3" name="Content Placeholder 2"/>
          <p:cNvSpPr>
            <a:spLocks noGrp="1"/>
          </p:cNvSpPr>
          <p:nvPr>
            <p:ph idx="1"/>
          </p:nvPr>
        </p:nvSpPr>
        <p:spPr>
          <a:xfrm>
            <a:off x="1141413" y="1444255"/>
            <a:ext cx="9905998" cy="4914015"/>
          </a:xfrm>
        </p:spPr>
        <p:txBody>
          <a:bodyPr anchor="t">
            <a:noAutofit/>
          </a:bodyPr>
          <a:lstStyle/>
          <a:p>
            <a:r>
              <a:rPr lang="en-NZ" dirty="0" smtClean="0">
                <a:solidFill>
                  <a:srgbClr val="FF6600"/>
                </a:solidFill>
              </a:rPr>
              <a:t>Outline</a:t>
            </a:r>
            <a:r>
              <a:rPr lang="en-NZ" dirty="0" smtClean="0"/>
              <a:t>: </a:t>
            </a:r>
          </a:p>
          <a:p>
            <a:pPr lvl="1"/>
            <a:r>
              <a:rPr lang="en-NZ" dirty="0" smtClean="0"/>
              <a:t>a </a:t>
            </a:r>
            <a:r>
              <a:rPr lang="en-NZ" dirty="0"/>
              <a:t>six year </a:t>
            </a:r>
            <a:r>
              <a:rPr lang="en-NZ" dirty="0" smtClean="0"/>
              <a:t>longitudinal study – three assessment points</a:t>
            </a:r>
          </a:p>
          <a:p>
            <a:pPr lvl="1"/>
            <a:r>
              <a:rPr lang="en-NZ" sz="1800" dirty="0" smtClean="0"/>
              <a:t>September </a:t>
            </a:r>
            <a:r>
              <a:rPr lang="en-NZ" sz="1800" dirty="0"/>
              <a:t>2012 </a:t>
            </a:r>
            <a:r>
              <a:rPr lang="en-NZ" sz="1800" dirty="0" smtClean="0"/>
              <a:t>&amp; 2014 - </a:t>
            </a:r>
            <a:r>
              <a:rPr lang="en-NZ" sz="1800" dirty="0" smtClean="0"/>
              <a:t>a </a:t>
            </a:r>
            <a:r>
              <a:rPr lang="en-NZ" sz="1800" dirty="0"/>
              <a:t>nationally representative sample of </a:t>
            </a:r>
            <a:r>
              <a:rPr lang="en-NZ" sz="1800" dirty="0" smtClean="0"/>
              <a:t>10,000 </a:t>
            </a:r>
            <a:r>
              <a:rPr lang="en-NZ" sz="1800" dirty="0"/>
              <a:t>(18+ years) individuals completed the </a:t>
            </a:r>
            <a:r>
              <a:rPr lang="en-NZ" sz="1800" dirty="0" smtClean="0"/>
              <a:t> survey</a:t>
            </a:r>
          </a:p>
          <a:p>
            <a:pPr lvl="1"/>
            <a:r>
              <a:rPr lang="en-NZ" dirty="0"/>
              <a:t>online survey</a:t>
            </a:r>
          </a:p>
          <a:p>
            <a:pPr lvl="1"/>
            <a:r>
              <a:rPr lang="en-NZ" dirty="0" smtClean="0"/>
              <a:t>1</a:t>
            </a:r>
            <a:r>
              <a:rPr lang="en-NZ" sz="1800" dirty="0" smtClean="0"/>
              <a:t>45 </a:t>
            </a:r>
            <a:r>
              <a:rPr lang="en-NZ" sz="1800" dirty="0" smtClean="0"/>
              <a:t>questions, about 19 minutes (median)</a:t>
            </a:r>
          </a:p>
          <a:p>
            <a:pPr lvl="1"/>
            <a:r>
              <a:rPr lang="en-NZ" dirty="0" smtClean="0"/>
              <a:t>Assesses </a:t>
            </a:r>
            <a:r>
              <a:rPr lang="en-NZ" sz="1800" dirty="0" smtClean="0"/>
              <a:t>psychological </a:t>
            </a:r>
            <a:r>
              <a:rPr lang="en-NZ" sz="1800" dirty="0"/>
              <a:t>wellbeing, health and lifestyle, and </a:t>
            </a:r>
            <a:r>
              <a:rPr lang="en-NZ" sz="1800" dirty="0" smtClean="0"/>
              <a:t>socio-demographics </a:t>
            </a:r>
          </a:p>
          <a:p>
            <a:pPr lvl="2"/>
            <a:r>
              <a:rPr lang="en-NZ" dirty="0" smtClean="0"/>
              <a:t>“The </a:t>
            </a:r>
            <a:r>
              <a:rPr lang="en-NZ" dirty="0"/>
              <a:t>particular strength of the </a:t>
            </a:r>
            <a:r>
              <a:rPr lang="en-NZ" dirty="0" smtClean="0"/>
              <a:t>SWI </a:t>
            </a:r>
            <a:r>
              <a:rPr lang="en-NZ" dirty="0"/>
              <a:t>is its capturing of how society is functioning as a whole, overtime, by focusing on the relationship between psychological wellbeing, and on health and lifestyle factors and </a:t>
            </a:r>
            <a:r>
              <a:rPr lang="en-NZ" dirty="0" smtClean="0"/>
              <a:t>outcomes” </a:t>
            </a:r>
            <a:endParaRPr lang="en-NZ" dirty="0"/>
          </a:p>
          <a:p>
            <a:pPr lvl="1"/>
            <a:r>
              <a:rPr lang="en-NZ" sz="1800" dirty="0" smtClean="0"/>
              <a:t>Questions </a:t>
            </a:r>
            <a:r>
              <a:rPr lang="en-NZ" sz="1800" dirty="0"/>
              <a:t>were primarily drawn from Round 6 of the European Social </a:t>
            </a:r>
            <a:r>
              <a:rPr lang="en-NZ" sz="1800" dirty="0" smtClean="0"/>
              <a:t>Survey </a:t>
            </a:r>
            <a:r>
              <a:rPr lang="en-NZ" sz="1800" dirty="0"/>
              <a:t>Personal and Social Wellbeing module, but additionally included scales such as the </a:t>
            </a:r>
            <a:r>
              <a:rPr lang="en-NZ" sz="1800" dirty="0" smtClean="0"/>
              <a:t>Flourishing Scale and strengths use scale</a:t>
            </a:r>
            <a:endParaRPr lang="en-NZ" dirty="0" smtClean="0"/>
          </a:p>
          <a:p>
            <a:endParaRPr lang="en-NZ" dirty="0"/>
          </a:p>
        </p:txBody>
      </p:sp>
    </p:spTree>
    <p:extLst>
      <p:ext uri="{BB962C8B-B14F-4D97-AF65-F5344CB8AC3E}">
        <p14:creationId xmlns:p14="http://schemas.microsoft.com/office/powerpoint/2010/main" val="2528153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160"/>
            <a:ext cx="6234516" cy="708837"/>
          </a:xfrm>
        </p:spPr>
        <p:txBody>
          <a:bodyPr/>
          <a:lstStyle/>
          <a:p>
            <a:pPr algn="ctr"/>
            <a:r>
              <a:rPr lang="en-NZ" dirty="0" smtClean="0"/>
              <a:t>development</a:t>
            </a:r>
            <a:endParaRPr lang="en-NZ" dirty="0"/>
          </a:p>
        </p:txBody>
      </p:sp>
      <p:pic>
        <p:nvPicPr>
          <p:cNvPr id="4" name="Content Placeholder 3"/>
          <p:cNvPicPr>
            <a:picLocks noGrp="1" noChangeAspect="1"/>
          </p:cNvPicPr>
          <p:nvPr>
            <p:ph idx="1"/>
          </p:nvPr>
        </p:nvPicPr>
        <p:blipFill rotWithShape="1">
          <a:blip r:embed="rId2"/>
          <a:srcRect l="29481" t="6920" r="28977" b="8066"/>
          <a:stretch/>
        </p:blipFill>
        <p:spPr>
          <a:xfrm>
            <a:off x="6234516" y="0"/>
            <a:ext cx="5957484" cy="6858000"/>
          </a:xfrm>
          <a:prstGeom prst="rect">
            <a:avLst/>
          </a:prstGeom>
        </p:spPr>
      </p:pic>
      <p:pic>
        <p:nvPicPr>
          <p:cNvPr id="5" name="Picture 4"/>
          <p:cNvPicPr>
            <a:picLocks noChangeAspect="1"/>
          </p:cNvPicPr>
          <p:nvPr/>
        </p:nvPicPr>
        <p:blipFill rotWithShape="1">
          <a:blip r:embed="rId3"/>
          <a:srcRect l="20957" t="12351" r="20715" b="30014"/>
          <a:stretch/>
        </p:blipFill>
        <p:spPr>
          <a:xfrm>
            <a:off x="1140974" y="1270311"/>
            <a:ext cx="3919784" cy="2177657"/>
          </a:xfrm>
          <a:prstGeom prst="rect">
            <a:avLst/>
          </a:prstGeom>
        </p:spPr>
      </p:pic>
      <p:pic>
        <p:nvPicPr>
          <p:cNvPr id="6" name="Picture 5"/>
          <p:cNvPicPr>
            <a:picLocks noChangeAspect="1"/>
          </p:cNvPicPr>
          <p:nvPr/>
        </p:nvPicPr>
        <p:blipFill rotWithShape="1">
          <a:blip r:embed="rId4"/>
          <a:srcRect l="21982" t="11485" r="22882" b="14927"/>
          <a:stretch/>
        </p:blipFill>
        <p:spPr>
          <a:xfrm>
            <a:off x="1140974" y="3669282"/>
            <a:ext cx="3919784" cy="2941320"/>
          </a:xfrm>
          <a:prstGeom prst="rect">
            <a:avLst/>
          </a:prstGeom>
        </p:spPr>
      </p:pic>
    </p:spTree>
    <p:extLst>
      <p:ext uri="{BB962C8B-B14F-4D97-AF65-F5344CB8AC3E}">
        <p14:creationId xmlns:p14="http://schemas.microsoft.com/office/powerpoint/2010/main" val="4234808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08837"/>
          </a:xfrm>
        </p:spPr>
        <p:txBody>
          <a:bodyPr/>
          <a:lstStyle/>
          <a:p>
            <a:pPr algn="ctr"/>
            <a:r>
              <a:rPr lang="en-NZ" dirty="0" smtClean="0"/>
              <a:t>Challenges / strengths</a:t>
            </a:r>
            <a:endParaRPr lang="en-NZ" dirty="0"/>
          </a:p>
        </p:txBody>
      </p:sp>
      <p:sp>
        <p:nvSpPr>
          <p:cNvPr id="3" name="Content Placeholder 2"/>
          <p:cNvSpPr>
            <a:spLocks noGrp="1"/>
          </p:cNvSpPr>
          <p:nvPr>
            <p:ph idx="1"/>
          </p:nvPr>
        </p:nvSpPr>
        <p:spPr>
          <a:xfrm>
            <a:off x="1141413" y="1444255"/>
            <a:ext cx="9905998" cy="1664705"/>
          </a:xfrm>
        </p:spPr>
        <p:txBody>
          <a:bodyPr anchor="t">
            <a:noAutofit/>
          </a:bodyPr>
          <a:lstStyle/>
          <a:p>
            <a:r>
              <a:rPr lang="en-NZ" dirty="0">
                <a:solidFill>
                  <a:srgbClr val="FF6600"/>
                </a:solidFill>
              </a:rPr>
              <a:t>Funding</a:t>
            </a:r>
          </a:p>
          <a:p>
            <a:r>
              <a:rPr lang="en-NZ" dirty="0">
                <a:solidFill>
                  <a:srgbClr val="FF6600"/>
                </a:solidFill>
              </a:rPr>
              <a:t>Team</a:t>
            </a:r>
          </a:p>
          <a:p>
            <a:r>
              <a:rPr lang="en-NZ" dirty="0" smtClean="0">
                <a:solidFill>
                  <a:srgbClr val="FF6600"/>
                </a:solidFill>
              </a:rPr>
              <a:t>Design</a:t>
            </a:r>
          </a:p>
          <a:p>
            <a:r>
              <a:rPr lang="en-NZ" dirty="0" smtClean="0">
                <a:solidFill>
                  <a:srgbClr val="FF6600"/>
                </a:solidFill>
              </a:rPr>
              <a:t>Sample</a:t>
            </a:r>
          </a:p>
          <a:p>
            <a:r>
              <a:rPr lang="en-NZ" dirty="0" smtClean="0">
                <a:solidFill>
                  <a:srgbClr val="FF6600"/>
                </a:solidFill>
              </a:rPr>
              <a:t>Ambition</a:t>
            </a:r>
            <a:endParaRPr lang="en-NZ" dirty="0">
              <a:solidFill>
                <a:srgbClr val="FF6600"/>
              </a:solidFill>
            </a:endParaRPr>
          </a:p>
        </p:txBody>
      </p:sp>
    </p:spTree>
    <p:extLst>
      <p:ext uri="{BB962C8B-B14F-4D97-AF65-F5344CB8AC3E}">
        <p14:creationId xmlns:p14="http://schemas.microsoft.com/office/powerpoint/2010/main" val="401111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08837"/>
          </a:xfrm>
        </p:spPr>
        <p:txBody>
          <a:bodyPr/>
          <a:lstStyle/>
          <a:p>
            <a:pPr algn="ctr"/>
            <a:r>
              <a:rPr lang="en-NZ" dirty="0" smtClean="0"/>
              <a:t>Initial findings</a:t>
            </a:r>
            <a:endParaRPr lang="en-NZ" dirty="0"/>
          </a:p>
        </p:txBody>
      </p:sp>
      <p:sp>
        <p:nvSpPr>
          <p:cNvPr id="3" name="Content Placeholder 2"/>
          <p:cNvSpPr>
            <a:spLocks noGrp="1"/>
          </p:cNvSpPr>
          <p:nvPr>
            <p:ph idx="1"/>
          </p:nvPr>
        </p:nvSpPr>
        <p:spPr>
          <a:xfrm>
            <a:off x="1141413" y="1444255"/>
            <a:ext cx="9392848" cy="3124201"/>
          </a:xfrm>
        </p:spPr>
        <p:txBody>
          <a:bodyPr anchor="t">
            <a:noAutofit/>
          </a:bodyPr>
          <a:lstStyle/>
          <a:p>
            <a:r>
              <a:rPr lang="en-NZ" dirty="0"/>
              <a:t>The </a:t>
            </a:r>
            <a:r>
              <a:rPr lang="en-NZ" dirty="0" smtClean="0"/>
              <a:t>SWI </a:t>
            </a:r>
            <a:r>
              <a:rPr lang="en-NZ" dirty="0"/>
              <a:t>is currently the largest, most detailed, and wholly representative wellbeing dataset on the New </a:t>
            </a:r>
            <a:r>
              <a:rPr lang="en-NZ" dirty="0" smtClean="0"/>
              <a:t>Zealand population</a:t>
            </a:r>
          </a:p>
          <a:p>
            <a:r>
              <a:rPr lang="en-NZ" dirty="0" smtClean="0"/>
              <a:t>We </a:t>
            </a:r>
            <a:r>
              <a:rPr lang="en-NZ" dirty="0" smtClean="0"/>
              <a:t>have </a:t>
            </a:r>
            <a:r>
              <a:rPr lang="en-NZ" dirty="0" smtClean="0"/>
              <a:t>time 1 </a:t>
            </a:r>
            <a:r>
              <a:rPr lang="en-NZ" dirty="0" smtClean="0"/>
              <a:t>and time 2 data </a:t>
            </a:r>
            <a:r>
              <a:rPr lang="en-NZ" dirty="0" smtClean="0"/>
              <a:t>at this </a:t>
            </a:r>
            <a:r>
              <a:rPr lang="en-NZ" dirty="0" smtClean="0"/>
              <a:t>stage, but have only conducted analysis on each separate dataset at this stage.</a:t>
            </a:r>
          </a:p>
          <a:p>
            <a:r>
              <a:rPr lang="en-NZ" dirty="0" smtClean="0"/>
              <a:t>4,435 from T1 at T2</a:t>
            </a:r>
            <a:endParaRPr lang="en-NZ" dirty="0" smtClean="0"/>
          </a:p>
          <a:p>
            <a:r>
              <a:rPr lang="en-NZ" dirty="0" smtClean="0"/>
              <a:t>reports available online</a:t>
            </a:r>
            <a:endParaRPr lang="en-NZ" dirty="0"/>
          </a:p>
          <a:p>
            <a:endParaRPr lang="en-NZ" sz="800" dirty="0"/>
          </a:p>
        </p:txBody>
      </p:sp>
      <p:pic>
        <p:nvPicPr>
          <p:cNvPr id="4" name="Picture 3"/>
          <p:cNvPicPr>
            <a:picLocks noChangeAspect="1"/>
          </p:cNvPicPr>
          <p:nvPr/>
        </p:nvPicPr>
        <p:blipFill rotWithShape="1">
          <a:blip r:embed="rId2"/>
          <a:srcRect l="33962" t="10894" r="32603" b="5637"/>
          <a:stretch/>
        </p:blipFill>
        <p:spPr>
          <a:xfrm>
            <a:off x="5837837" y="3342257"/>
            <a:ext cx="2228721" cy="3129691"/>
          </a:xfrm>
          <a:prstGeom prst="rect">
            <a:avLst/>
          </a:prstGeom>
        </p:spPr>
      </p:pic>
      <p:pic>
        <p:nvPicPr>
          <p:cNvPr id="5" name="Picture 4"/>
          <p:cNvPicPr>
            <a:picLocks noChangeAspect="1"/>
          </p:cNvPicPr>
          <p:nvPr/>
        </p:nvPicPr>
        <p:blipFill rotWithShape="1">
          <a:blip r:embed="rId3"/>
          <a:srcRect l="43901" t="11098" r="42664" b="5618"/>
          <a:stretch/>
        </p:blipFill>
        <p:spPr>
          <a:xfrm>
            <a:off x="10773746" y="1505735"/>
            <a:ext cx="1418254" cy="4945225"/>
          </a:xfrm>
          <a:prstGeom prst="rect">
            <a:avLst/>
          </a:prstGeom>
        </p:spPr>
      </p:pic>
      <p:pic>
        <p:nvPicPr>
          <p:cNvPr id="6" name="Picture 5"/>
          <p:cNvPicPr>
            <a:picLocks noChangeAspect="1"/>
          </p:cNvPicPr>
          <p:nvPr/>
        </p:nvPicPr>
        <p:blipFill rotWithShape="1">
          <a:blip r:embed="rId4"/>
          <a:srcRect l="27690" t="11135" r="26348" b="6296"/>
          <a:stretch/>
        </p:blipFill>
        <p:spPr>
          <a:xfrm>
            <a:off x="8231398" y="4025001"/>
            <a:ext cx="2400732" cy="2425959"/>
          </a:xfrm>
          <a:prstGeom prst="rect">
            <a:avLst/>
          </a:prstGeom>
        </p:spPr>
      </p:pic>
    </p:spTree>
    <p:extLst>
      <p:ext uri="{BB962C8B-B14F-4D97-AF65-F5344CB8AC3E}">
        <p14:creationId xmlns:p14="http://schemas.microsoft.com/office/powerpoint/2010/main" val="2805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067" t="7326" r="16847" b="5818"/>
          <a:stretch/>
        </p:blipFill>
        <p:spPr>
          <a:xfrm>
            <a:off x="1651519" y="0"/>
            <a:ext cx="9136130" cy="6858000"/>
          </a:xfrm>
          <a:prstGeom prst="rect">
            <a:avLst/>
          </a:prstGeom>
        </p:spPr>
      </p:pic>
    </p:spTree>
    <p:extLst>
      <p:ext uri="{BB962C8B-B14F-4D97-AF65-F5344CB8AC3E}">
        <p14:creationId xmlns:p14="http://schemas.microsoft.com/office/powerpoint/2010/main" val="581670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041" t="7328" r="16595" b="5564"/>
          <a:stretch/>
        </p:blipFill>
        <p:spPr>
          <a:xfrm>
            <a:off x="1601110" y="0"/>
            <a:ext cx="9148602" cy="6858000"/>
          </a:xfrm>
          <a:prstGeom prst="rect">
            <a:avLst/>
          </a:prstGeom>
        </p:spPr>
      </p:pic>
    </p:spTree>
    <p:extLst>
      <p:ext uri="{BB962C8B-B14F-4D97-AF65-F5344CB8AC3E}">
        <p14:creationId xmlns:p14="http://schemas.microsoft.com/office/powerpoint/2010/main" val="25217279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emplate>TC103457485[[fn=Mesh]]</Template>
  <TotalTime>15912</TotalTime>
  <Words>385</Words>
  <Application>Microsoft Office PowerPoint</Application>
  <PresentationFormat>Widescreen</PresentationFormat>
  <Paragraphs>50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Agenda</vt:lpstr>
      <vt:lpstr>Arial</vt:lpstr>
      <vt:lpstr>Century Gothic</vt:lpstr>
      <vt:lpstr>Mesh</vt:lpstr>
      <vt:lpstr>PowerPoint Presentation</vt:lpstr>
      <vt:lpstr>Research team</vt:lpstr>
      <vt:lpstr>Study details </vt:lpstr>
      <vt:lpstr>Study details </vt:lpstr>
      <vt:lpstr>development</vt:lpstr>
      <vt:lpstr>Challenges / strengths</vt:lpstr>
      <vt:lpstr>Initial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directions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Sovereign New Zealand Wellbeing Index: Super wellbeing, Five Ways to Wellbeing, and health outcomes</dc:title>
  <dc:creator>ReviewerA</dc:creator>
  <cp:lastModifiedBy>ajarden</cp:lastModifiedBy>
  <cp:revision>32</cp:revision>
  <cp:lastPrinted>2015-06-04T23:39:44Z</cp:lastPrinted>
  <dcterms:created xsi:type="dcterms:W3CDTF">2013-05-16T01:33:17Z</dcterms:created>
  <dcterms:modified xsi:type="dcterms:W3CDTF">2015-06-04T23:40:43Z</dcterms:modified>
</cp:coreProperties>
</file>