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63" r:id="rId4"/>
    <p:sldId id="261" r:id="rId5"/>
    <p:sldId id="269" r:id="rId6"/>
    <p:sldId id="268" r:id="rId7"/>
    <p:sldId id="260" r:id="rId8"/>
    <p:sldId id="259" r:id="rId9"/>
    <p:sldId id="266" r:id="rId10"/>
    <p:sldId id="262" r:id="rId11"/>
    <p:sldId id="264" r:id="rId12"/>
    <p:sldId id="265" r:id="rId13"/>
    <p:sldId id="270" r:id="rId14"/>
    <p:sldId id="267" r:id="rId15"/>
    <p:sldId id="271" r:id="rId16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CC8B8-E008-489D-9AD5-A2182BD016A6}" type="datetimeFigureOut">
              <a:rPr lang="en-NZ" smtClean="0"/>
              <a:t>22/06/2015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C75B8-EAF0-436B-A418-14689480D4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7941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0071-6C80-4FB5-8152-B734A707DA65}" type="datetimeFigureOut">
              <a:rPr lang="en-NZ" smtClean="0"/>
              <a:t>22/06/2015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FAE-AA3A-4A07-BFCC-2FB36F9224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045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0071-6C80-4FB5-8152-B734A707DA65}" type="datetimeFigureOut">
              <a:rPr lang="en-NZ" smtClean="0"/>
              <a:t>22/06/2015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FAE-AA3A-4A07-BFCC-2FB36F9224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636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0071-6C80-4FB5-8152-B734A707DA65}" type="datetimeFigureOut">
              <a:rPr lang="en-NZ" smtClean="0"/>
              <a:t>22/06/2015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FAE-AA3A-4A07-BFCC-2FB36F9224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189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0071-6C80-4FB5-8152-B734A707DA65}" type="datetimeFigureOut">
              <a:rPr lang="en-NZ" smtClean="0"/>
              <a:t>22/06/2015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FAE-AA3A-4A07-BFCC-2FB36F9224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85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0071-6C80-4FB5-8152-B734A707DA65}" type="datetimeFigureOut">
              <a:rPr lang="en-NZ" smtClean="0"/>
              <a:t>22/06/2015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FAE-AA3A-4A07-BFCC-2FB36F9224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999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0071-6C80-4FB5-8152-B734A707DA65}" type="datetimeFigureOut">
              <a:rPr lang="en-NZ" smtClean="0"/>
              <a:t>22/06/2015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FAE-AA3A-4A07-BFCC-2FB36F9224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287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0071-6C80-4FB5-8152-B734A707DA65}" type="datetimeFigureOut">
              <a:rPr lang="en-NZ" smtClean="0"/>
              <a:t>22/06/2015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FAE-AA3A-4A07-BFCC-2FB36F9224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02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0071-6C80-4FB5-8152-B734A707DA65}" type="datetimeFigureOut">
              <a:rPr lang="en-NZ" smtClean="0"/>
              <a:t>22/06/2015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FAE-AA3A-4A07-BFCC-2FB36F9224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721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0071-6C80-4FB5-8152-B734A707DA65}" type="datetimeFigureOut">
              <a:rPr lang="en-NZ" smtClean="0"/>
              <a:t>22/06/2015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FAE-AA3A-4A07-BFCC-2FB36F9224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385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0071-6C80-4FB5-8152-B734A707DA65}" type="datetimeFigureOut">
              <a:rPr lang="en-NZ" smtClean="0"/>
              <a:t>22/06/2015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FAE-AA3A-4A07-BFCC-2FB36F9224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717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0071-6C80-4FB5-8152-B734A707DA65}" type="datetimeFigureOut">
              <a:rPr lang="en-NZ" smtClean="0"/>
              <a:t>22/06/2015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FAE-AA3A-4A07-BFCC-2FB36F9224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532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60071-6C80-4FB5-8152-B734A707DA65}" type="datetimeFigureOut">
              <a:rPr lang="en-NZ" smtClean="0"/>
              <a:t>22/06/2015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8EFAE-AA3A-4A07-BFCC-2FB36F9224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32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22" y="141014"/>
            <a:ext cx="11891178" cy="680253"/>
          </a:xfrm>
        </p:spPr>
        <p:txBody>
          <a:bodyPr>
            <a:normAutofit/>
          </a:bodyPr>
          <a:lstStyle/>
          <a:p>
            <a:r>
              <a:rPr lang="en-NZ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 on Wellbeing: History, development, and </a:t>
            </a:r>
            <a:r>
              <a:rPr lang="en-NZ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insights.</a:t>
            </a:r>
            <a:endParaRPr lang="en-NZ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276" y="6461938"/>
            <a:ext cx="2560669" cy="472848"/>
          </a:xfrm>
        </p:spPr>
        <p:txBody>
          <a:bodyPr>
            <a:normAutofit/>
          </a:bodyPr>
          <a:lstStyle/>
          <a:p>
            <a:r>
              <a:rPr lang="en-N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 Aaron </a:t>
            </a:r>
            <a:r>
              <a:rPr lang="en-N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Jarden</a:t>
            </a:r>
            <a:endParaRPr lang="en-NZ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85" y="5596887"/>
            <a:ext cx="865051" cy="86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16" y="1942190"/>
            <a:ext cx="6119482" cy="29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00B050"/>
                </a:solidFill>
              </a:rPr>
              <a:t>Keys to success</a:t>
            </a:r>
            <a:endParaRPr lang="en-NZ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of technology: </a:t>
            </a:r>
            <a:r>
              <a:rPr lang="en-NZ" dirty="0">
                <a:solidFill>
                  <a:srgbClr val="00B0F0"/>
                </a:solidFill>
              </a:rPr>
              <a:t>Scalability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low cost.</a:t>
            </a: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rgbClr val="00B0F0"/>
                </a:solidFill>
              </a:rPr>
              <a:t>Provides </a:t>
            </a:r>
            <a:r>
              <a:rPr lang="en-NZ" dirty="0">
                <a:solidFill>
                  <a:srgbClr val="00B0F0"/>
                </a:solidFill>
              </a:rPr>
              <a:t>value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participants /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users.</a:t>
            </a:r>
          </a:p>
          <a:p>
            <a:pPr>
              <a:buClr>
                <a:schemeClr val="tx1"/>
              </a:buClr>
            </a:pP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Good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design: </a:t>
            </a:r>
            <a:r>
              <a:rPr lang="en-NZ" dirty="0" smtClean="0">
                <a:solidFill>
                  <a:srgbClr val="00B0F0"/>
                </a:solidFill>
              </a:rPr>
              <a:t>Usability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(little scrolling, easy to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click, email reminders). </a:t>
            </a:r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rgbClr val="00B0F0"/>
                </a:solidFill>
              </a:rPr>
              <a:t>Comprehensive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Assesses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both what is going right and what is going wrong.</a:t>
            </a: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rgbClr val="00B0F0"/>
                </a:solidFill>
              </a:rPr>
              <a:t>Scientific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Based on the latest theories of wellbeing, uses already validated psychometric measures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NZ" dirty="0" smtClean="0">
                <a:solidFill>
                  <a:srgbClr val="00B0F0"/>
                </a:solidFill>
              </a:rPr>
              <a:t>Detailed assessment manual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rgbClr val="00B0F0"/>
                </a:solidFill>
              </a:rPr>
              <a:t>Solutions focused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The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 is crafted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lead to wellbeing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solutions.</a:t>
            </a:r>
          </a:p>
          <a:p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00B050"/>
                </a:solidFill>
              </a:rPr>
              <a:t>Keys to success</a:t>
            </a:r>
            <a:endParaRPr lang="en-NZ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NZ" dirty="0" smtClean="0">
                <a:solidFill>
                  <a:srgbClr val="00B0F0"/>
                </a:solidFill>
              </a:rPr>
              <a:t>Understandable reports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NZ" dirty="0" smtClean="0">
                <a:solidFill>
                  <a:srgbClr val="00B0F0"/>
                </a:solidFill>
              </a:rPr>
              <a:t>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Written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plain English, easily interpretable graphs.</a:t>
            </a: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rgbClr val="00B0F0"/>
                </a:solidFill>
              </a:rPr>
              <a:t>Tracks wellbeing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Almost all others don’t. </a:t>
            </a: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rgbClr val="00B0F0"/>
                </a:solidFill>
              </a:rPr>
              <a:t>Transparent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e.g., raw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results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appendix + scoring. </a:t>
            </a: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rgbClr val="00B0F0"/>
                </a:solidFill>
              </a:rPr>
              <a:t>Private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Users control their data and what to share. </a:t>
            </a: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rgbClr val="00B0F0"/>
                </a:solidFill>
              </a:rPr>
              <a:t>Smart features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validity (min of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minutes), auto insert some past data, smart hovers, missed questions, super-users. </a:t>
            </a: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rgbClr val="00B0F0"/>
                </a:solidFill>
              </a:rPr>
              <a:t>Sharing results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Social media, via email, automatic share. </a:t>
            </a:r>
          </a:p>
          <a:p>
            <a:pPr>
              <a:buClr>
                <a:schemeClr val="tx1"/>
              </a:buClr>
            </a:pPr>
            <a:r>
              <a:rPr lang="en-NZ" dirty="0">
                <a:solidFill>
                  <a:srgbClr val="00B0F0"/>
                </a:solidFill>
              </a:rPr>
              <a:t>Low wellbeing </a:t>
            </a:r>
            <a:r>
              <a:rPr lang="en-NZ" dirty="0" smtClean="0">
                <a:solidFill>
                  <a:srgbClr val="00B0F0"/>
                </a:solidFill>
              </a:rPr>
              <a:t>warnings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00B050"/>
                </a:solidFill>
              </a:rPr>
              <a:t>Keys to success</a:t>
            </a:r>
            <a:endParaRPr lang="en-NZ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NZ" dirty="0" smtClean="0">
                <a:solidFill>
                  <a:srgbClr val="00B0F0"/>
                </a:solidFill>
              </a:rPr>
              <a:t>Ways to wellbeing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NZ" dirty="0" smtClean="0">
                <a:solidFill>
                  <a:srgbClr val="00B0F0"/>
                </a:solidFill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en-NZ" dirty="0">
                <a:solidFill>
                  <a:srgbClr val="00B0F0"/>
                </a:solidFill>
                <a:sym typeface="Futura Book" charset="0"/>
              </a:rPr>
              <a:t>Construct </a:t>
            </a:r>
            <a:r>
              <a:rPr lang="en-NZ" dirty="0" smtClean="0">
                <a:solidFill>
                  <a:srgbClr val="00B0F0"/>
                </a:solidFill>
                <a:sym typeface="Futura Book" charset="0"/>
              </a:rPr>
              <a:t>compatibility</a:t>
            </a: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Futura Book" charset="0"/>
              </a:rPr>
              <a:t>.</a:t>
            </a:r>
            <a:endParaRPr lang="en-N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rgbClr val="00B0F0"/>
                </a:solidFill>
              </a:rPr>
              <a:t>Cheap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N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rgbClr val="00B0F0"/>
                </a:solidFill>
              </a:rPr>
              <a:t>Useable results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lvl="1">
              <a:buClr>
                <a:schemeClr val="tx1"/>
              </a:buClr>
            </a:pP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one thing, more than anything else, makes your organisation a great place to work?</a:t>
            </a:r>
          </a:p>
          <a:p>
            <a:pPr lvl="1">
              <a:buClr>
                <a:schemeClr val="tx1"/>
              </a:buClr>
            </a:pP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one thing, more than anything else, needs to change to make your organisation a great place to work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rgbClr val="00B0F0"/>
                </a:solidFill>
              </a:rPr>
              <a:t>Frequent assessments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lead to greater wellbeing. </a:t>
            </a:r>
            <a:endParaRPr lang="en-N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1"/>
              </a:buClr>
            </a:pPr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00B050"/>
                </a:solidFill>
              </a:rPr>
              <a:t>Keys to success</a:t>
            </a:r>
            <a:endParaRPr lang="en-NZ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NZ" dirty="0" smtClean="0">
                <a:solidFill>
                  <a:srgbClr val="00B0F0"/>
                </a:solidFill>
              </a:rPr>
              <a:t>Wellbeing contact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 on reports. </a:t>
            </a: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rgbClr val="00B0F0"/>
                </a:solidFill>
              </a:rPr>
              <a:t>Evaluation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tool. </a:t>
            </a:r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rgbClr val="00B0F0"/>
                </a:solidFill>
              </a:rPr>
              <a:t>Demand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Wellbeing → Engagement →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Productivity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→ S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uccess.</a:t>
            </a:r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1"/>
              </a:buClr>
            </a:pPr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00B050"/>
                </a:solidFill>
              </a:rPr>
              <a:t>Looking ahead</a:t>
            </a:r>
            <a:endParaRPr lang="en-NZ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NZ" dirty="0" smtClean="0">
                <a:solidFill>
                  <a:srgbClr val="00B0F0"/>
                </a:solidFill>
              </a:rPr>
              <a:t>Language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development.</a:t>
            </a:r>
          </a:p>
          <a:p>
            <a:pPr lvl="1">
              <a:buClr>
                <a:schemeClr val="tx1"/>
              </a:buClr>
            </a:pP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English and Spanish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now (Spanish not quite finished).</a:t>
            </a:r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chemeClr val="tx1"/>
              </a:buClr>
            </a:pP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French, German, Russian, Chinese, Portuguese, and Italian.</a:t>
            </a:r>
          </a:p>
          <a:p>
            <a:pPr>
              <a:buClr>
                <a:schemeClr val="tx1"/>
              </a:buClr>
            </a:pP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Mobile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versions: </a:t>
            </a:r>
            <a:r>
              <a:rPr lang="en-NZ" dirty="0" smtClean="0">
                <a:solidFill>
                  <a:srgbClr val="00B0F0"/>
                </a:solidFill>
              </a:rPr>
              <a:t>Tablets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Wellbeing </a:t>
            </a:r>
            <a:r>
              <a:rPr lang="en-NZ" dirty="0">
                <a:solidFill>
                  <a:srgbClr val="00B0F0"/>
                </a:solidFill>
              </a:rPr>
              <a:t>resources for organisations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N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1"/>
              </a:buClr>
            </a:pP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Expand our </a:t>
            </a:r>
            <a:r>
              <a:rPr lang="en-NZ" dirty="0">
                <a:solidFill>
                  <a:srgbClr val="00B0F0"/>
                </a:solidFill>
              </a:rPr>
              <a:t>partnership base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Used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NZ" dirty="0">
                <a:solidFill>
                  <a:srgbClr val="00B0F0"/>
                </a:solidFill>
              </a:rPr>
              <a:t>research </a:t>
            </a:r>
            <a:r>
              <a:rPr lang="en-NZ" dirty="0" smtClean="0">
                <a:solidFill>
                  <a:srgbClr val="00B0F0"/>
                </a:solidFill>
              </a:rPr>
              <a:t>studies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(e.g., professions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- 10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 longitudinal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1"/>
              </a:buClr>
            </a:pPr>
            <a:r>
              <a:rPr lang="en-NZ" dirty="0">
                <a:solidFill>
                  <a:srgbClr val="00B0F0"/>
                </a:solidFill>
              </a:rPr>
              <a:t>Social media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newsletters. </a:t>
            </a:r>
          </a:p>
          <a:p>
            <a:pPr>
              <a:buClr>
                <a:schemeClr val="tx1"/>
              </a:buClr>
            </a:pPr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9459" y="5888103"/>
            <a:ext cx="3056466" cy="674820"/>
          </a:xfrm>
        </p:spPr>
        <p:txBody>
          <a:bodyPr>
            <a:normAutofit fontScale="85000" lnSpcReduction="10000"/>
          </a:bodyPr>
          <a:lstStyle/>
          <a:p>
            <a:r>
              <a:rPr lang="en-N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 Aaron </a:t>
            </a:r>
            <a:r>
              <a:rPr lang="en-N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Jarden</a:t>
            </a:r>
          </a:p>
          <a:p>
            <a:r>
              <a:rPr lang="en-N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aaron.jarden@workonwellbeing.com</a:t>
            </a:r>
            <a:endParaRPr lang="en-NZ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67" y="4838692"/>
            <a:ext cx="865051" cy="86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21" y="373805"/>
            <a:ext cx="8159945" cy="39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00B050"/>
                </a:solidFill>
              </a:rPr>
              <a:t>What is Work on Wellbeing? </a:t>
            </a:r>
            <a:endParaRPr lang="en-NZ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online assessment tool specifically built to assess </a:t>
            </a:r>
            <a:r>
              <a:rPr lang="en-NZ" dirty="0">
                <a:solidFill>
                  <a:srgbClr val="00B0F0"/>
                </a:solidFill>
              </a:rPr>
              <a:t>workplace wellbeing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wellbeing </a:t>
            </a:r>
            <a:r>
              <a:rPr lang="en-NZ" dirty="0">
                <a:solidFill>
                  <a:srgbClr val="00B0F0"/>
                </a:solidFill>
              </a:rPr>
              <a:t>change overtime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organisations. </a:t>
            </a:r>
            <a:endParaRPr lang="en-N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1"/>
              </a:buClr>
            </a:pPr>
            <a:r>
              <a:rPr lang="en-NZ" dirty="0">
                <a:solidFill>
                  <a:srgbClr val="00B0F0"/>
                </a:solidFill>
              </a:rPr>
              <a:t>50 </a:t>
            </a:r>
            <a:r>
              <a:rPr lang="en-NZ" dirty="0" smtClean="0">
                <a:solidFill>
                  <a:srgbClr val="00B0F0"/>
                </a:solidFill>
              </a:rPr>
              <a:t>questions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average </a:t>
            </a:r>
            <a:r>
              <a:rPr lang="en-NZ" dirty="0" smtClean="0">
                <a:solidFill>
                  <a:srgbClr val="00B0F0"/>
                </a:solidFill>
              </a:rPr>
              <a:t>9 minutes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complete – organisations can add more questions. </a:t>
            </a: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rgbClr val="00B0F0"/>
                </a:solidFill>
              </a:rPr>
              <a:t>Comprehensive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wellbeing assessment:</a:t>
            </a:r>
          </a:p>
          <a:p>
            <a:pPr lvl="1">
              <a:buClr>
                <a:schemeClr val="tx1"/>
              </a:buClr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Global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Wellbeing (e.g., life satisfaction, happiness,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anxiety, flourishing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N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lvl="1">
              <a:buClr>
                <a:schemeClr val="tx1"/>
              </a:buClr>
            </a:pP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Domain Wellbeing (e.g., intimate relationship, family, finances, </a:t>
            </a:r>
            <a:r>
              <a:rPr lang="en-N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lvl="1">
              <a:buClr>
                <a:schemeClr val="tx1"/>
              </a:buClr>
            </a:pP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 Wellbeing (e.g., job satisfaction, autonomy, strengths use, </a:t>
            </a:r>
            <a:r>
              <a:rPr lang="en-N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lvl="1">
              <a:buClr>
                <a:schemeClr val="tx1"/>
              </a:buClr>
            </a:pP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 and Resilience (e.g., resilience, subjective health, physical activity, </a:t>
            </a:r>
            <a:r>
              <a:rPr lang="en-N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lvl="1">
              <a:buClr>
                <a:schemeClr val="tx1"/>
              </a:buClr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Demographics. </a:t>
            </a: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Real-time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NZ" dirty="0" smtClean="0">
                <a:solidFill>
                  <a:srgbClr val="00B0F0"/>
                </a:solidFill>
              </a:rPr>
              <a:t>individualised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comprehensive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wellbeing reports.</a:t>
            </a:r>
          </a:p>
        </p:txBody>
      </p:sp>
    </p:spTree>
    <p:extLst>
      <p:ext uri="{BB962C8B-B14F-4D97-AF65-F5344CB8AC3E}">
        <p14:creationId xmlns:p14="http://schemas.microsoft.com/office/powerpoint/2010/main" val="17686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00B050"/>
                </a:solidFill>
              </a:rPr>
              <a:t>What is Work on Wellbeing? </a:t>
            </a:r>
            <a:endParaRPr lang="en-NZ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follow </a:t>
            </a:r>
            <a:r>
              <a:rPr lang="en-NZ" dirty="0" smtClean="0">
                <a:solidFill>
                  <a:srgbClr val="00B0F0"/>
                </a:solidFill>
              </a:rPr>
              <a:t>individual people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(consultant version) or </a:t>
            </a:r>
            <a:r>
              <a:rPr lang="en-NZ" dirty="0" smtClean="0">
                <a:solidFill>
                  <a:srgbClr val="00B0F0"/>
                </a:solidFill>
              </a:rPr>
              <a:t>groups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sub-groups (organisation version). </a:t>
            </a: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Follows</a:t>
            </a:r>
            <a:r>
              <a:rPr lang="en-NZ" dirty="0" smtClean="0">
                <a:solidFill>
                  <a:srgbClr val="00B0F0"/>
                </a:solidFill>
              </a:rPr>
              <a:t> </a:t>
            </a:r>
            <a:r>
              <a:rPr lang="en-NZ" dirty="0">
                <a:solidFill>
                  <a:srgbClr val="00B0F0"/>
                </a:solidFill>
              </a:rPr>
              <a:t>best practice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online measurement guidelines for online psychometric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testing (e.g.,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merican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Psychological Association Internet Task Force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guidelines).</a:t>
            </a:r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N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00B050"/>
                </a:solidFill>
              </a:rPr>
              <a:t>Video</a:t>
            </a:r>
            <a:endParaRPr lang="en-NZ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N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470" t="12511" r="25576" b="19585"/>
          <a:stretch/>
        </p:blipFill>
        <p:spPr>
          <a:xfrm>
            <a:off x="1794933" y="307076"/>
            <a:ext cx="8398933" cy="629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811" t="8066" r="32307" b="7960"/>
          <a:stretch/>
        </p:blipFill>
        <p:spPr>
          <a:xfrm>
            <a:off x="296333" y="0"/>
            <a:ext cx="520959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6956" t="7890" r="21945" b="6185"/>
          <a:stretch/>
        </p:blipFill>
        <p:spPr>
          <a:xfrm>
            <a:off x="7298267" y="26518"/>
            <a:ext cx="4411133" cy="685576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842001" y="3276600"/>
            <a:ext cx="999066" cy="355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87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2059"/>
            <a:ext cx="10515600" cy="1325563"/>
          </a:xfrm>
        </p:spPr>
        <p:txBody>
          <a:bodyPr/>
          <a:lstStyle/>
          <a:p>
            <a:r>
              <a:rPr lang="en-NZ" dirty="0" smtClean="0">
                <a:solidFill>
                  <a:srgbClr val="00B050"/>
                </a:solidFill>
              </a:rPr>
              <a:t>History</a:t>
            </a:r>
            <a:endParaRPr lang="en-NZ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Began with the International Wellbeing Study in March 2009.</a:t>
            </a: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Team of advisors in 2013:</a:t>
            </a:r>
          </a:p>
          <a:p>
            <a:pPr lvl="1">
              <a:buClr>
                <a:schemeClr val="tx1"/>
              </a:buClr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Associate Professor Todd </a:t>
            </a:r>
            <a:r>
              <a:rPr lang="en-N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Kashdan</a:t>
            </a:r>
            <a:endParaRPr lang="en-N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chemeClr val="tx1"/>
              </a:buClr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 Jo Mitchell</a:t>
            </a:r>
          </a:p>
          <a:p>
            <a:pPr lvl="1">
              <a:buClr>
                <a:schemeClr val="tx1"/>
              </a:buClr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 Dan Weijers</a:t>
            </a:r>
          </a:p>
          <a:p>
            <a:pPr lvl="1">
              <a:buClr>
                <a:schemeClr val="tx1"/>
              </a:buClr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 Alex Mackenzie</a:t>
            </a:r>
          </a:p>
          <a:p>
            <a:pPr lvl="1">
              <a:buClr>
                <a:schemeClr val="tx1"/>
              </a:buClr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Mike Parker</a:t>
            </a:r>
          </a:p>
          <a:p>
            <a:pPr lvl="1">
              <a:buClr>
                <a:schemeClr val="tx1"/>
              </a:buClr>
            </a:pPr>
            <a:endParaRPr lang="en-N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rgbClr val="00B0F0"/>
                </a:solidFill>
              </a:rPr>
              <a:t>Launched 2014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NZ" dirty="0"/>
          </a:p>
        </p:txBody>
      </p:sp>
      <p:pic>
        <p:nvPicPr>
          <p:cNvPr id="1026" name="Picture 2" descr="https://www.workonwellbeing.com/teams/small/6_todd-kashd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944" y="2455334"/>
            <a:ext cx="956470" cy="9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workonwellbeing.com/teams/small/8_jo-mitche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075" y="2933569"/>
            <a:ext cx="964805" cy="9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workonwellbeing.com/teams/small/9_dan-weije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541" y="3411804"/>
            <a:ext cx="987692" cy="98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workonwellbeing.com/teams/small/11_alex-mackenz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30" y="4117706"/>
            <a:ext cx="946550" cy="9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workonwellbeing.com/teams/small/12_michale-park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944" y="4570410"/>
            <a:ext cx="974725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00B050"/>
                </a:solidFill>
              </a:rPr>
              <a:t>Development</a:t>
            </a:r>
            <a:endParaRPr lang="en-NZ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Cost, speed, or quality: We went for </a:t>
            </a:r>
            <a:r>
              <a:rPr lang="en-NZ" dirty="0" smtClean="0">
                <a:solidFill>
                  <a:srgbClr val="00B0F0"/>
                </a:solidFill>
              </a:rPr>
              <a:t>cost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NZ" dirty="0" smtClean="0">
                <a:solidFill>
                  <a:srgbClr val="00B0F0"/>
                </a:solidFill>
              </a:rPr>
              <a:t>quality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(6 month build).</a:t>
            </a: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Half outsourced to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India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Philippines, half developed in New Zealand.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879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>
                <a:solidFill>
                  <a:srgbClr val="00B050"/>
                </a:solidFill>
              </a:rPr>
              <a:t>Challanges</a:t>
            </a:r>
            <a:endParaRPr lang="en-NZ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Creating the best assessment in 50 questions. </a:t>
            </a:r>
          </a:p>
          <a:p>
            <a:pPr>
              <a:buClr>
                <a:schemeClr val="tx1"/>
              </a:buClr>
            </a:pP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Online </a:t>
            </a:r>
            <a:r>
              <a:rPr lang="en-NZ" dirty="0">
                <a:solidFill>
                  <a:srgbClr val="00B0F0"/>
                </a:solidFill>
              </a:rPr>
              <a:t>security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>
              <a:buClr>
                <a:schemeClr val="tx1"/>
              </a:buClr>
            </a:pPr>
            <a:r>
              <a:rPr lang="en-NZ" dirty="0">
                <a:solidFill>
                  <a:srgbClr val="00B0F0"/>
                </a:solidFill>
              </a:rPr>
              <a:t>Privacy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>
              <a:buClr>
                <a:schemeClr val="tx1"/>
              </a:buClr>
            </a:pP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challenges. </a:t>
            </a:r>
          </a:p>
          <a:p>
            <a:pPr>
              <a:buClr>
                <a:schemeClr val="tx1"/>
              </a:buClr>
            </a:pP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 vs time. </a:t>
            </a:r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579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Futura Book</vt:lpstr>
      <vt:lpstr>Office Theme</vt:lpstr>
      <vt:lpstr>Work on Wellbeing: History, development, and insights.</vt:lpstr>
      <vt:lpstr>What is Work on Wellbeing? </vt:lpstr>
      <vt:lpstr>What is Work on Wellbeing? </vt:lpstr>
      <vt:lpstr>Video</vt:lpstr>
      <vt:lpstr>PowerPoint Presentation</vt:lpstr>
      <vt:lpstr>PowerPoint Presentation</vt:lpstr>
      <vt:lpstr>History</vt:lpstr>
      <vt:lpstr>Development</vt:lpstr>
      <vt:lpstr>Challanges</vt:lpstr>
      <vt:lpstr>Keys to success</vt:lpstr>
      <vt:lpstr>Keys to success</vt:lpstr>
      <vt:lpstr>Keys to success</vt:lpstr>
      <vt:lpstr>Keys to success</vt:lpstr>
      <vt:lpstr>Looking ahead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on Wellbeing: History, development, and initial findings from the world’s largest workplace wellbeing assessment tool</dc:title>
  <dc:creator>Reviewer</dc:creator>
  <cp:lastModifiedBy>ajarden</cp:lastModifiedBy>
  <cp:revision>17</cp:revision>
  <cp:lastPrinted>2015-06-22T00:18:57Z</cp:lastPrinted>
  <dcterms:created xsi:type="dcterms:W3CDTF">2015-06-19T03:59:45Z</dcterms:created>
  <dcterms:modified xsi:type="dcterms:W3CDTF">2015-06-22T00:19:01Z</dcterms:modified>
</cp:coreProperties>
</file>