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1" d="100"/>
          <a:sy n="101" d="100"/>
        </p:scale>
        <p:origin x="138"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69002036-4F5C-42D3-AD3D-7BF2195EF4E9}" type="datetimeFigureOut">
              <a:rPr lang="en-NZ" smtClean="0"/>
              <a:t>8/03/2016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E1B32D3-18BD-461A-A6E1-16177DC9564D}" type="slidenum">
              <a:rPr lang="en-NZ" smtClean="0"/>
              <a:t>‹#›</a:t>
            </a:fld>
            <a:endParaRPr lang="en-NZ"/>
          </a:p>
        </p:txBody>
      </p:sp>
    </p:spTree>
    <p:extLst>
      <p:ext uri="{BB962C8B-B14F-4D97-AF65-F5344CB8AC3E}">
        <p14:creationId xmlns:p14="http://schemas.microsoft.com/office/powerpoint/2010/main" val="2859053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9002036-4F5C-42D3-AD3D-7BF2195EF4E9}" type="datetimeFigureOut">
              <a:rPr lang="en-NZ" smtClean="0"/>
              <a:t>8/03/2016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E1B32D3-18BD-461A-A6E1-16177DC9564D}" type="slidenum">
              <a:rPr lang="en-NZ" smtClean="0"/>
              <a:t>‹#›</a:t>
            </a:fld>
            <a:endParaRPr lang="en-NZ"/>
          </a:p>
        </p:txBody>
      </p:sp>
    </p:spTree>
    <p:extLst>
      <p:ext uri="{BB962C8B-B14F-4D97-AF65-F5344CB8AC3E}">
        <p14:creationId xmlns:p14="http://schemas.microsoft.com/office/powerpoint/2010/main" val="3210092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9002036-4F5C-42D3-AD3D-7BF2195EF4E9}" type="datetimeFigureOut">
              <a:rPr lang="en-NZ" smtClean="0"/>
              <a:t>8/03/2016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E1B32D3-18BD-461A-A6E1-16177DC9564D}" type="slidenum">
              <a:rPr lang="en-NZ" smtClean="0"/>
              <a:t>‹#›</a:t>
            </a:fld>
            <a:endParaRPr lang="en-NZ"/>
          </a:p>
        </p:txBody>
      </p:sp>
    </p:spTree>
    <p:extLst>
      <p:ext uri="{BB962C8B-B14F-4D97-AF65-F5344CB8AC3E}">
        <p14:creationId xmlns:p14="http://schemas.microsoft.com/office/powerpoint/2010/main" val="116841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9002036-4F5C-42D3-AD3D-7BF2195EF4E9}" type="datetimeFigureOut">
              <a:rPr lang="en-NZ" smtClean="0"/>
              <a:t>8/03/2016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E1B32D3-18BD-461A-A6E1-16177DC9564D}" type="slidenum">
              <a:rPr lang="en-NZ" smtClean="0"/>
              <a:t>‹#›</a:t>
            </a:fld>
            <a:endParaRPr lang="en-NZ"/>
          </a:p>
        </p:txBody>
      </p:sp>
    </p:spTree>
    <p:extLst>
      <p:ext uri="{BB962C8B-B14F-4D97-AF65-F5344CB8AC3E}">
        <p14:creationId xmlns:p14="http://schemas.microsoft.com/office/powerpoint/2010/main" val="2132287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002036-4F5C-42D3-AD3D-7BF2195EF4E9}" type="datetimeFigureOut">
              <a:rPr lang="en-NZ" smtClean="0"/>
              <a:t>8/03/2016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E1B32D3-18BD-461A-A6E1-16177DC9564D}" type="slidenum">
              <a:rPr lang="en-NZ" smtClean="0"/>
              <a:t>‹#›</a:t>
            </a:fld>
            <a:endParaRPr lang="en-NZ"/>
          </a:p>
        </p:txBody>
      </p:sp>
    </p:spTree>
    <p:extLst>
      <p:ext uri="{BB962C8B-B14F-4D97-AF65-F5344CB8AC3E}">
        <p14:creationId xmlns:p14="http://schemas.microsoft.com/office/powerpoint/2010/main" val="3889830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69002036-4F5C-42D3-AD3D-7BF2195EF4E9}" type="datetimeFigureOut">
              <a:rPr lang="en-NZ" smtClean="0"/>
              <a:t>8/03/2016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E1B32D3-18BD-461A-A6E1-16177DC9564D}" type="slidenum">
              <a:rPr lang="en-NZ" smtClean="0"/>
              <a:t>‹#›</a:t>
            </a:fld>
            <a:endParaRPr lang="en-NZ"/>
          </a:p>
        </p:txBody>
      </p:sp>
    </p:spTree>
    <p:extLst>
      <p:ext uri="{BB962C8B-B14F-4D97-AF65-F5344CB8AC3E}">
        <p14:creationId xmlns:p14="http://schemas.microsoft.com/office/powerpoint/2010/main" val="75935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69002036-4F5C-42D3-AD3D-7BF2195EF4E9}" type="datetimeFigureOut">
              <a:rPr lang="en-NZ" smtClean="0"/>
              <a:t>8/03/2016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E1B32D3-18BD-461A-A6E1-16177DC9564D}" type="slidenum">
              <a:rPr lang="en-NZ" smtClean="0"/>
              <a:t>‹#›</a:t>
            </a:fld>
            <a:endParaRPr lang="en-NZ"/>
          </a:p>
        </p:txBody>
      </p:sp>
    </p:spTree>
    <p:extLst>
      <p:ext uri="{BB962C8B-B14F-4D97-AF65-F5344CB8AC3E}">
        <p14:creationId xmlns:p14="http://schemas.microsoft.com/office/powerpoint/2010/main" val="3024032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69002036-4F5C-42D3-AD3D-7BF2195EF4E9}" type="datetimeFigureOut">
              <a:rPr lang="en-NZ" smtClean="0"/>
              <a:t>8/03/2016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E1B32D3-18BD-461A-A6E1-16177DC9564D}" type="slidenum">
              <a:rPr lang="en-NZ" smtClean="0"/>
              <a:t>‹#›</a:t>
            </a:fld>
            <a:endParaRPr lang="en-NZ"/>
          </a:p>
        </p:txBody>
      </p:sp>
    </p:spTree>
    <p:extLst>
      <p:ext uri="{BB962C8B-B14F-4D97-AF65-F5344CB8AC3E}">
        <p14:creationId xmlns:p14="http://schemas.microsoft.com/office/powerpoint/2010/main" val="3481344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02036-4F5C-42D3-AD3D-7BF2195EF4E9}" type="datetimeFigureOut">
              <a:rPr lang="en-NZ" smtClean="0"/>
              <a:t>8/03/2016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E1B32D3-18BD-461A-A6E1-16177DC9564D}" type="slidenum">
              <a:rPr lang="en-NZ" smtClean="0"/>
              <a:t>‹#›</a:t>
            </a:fld>
            <a:endParaRPr lang="en-NZ"/>
          </a:p>
        </p:txBody>
      </p:sp>
    </p:spTree>
    <p:extLst>
      <p:ext uri="{BB962C8B-B14F-4D97-AF65-F5344CB8AC3E}">
        <p14:creationId xmlns:p14="http://schemas.microsoft.com/office/powerpoint/2010/main" val="1792923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002036-4F5C-42D3-AD3D-7BF2195EF4E9}" type="datetimeFigureOut">
              <a:rPr lang="en-NZ" smtClean="0"/>
              <a:t>8/03/2016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E1B32D3-18BD-461A-A6E1-16177DC9564D}" type="slidenum">
              <a:rPr lang="en-NZ" smtClean="0"/>
              <a:t>‹#›</a:t>
            </a:fld>
            <a:endParaRPr lang="en-NZ"/>
          </a:p>
        </p:txBody>
      </p:sp>
    </p:spTree>
    <p:extLst>
      <p:ext uri="{BB962C8B-B14F-4D97-AF65-F5344CB8AC3E}">
        <p14:creationId xmlns:p14="http://schemas.microsoft.com/office/powerpoint/2010/main" val="246368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002036-4F5C-42D3-AD3D-7BF2195EF4E9}" type="datetimeFigureOut">
              <a:rPr lang="en-NZ" smtClean="0"/>
              <a:t>8/03/2016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E1B32D3-18BD-461A-A6E1-16177DC9564D}" type="slidenum">
              <a:rPr lang="en-NZ" smtClean="0"/>
              <a:t>‹#›</a:t>
            </a:fld>
            <a:endParaRPr lang="en-NZ"/>
          </a:p>
        </p:txBody>
      </p:sp>
    </p:spTree>
    <p:extLst>
      <p:ext uri="{BB962C8B-B14F-4D97-AF65-F5344CB8AC3E}">
        <p14:creationId xmlns:p14="http://schemas.microsoft.com/office/powerpoint/2010/main" val="1721986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02036-4F5C-42D3-AD3D-7BF2195EF4E9}" type="datetimeFigureOut">
              <a:rPr lang="en-NZ" smtClean="0"/>
              <a:t>8/03/2016</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1B32D3-18BD-461A-A6E1-16177DC9564D}" type="slidenum">
              <a:rPr lang="en-NZ" smtClean="0"/>
              <a:t>‹#›</a:t>
            </a:fld>
            <a:endParaRPr lang="en-NZ"/>
          </a:p>
        </p:txBody>
      </p:sp>
    </p:spTree>
    <p:extLst>
      <p:ext uri="{BB962C8B-B14F-4D97-AF65-F5344CB8AC3E}">
        <p14:creationId xmlns:p14="http://schemas.microsoft.com/office/powerpoint/2010/main" val="2614135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846" y="1122364"/>
            <a:ext cx="11399520" cy="967694"/>
          </a:xfrm>
        </p:spPr>
        <p:txBody>
          <a:bodyPr>
            <a:normAutofit fontScale="90000"/>
          </a:bodyPr>
          <a:lstStyle/>
          <a:p>
            <a:r>
              <a:rPr lang="en-NZ" dirty="0" smtClean="0"/>
              <a:t>Selected Workplace wellbeing projects</a:t>
            </a:r>
            <a:endParaRPr lang="en-NZ" dirty="0"/>
          </a:p>
        </p:txBody>
      </p:sp>
      <p:sp>
        <p:nvSpPr>
          <p:cNvPr id="3" name="Subtitle 2"/>
          <p:cNvSpPr>
            <a:spLocks noGrp="1"/>
          </p:cNvSpPr>
          <p:nvPr>
            <p:ph type="subTitle" idx="1"/>
          </p:nvPr>
        </p:nvSpPr>
        <p:spPr/>
        <p:txBody>
          <a:bodyPr>
            <a:normAutofit fontScale="77500" lnSpcReduction="20000"/>
          </a:bodyPr>
          <a:lstStyle/>
          <a:p>
            <a:r>
              <a:rPr lang="en-NZ" dirty="0" smtClean="0"/>
              <a:t>Dr Aaron Jarden</a:t>
            </a:r>
          </a:p>
          <a:p>
            <a:r>
              <a:rPr lang="en-NZ" dirty="0" smtClean="0"/>
              <a:t>aaron.jarden@aut.ac.nz</a:t>
            </a:r>
          </a:p>
          <a:p>
            <a:r>
              <a:rPr lang="en-NZ" dirty="0" smtClean="0"/>
              <a:t>14</a:t>
            </a:r>
            <a:r>
              <a:rPr lang="en-NZ" baseline="30000" dirty="0" smtClean="0"/>
              <a:t>th</a:t>
            </a:r>
            <a:r>
              <a:rPr lang="en-NZ" dirty="0" smtClean="0"/>
              <a:t> March 2016</a:t>
            </a:r>
          </a:p>
          <a:p>
            <a:endParaRPr lang="en-NZ" dirty="0"/>
          </a:p>
          <a:p>
            <a:r>
              <a:rPr lang="en-NZ" dirty="0" smtClean="0"/>
              <a:t>Wellbeing and Performance Research Group, AUT</a:t>
            </a:r>
            <a:endParaRPr lang="en-NZ" dirty="0"/>
          </a:p>
        </p:txBody>
      </p:sp>
    </p:spTree>
    <p:extLst>
      <p:ext uri="{BB962C8B-B14F-4D97-AF65-F5344CB8AC3E}">
        <p14:creationId xmlns:p14="http://schemas.microsoft.com/office/powerpoint/2010/main" val="3694095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Research</a:t>
            </a:r>
            <a:endParaRPr lang="en-NZ" dirty="0"/>
          </a:p>
        </p:txBody>
      </p:sp>
      <p:sp>
        <p:nvSpPr>
          <p:cNvPr id="3" name="Content Placeholder 2"/>
          <p:cNvSpPr>
            <a:spLocks noGrp="1"/>
          </p:cNvSpPr>
          <p:nvPr>
            <p:ph idx="1"/>
          </p:nvPr>
        </p:nvSpPr>
        <p:spPr/>
        <p:txBody>
          <a:bodyPr>
            <a:normAutofit fontScale="92500" lnSpcReduction="10000"/>
          </a:bodyPr>
          <a:lstStyle/>
          <a:p>
            <a:r>
              <a:rPr lang="en-NZ" dirty="0" smtClean="0"/>
              <a:t>Hone, L., </a:t>
            </a:r>
            <a:r>
              <a:rPr lang="en-NZ" dirty="0" err="1" smtClean="0"/>
              <a:t>Schofied</a:t>
            </a:r>
            <a:r>
              <a:rPr lang="en-NZ" dirty="0" smtClean="0"/>
              <a:t>, G., &amp; Jarden, A. (2016). Conceptualizations of wellbeing: Insights from a prototype analysis on New Zealand workers. </a:t>
            </a:r>
            <a:r>
              <a:rPr lang="en-NZ" i="1" dirty="0" smtClean="0"/>
              <a:t>New Zealand Journal of Human Resource Management, 12(2</a:t>
            </a:r>
            <a:r>
              <a:rPr lang="en-NZ" dirty="0" smtClean="0"/>
              <a:t>), 97-118. </a:t>
            </a:r>
          </a:p>
          <a:p>
            <a:pPr lvl="1"/>
            <a:r>
              <a:rPr lang="en-NZ" dirty="0" smtClean="0"/>
              <a:t>We were interested in how workers conceptualized wellbeing and what sorts of activities workers currently engage in to promote their individual wellbeing. </a:t>
            </a:r>
          </a:p>
          <a:p>
            <a:pPr lvl="1"/>
            <a:r>
              <a:rPr lang="en-NZ" dirty="0" smtClean="0"/>
              <a:t>Results indicated that New Zealand workers are less likely than academic researchers to consider the presence of achievement, engagement, and optimism as important for wellbeing. In contrast to current popular academic models, New Zealand workers viewed physical health, work-life balance, and feeling valued as </a:t>
            </a:r>
            <a:r>
              <a:rPr lang="en-NZ" dirty="0" smtClean="0">
                <a:solidFill>
                  <a:srgbClr val="FF0000"/>
                </a:solidFill>
              </a:rPr>
              <a:t>central components of wellbeing</a:t>
            </a:r>
            <a:r>
              <a:rPr lang="en-NZ" dirty="0" smtClean="0"/>
              <a:t>. </a:t>
            </a:r>
          </a:p>
          <a:p>
            <a:pPr lvl="1"/>
            <a:r>
              <a:rPr lang="en-NZ" dirty="0" smtClean="0"/>
              <a:t>Physical activity/regular exercise, nurturing relationships, participating in hobbies/interests, and healthy eating were identified as the most popular </a:t>
            </a:r>
            <a:r>
              <a:rPr lang="en-NZ" dirty="0" smtClean="0">
                <a:solidFill>
                  <a:srgbClr val="FF0000"/>
                </a:solidFill>
              </a:rPr>
              <a:t>ways to promote personal wellbeing</a:t>
            </a:r>
            <a:r>
              <a:rPr lang="en-NZ" dirty="0" smtClean="0"/>
              <a:t>. </a:t>
            </a:r>
            <a:endParaRPr lang="en-NZ" dirty="0"/>
          </a:p>
        </p:txBody>
      </p:sp>
    </p:spTree>
    <p:extLst>
      <p:ext uri="{BB962C8B-B14F-4D97-AF65-F5344CB8AC3E}">
        <p14:creationId xmlns:p14="http://schemas.microsoft.com/office/powerpoint/2010/main" val="468240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ppanetwork.org/wp-content/uploads/2015/12/figure1-jard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975" y="4507494"/>
            <a:ext cx="2288360" cy="20901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NZ" dirty="0" smtClean="0"/>
              <a:t>Research</a:t>
            </a:r>
            <a:endParaRPr lang="en-NZ" dirty="0"/>
          </a:p>
        </p:txBody>
      </p:sp>
      <p:sp>
        <p:nvSpPr>
          <p:cNvPr id="3" name="Content Placeholder 2"/>
          <p:cNvSpPr>
            <a:spLocks noGrp="1"/>
          </p:cNvSpPr>
          <p:nvPr>
            <p:ph idx="1"/>
          </p:nvPr>
        </p:nvSpPr>
        <p:spPr/>
        <p:txBody>
          <a:bodyPr>
            <a:normAutofit/>
          </a:bodyPr>
          <a:lstStyle/>
          <a:p>
            <a:r>
              <a:rPr lang="en-NZ" dirty="0" smtClean="0"/>
              <a:t>Jarden, A. (2016). Introducing workplace wellbeing to organizations: The “Me, We, Us” model. </a:t>
            </a:r>
            <a:r>
              <a:rPr lang="en-NZ" i="1" dirty="0" smtClean="0"/>
              <a:t>Positive Work and Organizations: Research and Practice</a:t>
            </a:r>
            <a:r>
              <a:rPr lang="en-NZ" dirty="0" smtClean="0"/>
              <a:t>.</a:t>
            </a:r>
          </a:p>
          <a:p>
            <a:pPr lvl="1"/>
            <a:r>
              <a:rPr lang="en-NZ" dirty="0" smtClean="0"/>
              <a:t>When focusing on organizational wellbeing, wellbeing assessments and workplace wellbeing programs can happen at </a:t>
            </a:r>
            <a:r>
              <a:rPr lang="en-NZ" dirty="0" smtClean="0">
                <a:solidFill>
                  <a:srgbClr val="FF0000"/>
                </a:solidFill>
              </a:rPr>
              <a:t>three distinct levels </a:t>
            </a:r>
            <a:r>
              <a:rPr lang="en-NZ" dirty="0" smtClean="0"/>
              <a:t>regardless of organization structure or size – at the employee level (Me), at group level (We), and at the organizational level (Us) – as depicted in Figure 1.</a:t>
            </a:r>
            <a:endParaRPr lang="en-NZ" dirty="0"/>
          </a:p>
        </p:txBody>
      </p:sp>
    </p:spTree>
    <p:extLst>
      <p:ext uri="{BB962C8B-B14F-4D97-AF65-F5344CB8AC3E}">
        <p14:creationId xmlns:p14="http://schemas.microsoft.com/office/powerpoint/2010/main" val="2786070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Research</a:t>
            </a:r>
            <a:endParaRPr lang="en-NZ" dirty="0"/>
          </a:p>
        </p:txBody>
      </p:sp>
      <p:sp>
        <p:nvSpPr>
          <p:cNvPr id="3" name="Content Placeholder 2"/>
          <p:cNvSpPr>
            <a:spLocks noGrp="1"/>
          </p:cNvSpPr>
          <p:nvPr>
            <p:ph idx="1"/>
          </p:nvPr>
        </p:nvSpPr>
        <p:spPr/>
        <p:txBody>
          <a:bodyPr>
            <a:normAutofit lnSpcReduction="10000"/>
          </a:bodyPr>
          <a:lstStyle/>
          <a:p>
            <a:r>
              <a:rPr lang="en-NZ" dirty="0" smtClean="0"/>
              <a:t>Hamling, K.,  Jarden, A., &amp; Schofield, G. (2016). Recipes for occupational wellbeing: An investigation of the associations with wellbeing in New Zealand workers. </a:t>
            </a:r>
            <a:r>
              <a:rPr lang="en-NZ" i="1" dirty="0" smtClean="0"/>
              <a:t>New Zealand Journal of Human Resource Management, 12(2</a:t>
            </a:r>
            <a:r>
              <a:rPr lang="en-NZ" dirty="0" smtClean="0"/>
              <a:t>), 151-173. </a:t>
            </a:r>
          </a:p>
          <a:p>
            <a:pPr lvl="1"/>
            <a:r>
              <a:rPr lang="en-NZ" dirty="0" smtClean="0"/>
              <a:t>Investigate if workers in eight distinct occupational groups in New Zealand experienced wellbeing in the same way or if there were unique recipes for wellbeing according to occupational context.</a:t>
            </a:r>
          </a:p>
          <a:p>
            <a:pPr lvl="1"/>
            <a:r>
              <a:rPr lang="en-NZ" dirty="0" smtClean="0"/>
              <a:t>The prevalence of flourishing and job satisfaction </a:t>
            </a:r>
            <a:r>
              <a:rPr lang="en-NZ" dirty="0" smtClean="0">
                <a:solidFill>
                  <a:srgbClr val="FF0000"/>
                </a:solidFill>
              </a:rPr>
              <a:t>varied significantly between occupational groups</a:t>
            </a:r>
            <a:r>
              <a:rPr lang="en-NZ" dirty="0" smtClean="0"/>
              <a:t>, in particular, between higher and lower status occupations. </a:t>
            </a:r>
          </a:p>
          <a:p>
            <a:pPr lvl="1"/>
            <a:r>
              <a:rPr lang="en-NZ" dirty="0" smtClean="0">
                <a:solidFill>
                  <a:srgbClr val="FF0000"/>
                </a:solidFill>
              </a:rPr>
              <a:t>Meaning and purpose </a:t>
            </a:r>
            <a:r>
              <a:rPr lang="en-NZ" dirty="0" smtClean="0"/>
              <a:t>was most strongly associated with flourishing scores while </a:t>
            </a:r>
            <a:r>
              <a:rPr lang="en-NZ" dirty="0" smtClean="0">
                <a:solidFill>
                  <a:srgbClr val="FF0000"/>
                </a:solidFill>
              </a:rPr>
              <a:t>work-life balance </a:t>
            </a:r>
            <a:r>
              <a:rPr lang="en-NZ" dirty="0" smtClean="0"/>
              <a:t>was most strongly associated with job satisfaction scores. </a:t>
            </a:r>
            <a:endParaRPr lang="en-NZ" dirty="0"/>
          </a:p>
        </p:txBody>
      </p:sp>
    </p:spTree>
    <p:extLst>
      <p:ext uri="{BB962C8B-B14F-4D97-AF65-F5344CB8AC3E}">
        <p14:creationId xmlns:p14="http://schemas.microsoft.com/office/powerpoint/2010/main" val="2615565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Research</a:t>
            </a:r>
            <a:endParaRPr lang="en-NZ" dirty="0"/>
          </a:p>
        </p:txBody>
      </p:sp>
      <p:sp>
        <p:nvSpPr>
          <p:cNvPr id="3" name="Content Placeholder 2"/>
          <p:cNvSpPr>
            <a:spLocks noGrp="1"/>
          </p:cNvSpPr>
          <p:nvPr>
            <p:ph idx="1"/>
          </p:nvPr>
        </p:nvSpPr>
        <p:spPr/>
        <p:txBody>
          <a:bodyPr>
            <a:normAutofit/>
          </a:bodyPr>
          <a:lstStyle/>
          <a:p>
            <a:r>
              <a:rPr lang="en-NZ" dirty="0" smtClean="0"/>
              <a:t>Hone, L., Jarden, A., Schofield, G. M., &amp; Duncan, S. (2015). Flourishing in New Zealand workers: Associations with lifestyle behaviours, physical health, psychosocial, and work-related indicators. </a:t>
            </a:r>
            <a:r>
              <a:rPr lang="en-NZ" i="1" dirty="0" smtClean="0"/>
              <a:t>Journal of Occupational and Environmental Medicine, 57</a:t>
            </a:r>
            <a:r>
              <a:rPr lang="en-NZ" dirty="0" smtClean="0"/>
              <a:t>(9), pp. 973-983.</a:t>
            </a:r>
          </a:p>
          <a:p>
            <a:pPr lvl="1"/>
            <a:r>
              <a:rPr lang="en-NZ" dirty="0" smtClean="0">
                <a:solidFill>
                  <a:srgbClr val="FF0000"/>
                </a:solidFill>
              </a:rPr>
              <a:t>One in four New Zealand workers </a:t>
            </a:r>
            <a:r>
              <a:rPr lang="en-NZ" dirty="0" smtClean="0"/>
              <a:t>(n = 5549) were categorized as flourishing. Being older and married, reporting greater income, financial security, physical health, autonomy, strengths awareness and use, work-life balance, job satisfaction, participation in the Five Ways to Well-being, volunteering, and feeling appreciated by others were </a:t>
            </a:r>
            <a:r>
              <a:rPr lang="en-NZ" dirty="0" smtClean="0">
                <a:solidFill>
                  <a:srgbClr val="FF0000"/>
                </a:solidFill>
              </a:rPr>
              <a:t>all positively associated with worker flourishing </a:t>
            </a:r>
            <a:r>
              <a:rPr lang="en-NZ" dirty="0" smtClean="0"/>
              <a:t>independent of </a:t>
            </a:r>
            <a:r>
              <a:rPr lang="en-NZ" dirty="0" err="1" smtClean="0"/>
              <a:t>sociodemographics</a:t>
            </a:r>
            <a:r>
              <a:rPr lang="en-NZ" dirty="0" smtClean="0"/>
              <a:t>. </a:t>
            </a:r>
            <a:endParaRPr lang="en-NZ" dirty="0"/>
          </a:p>
        </p:txBody>
      </p:sp>
    </p:spTree>
    <p:extLst>
      <p:ext uri="{BB962C8B-B14F-4D97-AF65-F5344CB8AC3E}">
        <p14:creationId xmlns:p14="http://schemas.microsoft.com/office/powerpoint/2010/main" val="3449366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Projects</a:t>
            </a:r>
            <a:endParaRPr lang="en-NZ" dirty="0"/>
          </a:p>
        </p:txBody>
      </p:sp>
      <p:sp>
        <p:nvSpPr>
          <p:cNvPr id="3" name="Content Placeholder 2"/>
          <p:cNvSpPr>
            <a:spLocks noGrp="1"/>
          </p:cNvSpPr>
          <p:nvPr>
            <p:ph idx="1"/>
          </p:nvPr>
        </p:nvSpPr>
        <p:spPr/>
        <p:txBody>
          <a:bodyPr/>
          <a:lstStyle/>
          <a:p>
            <a:r>
              <a:rPr lang="en-NZ" dirty="0" smtClean="0"/>
              <a:t>Work on Wellbeing</a:t>
            </a:r>
            <a:endParaRPr lang="en-NZ" dirty="0"/>
          </a:p>
        </p:txBody>
      </p:sp>
      <p:pic>
        <p:nvPicPr>
          <p:cNvPr id="5" name="Picture 4"/>
          <p:cNvPicPr>
            <a:picLocks noChangeAspect="1"/>
          </p:cNvPicPr>
          <p:nvPr/>
        </p:nvPicPr>
        <p:blipFill rotWithShape="1">
          <a:blip r:embed="rId2"/>
          <a:srcRect l="23448" t="11429" r="22055" b="29947"/>
          <a:stretch/>
        </p:blipFill>
        <p:spPr>
          <a:xfrm>
            <a:off x="2695945" y="2362199"/>
            <a:ext cx="6800109" cy="4114801"/>
          </a:xfrm>
          <a:prstGeom prst="rect">
            <a:avLst/>
          </a:prstGeom>
        </p:spPr>
      </p:pic>
    </p:spTree>
    <p:extLst>
      <p:ext uri="{BB962C8B-B14F-4D97-AF65-F5344CB8AC3E}">
        <p14:creationId xmlns:p14="http://schemas.microsoft.com/office/powerpoint/2010/main" val="3133609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Projects</a:t>
            </a:r>
            <a:endParaRPr lang="en-NZ" dirty="0"/>
          </a:p>
        </p:txBody>
      </p:sp>
      <p:sp>
        <p:nvSpPr>
          <p:cNvPr id="3" name="Content Placeholder 2"/>
          <p:cNvSpPr>
            <a:spLocks noGrp="1"/>
          </p:cNvSpPr>
          <p:nvPr>
            <p:ph idx="1"/>
          </p:nvPr>
        </p:nvSpPr>
        <p:spPr/>
        <p:txBody>
          <a:bodyPr/>
          <a:lstStyle/>
          <a:p>
            <a:r>
              <a:rPr lang="en-NZ" dirty="0" smtClean="0"/>
              <a:t>Assessing Wellbeing in Education</a:t>
            </a:r>
            <a:endParaRPr lang="en-NZ" dirty="0"/>
          </a:p>
        </p:txBody>
      </p:sp>
      <p:pic>
        <p:nvPicPr>
          <p:cNvPr id="4" name="Picture 3"/>
          <p:cNvPicPr>
            <a:picLocks noChangeAspect="1"/>
          </p:cNvPicPr>
          <p:nvPr/>
        </p:nvPicPr>
        <p:blipFill rotWithShape="1">
          <a:blip r:embed="rId2"/>
          <a:srcRect l="22189" t="13601" r="21040" b="22102"/>
          <a:stretch/>
        </p:blipFill>
        <p:spPr>
          <a:xfrm>
            <a:off x="2986087" y="2562225"/>
            <a:ext cx="6219825" cy="3962400"/>
          </a:xfrm>
          <a:prstGeom prst="rect">
            <a:avLst/>
          </a:prstGeom>
        </p:spPr>
      </p:pic>
    </p:spTree>
    <p:extLst>
      <p:ext uri="{BB962C8B-B14F-4D97-AF65-F5344CB8AC3E}">
        <p14:creationId xmlns:p14="http://schemas.microsoft.com/office/powerpoint/2010/main" val="283845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Projects</a:t>
            </a:r>
            <a:endParaRPr lang="en-NZ" dirty="0"/>
          </a:p>
        </p:txBody>
      </p:sp>
      <p:sp>
        <p:nvSpPr>
          <p:cNvPr id="3" name="Content Placeholder 2"/>
          <p:cNvSpPr>
            <a:spLocks noGrp="1"/>
          </p:cNvSpPr>
          <p:nvPr>
            <p:ph idx="1"/>
          </p:nvPr>
        </p:nvSpPr>
        <p:spPr/>
        <p:txBody>
          <a:bodyPr/>
          <a:lstStyle/>
          <a:p>
            <a:r>
              <a:rPr lang="en-NZ" dirty="0" err="1" smtClean="0"/>
              <a:t>EAP</a:t>
            </a:r>
            <a:r>
              <a:rPr lang="en-NZ" dirty="0" smtClean="0"/>
              <a:t>+</a:t>
            </a:r>
            <a:endParaRPr lang="en-NZ" dirty="0"/>
          </a:p>
        </p:txBody>
      </p:sp>
      <p:pic>
        <p:nvPicPr>
          <p:cNvPr id="4" name="Picture 3"/>
          <p:cNvPicPr>
            <a:picLocks noChangeAspect="1"/>
          </p:cNvPicPr>
          <p:nvPr/>
        </p:nvPicPr>
        <p:blipFill rotWithShape="1">
          <a:blip r:embed="rId2"/>
          <a:srcRect l="9428" t="10521" r="1047" b="10072"/>
          <a:stretch/>
        </p:blipFill>
        <p:spPr>
          <a:xfrm>
            <a:off x="2109787" y="2461169"/>
            <a:ext cx="7972425" cy="3977731"/>
          </a:xfrm>
          <a:prstGeom prst="rect">
            <a:avLst/>
          </a:prstGeom>
        </p:spPr>
      </p:pic>
    </p:spTree>
    <p:extLst>
      <p:ext uri="{BB962C8B-B14F-4D97-AF65-F5344CB8AC3E}">
        <p14:creationId xmlns:p14="http://schemas.microsoft.com/office/powerpoint/2010/main" val="3646225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Projects</a:t>
            </a:r>
            <a:endParaRPr lang="en-NZ" dirty="0"/>
          </a:p>
        </p:txBody>
      </p:sp>
      <p:sp>
        <p:nvSpPr>
          <p:cNvPr id="3" name="Content Placeholder 2"/>
          <p:cNvSpPr>
            <a:spLocks noGrp="1"/>
          </p:cNvSpPr>
          <p:nvPr>
            <p:ph idx="1"/>
          </p:nvPr>
        </p:nvSpPr>
        <p:spPr/>
        <p:txBody>
          <a:bodyPr/>
          <a:lstStyle/>
          <a:p>
            <a:r>
              <a:rPr lang="en-NZ" dirty="0" smtClean="0"/>
              <a:t>Course: PSYC803 Positive Organisations</a:t>
            </a:r>
          </a:p>
          <a:p>
            <a:pPr lvl="1"/>
            <a:r>
              <a:rPr lang="en-NZ" dirty="0" smtClean="0"/>
              <a:t>PRESCRIPTOR: Provides specialised knowledge in the emerging fields of positive organisational scholarship and positive organisational behaviour - the scientific study of optimal wellbeing in organisational contexts. </a:t>
            </a:r>
          </a:p>
          <a:p>
            <a:endParaRPr lang="en-NZ" dirty="0"/>
          </a:p>
        </p:txBody>
      </p:sp>
    </p:spTree>
    <p:extLst>
      <p:ext uri="{BB962C8B-B14F-4D97-AF65-F5344CB8AC3E}">
        <p14:creationId xmlns:p14="http://schemas.microsoft.com/office/powerpoint/2010/main" val="3777286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482</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Selected Workplace wellbeing projects</vt:lpstr>
      <vt:lpstr>Research</vt:lpstr>
      <vt:lpstr>Research</vt:lpstr>
      <vt:lpstr>Research</vt:lpstr>
      <vt:lpstr>Research</vt:lpstr>
      <vt:lpstr>Projects</vt:lpstr>
      <vt:lpstr>Projects</vt:lpstr>
      <vt:lpstr>Projects</vt:lpstr>
      <vt:lpstr>Projects</vt:lpstr>
    </vt:vector>
  </TitlesOfParts>
  <Company>AUT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Workplace Wellbeing</dc:title>
  <dc:creator>Aaron Jarden</dc:creator>
  <cp:lastModifiedBy>Aaron Jarden</cp:lastModifiedBy>
  <cp:revision>9</cp:revision>
  <dcterms:created xsi:type="dcterms:W3CDTF">2016-03-07T19:06:35Z</dcterms:created>
  <dcterms:modified xsi:type="dcterms:W3CDTF">2016-03-07T20:13:32Z</dcterms:modified>
</cp:coreProperties>
</file>