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62" r:id="rId5"/>
    <p:sldId id="261" r:id="rId6"/>
    <p:sldId id="263" r:id="rId7"/>
    <p:sldId id="264" r:id="rId8"/>
    <p:sldId id="265" r:id="rId9"/>
    <p:sldId id="266" r:id="rId10"/>
    <p:sldId id="267" r:id="rId11"/>
    <p:sldId id="268" r:id="rId12"/>
    <p:sldId id="272" r:id="rId13"/>
    <p:sldId id="273" r:id="rId14"/>
    <p:sldId id="274" r:id="rId15"/>
    <p:sldId id="275" r:id="rId16"/>
    <p:sldId id="278" r:id="rId17"/>
    <p:sldId id="279" r:id="rId18"/>
    <p:sldId id="280" r:id="rId19"/>
    <p:sldId id="281" r:id="rId20"/>
    <p:sldId id="283" r:id="rId21"/>
    <p:sldId id="284" r:id="rId22"/>
    <p:sldId id="270" r:id="rId23"/>
    <p:sldId id="271" r:id="rId24"/>
    <p:sldId id="25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FC3AE-45A4-497A-B52D-A5B471C0194A}" type="datetimeFigureOut">
              <a:rPr lang="en-NZ" smtClean="0"/>
              <a:t>27/07/2015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6EA63-6E44-4117-A24F-A9D2E338E0B5}" type="slidenum">
              <a:rPr lang="en-NZ" smtClean="0"/>
              <a:t>‹#›</a:t>
            </a:fld>
            <a:endParaRPr lang="en-NZ"/>
          </a:p>
        </p:txBody>
      </p:sp>
    </p:spTree>
    <p:extLst>
      <p:ext uri="{BB962C8B-B14F-4D97-AF65-F5344CB8AC3E}">
        <p14:creationId xmlns:p14="http://schemas.microsoft.com/office/powerpoint/2010/main" val="95878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23</a:t>
            </a:fld>
            <a:endParaRPr lang="en-NZ"/>
          </a:p>
        </p:txBody>
      </p:sp>
    </p:spTree>
    <p:extLst>
      <p:ext uri="{BB962C8B-B14F-4D97-AF65-F5344CB8AC3E}">
        <p14:creationId xmlns:p14="http://schemas.microsoft.com/office/powerpoint/2010/main" val="373133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6A22B42-4E16-4E20-9B3A-EF8DDFB7D4F1}" type="datetimeFigureOut">
              <a:rPr lang="en-NZ" smtClean="0"/>
              <a:t>27/07/2015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1626169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6A22B42-4E16-4E20-9B3A-EF8DDFB7D4F1}" type="datetimeFigureOut">
              <a:rPr lang="en-NZ" smtClean="0"/>
              <a:t>27/07/2015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002774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6A22B42-4E16-4E20-9B3A-EF8DDFB7D4F1}" type="datetimeFigureOut">
              <a:rPr lang="en-NZ" smtClean="0"/>
              <a:t>27/07/2015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164520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6A22B42-4E16-4E20-9B3A-EF8DDFB7D4F1}" type="datetimeFigureOut">
              <a:rPr lang="en-NZ" smtClean="0"/>
              <a:t>27/07/2015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52719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22B42-4E16-4E20-9B3A-EF8DDFB7D4F1}" type="datetimeFigureOut">
              <a:rPr lang="en-NZ" smtClean="0"/>
              <a:t>27/07/2015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379867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6A22B42-4E16-4E20-9B3A-EF8DDFB7D4F1}" type="datetimeFigureOut">
              <a:rPr lang="en-NZ" smtClean="0"/>
              <a:t>27/07/2015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88251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6A22B42-4E16-4E20-9B3A-EF8DDFB7D4F1}" type="datetimeFigureOut">
              <a:rPr lang="en-NZ" smtClean="0"/>
              <a:t>27/07/2015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283383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6A22B42-4E16-4E20-9B3A-EF8DDFB7D4F1}" type="datetimeFigureOut">
              <a:rPr lang="en-NZ" smtClean="0"/>
              <a:t>27/07/2015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367648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22B42-4E16-4E20-9B3A-EF8DDFB7D4F1}" type="datetimeFigureOut">
              <a:rPr lang="en-NZ" smtClean="0"/>
              <a:t>27/07/2015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93133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22B42-4E16-4E20-9B3A-EF8DDFB7D4F1}" type="datetimeFigureOut">
              <a:rPr lang="en-NZ" smtClean="0"/>
              <a:t>27/07/2015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2677246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22B42-4E16-4E20-9B3A-EF8DDFB7D4F1}" type="datetimeFigureOut">
              <a:rPr lang="en-NZ" smtClean="0"/>
              <a:t>27/07/2015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32A50D4-9F98-4954-9D95-8D2EA19C1EAC}" type="slidenum">
              <a:rPr lang="en-NZ" smtClean="0"/>
              <a:t>‹#›</a:t>
            </a:fld>
            <a:endParaRPr lang="en-NZ"/>
          </a:p>
        </p:txBody>
      </p:sp>
    </p:spTree>
    <p:extLst>
      <p:ext uri="{BB962C8B-B14F-4D97-AF65-F5344CB8AC3E}">
        <p14:creationId xmlns:p14="http://schemas.microsoft.com/office/powerpoint/2010/main" val="4308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22B42-4E16-4E20-9B3A-EF8DDFB7D4F1}" type="datetimeFigureOut">
              <a:rPr lang="en-NZ" smtClean="0"/>
              <a:t>27/07/2015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A50D4-9F98-4954-9D95-8D2EA19C1EAC}" type="slidenum">
              <a:rPr lang="en-NZ" smtClean="0"/>
              <a:t>‹#›</a:t>
            </a:fld>
            <a:endParaRPr lang="en-NZ"/>
          </a:p>
        </p:txBody>
      </p:sp>
    </p:spTree>
    <p:extLst>
      <p:ext uri="{BB962C8B-B14F-4D97-AF65-F5344CB8AC3E}">
        <p14:creationId xmlns:p14="http://schemas.microsoft.com/office/powerpoint/2010/main" val="2952896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ositivehealthresearch.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_ENREF_9"/><Relationship Id="rId2" Type="http://schemas.openxmlformats.org/officeDocument/2006/relationships/hyperlink" Target="#_ENREF_8"/><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_ENREF_37"/></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14363"/>
            <a:ext cx="9144000" cy="1095904"/>
          </a:xfrm>
        </p:spPr>
        <p:txBody>
          <a:bodyPr>
            <a:normAutofit/>
          </a:bodyPr>
          <a:lstStyle/>
          <a:p>
            <a:r>
              <a:rPr lang="en-NZ" sz="4400" dirty="0" smtClean="0">
                <a:solidFill>
                  <a:srgbClr val="FFC000"/>
                </a:solidFill>
              </a:rPr>
              <a:t>Positive Psychology &amp; Rehabilitation</a:t>
            </a:r>
            <a:endParaRPr lang="en-NZ" sz="4400" dirty="0">
              <a:solidFill>
                <a:srgbClr val="FFC000"/>
              </a:solidFill>
            </a:endParaRPr>
          </a:p>
        </p:txBody>
      </p:sp>
      <p:sp>
        <p:nvSpPr>
          <p:cNvPr id="3" name="Subtitle 2"/>
          <p:cNvSpPr>
            <a:spLocks noGrp="1"/>
          </p:cNvSpPr>
          <p:nvPr>
            <p:ph type="subTitle" idx="1"/>
          </p:nvPr>
        </p:nvSpPr>
        <p:spPr>
          <a:xfrm>
            <a:off x="1524000" y="4945679"/>
            <a:ext cx="9144000" cy="1083733"/>
          </a:xfrm>
        </p:spPr>
        <p:txBody>
          <a:bodyPr>
            <a:normAutofit/>
          </a:bodyPr>
          <a:lstStyle/>
          <a:p>
            <a:r>
              <a:rPr lang="en-NZ" sz="1600" dirty="0" smtClean="0"/>
              <a:t>Dr Aaron Jarden</a:t>
            </a:r>
          </a:p>
          <a:p>
            <a:r>
              <a:rPr lang="en-NZ" sz="1600" dirty="0" smtClean="0"/>
              <a:t>31</a:t>
            </a:r>
            <a:r>
              <a:rPr lang="en-NZ" sz="1600" baseline="30000" dirty="0" smtClean="0"/>
              <a:t>st</a:t>
            </a:r>
            <a:r>
              <a:rPr lang="en-NZ" sz="1600" dirty="0" smtClean="0"/>
              <a:t> July 2015</a:t>
            </a:r>
            <a:endParaRPr lang="en-NZ"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575" y="2709755"/>
            <a:ext cx="1492849" cy="1492849"/>
          </a:xfrm>
          <a:prstGeom prst="rect">
            <a:avLst/>
          </a:prstGeom>
        </p:spPr>
      </p:pic>
    </p:spTree>
    <p:extLst>
      <p:ext uri="{BB962C8B-B14F-4D97-AF65-F5344CB8AC3E}">
        <p14:creationId xmlns:p14="http://schemas.microsoft.com/office/powerpoint/2010/main" val="1117293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Five ways: connect, be active, take notice, keep learning, give</a:t>
            </a:r>
            <a:endParaRPr lang="en-NZ" dirty="0">
              <a:solidFill>
                <a:srgbClr val="FFC000"/>
              </a:solidFill>
            </a:endParaRPr>
          </a:p>
        </p:txBody>
      </p:sp>
      <p:sp>
        <p:nvSpPr>
          <p:cNvPr id="3" name="Content Placeholder 2"/>
          <p:cNvSpPr>
            <a:spLocks noGrp="1"/>
          </p:cNvSpPr>
          <p:nvPr>
            <p:ph idx="1"/>
          </p:nvPr>
        </p:nvSpPr>
        <p:spPr>
          <a:xfrm>
            <a:off x="1024129" y="2286000"/>
            <a:ext cx="9130066" cy="4023360"/>
          </a:xfrm>
        </p:spPr>
        <p:txBody>
          <a:bodyPr>
            <a:noAutofit/>
          </a:bodyPr>
          <a:lstStyle/>
          <a:p>
            <a:pPr marL="0" indent="0">
              <a:buNone/>
            </a:pPr>
            <a:r>
              <a:rPr lang="en-NZ" sz="1600" dirty="0">
                <a:solidFill>
                  <a:srgbClr val="FF0000"/>
                </a:solidFill>
              </a:rPr>
              <a:t>Connect</a:t>
            </a:r>
            <a:r>
              <a:rPr lang="en-NZ" sz="1600" dirty="0"/>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br>
              <a:rPr lang="en-NZ" sz="1600" dirty="0"/>
            </a:br>
            <a:r>
              <a:rPr lang="en-NZ" sz="1600" dirty="0"/>
              <a:t> </a:t>
            </a:r>
            <a:br>
              <a:rPr lang="en-NZ" sz="1600" dirty="0"/>
            </a:br>
            <a:r>
              <a:rPr lang="en-NZ" sz="1600" dirty="0" smtClean="0">
                <a:solidFill>
                  <a:srgbClr val="FF0000"/>
                </a:solidFill>
              </a:rPr>
              <a:t>Be </a:t>
            </a:r>
            <a:r>
              <a:rPr lang="en-NZ" sz="1600" dirty="0">
                <a:solidFill>
                  <a:srgbClr val="FF0000"/>
                </a:solidFill>
              </a:rPr>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r>
              <a:rPr lang="en-NZ" sz="1600" dirty="0"/>
              <a:t/>
            </a:r>
            <a:br>
              <a:rPr lang="en-NZ" sz="1600" dirty="0"/>
            </a:br>
            <a:r>
              <a:rPr lang="en-NZ" sz="1600" dirty="0"/>
              <a:t> </a:t>
            </a:r>
            <a:br>
              <a:rPr lang="en-NZ" sz="1600" dirty="0"/>
            </a:br>
            <a:r>
              <a:rPr lang="en-NZ" sz="1600" dirty="0" smtClean="0">
                <a:solidFill>
                  <a:srgbClr val="FF0000"/>
                </a:solidFill>
              </a:rPr>
              <a:t>Take </a:t>
            </a:r>
            <a:r>
              <a:rPr lang="en-NZ" sz="1600" dirty="0">
                <a:solidFill>
                  <a:srgbClr val="FF0000"/>
                </a:solidFill>
              </a:rPr>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matter.</a:t>
            </a:r>
            <a:br>
              <a:rPr lang="en-NZ" sz="1600" dirty="0"/>
            </a:br>
            <a:r>
              <a:rPr lang="en-NZ" sz="1600" dirty="0"/>
              <a:t> </a:t>
            </a:r>
            <a:br>
              <a:rPr lang="en-NZ" sz="1600" dirty="0"/>
            </a:br>
            <a:r>
              <a:rPr lang="en-NZ" sz="1600" dirty="0" smtClean="0">
                <a:solidFill>
                  <a:srgbClr val="FF0000"/>
                </a:solidFill>
              </a:rPr>
              <a:t>Keep </a:t>
            </a:r>
            <a:r>
              <a:rPr lang="en-NZ" sz="1600" dirty="0">
                <a:solidFill>
                  <a:srgbClr val="FF0000"/>
                </a:solidFill>
              </a:rPr>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br>
              <a:rPr lang="en-NZ" sz="1600" dirty="0"/>
            </a:br>
            <a:r>
              <a:rPr lang="en-NZ" sz="1600" dirty="0"/>
              <a:t> </a:t>
            </a:r>
            <a:br>
              <a:rPr lang="en-NZ" sz="1600" dirty="0"/>
            </a:br>
            <a:r>
              <a:rPr lang="en-NZ" sz="1600" dirty="0" smtClean="0">
                <a:solidFill>
                  <a:srgbClr val="FF0000"/>
                </a:solidFill>
              </a:rPr>
              <a:t>Give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pic>
        <p:nvPicPr>
          <p:cNvPr id="5" name="Content Placeholder 3"/>
          <p:cNvPicPr>
            <a:picLocks noChangeAspect="1"/>
          </p:cNvPicPr>
          <p:nvPr/>
        </p:nvPicPr>
        <p:blipFill rotWithShape="1">
          <a:blip r:embed="rId2"/>
          <a:srcRect l="29481" t="6920" r="28977" b="8066"/>
          <a:stretch/>
        </p:blipFill>
        <p:spPr>
          <a:xfrm>
            <a:off x="10341502" y="3244967"/>
            <a:ext cx="1458613" cy="1679093"/>
          </a:xfrm>
          <a:prstGeom prst="rect">
            <a:avLst/>
          </a:prstGeom>
        </p:spPr>
      </p:pic>
    </p:spTree>
    <p:extLst>
      <p:ext uri="{BB962C8B-B14F-4D97-AF65-F5344CB8AC3E}">
        <p14:creationId xmlns:p14="http://schemas.microsoft.com/office/powerpoint/2010/main" val="3377986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Positive Health</a:t>
            </a:r>
            <a:endParaRPr lang="en-NZ" dirty="0">
              <a:solidFill>
                <a:srgbClr val="FFC000"/>
              </a:solidFill>
            </a:endParaRPr>
          </a:p>
        </p:txBody>
      </p:sp>
      <p:sp>
        <p:nvSpPr>
          <p:cNvPr id="3" name="Content Placeholder 2"/>
          <p:cNvSpPr>
            <a:spLocks noGrp="1"/>
          </p:cNvSpPr>
          <p:nvPr>
            <p:ph idx="1"/>
          </p:nvPr>
        </p:nvSpPr>
        <p:spPr/>
        <p:txBody>
          <a:bodyPr>
            <a:noAutofit/>
          </a:bodyPr>
          <a:lstStyle/>
          <a:p>
            <a:pPr marL="0" indent="0">
              <a:buNone/>
            </a:pPr>
            <a:r>
              <a:rPr lang="en-NZ" dirty="0" smtClean="0"/>
              <a:t>The absence of disease is often taken to be equivalent to health. However, when disorders or illness ends, health or mental health is not always evident. </a:t>
            </a:r>
          </a:p>
          <a:p>
            <a:pPr marL="0" indent="0">
              <a:buNone/>
            </a:pPr>
            <a:endParaRPr lang="en-NZ" dirty="0" smtClean="0"/>
          </a:p>
        </p:txBody>
      </p:sp>
      <p:pic>
        <p:nvPicPr>
          <p:cNvPr id="4" name="Picture 3"/>
          <p:cNvPicPr>
            <a:picLocks noChangeAspect="1"/>
          </p:cNvPicPr>
          <p:nvPr/>
        </p:nvPicPr>
        <p:blipFill>
          <a:blip r:embed="rId2"/>
          <a:stretch>
            <a:fillRect/>
          </a:stretch>
        </p:blipFill>
        <p:spPr>
          <a:xfrm>
            <a:off x="2661798" y="3175002"/>
            <a:ext cx="6868403" cy="3482010"/>
          </a:xfrm>
          <a:prstGeom prst="rect">
            <a:avLst/>
          </a:prstGeom>
        </p:spPr>
      </p:pic>
    </p:spTree>
    <p:extLst>
      <p:ext uri="{BB962C8B-B14F-4D97-AF65-F5344CB8AC3E}">
        <p14:creationId xmlns:p14="http://schemas.microsoft.com/office/powerpoint/2010/main" val="3820272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Positive Health</a:t>
            </a:r>
            <a:endParaRPr lang="en-NZ" dirty="0">
              <a:solidFill>
                <a:srgbClr val="FFC000"/>
              </a:solidFill>
            </a:endParaRPr>
          </a:p>
        </p:txBody>
      </p:sp>
      <p:sp>
        <p:nvSpPr>
          <p:cNvPr id="3" name="Content Placeholder 2"/>
          <p:cNvSpPr>
            <a:spLocks noGrp="1"/>
          </p:cNvSpPr>
          <p:nvPr>
            <p:ph idx="1"/>
          </p:nvPr>
        </p:nvSpPr>
        <p:spPr/>
        <p:txBody>
          <a:bodyPr>
            <a:normAutofit/>
          </a:bodyPr>
          <a:lstStyle/>
          <a:p>
            <a:r>
              <a:rPr lang="en-NZ" dirty="0" smtClean="0">
                <a:solidFill>
                  <a:srgbClr val="FF0000"/>
                </a:solidFill>
              </a:rPr>
              <a:t>Positive Health </a:t>
            </a:r>
            <a:r>
              <a:rPr lang="en-NZ" dirty="0" smtClean="0"/>
              <a:t>is an </a:t>
            </a:r>
            <a:r>
              <a:rPr lang="en-NZ" dirty="0"/>
              <a:t>interdisciplinary </a:t>
            </a:r>
            <a:r>
              <a:rPr lang="en-NZ" dirty="0" smtClean="0"/>
              <a:t>effort</a:t>
            </a:r>
            <a:r>
              <a:rPr lang="en-NZ" dirty="0"/>
              <a:t> </a:t>
            </a:r>
            <a:r>
              <a:rPr lang="en-NZ" dirty="0" smtClean="0"/>
              <a:t>from cardiology, psychiatry, </a:t>
            </a:r>
            <a:r>
              <a:rPr lang="en-NZ" dirty="0"/>
              <a:t>psychology, epidemiology, exercise science, and public health to examine </a:t>
            </a:r>
            <a:r>
              <a:rPr lang="en-NZ" u="sng" dirty="0"/>
              <a:t>what it means to be healthy </a:t>
            </a:r>
            <a:r>
              <a:rPr lang="en-NZ" dirty="0"/>
              <a:t>above-and-beyond the absence of symptoms and diseases</a:t>
            </a:r>
            <a:r>
              <a:rPr lang="en-NZ" dirty="0" smtClean="0"/>
              <a:t>.</a:t>
            </a:r>
          </a:p>
          <a:p>
            <a:endParaRPr lang="en-NZ" dirty="0" smtClean="0"/>
          </a:p>
          <a:p>
            <a:r>
              <a:rPr lang="en-NZ" dirty="0" smtClean="0"/>
              <a:t>The </a:t>
            </a:r>
            <a:r>
              <a:rPr lang="en-NZ" dirty="0"/>
              <a:t>field of positive health overlaps with other fields like disease prevention, health promotion, and wellness but has its own signature provided by its explicit focus on </a:t>
            </a:r>
            <a:r>
              <a:rPr lang="en-NZ" dirty="0">
                <a:solidFill>
                  <a:srgbClr val="FF0000"/>
                </a:solidFill>
              </a:rPr>
              <a:t>health assets</a:t>
            </a:r>
            <a:r>
              <a:rPr lang="en-NZ" dirty="0"/>
              <a:t>.</a:t>
            </a:r>
          </a:p>
          <a:p>
            <a:endParaRPr lang="en-NZ" dirty="0" smtClean="0"/>
          </a:p>
        </p:txBody>
      </p:sp>
    </p:spTree>
    <p:extLst>
      <p:ext uri="{BB962C8B-B14F-4D97-AF65-F5344CB8AC3E}">
        <p14:creationId xmlns:p14="http://schemas.microsoft.com/office/powerpoint/2010/main" val="12681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Positive Health</a:t>
            </a:r>
            <a:endParaRPr lang="en-NZ" dirty="0">
              <a:solidFill>
                <a:srgbClr val="FFC000"/>
              </a:solidFill>
            </a:endParaRPr>
          </a:p>
        </p:txBody>
      </p:sp>
      <p:sp>
        <p:nvSpPr>
          <p:cNvPr id="3" name="Content Placeholder 2"/>
          <p:cNvSpPr>
            <a:spLocks noGrp="1"/>
          </p:cNvSpPr>
          <p:nvPr>
            <p:ph idx="1"/>
          </p:nvPr>
        </p:nvSpPr>
        <p:spPr/>
        <p:txBody>
          <a:bodyPr>
            <a:normAutofit/>
          </a:bodyPr>
          <a:lstStyle/>
          <a:p>
            <a:r>
              <a:rPr lang="en-NZ" dirty="0"/>
              <a:t>Positive health </a:t>
            </a:r>
            <a:r>
              <a:rPr lang="en-NZ" dirty="0" smtClean="0"/>
              <a:t>is the </a:t>
            </a:r>
            <a:r>
              <a:rPr lang="en-NZ" dirty="0"/>
              <a:t>scientific study of </a:t>
            </a:r>
            <a:r>
              <a:rPr lang="en-NZ" dirty="0">
                <a:solidFill>
                  <a:srgbClr val="FF0000"/>
                </a:solidFill>
              </a:rPr>
              <a:t>health assets</a:t>
            </a:r>
            <a:r>
              <a:rPr lang="en-NZ" dirty="0"/>
              <a:t>: factors that produce longer life, lower morbidity, lower health care expenditure, better prognosis when illness strikes, and/or higher quality of physical health - over and above the usual suspect risk factors like hypertension, obesity, and a sedentary lifestyle. </a:t>
            </a:r>
            <a:endParaRPr lang="en-NZ" dirty="0" smtClean="0"/>
          </a:p>
          <a:p>
            <a:endParaRPr lang="en-NZ" dirty="0"/>
          </a:p>
          <a:p>
            <a:r>
              <a:rPr lang="en-NZ" dirty="0" smtClean="0"/>
              <a:t>Positive </a:t>
            </a:r>
            <a:r>
              <a:rPr lang="en-NZ" dirty="0" smtClean="0"/>
              <a:t>Health: </a:t>
            </a:r>
            <a:r>
              <a:rPr lang="en-NZ" dirty="0">
                <a:hlinkClick r:id="rId2"/>
              </a:rPr>
              <a:t>http://positivehealthresearch.org</a:t>
            </a:r>
            <a:r>
              <a:rPr lang="en-NZ" dirty="0" smtClean="0">
                <a:hlinkClick r:id="rId2"/>
              </a:rPr>
              <a:t>/</a:t>
            </a:r>
            <a:r>
              <a:rPr lang="en-NZ" dirty="0" smtClean="0"/>
              <a:t> </a:t>
            </a:r>
          </a:p>
        </p:txBody>
      </p:sp>
    </p:spTree>
    <p:extLst>
      <p:ext uri="{BB962C8B-B14F-4D97-AF65-F5344CB8AC3E}">
        <p14:creationId xmlns:p14="http://schemas.microsoft.com/office/powerpoint/2010/main" val="1938513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Positive Health: 3 classes of assets </a:t>
            </a:r>
          </a:p>
        </p:txBody>
      </p:sp>
      <p:sp>
        <p:nvSpPr>
          <p:cNvPr id="3" name="Content Placeholder 2"/>
          <p:cNvSpPr>
            <a:spLocks noGrp="1"/>
          </p:cNvSpPr>
          <p:nvPr>
            <p:ph idx="1"/>
          </p:nvPr>
        </p:nvSpPr>
        <p:spPr/>
        <p:txBody>
          <a:bodyPr>
            <a:normAutofit/>
          </a:bodyPr>
          <a:lstStyle/>
          <a:p>
            <a:r>
              <a:rPr lang="en-NZ" dirty="0" smtClean="0">
                <a:effectLst/>
              </a:rPr>
              <a:t>Positive Health focuses on promoting people’s positive health </a:t>
            </a:r>
            <a:r>
              <a:rPr lang="en-NZ" i="1" dirty="0" smtClean="0">
                <a:solidFill>
                  <a:srgbClr val="FF0000"/>
                </a:solidFill>
                <a:effectLst/>
              </a:rPr>
              <a:t>assets</a:t>
            </a:r>
            <a:r>
              <a:rPr lang="en-NZ" dirty="0" smtClean="0">
                <a:effectLst/>
              </a:rPr>
              <a:t>—strengths that can contribute to a healthier, longer life. </a:t>
            </a:r>
          </a:p>
          <a:p>
            <a:r>
              <a:rPr lang="en-NZ" dirty="0" smtClean="0">
                <a:effectLst/>
              </a:rPr>
              <a:t>These assets might include: </a:t>
            </a:r>
          </a:p>
          <a:p>
            <a:pPr lvl="1"/>
            <a:r>
              <a:rPr lang="en-NZ" dirty="0" smtClean="0">
                <a:effectLst/>
              </a:rPr>
              <a:t>biological factors such as high heart rate variability.</a:t>
            </a:r>
          </a:p>
          <a:p>
            <a:pPr lvl="1"/>
            <a:r>
              <a:rPr lang="en-NZ" dirty="0" smtClean="0">
                <a:effectLst/>
              </a:rPr>
              <a:t>subjective factors such as optimism.</a:t>
            </a:r>
          </a:p>
          <a:p>
            <a:pPr lvl="1"/>
            <a:r>
              <a:rPr lang="en-NZ" dirty="0" smtClean="0">
                <a:effectLst/>
              </a:rPr>
              <a:t>functional factors such as a stable marriage.</a:t>
            </a:r>
          </a:p>
          <a:p>
            <a:pPr marL="360363" lvl="1" indent="-360363"/>
            <a:r>
              <a:rPr lang="en-NZ" sz="3200" dirty="0"/>
              <a:t>Positive </a:t>
            </a:r>
            <a:r>
              <a:rPr lang="en-NZ" sz="3200" dirty="0"/>
              <a:t>health = excellent status on 3 assets. </a:t>
            </a:r>
          </a:p>
          <a:p>
            <a:pPr lvl="1"/>
            <a:endParaRPr lang="en-NZ" dirty="0" smtClean="0">
              <a:effectLst/>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047" t="18099" r="2254" b="30551"/>
          <a:stretch/>
        </p:blipFill>
        <p:spPr bwMode="auto">
          <a:xfrm>
            <a:off x="9120336" y="3599310"/>
            <a:ext cx="1254238" cy="126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69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Health Assets</a:t>
            </a:r>
            <a:endParaRPr lang="en-NZ" dirty="0">
              <a:solidFill>
                <a:srgbClr val="FFC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42221729"/>
              </p:ext>
            </p:extLst>
          </p:nvPr>
        </p:nvGraphicFramePr>
        <p:xfrm>
          <a:off x="2260601" y="1851025"/>
          <a:ext cx="8127999" cy="48717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en-NZ" dirty="0" smtClean="0"/>
                        <a:t>Biological assets </a:t>
                      </a:r>
                      <a:endParaRPr lang="en-NZ" dirty="0"/>
                    </a:p>
                  </a:txBody>
                  <a:tcPr/>
                </a:tc>
                <a:tc>
                  <a:txBody>
                    <a:bodyPr/>
                    <a:lstStyle/>
                    <a:p>
                      <a:r>
                        <a:rPr lang="en-NZ" dirty="0" smtClean="0"/>
                        <a:t>Functional assets </a:t>
                      </a:r>
                      <a:endParaRPr lang="en-NZ" dirty="0"/>
                    </a:p>
                  </a:txBody>
                  <a:tcPr/>
                </a:tc>
                <a:tc>
                  <a:txBody>
                    <a:bodyPr/>
                    <a:lstStyle/>
                    <a:p>
                      <a:r>
                        <a:rPr lang="en-NZ" dirty="0" smtClean="0"/>
                        <a:t>Subjective (psychological) assets </a:t>
                      </a:r>
                      <a:endParaRPr lang="en-NZ" dirty="0"/>
                    </a:p>
                  </a:txBody>
                  <a:tcPr/>
                </a:tc>
              </a:tr>
              <a:tr h="370840">
                <a:tc>
                  <a:txBody>
                    <a:bodyPr/>
                    <a:lstStyle/>
                    <a:p>
                      <a:r>
                        <a:rPr lang="en-NZ" dirty="0" smtClean="0"/>
                        <a:t>high heart rate variability</a:t>
                      </a:r>
                      <a:endParaRPr lang="en-NZ" dirty="0"/>
                    </a:p>
                  </a:txBody>
                  <a:tcPr/>
                </a:tc>
                <a:tc>
                  <a:txBody>
                    <a:bodyPr/>
                    <a:lstStyle/>
                    <a:p>
                      <a:r>
                        <a:rPr lang="en-NZ" dirty="0" smtClean="0"/>
                        <a:t>notable sensory acuity</a:t>
                      </a:r>
                      <a:endParaRPr lang="en-NZ" dirty="0"/>
                    </a:p>
                  </a:txBody>
                  <a:tcPr/>
                </a:tc>
                <a:tc>
                  <a:txBody>
                    <a:bodyPr/>
                    <a:lstStyle/>
                    <a:p>
                      <a:r>
                        <a:rPr lang="en-NZ" dirty="0" smtClean="0"/>
                        <a:t>zest</a:t>
                      </a:r>
                      <a:endParaRPr lang="en-NZ" dirty="0"/>
                    </a:p>
                  </a:txBody>
                  <a:tcPr/>
                </a:tc>
              </a:tr>
              <a:tr h="370840">
                <a:tc>
                  <a:txBody>
                    <a:bodyPr/>
                    <a:lstStyle/>
                    <a:p>
                      <a:r>
                        <a:rPr lang="en-NZ" dirty="0" smtClean="0"/>
                        <a:t>high </a:t>
                      </a:r>
                      <a:r>
                        <a:rPr lang="en-NZ" dirty="0" err="1" smtClean="0"/>
                        <a:t>HDL</a:t>
                      </a:r>
                      <a:r>
                        <a:rPr lang="en-NZ" dirty="0" smtClean="0"/>
                        <a:t>/</a:t>
                      </a:r>
                      <a:r>
                        <a:rPr lang="en-NZ" dirty="0" err="1" smtClean="0"/>
                        <a:t>LDL</a:t>
                      </a:r>
                      <a:r>
                        <a:rPr lang="en-NZ" dirty="0" smtClean="0"/>
                        <a:t> ratio</a:t>
                      </a:r>
                      <a:endParaRPr lang="en-NZ"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NZ" dirty="0" smtClean="0"/>
                        <a:t>exceptional central nervous system function (e.g., balance, coordination, cognition, and memory).</a:t>
                      </a:r>
                    </a:p>
                    <a:p>
                      <a:endParaRPr lang="en-NZ" dirty="0"/>
                    </a:p>
                  </a:txBody>
                  <a:tcPr/>
                </a:tc>
                <a:tc>
                  <a:txBody>
                    <a:bodyPr/>
                    <a:lstStyle/>
                    <a:p>
                      <a:r>
                        <a:rPr lang="en-NZ" dirty="0" smtClean="0"/>
                        <a:t>hope</a:t>
                      </a:r>
                      <a:endParaRPr lang="en-NZ" dirty="0"/>
                    </a:p>
                  </a:txBody>
                  <a:tcPr/>
                </a:tc>
              </a:tr>
              <a:tr h="370840">
                <a:tc>
                  <a:txBody>
                    <a:bodyPr/>
                    <a:lstStyle/>
                    <a:p>
                      <a:r>
                        <a:rPr lang="en-NZ" dirty="0" smtClean="0"/>
                        <a:t>high VO</a:t>
                      </a:r>
                      <a:r>
                        <a:rPr lang="en-NZ" baseline="-25000" dirty="0" smtClean="0"/>
                        <a:t>2</a:t>
                      </a:r>
                      <a:r>
                        <a:rPr lang="en-NZ" dirty="0" smtClean="0"/>
                        <a:t> max</a:t>
                      </a:r>
                      <a:endParaRPr lang="en-NZ" dirty="0"/>
                    </a:p>
                  </a:txBody>
                  <a:tcPr/>
                </a:tc>
                <a:tc>
                  <a:txBody>
                    <a:bodyPr/>
                    <a:lstStyle/>
                    <a:p>
                      <a:r>
                        <a:rPr lang="en-NZ" dirty="0" smtClean="0"/>
                        <a:t>social integration</a:t>
                      </a:r>
                      <a:endParaRPr lang="en-NZ" dirty="0"/>
                    </a:p>
                  </a:txBody>
                  <a:tcPr/>
                </a:tc>
                <a:tc>
                  <a:txBody>
                    <a:bodyPr/>
                    <a:lstStyle/>
                    <a:p>
                      <a:r>
                        <a:rPr lang="en-NZ" dirty="0" smtClean="0"/>
                        <a:t>life satisfaction</a:t>
                      </a:r>
                      <a:endParaRPr lang="en-NZ" dirty="0"/>
                    </a:p>
                  </a:txBody>
                  <a:tcPr/>
                </a:tc>
              </a:tr>
              <a:tr h="370840">
                <a:tc>
                  <a:txBody>
                    <a:bodyPr/>
                    <a:lstStyle/>
                    <a:p>
                      <a:r>
                        <a:rPr lang="en-NZ" dirty="0" smtClean="0"/>
                        <a:t>greater telomere length</a:t>
                      </a:r>
                      <a:endParaRPr lang="en-NZ" dirty="0"/>
                    </a:p>
                  </a:txBody>
                  <a:tcPr/>
                </a:tc>
                <a:tc>
                  <a:txBody>
                    <a:bodyPr/>
                    <a:lstStyle/>
                    <a:p>
                      <a:r>
                        <a:rPr lang="en-NZ" dirty="0" smtClean="0"/>
                        <a:t>marriage / relationships</a:t>
                      </a:r>
                      <a:r>
                        <a:rPr lang="en-NZ" baseline="0" dirty="0" smtClean="0"/>
                        <a:t> </a:t>
                      </a:r>
                      <a:endParaRPr lang="en-NZ" dirty="0"/>
                    </a:p>
                  </a:txBody>
                  <a:tcPr/>
                </a:tc>
                <a:tc>
                  <a:txBody>
                    <a:bodyPr/>
                    <a:lstStyle/>
                    <a:p>
                      <a:r>
                        <a:rPr lang="en-NZ" dirty="0" smtClean="0"/>
                        <a:t>happiness</a:t>
                      </a:r>
                      <a:endParaRPr lang="en-NZ" dirty="0"/>
                    </a:p>
                  </a:txBody>
                  <a:tcPr/>
                </a:tc>
              </a:tr>
              <a:tr h="370840">
                <a:tc>
                  <a:txBody>
                    <a:bodyPr/>
                    <a:lstStyle/>
                    <a:p>
                      <a:r>
                        <a:rPr lang="en-NZ" dirty="0" smtClean="0"/>
                        <a:t>low BMI</a:t>
                      </a:r>
                      <a:endParaRPr lang="en-NZ" dirty="0"/>
                    </a:p>
                  </a:txBody>
                  <a:tcPr/>
                </a:tc>
                <a:tc>
                  <a:txBody>
                    <a:bodyPr/>
                    <a:lstStyle/>
                    <a:p>
                      <a:endParaRPr lang="en-NZ"/>
                    </a:p>
                  </a:txBody>
                  <a:tcPr/>
                </a:tc>
                <a:tc>
                  <a:txBody>
                    <a:bodyPr/>
                    <a:lstStyle/>
                    <a:p>
                      <a:r>
                        <a:rPr lang="en-NZ" dirty="0" smtClean="0"/>
                        <a:t>positive emotion</a:t>
                      </a:r>
                      <a:endParaRPr lang="en-NZ" dirty="0"/>
                    </a:p>
                  </a:txBody>
                  <a:tcPr/>
                </a:tc>
              </a:tr>
              <a:tr h="370840">
                <a:tc>
                  <a:txBody>
                    <a:bodyPr/>
                    <a:lstStyle/>
                    <a:p>
                      <a:r>
                        <a:rPr lang="en-NZ" dirty="0" smtClean="0"/>
                        <a:t>high levels of neuropeptide Y</a:t>
                      </a:r>
                      <a:endParaRPr lang="en-NZ" dirty="0"/>
                    </a:p>
                  </a:txBody>
                  <a:tcPr/>
                </a:tc>
                <a:tc>
                  <a:txBody>
                    <a:bodyPr/>
                    <a:lstStyle/>
                    <a:p>
                      <a:endParaRPr lang="en-NZ"/>
                    </a:p>
                  </a:txBody>
                  <a:tcPr/>
                </a:tc>
                <a:tc>
                  <a:txBody>
                    <a:bodyPr/>
                    <a:lstStyle/>
                    <a:p>
                      <a:r>
                        <a:rPr lang="en-NZ" dirty="0" smtClean="0"/>
                        <a:t>curiosity</a:t>
                      </a:r>
                      <a:endParaRPr lang="en-NZ" dirty="0"/>
                    </a:p>
                  </a:txBody>
                  <a:tcPr/>
                </a:tc>
              </a:tr>
              <a:tr h="370840">
                <a:tc>
                  <a:txBody>
                    <a:bodyPr/>
                    <a:lstStyle/>
                    <a:p>
                      <a:r>
                        <a:rPr lang="en-NZ" dirty="0" smtClean="0"/>
                        <a:t>low levels of fibrinogen</a:t>
                      </a:r>
                      <a:endParaRPr lang="en-NZ" dirty="0"/>
                    </a:p>
                  </a:txBody>
                  <a:tcPr/>
                </a:tc>
                <a:tc>
                  <a:txBody>
                    <a:bodyPr/>
                    <a:lstStyle/>
                    <a:p>
                      <a:endParaRPr lang="en-NZ"/>
                    </a:p>
                  </a:txBody>
                  <a:tcPr/>
                </a:tc>
                <a:tc>
                  <a:txBody>
                    <a:bodyPr/>
                    <a:lstStyle/>
                    <a:p>
                      <a:r>
                        <a:rPr lang="en-NZ" dirty="0" smtClean="0"/>
                        <a:t>optimism</a:t>
                      </a:r>
                      <a:endParaRPr lang="en-NZ" dirty="0"/>
                    </a:p>
                  </a:txBody>
                  <a:tcPr/>
                </a:tc>
              </a:tr>
            </a:tbl>
          </a:graphicData>
        </a:graphic>
      </p:graphicFrame>
    </p:spTree>
    <p:extLst>
      <p:ext uri="{BB962C8B-B14F-4D97-AF65-F5344CB8AC3E}">
        <p14:creationId xmlns:p14="http://schemas.microsoft.com/office/powerpoint/2010/main" val="57628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Positive Health: Benefits</a:t>
            </a:r>
            <a:endParaRPr lang="en-NZ" dirty="0">
              <a:solidFill>
                <a:srgbClr val="FFC000"/>
              </a:solidFill>
            </a:endParaRPr>
          </a:p>
        </p:txBody>
      </p:sp>
      <p:sp>
        <p:nvSpPr>
          <p:cNvPr id="3" name="Content Placeholder 2"/>
          <p:cNvSpPr>
            <a:spLocks noGrp="1"/>
          </p:cNvSpPr>
          <p:nvPr>
            <p:ph idx="1"/>
          </p:nvPr>
        </p:nvSpPr>
        <p:spPr/>
        <p:txBody>
          <a:bodyPr/>
          <a:lstStyle/>
          <a:p>
            <a:r>
              <a:rPr lang="en-NZ" dirty="0" smtClean="0"/>
              <a:t>Increased longevity.</a:t>
            </a:r>
          </a:p>
          <a:p>
            <a:r>
              <a:rPr lang="en-NZ" dirty="0" smtClean="0"/>
              <a:t>Decreased health costs.</a:t>
            </a:r>
          </a:p>
          <a:p>
            <a:r>
              <a:rPr lang="en-NZ" dirty="0" smtClean="0"/>
              <a:t>Better mental health (</a:t>
            </a:r>
            <a:r>
              <a:rPr lang="en-NZ" dirty="0" err="1" smtClean="0"/>
              <a:t>esp</a:t>
            </a:r>
            <a:r>
              <a:rPr lang="en-NZ" dirty="0" smtClean="0"/>
              <a:t> in aging).</a:t>
            </a:r>
          </a:p>
          <a:p>
            <a:r>
              <a:rPr lang="en-NZ" dirty="0" smtClean="0"/>
              <a:t>Better prognosis when ill.</a:t>
            </a:r>
          </a:p>
          <a:p>
            <a:r>
              <a:rPr lang="en-NZ" dirty="0" smtClean="0"/>
              <a:t>Higher </a:t>
            </a:r>
            <a:r>
              <a:rPr lang="en-NZ" dirty="0" smtClean="0"/>
              <a:t>achievement. </a:t>
            </a:r>
            <a:endParaRPr lang="en-NZ" dirty="0" smtClean="0"/>
          </a:p>
          <a:p>
            <a:endParaRPr lang="en-NZ" dirty="0"/>
          </a:p>
        </p:txBody>
      </p:sp>
    </p:spTree>
    <p:extLst>
      <p:ext uri="{BB962C8B-B14F-4D97-AF65-F5344CB8AC3E}">
        <p14:creationId xmlns:p14="http://schemas.microsoft.com/office/powerpoint/2010/main" val="144662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Impact of Subjective Wellbeing on Health</a:t>
            </a:r>
            <a:endParaRPr lang="en-NZ" dirty="0">
              <a:solidFill>
                <a:srgbClr val="FFC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NZ" dirty="0" smtClean="0"/>
              <a:t>Likelihood of contracting an illness.</a:t>
            </a:r>
          </a:p>
          <a:p>
            <a:pPr marL="914400" lvl="1" indent="-514350"/>
            <a:r>
              <a:rPr lang="en-NZ" dirty="0" smtClean="0"/>
              <a:t>Higher levels of positive emotions protect against various illness:</a:t>
            </a:r>
          </a:p>
          <a:p>
            <a:pPr marL="1314450" lvl="2" indent="-514350"/>
            <a:r>
              <a:rPr lang="en-NZ" dirty="0" smtClean="0"/>
              <a:t>Heart disease.</a:t>
            </a:r>
          </a:p>
          <a:p>
            <a:pPr marL="1314450" lvl="2" indent="-514350"/>
            <a:r>
              <a:rPr lang="en-NZ" dirty="0" smtClean="0"/>
              <a:t>Winter colds.</a:t>
            </a:r>
          </a:p>
          <a:p>
            <a:pPr marL="514350" indent="-514350">
              <a:buFont typeface="+mj-lt"/>
              <a:buAutoNum type="arabicPeriod"/>
            </a:pPr>
            <a:r>
              <a:rPr lang="en-NZ" dirty="0" smtClean="0"/>
              <a:t>Length of life after contracting illness.</a:t>
            </a:r>
          </a:p>
          <a:p>
            <a:pPr marL="914400" lvl="1" indent="-514350"/>
            <a:r>
              <a:rPr lang="en-NZ" dirty="0" smtClean="0"/>
              <a:t>Longer, but:</a:t>
            </a:r>
          </a:p>
          <a:p>
            <a:pPr marL="1314450" lvl="2" indent="-514350"/>
            <a:r>
              <a:rPr lang="en-NZ" dirty="0" smtClean="0"/>
              <a:t>A positive and optimistic viewpoint can hinder help seeking and adoption of medical advice.</a:t>
            </a:r>
          </a:p>
        </p:txBody>
      </p:sp>
    </p:spTree>
    <p:extLst>
      <p:ext uri="{BB962C8B-B14F-4D97-AF65-F5344CB8AC3E}">
        <p14:creationId xmlns:p14="http://schemas.microsoft.com/office/powerpoint/2010/main" val="2633670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Impact of Subjective wellbeing on Health</a:t>
            </a:r>
            <a:endParaRPr lang="en-NZ" dirty="0">
              <a:solidFill>
                <a:srgbClr val="FFC000"/>
              </a:solidFill>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NZ" dirty="0" smtClean="0"/>
              <a:t>Persons life span.</a:t>
            </a:r>
          </a:p>
          <a:p>
            <a:pPr marL="914400" lvl="1" indent="-514350"/>
            <a:r>
              <a:rPr lang="en-NZ" dirty="0" smtClean="0"/>
              <a:t>Happier people live longer.</a:t>
            </a:r>
            <a:endParaRPr lang="en-NZ" dirty="0"/>
          </a:p>
        </p:txBody>
      </p:sp>
      <p:pic>
        <p:nvPicPr>
          <p:cNvPr id="4" name="Picture 3"/>
          <p:cNvPicPr>
            <a:picLocks noChangeAspect="1"/>
          </p:cNvPicPr>
          <p:nvPr/>
        </p:nvPicPr>
        <p:blipFill rotWithShape="1">
          <a:blip r:embed="rId2"/>
          <a:srcRect l="42507" t="26169" r="27131" b="41445"/>
          <a:stretch/>
        </p:blipFill>
        <p:spPr>
          <a:xfrm>
            <a:off x="3855287" y="3023013"/>
            <a:ext cx="5256583" cy="3153950"/>
          </a:xfrm>
          <a:prstGeom prst="rect">
            <a:avLst/>
          </a:prstGeom>
        </p:spPr>
      </p:pic>
    </p:spTree>
    <p:extLst>
      <p:ext uri="{BB962C8B-B14F-4D97-AF65-F5344CB8AC3E}">
        <p14:creationId xmlns:p14="http://schemas.microsoft.com/office/powerpoint/2010/main" val="2302732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Predicting good health</a:t>
            </a:r>
            <a:endParaRPr lang="en-NZ" dirty="0">
              <a:solidFill>
                <a:srgbClr val="FFC000"/>
              </a:solidFill>
            </a:endParaRPr>
          </a:p>
        </p:txBody>
      </p:sp>
      <p:sp>
        <p:nvSpPr>
          <p:cNvPr id="3" name="Content Placeholder 2"/>
          <p:cNvSpPr>
            <a:spLocks noGrp="1"/>
          </p:cNvSpPr>
          <p:nvPr>
            <p:ph idx="1"/>
          </p:nvPr>
        </p:nvSpPr>
        <p:spPr/>
        <p:txBody>
          <a:bodyPr/>
          <a:lstStyle/>
          <a:p>
            <a:r>
              <a:rPr lang="en-NZ" dirty="0" smtClean="0">
                <a:solidFill>
                  <a:srgbClr val="FF0000"/>
                </a:solidFill>
              </a:rPr>
              <a:t>So the point is </a:t>
            </a:r>
            <a:r>
              <a:rPr lang="en-NZ" dirty="0" smtClean="0"/>
              <a:t>that f</a:t>
            </a:r>
            <a:r>
              <a:rPr lang="en-NZ" dirty="0" smtClean="0"/>
              <a:t>actors </a:t>
            </a:r>
            <a:r>
              <a:rPr lang="en-NZ" dirty="0" smtClean="0"/>
              <a:t>such as </a:t>
            </a:r>
            <a:r>
              <a:rPr lang="en-NZ" dirty="0"/>
              <a:t>life satisfaction, happiness, positive emotions, optimism, self-regulation, meaning and purpose, engagement, and social support indeed predict good </a:t>
            </a:r>
            <a:r>
              <a:rPr lang="en-NZ" dirty="0" smtClean="0"/>
              <a:t>physical and mental health</a:t>
            </a:r>
            <a:r>
              <a:rPr lang="en-NZ" dirty="0"/>
              <a:t>.</a:t>
            </a:r>
          </a:p>
          <a:p>
            <a:pPr lvl="1"/>
            <a:r>
              <a:rPr lang="en-NZ" dirty="0"/>
              <a:t>h</a:t>
            </a:r>
            <a:r>
              <a:rPr lang="en-NZ" dirty="0" smtClean="0"/>
              <a:t>igh optimism = low cardiovascular dieses. </a:t>
            </a:r>
          </a:p>
          <a:p>
            <a:pPr lvl="1"/>
            <a:r>
              <a:rPr lang="en-NZ" dirty="0"/>
              <a:t>o</a:t>
            </a:r>
            <a:r>
              <a:rPr lang="en-NZ" dirty="0" smtClean="0"/>
              <a:t>ptimism and positive emotion linked to better recovered after cardiac events. </a:t>
            </a:r>
          </a:p>
          <a:p>
            <a:endParaRPr lang="en-NZ" dirty="0" smtClean="0"/>
          </a:p>
          <a:p>
            <a:endParaRPr lang="en-NZ" dirty="0" smtClean="0"/>
          </a:p>
        </p:txBody>
      </p:sp>
    </p:spTree>
    <p:extLst>
      <p:ext uri="{BB962C8B-B14F-4D97-AF65-F5344CB8AC3E}">
        <p14:creationId xmlns:p14="http://schemas.microsoft.com/office/powerpoint/2010/main" val="668213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C000"/>
                </a:solidFill>
              </a:rPr>
              <a:t>Outline</a:t>
            </a:r>
          </a:p>
        </p:txBody>
      </p:sp>
      <p:sp>
        <p:nvSpPr>
          <p:cNvPr id="3" name="Content Placeholder 2"/>
          <p:cNvSpPr>
            <a:spLocks noGrp="1"/>
          </p:cNvSpPr>
          <p:nvPr>
            <p:ph idx="1"/>
          </p:nvPr>
        </p:nvSpPr>
        <p:spPr/>
        <p:txBody>
          <a:bodyPr/>
          <a:lstStyle/>
          <a:p>
            <a:r>
              <a:rPr lang="en-NZ" dirty="0" smtClean="0"/>
              <a:t>What is positive psychology?</a:t>
            </a:r>
          </a:p>
          <a:p>
            <a:r>
              <a:rPr lang="en-NZ" dirty="0" smtClean="0"/>
              <a:t>Ways to wellbeing</a:t>
            </a:r>
          </a:p>
          <a:p>
            <a:r>
              <a:rPr lang="en-NZ" dirty="0" smtClean="0"/>
              <a:t>Positive Health </a:t>
            </a:r>
          </a:p>
          <a:p>
            <a:endParaRPr lang="en-NZ" dirty="0"/>
          </a:p>
        </p:txBody>
      </p:sp>
    </p:spTree>
    <p:extLst>
      <p:ext uri="{BB962C8B-B14F-4D97-AF65-F5344CB8AC3E}">
        <p14:creationId xmlns:p14="http://schemas.microsoft.com/office/powerpoint/2010/main" val="3676701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Why care about Positive </a:t>
            </a:r>
            <a:r>
              <a:rPr lang="en-NZ" dirty="0" smtClean="0">
                <a:solidFill>
                  <a:srgbClr val="FFC000"/>
                </a:solidFill>
              </a:rPr>
              <a:t>Health?</a:t>
            </a:r>
            <a:r>
              <a:rPr lang="en-NZ" dirty="0" smtClean="0">
                <a:solidFill>
                  <a:srgbClr val="00B050"/>
                </a:solidFill>
              </a:rPr>
              <a:t> </a:t>
            </a:r>
            <a:endParaRPr lang="en-NZ" dirty="0">
              <a:solidFill>
                <a:srgbClr val="00B050"/>
              </a:solidFill>
            </a:endParaRPr>
          </a:p>
        </p:txBody>
      </p:sp>
      <p:sp>
        <p:nvSpPr>
          <p:cNvPr id="3" name="Content Placeholder 2"/>
          <p:cNvSpPr>
            <a:spLocks noGrp="1"/>
          </p:cNvSpPr>
          <p:nvPr>
            <p:ph idx="1"/>
          </p:nvPr>
        </p:nvSpPr>
        <p:spPr/>
        <p:txBody>
          <a:bodyPr>
            <a:normAutofit/>
          </a:bodyPr>
          <a:lstStyle/>
          <a:p>
            <a:r>
              <a:rPr lang="en-NZ" dirty="0" smtClean="0"/>
              <a:t>If we can identify potential </a:t>
            </a:r>
            <a:r>
              <a:rPr lang="en-NZ" dirty="0" smtClean="0">
                <a:solidFill>
                  <a:srgbClr val="FF0000"/>
                </a:solidFill>
              </a:rPr>
              <a:t>health assets </a:t>
            </a:r>
            <a:r>
              <a:rPr lang="en-NZ" dirty="0" smtClean="0"/>
              <a:t>we can see if they may reveal a variety of potent, low-cost approaches to enhance wellbeing (a good in itself) and help protect against physical and mental illness. </a:t>
            </a:r>
          </a:p>
          <a:p>
            <a:r>
              <a:rPr lang="en-NZ" dirty="0" smtClean="0"/>
              <a:t>If health assets can be scientifically linked to positive health outcomes, we can design interventions that can help build and sustain these assets to help people increase their chances of living a </a:t>
            </a:r>
            <a:r>
              <a:rPr lang="en-NZ" dirty="0" smtClean="0">
                <a:solidFill>
                  <a:srgbClr val="FF0000"/>
                </a:solidFill>
              </a:rPr>
              <a:t>healthier</a:t>
            </a:r>
            <a:r>
              <a:rPr lang="en-NZ" dirty="0" smtClean="0"/>
              <a:t>, </a:t>
            </a:r>
            <a:r>
              <a:rPr lang="en-NZ" dirty="0" smtClean="0">
                <a:solidFill>
                  <a:srgbClr val="FF0000"/>
                </a:solidFill>
              </a:rPr>
              <a:t>longer</a:t>
            </a:r>
            <a:r>
              <a:rPr lang="en-NZ" dirty="0" smtClean="0"/>
              <a:t>, </a:t>
            </a:r>
            <a:r>
              <a:rPr lang="en-NZ" dirty="0" smtClean="0">
                <a:solidFill>
                  <a:srgbClr val="FF0000"/>
                </a:solidFill>
              </a:rPr>
              <a:t>happier</a:t>
            </a:r>
            <a:r>
              <a:rPr lang="en-NZ" dirty="0" smtClean="0"/>
              <a:t> life.</a:t>
            </a:r>
            <a:endParaRPr lang="en-NZ" dirty="0"/>
          </a:p>
        </p:txBody>
      </p:sp>
    </p:spTree>
    <p:extLst>
      <p:ext uri="{BB962C8B-B14F-4D97-AF65-F5344CB8AC3E}">
        <p14:creationId xmlns:p14="http://schemas.microsoft.com/office/powerpoint/2010/main" val="2430857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rgbClr val="FFC000"/>
                </a:solidFill>
              </a:rPr>
              <a:t>What is positive psychology?</a:t>
            </a:r>
            <a:endParaRPr lang="en-NZ" dirty="0"/>
          </a:p>
        </p:txBody>
      </p:sp>
      <p:sp>
        <p:nvSpPr>
          <p:cNvPr id="3" name="Content Placeholder 2"/>
          <p:cNvSpPr>
            <a:spLocks noGrp="1"/>
          </p:cNvSpPr>
          <p:nvPr>
            <p:ph idx="1"/>
          </p:nvPr>
        </p:nvSpPr>
        <p:spPr/>
        <p:txBody>
          <a:bodyPr/>
          <a:lstStyle/>
          <a:p>
            <a:r>
              <a:rPr lang="en-NZ" dirty="0" smtClean="0"/>
              <a:t>14 minute </a:t>
            </a:r>
            <a:r>
              <a:rPr lang="en-NZ" dirty="0" smtClean="0">
                <a:solidFill>
                  <a:srgbClr val="FF0000"/>
                </a:solidFill>
              </a:rPr>
              <a:t>video</a:t>
            </a:r>
            <a:endParaRPr lang="en-NZ" dirty="0"/>
          </a:p>
        </p:txBody>
      </p:sp>
    </p:spTree>
    <p:extLst>
      <p:ext uri="{BB962C8B-B14F-4D97-AF65-F5344CB8AC3E}">
        <p14:creationId xmlns:p14="http://schemas.microsoft.com/office/powerpoint/2010/main" val="3401843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Peak-end theory</a:t>
            </a:r>
            <a:endParaRPr lang="en-NZ" dirty="0">
              <a:solidFill>
                <a:srgbClr val="FFC000"/>
              </a:solidFill>
            </a:endParaRPr>
          </a:p>
        </p:txBody>
      </p:sp>
      <p:sp>
        <p:nvSpPr>
          <p:cNvPr id="3" name="Content Placeholder 2"/>
          <p:cNvSpPr>
            <a:spLocks noGrp="1"/>
          </p:cNvSpPr>
          <p:nvPr>
            <p:ph idx="1"/>
          </p:nvPr>
        </p:nvSpPr>
        <p:spPr/>
        <p:txBody>
          <a:bodyPr/>
          <a:lstStyle/>
          <a:p>
            <a:r>
              <a:rPr lang="en-NZ" dirty="0" smtClean="0"/>
              <a:t>Peak-end </a:t>
            </a:r>
            <a:r>
              <a:rPr lang="en-NZ" dirty="0"/>
              <a:t>theory states that people’s judgments of their overall experience (like of this </a:t>
            </a:r>
            <a:r>
              <a:rPr lang="en-NZ" dirty="0" smtClean="0"/>
              <a:t>talk</a:t>
            </a:r>
            <a:r>
              <a:rPr lang="en-NZ" dirty="0"/>
              <a:t>) is greatly influenced by the peak of their experience, and how it ends. </a:t>
            </a:r>
            <a:endParaRPr lang="en-NZ" dirty="0" smtClean="0"/>
          </a:p>
          <a:p>
            <a:r>
              <a:rPr lang="en-NZ" dirty="0" smtClean="0"/>
              <a:t>The research indicates that we judge our past experiences almost entirely on how they were </a:t>
            </a:r>
            <a:r>
              <a:rPr lang="en-NZ" dirty="0" smtClean="0">
                <a:solidFill>
                  <a:srgbClr val="FF0000"/>
                </a:solidFill>
              </a:rPr>
              <a:t>at their peak </a:t>
            </a:r>
            <a:r>
              <a:rPr lang="en-NZ" dirty="0" smtClean="0"/>
              <a:t>and how they </a:t>
            </a:r>
            <a:r>
              <a:rPr lang="en-NZ" dirty="0" smtClean="0">
                <a:solidFill>
                  <a:srgbClr val="FF0000"/>
                </a:solidFill>
              </a:rPr>
              <a:t>ended…</a:t>
            </a:r>
          </a:p>
          <a:p>
            <a:r>
              <a:rPr lang="en-NZ" dirty="0" smtClean="0"/>
              <a:t>It has to do with our </a:t>
            </a:r>
            <a:r>
              <a:rPr lang="en-NZ" dirty="0" smtClean="0">
                <a:solidFill>
                  <a:srgbClr val="FF0000"/>
                </a:solidFill>
              </a:rPr>
              <a:t>memory</a:t>
            </a:r>
            <a:r>
              <a:rPr lang="en-NZ" dirty="0" smtClean="0"/>
              <a:t> of </a:t>
            </a:r>
            <a:r>
              <a:rPr lang="en-NZ" dirty="0" smtClean="0">
                <a:solidFill>
                  <a:srgbClr val="FF0000"/>
                </a:solidFill>
              </a:rPr>
              <a:t>experiences.</a:t>
            </a:r>
            <a:endParaRPr lang="en-NZ" dirty="0" smtClean="0">
              <a:solidFill>
                <a:srgbClr val="FF0000"/>
              </a:solidFill>
            </a:endParaRP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99155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A wellbeing overview</a:t>
            </a:r>
            <a:endParaRPr lang="en-NZ" dirty="0">
              <a:solidFill>
                <a:srgbClr val="FFC000"/>
              </a:solidFill>
            </a:endParaRPr>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Invest time and effort in </a:t>
            </a:r>
            <a:r>
              <a:rPr lang="en-NZ" sz="1600" u="sng" dirty="0" smtClean="0"/>
              <a:t>family</a:t>
            </a:r>
            <a:r>
              <a:rPr lang="en-NZ" sz="1600" dirty="0" smtClean="0"/>
              <a:t> connections</a:t>
            </a:r>
          </a:p>
          <a:p>
            <a:pPr>
              <a:buFont typeface="Wingdings" panose="05000000000000000000" pitchFamily="2" charset="2"/>
              <a:buChar char="v"/>
            </a:pPr>
            <a:r>
              <a:rPr lang="en-NZ" sz="1600" dirty="0" smtClean="0"/>
              <a:t>We are social creatures so be enmeshed in a community of </a:t>
            </a:r>
            <a:r>
              <a:rPr lang="en-NZ" sz="1600" u="sng" dirty="0" smtClean="0"/>
              <a:t>friends</a:t>
            </a:r>
            <a:r>
              <a:rPr lang="en-NZ" sz="1600" dirty="0" smtClean="0"/>
              <a:t> - </a:t>
            </a:r>
            <a:r>
              <a:rPr lang="en-NZ" sz="1600" dirty="0"/>
              <a:t>deep and meaningful relationships </a:t>
            </a:r>
            <a:endParaRPr lang="en-NZ" sz="1600" u="sng" dirty="0" smtClean="0"/>
          </a:p>
          <a:p>
            <a:pPr>
              <a:buFont typeface="Wingdings" panose="05000000000000000000" pitchFamily="2" charset="2"/>
              <a:buChar char="v"/>
            </a:pPr>
            <a:r>
              <a:rPr lang="en-NZ" sz="1600" dirty="0" smtClean="0"/>
              <a:t>Know your </a:t>
            </a:r>
            <a:r>
              <a:rPr lang="en-NZ" sz="1600" u="sng" dirty="0" smtClean="0"/>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Know you personal </a:t>
            </a:r>
            <a:r>
              <a:rPr lang="en-NZ" sz="1600" u="sng" dirty="0" smtClean="0"/>
              <a:t>strengths</a:t>
            </a:r>
            <a:r>
              <a:rPr lang="en-NZ" sz="1600" dirty="0" smtClean="0"/>
              <a:t> and find ways to exercise them every day</a:t>
            </a:r>
          </a:p>
          <a:p>
            <a:pPr>
              <a:buFont typeface="Wingdings" panose="05000000000000000000" pitchFamily="2" charset="2"/>
              <a:buChar char="v"/>
            </a:pPr>
            <a:r>
              <a:rPr lang="en-NZ" sz="1600" dirty="0" smtClean="0"/>
              <a:t>Develop and </a:t>
            </a:r>
            <a:r>
              <a:rPr lang="en-NZ" sz="1600" u="sng" dirty="0" smtClean="0"/>
              <a:t>optimistic</a:t>
            </a:r>
            <a:r>
              <a:rPr lang="en-NZ" sz="1600" dirty="0" smtClean="0"/>
              <a:t> thinking style</a:t>
            </a:r>
          </a:p>
          <a:p>
            <a:pPr>
              <a:buFont typeface="Wingdings" panose="05000000000000000000" pitchFamily="2" charset="2"/>
              <a:buChar char="v"/>
            </a:pPr>
            <a:r>
              <a:rPr lang="en-NZ" sz="1600" dirty="0" smtClean="0"/>
              <a:t>Invest your money in </a:t>
            </a:r>
            <a:r>
              <a:rPr lang="en-NZ" sz="1600" u="sng" dirty="0" smtClean="0"/>
              <a:t>experiences</a:t>
            </a:r>
            <a:r>
              <a:rPr lang="en-NZ" sz="1600" dirty="0" smtClean="0"/>
              <a:t> rather than things</a:t>
            </a:r>
          </a:p>
          <a:p>
            <a:pPr>
              <a:buFont typeface="Wingdings" panose="05000000000000000000" pitchFamily="2" charset="2"/>
              <a:buChar char="v"/>
            </a:pPr>
            <a:r>
              <a:rPr lang="en-NZ" sz="1600" dirty="0" smtClean="0"/>
              <a:t>Be in </a:t>
            </a:r>
            <a:r>
              <a:rPr lang="en-NZ" sz="1600" u="sng" dirty="0" smtClean="0"/>
              <a:t>work</a:t>
            </a:r>
            <a:r>
              <a:rPr lang="en-NZ" sz="1600" dirty="0" smtClean="0"/>
              <a:t>, and work that you enjoy</a:t>
            </a:r>
          </a:p>
          <a:p>
            <a:pPr>
              <a:buFont typeface="Wingdings" panose="05000000000000000000" pitchFamily="2" charset="2"/>
              <a:buChar char="v"/>
            </a:pPr>
            <a:r>
              <a:rPr lang="en-NZ" sz="1600" dirty="0" smtClean="0"/>
              <a:t>Be </a:t>
            </a:r>
            <a:r>
              <a:rPr lang="en-NZ" sz="1600" u="sng" dirty="0" smtClean="0"/>
              <a:t>grateful</a:t>
            </a:r>
            <a:endParaRPr lang="en-NZ" sz="1600" u="sng" dirty="0" smtClean="0"/>
          </a:p>
          <a:p>
            <a:pPr>
              <a:buFont typeface="Wingdings" panose="05000000000000000000" pitchFamily="2" charset="2"/>
              <a:buChar char="v"/>
            </a:pPr>
            <a:r>
              <a:rPr lang="en-NZ" sz="1600" u="sng" dirty="0" smtClean="0"/>
              <a:t>Savour</a:t>
            </a:r>
            <a:r>
              <a:rPr lang="en-NZ" sz="1600" dirty="0" smtClean="0"/>
              <a:t> the now regularly – rather than the past or future</a:t>
            </a:r>
          </a:p>
          <a:p>
            <a:pPr>
              <a:buFont typeface="Wingdings" panose="05000000000000000000" pitchFamily="2" charset="2"/>
              <a:buChar char="v"/>
            </a:pPr>
            <a:r>
              <a:rPr lang="en-NZ" sz="1600" u="sng" dirty="0" smtClean="0"/>
              <a:t>Slow down </a:t>
            </a:r>
            <a:r>
              <a:rPr lang="en-NZ" sz="1600" dirty="0" smtClean="0"/>
              <a:t>– perhaps meditate?</a:t>
            </a:r>
          </a:p>
          <a:p>
            <a:pPr>
              <a:buFont typeface="Wingdings" panose="05000000000000000000" pitchFamily="2" charset="2"/>
              <a:buChar char="v"/>
            </a:pPr>
            <a:r>
              <a:rPr lang="en-NZ" sz="1600" dirty="0" smtClean="0"/>
              <a:t>Be </a:t>
            </a:r>
            <a:r>
              <a:rPr lang="en-NZ" sz="1600" u="sng" dirty="0" smtClean="0"/>
              <a:t>curious </a:t>
            </a:r>
          </a:p>
          <a:p>
            <a:pPr>
              <a:buFont typeface="Wingdings" panose="05000000000000000000" pitchFamily="2" charset="2"/>
              <a:buChar char="v"/>
            </a:pPr>
            <a:r>
              <a:rPr lang="en-NZ" sz="1600" dirty="0" smtClean="0"/>
              <a:t>Look after your </a:t>
            </a:r>
            <a:r>
              <a:rPr lang="en-NZ" sz="1600" u="sng" dirty="0" smtClean="0"/>
              <a:t>health</a:t>
            </a:r>
            <a:r>
              <a:rPr lang="en-NZ" sz="1600" dirty="0" smtClean="0"/>
              <a:t> (the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1724297" y="6108192"/>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600" dirty="0" smtClean="0">
                <a:solidFill>
                  <a:srgbClr val="FF0000"/>
                </a:solidFill>
              </a:rPr>
              <a:t>Caveat</a:t>
            </a:r>
            <a:r>
              <a:rPr lang="en-NZ" sz="16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1560969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solidFill>
                  <a:srgbClr val="FFC000"/>
                </a:solidFill>
              </a:rPr>
              <a:t>Free Association</a:t>
            </a:r>
          </a:p>
        </p:txBody>
      </p:sp>
      <p:sp>
        <p:nvSpPr>
          <p:cNvPr id="3" name="Content Placeholder 2"/>
          <p:cNvSpPr>
            <a:spLocks noGrp="1"/>
          </p:cNvSpPr>
          <p:nvPr>
            <p:ph idx="1"/>
          </p:nvPr>
        </p:nvSpPr>
        <p:spPr/>
        <p:txBody>
          <a:bodyPr/>
          <a:lstStyle/>
          <a:p>
            <a:r>
              <a:rPr lang="en-NZ" dirty="0" smtClean="0"/>
              <a:t>New Zealand Association of Positive Psychology</a:t>
            </a:r>
          </a:p>
          <a:p>
            <a:r>
              <a:rPr lang="en-NZ" dirty="0" smtClean="0"/>
              <a:t>List of further resources for learning more about positive psychology on this website:</a:t>
            </a:r>
          </a:p>
          <a:p>
            <a:pPr marL="0" indent="0">
              <a:buNone/>
            </a:pPr>
            <a:r>
              <a:rPr lang="en-NZ" dirty="0" smtClean="0">
                <a:solidFill>
                  <a:srgbClr val="FF0000"/>
                </a:solidFill>
              </a:rPr>
              <a:t>http://www.positivepsychology.org.nz/</a:t>
            </a:r>
          </a:p>
          <a:p>
            <a:endParaRPr lang="en-NZ" dirty="0"/>
          </a:p>
        </p:txBody>
      </p:sp>
      <p:pic>
        <p:nvPicPr>
          <p:cNvPr id="4" name="Picture 3"/>
          <p:cNvPicPr/>
          <p:nvPr/>
        </p:nvPicPr>
        <p:blipFill rotWithShape="1">
          <a:blip r:embed="rId2"/>
          <a:srcRect l="22435" t="7681" r="22723" b="6047"/>
          <a:stretch/>
        </p:blipFill>
        <p:spPr bwMode="auto">
          <a:xfrm>
            <a:off x="7406591" y="3031006"/>
            <a:ext cx="3661083" cy="32216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306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Positive introductions</a:t>
            </a:r>
            <a:endParaRPr lang="en-NZ" dirty="0">
              <a:solidFill>
                <a:srgbClr val="FFC000"/>
              </a:solidFill>
            </a:endParaRPr>
          </a:p>
        </p:txBody>
      </p:sp>
      <p:sp>
        <p:nvSpPr>
          <p:cNvPr id="3" name="Content Placeholder 2"/>
          <p:cNvSpPr>
            <a:spLocks noGrp="1"/>
          </p:cNvSpPr>
          <p:nvPr>
            <p:ph idx="1"/>
          </p:nvPr>
        </p:nvSpPr>
        <p:spPr/>
        <p:txBody>
          <a:bodyPr>
            <a:normAutofit lnSpcReduction="10000"/>
          </a:bodyPr>
          <a:lstStyle/>
          <a:p>
            <a:pPr>
              <a:buFont typeface="Courier New" panose="02070309020205020404" pitchFamily="49" charset="0"/>
              <a:buChar char="o"/>
            </a:pPr>
            <a:r>
              <a:rPr lang="en-NZ" dirty="0" smtClean="0"/>
              <a:t> </a:t>
            </a:r>
            <a:r>
              <a:rPr lang="en-NZ" u="sng" dirty="0" smtClean="0"/>
              <a:t>Step </a:t>
            </a:r>
            <a:r>
              <a:rPr lang="en-NZ" u="sng" dirty="0"/>
              <a:t>1</a:t>
            </a:r>
            <a:r>
              <a:rPr lang="en-NZ" dirty="0"/>
              <a:t>: </a:t>
            </a:r>
            <a:r>
              <a:rPr lang="en-US" dirty="0" smtClean="0"/>
              <a:t>Pair up.</a:t>
            </a:r>
          </a:p>
          <a:p>
            <a:pPr>
              <a:buFont typeface="Courier New" panose="02070309020205020404" pitchFamily="49" charset="0"/>
              <a:buChar char="o"/>
            </a:pPr>
            <a:r>
              <a:rPr lang="en-NZ" dirty="0" smtClean="0"/>
              <a:t> </a:t>
            </a:r>
            <a:r>
              <a:rPr lang="en-NZ" u="sng" dirty="0" smtClean="0"/>
              <a:t>Step 2</a:t>
            </a:r>
            <a:r>
              <a:rPr lang="en-NZ" dirty="0" smtClean="0"/>
              <a:t>: </a:t>
            </a:r>
            <a:r>
              <a:rPr lang="en-US" dirty="0" smtClean="0"/>
              <a:t>In 2 minutes (1 minute each), tell </a:t>
            </a:r>
            <a:r>
              <a:rPr lang="en-US" dirty="0"/>
              <a:t>a story – a thoughtful narrative with a beginning, middle and end – that illustrates </a:t>
            </a:r>
            <a:r>
              <a:rPr lang="en-US" b="1" dirty="0" smtClean="0"/>
              <a:t>when you are at your best</a:t>
            </a:r>
            <a:r>
              <a:rPr lang="en-US" dirty="0" smtClean="0"/>
              <a:t>.</a:t>
            </a:r>
          </a:p>
          <a:p>
            <a:pPr>
              <a:buFont typeface="Courier New" panose="02070309020205020404" pitchFamily="49" charset="0"/>
              <a:buChar char="o"/>
            </a:pPr>
            <a:r>
              <a:rPr lang="en-US" dirty="0" smtClean="0"/>
              <a:t> </a:t>
            </a:r>
            <a:r>
              <a:rPr lang="en-US" u="sng" dirty="0" smtClean="0"/>
              <a:t>Note</a:t>
            </a:r>
            <a:r>
              <a:rPr lang="en-US" dirty="0" smtClean="0"/>
              <a:t>: Swap when you hear the bell the first time after 1 minute, and then stop completely when you hear the bell the second time after 2 minutes. </a:t>
            </a:r>
          </a:p>
          <a:p>
            <a:pPr>
              <a:buFont typeface="Wingdings" panose="05000000000000000000" pitchFamily="2" charset="2"/>
              <a:buChar char="v"/>
            </a:pPr>
            <a:endParaRPr lang="en-US" dirty="0"/>
          </a:p>
          <a:p>
            <a:pPr marL="0" indent="0" algn="ctr">
              <a:buNone/>
            </a:pPr>
            <a:r>
              <a:rPr lang="en-US" dirty="0" smtClean="0">
                <a:solidFill>
                  <a:srgbClr val="FF0000"/>
                </a:solidFill>
              </a:rPr>
              <a:t>Key point</a:t>
            </a:r>
            <a:r>
              <a:rPr lang="en-US" dirty="0" smtClean="0"/>
              <a:t>: Wield your strengths – they are paths to engagement and enjoyment.</a:t>
            </a:r>
            <a:endParaRPr lang="en-NZ" dirty="0"/>
          </a:p>
        </p:txBody>
      </p:sp>
    </p:spTree>
    <p:extLst>
      <p:ext uri="{BB962C8B-B14F-4D97-AF65-F5344CB8AC3E}">
        <p14:creationId xmlns:p14="http://schemas.microsoft.com/office/powerpoint/2010/main" val="25374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solidFill>
                  <a:srgbClr val="FFC000"/>
                </a:solidFill>
              </a:rPr>
              <a:t>What </a:t>
            </a:r>
            <a:r>
              <a:rPr lang="cs-CZ" dirty="0">
                <a:solidFill>
                  <a:srgbClr val="FFC000"/>
                </a:solidFill>
              </a:rPr>
              <a:t>is positive psychology</a:t>
            </a:r>
            <a:r>
              <a:rPr lang="cs-CZ" dirty="0" smtClean="0">
                <a:solidFill>
                  <a:srgbClr val="FFC000"/>
                </a:solidFill>
              </a:rPr>
              <a:t>?</a:t>
            </a:r>
            <a:endParaRPr lang="en-NZ" dirty="0">
              <a:solidFill>
                <a:srgbClr val="FFC000"/>
              </a:solidFill>
            </a:endParaRPr>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buNone/>
            </a:pPr>
            <a:r>
              <a:rPr lang="en-NZ" dirty="0" smtClean="0"/>
              <a:t>"</a:t>
            </a:r>
            <a:r>
              <a:rPr lang="en-NZ" dirty="0"/>
              <a:t>There are two complementary strategies for improving the human condition. One is to relieve what is negative in life; the other is to strengthen what is positive. Mainstream psychology focuses largely on the first strategy; Positive Psychology emphasizes the second" - </a:t>
            </a:r>
            <a:r>
              <a:rPr lang="en-NZ" dirty="0">
                <a:solidFill>
                  <a:srgbClr val="FF0000"/>
                </a:solidFill>
              </a:rPr>
              <a:t>Martin </a:t>
            </a:r>
            <a:r>
              <a:rPr lang="en-NZ" dirty="0" smtClean="0">
                <a:solidFill>
                  <a:srgbClr val="FF0000"/>
                </a:solidFill>
              </a:rPr>
              <a:t>Seligman</a:t>
            </a:r>
          </a:p>
          <a:p>
            <a:pPr marL="0" indent="0">
              <a:buNone/>
            </a:pPr>
            <a:endParaRPr lang="en-NZ" dirty="0"/>
          </a:p>
          <a:p>
            <a:pPr marL="0" indent="0" algn="just">
              <a:buNone/>
            </a:pPr>
            <a:r>
              <a:rPr lang="en-NZ" dirty="0"/>
              <a:t>"Positive psychology is the scientific study of what enables individuals and communities to thrive" - </a:t>
            </a:r>
            <a:r>
              <a:rPr lang="en-NZ" dirty="0">
                <a:solidFill>
                  <a:srgbClr val="FF0000"/>
                </a:solidFill>
              </a:rPr>
              <a:t>International Positive Psychology Association</a:t>
            </a:r>
            <a:r>
              <a:rPr lang="en-NZ" dirty="0"/>
              <a:t>.</a:t>
            </a:r>
          </a:p>
        </p:txBody>
      </p:sp>
    </p:spTree>
    <p:extLst>
      <p:ext uri="{BB962C8B-B14F-4D97-AF65-F5344CB8AC3E}">
        <p14:creationId xmlns:p14="http://schemas.microsoft.com/office/powerpoint/2010/main" val="3806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solidFill>
                  <a:srgbClr val="FFC000"/>
                </a:solidFill>
              </a:rPr>
              <a:t>What is positive psychology?</a:t>
            </a:r>
            <a:endParaRPr lang="en-NZ" dirty="0"/>
          </a:p>
        </p:txBody>
      </p:sp>
      <p:sp>
        <p:nvSpPr>
          <p:cNvPr id="3" name="Content Placeholder 2"/>
          <p:cNvSpPr>
            <a:spLocks noGrp="1"/>
          </p:cNvSpPr>
          <p:nvPr>
            <p:ph idx="1"/>
          </p:nvPr>
        </p:nvSpPr>
        <p:spPr/>
        <p:txBody>
          <a:bodyPr/>
          <a:lstStyle/>
          <a:p>
            <a:r>
              <a:rPr lang="en-NZ" dirty="0" smtClean="0"/>
              <a:t>4 minute </a:t>
            </a:r>
            <a:r>
              <a:rPr lang="en-NZ" dirty="0" smtClean="0">
                <a:solidFill>
                  <a:srgbClr val="FF0000"/>
                </a:solidFill>
              </a:rPr>
              <a:t>video</a:t>
            </a:r>
            <a:r>
              <a:rPr lang="en-NZ" dirty="0" smtClean="0"/>
              <a:t> animation</a:t>
            </a:r>
            <a:endParaRPr lang="en-NZ" dirty="0"/>
          </a:p>
        </p:txBody>
      </p:sp>
    </p:spTree>
    <p:extLst>
      <p:ext uri="{BB962C8B-B14F-4D97-AF65-F5344CB8AC3E}">
        <p14:creationId xmlns:p14="http://schemas.microsoft.com/office/powerpoint/2010/main" val="322730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FFC000"/>
                </a:solidFill>
              </a:rPr>
              <a:t>What </a:t>
            </a:r>
            <a:r>
              <a:rPr lang="cs-CZ" dirty="0">
                <a:solidFill>
                  <a:srgbClr val="FFC000"/>
                </a:solidFill>
              </a:rPr>
              <a:t>is positive psychology</a:t>
            </a:r>
            <a:r>
              <a:rPr lang="cs-CZ" dirty="0" smtClean="0">
                <a:solidFill>
                  <a:srgbClr val="FFC000"/>
                </a:solidFill>
              </a:rPr>
              <a:t>?</a:t>
            </a:r>
            <a:endParaRPr lang="en-NZ" dirty="0"/>
          </a:p>
        </p:txBody>
      </p:sp>
      <p:sp>
        <p:nvSpPr>
          <p:cNvPr id="5" name="Content Placeholder 2"/>
          <p:cNvSpPr txBox="1">
            <a:spLocks/>
          </p:cNvSpPr>
          <p:nvPr/>
        </p:nvSpPr>
        <p:spPr>
          <a:xfrm>
            <a:off x="1024128" y="2084832"/>
            <a:ext cx="10209929" cy="4023360"/>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Arial" panose="020B0604020202020204" pitchFamily="34" charset="0"/>
              <a:buChar char="•"/>
            </a:pPr>
            <a:r>
              <a:rPr lang="en-NZ" dirty="0" smtClean="0"/>
              <a:t> Previous focus on pathology; disease model  (</a:t>
            </a:r>
            <a:r>
              <a:rPr lang="en-NZ" dirty="0" smtClean="0">
                <a:solidFill>
                  <a:srgbClr val="FF0000"/>
                </a:solidFill>
              </a:rPr>
              <a:t>what’s going wrong</a:t>
            </a:r>
            <a:r>
              <a:rPr lang="en-NZ" dirty="0" smtClean="0"/>
              <a:t>) – World Wars and trauma, and yet some great progress in treatment!</a:t>
            </a:r>
          </a:p>
          <a:p>
            <a:pPr>
              <a:buClrTx/>
              <a:buFont typeface="Arial" panose="020B0604020202020204" pitchFamily="34" charset="0"/>
              <a:buChar char="•"/>
            </a:pPr>
            <a:r>
              <a:rPr lang="en-NZ" dirty="0" smtClean="0"/>
              <a:t> PP aims to improve quality of life (</a:t>
            </a:r>
            <a:r>
              <a:rPr lang="en-NZ" dirty="0" smtClean="0">
                <a:solidFill>
                  <a:srgbClr val="FF0000"/>
                </a:solidFill>
              </a:rPr>
              <a:t>what’s going right</a:t>
            </a:r>
            <a:r>
              <a:rPr lang="en-NZ" dirty="0" smtClean="0"/>
              <a:t>) – for individuals and various groups to flourish…</a:t>
            </a:r>
          </a:p>
          <a:p>
            <a:pPr>
              <a:buClrTx/>
              <a:buFont typeface="Arial" panose="020B0604020202020204" pitchFamily="34" charset="0"/>
              <a:buChar char="•"/>
            </a:pPr>
            <a:r>
              <a:rPr lang="en-NZ" dirty="0" smtClean="0"/>
              <a:t> A </a:t>
            </a:r>
            <a:r>
              <a:rPr lang="en-NZ" dirty="0" smtClean="0">
                <a:solidFill>
                  <a:srgbClr val="FF0000"/>
                </a:solidFill>
              </a:rPr>
              <a:t>science</a:t>
            </a:r>
            <a:r>
              <a:rPr lang="en-NZ" dirty="0" smtClean="0"/>
              <a:t> of positive psychology – it’s not self help, or life coaching… Humanistic psychology did not have much of an empirical base…. PP is providing an empirically sound vision of the good life (what makes life worth living)… </a:t>
            </a:r>
          </a:p>
          <a:p>
            <a:pPr>
              <a:buClrTx/>
              <a:buFont typeface="Arial" panose="020B0604020202020204" pitchFamily="34" charset="0"/>
              <a:buChar char="•"/>
            </a:pPr>
            <a:r>
              <a:rPr lang="en-NZ" dirty="0"/>
              <a:t> </a:t>
            </a:r>
            <a:r>
              <a:rPr lang="en-NZ" dirty="0" smtClean="0"/>
              <a:t>Positive psychology </a:t>
            </a:r>
            <a:r>
              <a:rPr lang="en-NZ" dirty="0" smtClean="0">
                <a:solidFill>
                  <a:srgbClr val="FF0000"/>
                </a:solidFill>
              </a:rPr>
              <a:t>interventions</a:t>
            </a:r>
            <a:r>
              <a:rPr lang="en-NZ" dirty="0" smtClean="0"/>
              <a:t> (PPI’s) </a:t>
            </a:r>
            <a:r>
              <a:rPr lang="en-NZ" dirty="0" smtClean="0">
                <a:solidFill>
                  <a:srgbClr val="FF0000"/>
                </a:solidFill>
              </a:rPr>
              <a:t>work</a:t>
            </a:r>
            <a:r>
              <a:rPr lang="en-NZ" dirty="0" smtClean="0"/>
              <a:t> – roughly about </a:t>
            </a:r>
            <a:r>
              <a:rPr lang="en-NZ" i="1" dirty="0" smtClean="0"/>
              <a:t>d</a:t>
            </a:r>
            <a:r>
              <a:rPr lang="en-NZ" dirty="0" smtClean="0"/>
              <a:t> = .3 effect size (increasing good &amp; reducing bad):</a:t>
            </a:r>
          </a:p>
          <a:p>
            <a:pPr lvl="1">
              <a:buClrTx/>
              <a:buFont typeface="Arial" panose="020B0604020202020204" pitchFamily="34" charset="0"/>
              <a:buChar char="•"/>
            </a:pPr>
            <a:r>
              <a:rPr lang="en-GB" dirty="0" smtClean="0"/>
              <a:t>Sin</a:t>
            </a:r>
            <a:r>
              <a:rPr lang="en-GB" dirty="0"/>
              <a:t>, N. L., &amp; Lyubomirsky, S. (2009). Enhancing well-being and alleviating depressive symptoms with positive psychology interventions: a practice-friendly meta-analysis [Meta-Analysis]. </a:t>
            </a:r>
            <a:r>
              <a:rPr lang="en-GB" i="1" dirty="0"/>
              <a:t>Journal of clinical psychology, 65</a:t>
            </a:r>
            <a:r>
              <a:rPr lang="en-GB" dirty="0"/>
              <a:t>(5), 467-487. </a:t>
            </a:r>
            <a:r>
              <a:rPr lang="en-GB" dirty="0" smtClean="0"/>
              <a:t>doi:10.1002/jclp.20593</a:t>
            </a:r>
          </a:p>
          <a:p>
            <a:pPr lvl="1">
              <a:buClrTx/>
              <a:buFont typeface="Arial" panose="020B0604020202020204" pitchFamily="34" charset="0"/>
              <a:buChar char="•"/>
            </a:pPr>
            <a:r>
              <a:rPr lang="en-GB" dirty="0" err="1"/>
              <a:t>Bolier</a:t>
            </a:r>
            <a:r>
              <a:rPr lang="en-GB" dirty="0"/>
              <a:t>, L., </a:t>
            </a:r>
            <a:r>
              <a:rPr lang="en-GB" dirty="0" err="1"/>
              <a:t>Haverman</a:t>
            </a:r>
            <a:r>
              <a:rPr lang="en-GB" dirty="0"/>
              <a:t>, M., </a:t>
            </a:r>
            <a:r>
              <a:rPr lang="en-GB" dirty="0" err="1"/>
              <a:t>Westerhof</a:t>
            </a:r>
            <a:r>
              <a:rPr lang="en-GB" dirty="0"/>
              <a:t>, G. J., Riper, H., </a:t>
            </a:r>
            <a:r>
              <a:rPr lang="en-GB" dirty="0" err="1"/>
              <a:t>Smit</a:t>
            </a:r>
            <a:r>
              <a:rPr lang="en-GB" dirty="0"/>
              <a:t>, F., &amp; </a:t>
            </a:r>
            <a:r>
              <a:rPr lang="en-GB" dirty="0" err="1"/>
              <a:t>Bohlmeijer</a:t>
            </a:r>
            <a:r>
              <a:rPr lang="en-GB" dirty="0"/>
              <a:t>, E. T. (2013). Positive psychology interventions: a meta-analysis of randomized controlled studies. </a:t>
            </a:r>
            <a:r>
              <a:rPr lang="en-GB" i="1" dirty="0"/>
              <a:t>BMC Public Health, 13</a:t>
            </a:r>
            <a:r>
              <a:rPr lang="en-GB" dirty="0"/>
              <a:t>(1), 119</a:t>
            </a:r>
            <a:r>
              <a:rPr lang="en-GB" dirty="0" smtClean="0"/>
              <a:t>.</a:t>
            </a:r>
            <a:r>
              <a:rPr lang="en-NZ" dirty="0" smtClean="0"/>
              <a:t> </a:t>
            </a:r>
            <a:endParaRPr lang="en-NZ" dirty="0"/>
          </a:p>
        </p:txBody>
      </p:sp>
    </p:spTree>
    <p:extLst>
      <p:ext uri="{BB962C8B-B14F-4D97-AF65-F5344CB8AC3E}">
        <p14:creationId xmlns:p14="http://schemas.microsoft.com/office/powerpoint/2010/main" val="586011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cs-CZ" dirty="0">
                <a:solidFill>
                  <a:srgbClr val="FFC000"/>
                </a:solidFill>
              </a:rPr>
              <a:t>What </a:t>
            </a:r>
            <a:r>
              <a:rPr lang="cs-CZ" dirty="0">
                <a:solidFill>
                  <a:srgbClr val="FFC000"/>
                </a:solidFill>
              </a:rPr>
              <a:t>is positive psychology</a:t>
            </a:r>
            <a:r>
              <a:rPr lang="cs-CZ" dirty="0" smtClean="0">
                <a:solidFill>
                  <a:srgbClr val="FFC000"/>
                </a:solidFill>
              </a:rPr>
              <a:t>?</a:t>
            </a:r>
            <a:endParaRPr lang="en-NZ" dirty="0">
              <a:solidFill>
                <a:srgbClr val="FFC000"/>
              </a:solidFill>
            </a:endParaRPr>
          </a:p>
        </p:txBody>
      </p:sp>
      <p:sp>
        <p:nvSpPr>
          <p:cNvPr id="5" name="Content Placeholder 2"/>
          <p:cNvSpPr txBox="1">
            <a:spLocks/>
          </p:cNvSpPr>
          <p:nvPr/>
        </p:nvSpPr>
        <p:spPr>
          <a:xfrm>
            <a:off x="1032836" y="1893244"/>
            <a:ext cx="10209929" cy="402336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ClrTx/>
              <a:buFont typeface="Arial" panose="020B0604020202020204" pitchFamily="34" charset="0"/>
              <a:buChar char="•"/>
            </a:pPr>
            <a:r>
              <a:rPr lang="en-NZ" dirty="0" smtClean="0"/>
              <a:t> PPI’s aim: </a:t>
            </a:r>
            <a:endParaRPr lang="en-NZ" dirty="0" smtClean="0"/>
          </a:p>
          <a:p>
            <a:pPr>
              <a:buClrTx/>
              <a:buFont typeface="Arial" panose="020B0604020202020204" pitchFamily="34" charset="0"/>
              <a:buChar char="•"/>
            </a:pPr>
            <a:r>
              <a:rPr lang="en-GB" sz="2200" dirty="0" smtClean="0"/>
              <a:t>Fordyce </a:t>
            </a:r>
            <a:r>
              <a:rPr lang="en-GB" sz="2200" dirty="0"/>
              <a:t>pioneering work showed it was possible to significantly boost happiness levels among non-clinical populations using a package of interventions (</a:t>
            </a:r>
            <a:r>
              <a:rPr lang="en-GB" sz="2200" dirty="0">
                <a:hlinkClick r:id="rId2" action="ppaction://hlinkfile" tooltip="Fordyce, 1977 #735"/>
              </a:rPr>
              <a:t>Fordyce, 1977</a:t>
            </a:r>
            <a:r>
              <a:rPr lang="en-GB" sz="2200" dirty="0"/>
              <a:t>, </a:t>
            </a:r>
            <a:r>
              <a:rPr lang="en-GB" sz="2200" dirty="0">
                <a:hlinkClick r:id="rId3" action="ppaction://hlinkfile" tooltip="Fordyce, 1983 #736"/>
              </a:rPr>
              <a:t>1983</a:t>
            </a:r>
            <a:r>
              <a:rPr lang="en-GB" sz="2200" dirty="0"/>
              <a:t>)</a:t>
            </a:r>
            <a:endParaRPr lang="en-NZ" sz="2200" dirty="0"/>
          </a:p>
          <a:p>
            <a:pPr>
              <a:buClrTx/>
              <a:buFont typeface="Arial" panose="020B0604020202020204" pitchFamily="34" charset="0"/>
              <a:buChar char="•"/>
            </a:pPr>
            <a:r>
              <a:rPr lang="en-GB" sz="2200" dirty="0" smtClean="0"/>
              <a:t> Past </a:t>
            </a:r>
            <a:r>
              <a:rPr lang="en-GB" sz="2200" dirty="0"/>
              <a:t>15 years has seen rapid growth in interest and research in </a:t>
            </a:r>
            <a:r>
              <a:rPr lang="en-GB" sz="2200" dirty="0">
                <a:solidFill>
                  <a:srgbClr val="FF0000"/>
                </a:solidFill>
              </a:rPr>
              <a:t>positive mental </a:t>
            </a:r>
            <a:r>
              <a:rPr lang="en-GB" sz="2200" dirty="0" smtClean="0">
                <a:solidFill>
                  <a:srgbClr val="FF0000"/>
                </a:solidFill>
              </a:rPr>
              <a:t>health</a:t>
            </a:r>
            <a:r>
              <a:rPr lang="en-GB" sz="2200" dirty="0" smtClean="0"/>
              <a:t>.</a:t>
            </a:r>
          </a:p>
          <a:p>
            <a:pPr lvl="1">
              <a:buClrTx/>
              <a:buFont typeface="Arial" panose="020B0604020202020204" pitchFamily="34" charset="0"/>
              <a:buChar char="•"/>
            </a:pPr>
            <a:r>
              <a:rPr lang="en-NZ" sz="1500" dirty="0" smtClean="0"/>
              <a:t> </a:t>
            </a:r>
            <a:r>
              <a:rPr lang="en-NZ" dirty="0" smtClean="0"/>
              <a:t>Considerable </a:t>
            </a:r>
            <a:r>
              <a:rPr lang="en-NZ" dirty="0"/>
              <a:t>positive outcomes associated with happiness (for a review see Lyubomirsky, King, &amp; Diener, 2005</a:t>
            </a:r>
            <a:r>
              <a:rPr lang="en-NZ" dirty="0" smtClean="0"/>
              <a:t>).</a:t>
            </a:r>
            <a:endParaRPr lang="en-GB" dirty="0"/>
          </a:p>
          <a:p>
            <a:pPr>
              <a:buClrTx/>
              <a:buFont typeface="Arial" panose="020B0604020202020204" pitchFamily="34" charset="0"/>
              <a:buChar char="•"/>
            </a:pPr>
            <a:r>
              <a:rPr lang="en-GB" sz="2200" dirty="0" smtClean="0"/>
              <a:t> Positive </a:t>
            </a:r>
            <a:r>
              <a:rPr lang="en-GB" sz="2200" dirty="0"/>
              <a:t>psychology’s academic output is growing proportionately faster than psychological research as a whole (</a:t>
            </a:r>
            <a:r>
              <a:rPr lang="en-GB" sz="2200" dirty="0">
                <a:hlinkClick r:id="rId4" action="ppaction://hlinkfile" tooltip="Rusk, 2013 #2167"/>
              </a:rPr>
              <a:t>Rusk &amp; Waters, 2013</a:t>
            </a:r>
            <a:r>
              <a:rPr lang="en-GB" sz="2200" dirty="0"/>
              <a:t>). </a:t>
            </a:r>
            <a:endParaRPr lang="en-GB" dirty="0"/>
          </a:p>
          <a:p>
            <a:pPr lvl="1">
              <a:buClrTx/>
              <a:buFont typeface="Arial" panose="020B0604020202020204" pitchFamily="34" charset="0"/>
              <a:buChar char="•"/>
            </a:pPr>
            <a:r>
              <a:rPr lang="en-GB" sz="1500" dirty="0" smtClean="0"/>
              <a:t> </a:t>
            </a:r>
            <a:r>
              <a:rPr lang="en-GB" dirty="0" smtClean="0"/>
              <a:t>Positive </a:t>
            </a:r>
            <a:r>
              <a:rPr lang="en-GB" dirty="0"/>
              <a:t>psychology related documents account for between 10% and 36% of research in the fields of counselling, education, organisational science, behavioural medicine, and health psychology (</a:t>
            </a:r>
            <a:r>
              <a:rPr lang="en-GB" dirty="0">
                <a:hlinkClick r:id="rId4" action="ppaction://hlinkfile" tooltip="Rusk, 2013 #2167"/>
              </a:rPr>
              <a:t>Rusk &amp; Waters, 2013</a:t>
            </a:r>
            <a:r>
              <a:rPr lang="en-GB" dirty="0" smtClean="0"/>
              <a:t>).</a:t>
            </a:r>
          </a:p>
          <a:p>
            <a:r>
              <a:rPr lang="en-NZ" dirty="0" smtClean="0"/>
              <a:t> </a:t>
            </a:r>
          </a:p>
          <a:p>
            <a:endParaRPr lang="en-NZ" dirty="0"/>
          </a:p>
        </p:txBody>
      </p:sp>
      <p:pic>
        <p:nvPicPr>
          <p:cNvPr id="1030" name="Picture 6" descr="http://www.ppquarterly.org/wp-content/uploads/2012/03/worldhappyday-fi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3836" y="112922"/>
            <a:ext cx="3387612" cy="22526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420983" y="2084832"/>
            <a:ext cx="5710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784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dirty="0">
                <a:solidFill>
                  <a:srgbClr val="FFC000"/>
                </a:solidFill>
              </a:rPr>
              <a:t>What </a:t>
            </a:r>
            <a:r>
              <a:rPr lang="cs-CZ" dirty="0">
                <a:solidFill>
                  <a:srgbClr val="FFC000"/>
                </a:solidFill>
              </a:rPr>
              <a:t>is positive </a:t>
            </a:r>
            <a:r>
              <a:rPr lang="en-NZ" dirty="0">
                <a:solidFill>
                  <a:srgbClr val="FFC000"/>
                </a:solidFill>
              </a:rPr>
              <a:t/>
            </a:r>
            <a:br>
              <a:rPr lang="en-NZ" dirty="0">
                <a:solidFill>
                  <a:srgbClr val="FFC000"/>
                </a:solidFill>
              </a:rPr>
            </a:br>
            <a:r>
              <a:rPr lang="cs-CZ" dirty="0">
                <a:solidFill>
                  <a:srgbClr val="FFC000"/>
                </a:solidFill>
              </a:rPr>
              <a:t>psychology</a:t>
            </a:r>
            <a:r>
              <a:rPr lang="cs-CZ" dirty="0">
                <a:solidFill>
                  <a:srgbClr val="FFC000"/>
                </a:solidFill>
              </a:rPr>
              <a:t>?</a:t>
            </a:r>
            <a:br>
              <a:rPr lang="cs-CZ" dirty="0">
                <a:solidFill>
                  <a:srgbClr val="FFC000"/>
                </a:solidFill>
              </a:rPr>
            </a:br>
            <a:endParaRPr lang="en-NZ" dirty="0">
              <a:solidFill>
                <a:srgbClr val="FFC000"/>
              </a:solidFill>
            </a:endParaRPr>
          </a:p>
        </p:txBody>
      </p:sp>
      <p:sp>
        <p:nvSpPr>
          <p:cNvPr id="5" name="Content Placeholder 2"/>
          <p:cNvSpPr txBox="1">
            <a:spLocks/>
          </p:cNvSpPr>
          <p:nvPr/>
        </p:nvSpPr>
        <p:spPr>
          <a:xfrm>
            <a:off x="1032837" y="1893244"/>
            <a:ext cx="4183598"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Courier New" panose="02070309020205020404" pitchFamily="49" charset="0"/>
              <a:buChar char="o"/>
            </a:pPr>
            <a:r>
              <a:rPr lang="en-NZ" dirty="0" smtClean="0"/>
              <a:t> Positive Education</a:t>
            </a:r>
          </a:p>
          <a:p>
            <a:pPr>
              <a:buFont typeface="Courier New" panose="02070309020205020404" pitchFamily="49" charset="0"/>
              <a:buChar char="o"/>
            </a:pPr>
            <a:r>
              <a:rPr lang="en-NZ" dirty="0" smtClean="0"/>
              <a:t> Positive Health</a:t>
            </a:r>
          </a:p>
          <a:p>
            <a:pPr>
              <a:buFont typeface="Courier New" panose="02070309020205020404" pitchFamily="49" charset="0"/>
              <a:buChar char="o"/>
            </a:pPr>
            <a:r>
              <a:rPr lang="en-NZ" dirty="0" smtClean="0"/>
              <a:t> Positive Assessment</a:t>
            </a:r>
          </a:p>
          <a:p>
            <a:pPr>
              <a:buFont typeface="Courier New" panose="02070309020205020404" pitchFamily="49" charset="0"/>
              <a:buChar char="o"/>
            </a:pPr>
            <a:r>
              <a:rPr lang="en-NZ" dirty="0" smtClean="0"/>
              <a:t> Positive Psychotherapy</a:t>
            </a:r>
          </a:p>
          <a:p>
            <a:pPr>
              <a:buFont typeface="Courier New" panose="02070309020205020404" pitchFamily="49" charset="0"/>
              <a:buChar char="o"/>
            </a:pPr>
            <a:r>
              <a:rPr lang="en-NZ" dirty="0" smtClean="0"/>
              <a:t> Positive Organisations </a:t>
            </a:r>
          </a:p>
          <a:p>
            <a:endParaRPr lang="en-NZ" dirty="0"/>
          </a:p>
        </p:txBody>
      </p:sp>
      <p:pic>
        <p:nvPicPr>
          <p:cNvPr id="4" name="Picture 3"/>
          <p:cNvPicPr>
            <a:picLocks noChangeAspect="1"/>
          </p:cNvPicPr>
          <p:nvPr/>
        </p:nvPicPr>
        <p:blipFill>
          <a:blip r:embed="rId2"/>
          <a:stretch>
            <a:fillRect/>
          </a:stretch>
        </p:blipFill>
        <p:spPr>
          <a:xfrm>
            <a:off x="4911635" y="137055"/>
            <a:ext cx="6966856" cy="6642915"/>
          </a:xfrm>
          <a:prstGeom prst="rect">
            <a:avLst/>
          </a:prstGeom>
        </p:spPr>
      </p:pic>
    </p:spTree>
    <p:extLst>
      <p:ext uri="{BB962C8B-B14F-4D97-AF65-F5344CB8AC3E}">
        <p14:creationId xmlns:p14="http://schemas.microsoft.com/office/powerpoint/2010/main" val="2013506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C000"/>
                </a:solidFill>
              </a:rPr>
              <a:t>Five ways to wellbeing</a:t>
            </a:r>
            <a:endParaRPr lang="en-NZ" dirty="0">
              <a:solidFill>
                <a:srgbClr val="FFC000"/>
              </a:solidFill>
            </a:endParaRPr>
          </a:p>
        </p:txBody>
      </p:sp>
      <p:sp>
        <p:nvSpPr>
          <p:cNvPr id="3" name="Content Placeholder 2"/>
          <p:cNvSpPr>
            <a:spLocks noGrp="1"/>
          </p:cNvSpPr>
          <p:nvPr>
            <p:ph idx="1"/>
          </p:nvPr>
        </p:nvSpPr>
        <p:spPr/>
        <p:txBody>
          <a:bodyPr/>
          <a:lstStyle/>
          <a:p>
            <a:r>
              <a:rPr lang="en-NZ" u="sng" dirty="0">
                <a:solidFill>
                  <a:srgbClr val="FF0000"/>
                </a:solidFill>
              </a:rPr>
              <a:t>Step </a:t>
            </a:r>
            <a:r>
              <a:rPr lang="en-NZ" u="sng" dirty="0" smtClean="0">
                <a:solidFill>
                  <a:srgbClr val="FF0000"/>
                </a:solidFill>
              </a:rPr>
              <a:t>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r>
              <a:rPr lang="en-US" u="sng" dirty="0">
                <a:solidFill>
                  <a:srgbClr val="FF0000"/>
                </a:solidFill>
              </a:rPr>
              <a:t>Step </a:t>
            </a:r>
            <a:r>
              <a:rPr lang="en-US" u="sng" dirty="0" smtClean="0">
                <a:solidFill>
                  <a:srgbClr val="FF0000"/>
                </a:solidFill>
              </a:rPr>
              <a:t>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r>
              <a:rPr lang="en-NZ" u="sng" dirty="0">
                <a:solidFill>
                  <a:srgbClr val="FF0000"/>
                </a:solidFill>
                <a:sym typeface="Arial" pitchFamily="34" charset="0"/>
              </a:rPr>
              <a:t>Step </a:t>
            </a:r>
            <a:r>
              <a:rPr lang="en-NZ" u="sng" dirty="0" smtClean="0">
                <a:solidFill>
                  <a:srgbClr val="FF0000"/>
                </a:solidFill>
                <a:sym typeface="Arial" pitchFamily="34" charset="0"/>
              </a:rPr>
              <a:t>3</a:t>
            </a:r>
            <a:r>
              <a:rPr lang="en-NZ" dirty="0" smtClean="0">
                <a:sym typeface="Arial" pitchFamily="34" charset="0"/>
              </a:rPr>
              <a:t>: </a:t>
            </a:r>
            <a:r>
              <a:rPr lang="en-NZ" dirty="0">
                <a:sym typeface="Arial" pitchFamily="34" charset="0"/>
              </a:rPr>
              <a:t>Without looking down at your blank page, and ONLY looking at your partner’s face, you have </a:t>
            </a:r>
            <a:r>
              <a:rPr lang="en-NZ" b="1" dirty="0">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r>
              <a:rPr lang="en-NZ" u="sng" dirty="0">
                <a:solidFill>
                  <a:srgbClr val="FF0000"/>
                </a:solidFill>
                <a:sym typeface="Arial" pitchFamily="34" charset="0"/>
              </a:rPr>
              <a:t>Step </a:t>
            </a:r>
            <a:r>
              <a:rPr lang="en-NZ" u="sng" dirty="0" smtClean="0">
                <a:solidFill>
                  <a:srgbClr val="FF0000"/>
                </a:solidFill>
                <a:sym typeface="Arial" pitchFamily="34" charset="0"/>
              </a:rPr>
              <a:t>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277213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1397</Words>
  <Application>Microsoft Office PowerPoint</Application>
  <PresentationFormat>Widescreen</PresentationFormat>
  <Paragraphs>143</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Tw Cen MT</vt:lpstr>
      <vt:lpstr>Wingdings</vt:lpstr>
      <vt:lpstr>Office Theme</vt:lpstr>
      <vt:lpstr>Positive Psychology &amp; Rehabilitation</vt:lpstr>
      <vt:lpstr>Outline</vt:lpstr>
      <vt:lpstr>Positive introductions</vt:lpstr>
      <vt:lpstr>What is positive psychology?</vt:lpstr>
      <vt:lpstr>What is positive psychology?</vt:lpstr>
      <vt:lpstr>What is positive psychology?</vt:lpstr>
      <vt:lpstr>What is positive psychology?</vt:lpstr>
      <vt:lpstr>What is positive  psychology? </vt:lpstr>
      <vt:lpstr>Five ways to wellbeing</vt:lpstr>
      <vt:lpstr>Five ways: connect, be active, take notice, keep learning, give</vt:lpstr>
      <vt:lpstr>Positive Health</vt:lpstr>
      <vt:lpstr>Positive Health</vt:lpstr>
      <vt:lpstr>Positive Health</vt:lpstr>
      <vt:lpstr>Positive Health: 3 classes of assets </vt:lpstr>
      <vt:lpstr>Health Assets</vt:lpstr>
      <vt:lpstr>Positive Health: Benefits</vt:lpstr>
      <vt:lpstr>Impact of Subjective Wellbeing on Health</vt:lpstr>
      <vt:lpstr>Impact of Subjective wellbeing on Health</vt:lpstr>
      <vt:lpstr>Predicting good health</vt:lpstr>
      <vt:lpstr>Why care about Positive Health? </vt:lpstr>
      <vt:lpstr>What is positive psychology?</vt:lpstr>
      <vt:lpstr>Peak-end theory</vt:lpstr>
      <vt:lpstr>A wellbeing overview</vt:lpstr>
      <vt:lpstr>Free Association</vt:lpstr>
    </vt:vector>
  </TitlesOfParts>
  <Company>AUT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Positive Psychology</dc:title>
  <dc:creator>ajarden</dc:creator>
  <cp:lastModifiedBy>ajarden</cp:lastModifiedBy>
  <cp:revision>8</cp:revision>
  <dcterms:created xsi:type="dcterms:W3CDTF">2015-07-26T23:11:41Z</dcterms:created>
  <dcterms:modified xsi:type="dcterms:W3CDTF">2015-07-27T03:17:46Z</dcterms:modified>
</cp:coreProperties>
</file>