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07" r:id="rId3"/>
    <p:sldId id="435" r:id="rId4"/>
    <p:sldId id="412" r:id="rId5"/>
    <p:sldId id="413" r:id="rId6"/>
    <p:sldId id="340" r:id="rId7"/>
    <p:sldId id="437" r:id="rId8"/>
    <p:sldId id="436" r:id="rId9"/>
    <p:sldId id="414" r:id="rId10"/>
    <p:sldId id="443" r:id="rId11"/>
    <p:sldId id="438" r:id="rId12"/>
    <p:sldId id="439" r:id="rId13"/>
    <p:sldId id="440" r:id="rId14"/>
    <p:sldId id="456" r:id="rId15"/>
    <p:sldId id="444" r:id="rId16"/>
    <p:sldId id="446" r:id="rId17"/>
    <p:sldId id="447" r:id="rId18"/>
    <p:sldId id="441" r:id="rId19"/>
    <p:sldId id="415" r:id="rId20"/>
    <p:sldId id="434" r:id="rId21"/>
    <p:sldId id="442" r:id="rId22"/>
    <p:sldId id="445" r:id="rId23"/>
    <p:sldId id="416" r:id="rId24"/>
    <p:sldId id="450" r:id="rId25"/>
    <p:sldId id="451" r:id="rId26"/>
    <p:sldId id="448" r:id="rId27"/>
    <p:sldId id="452" r:id="rId28"/>
    <p:sldId id="453" r:id="rId29"/>
    <p:sldId id="449" r:id="rId30"/>
    <p:sldId id="454" r:id="rId31"/>
    <p:sldId id="455" r:id="rId32"/>
    <p:sldId id="428" r:id="rId33"/>
    <p:sldId id="429" r:id="rId34"/>
    <p:sldId id="430" r:id="rId35"/>
    <p:sldId id="431" r:id="rId36"/>
    <p:sldId id="432" r:id="rId37"/>
    <p:sldId id="433" r:id="rId38"/>
    <p:sldId id="394" r:id="rId39"/>
    <p:sldId id="395" r:id="rId40"/>
    <p:sldId id="396" r:id="rId41"/>
    <p:sldId id="397" r:id="rId42"/>
    <p:sldId id="389" r:id="rId43"/>
    <p:sldId id="45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1BE"/>
    <a:srgbClr val="808000"/>
    <a:srgbClr val="6094BE"/>
    <a:srgbClr val="299F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834"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CF07C-C223-47EF-A821-F7DCDF143AFC}" type="datetimeFigureOut">
              <a:rPr lang="en-NZ" smtClean="0"/>
              <a:t>4/12/2017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8077-4905-49AC-B232-09640AC9B9C5}" type="slidenum">
              <a:rPr lang="en-NZ" smtClean="0"/>
              <a:t>‹#›</a:t>
            </a:fld>
            <a:endParaRPr lang="en-NZ"/>
          </a:p>
        </p:txBody>
      </p:sp>
    </p:spTree>
    <p:extLst>
      <p:ext uri="{BB962C8B-B14F-4D97-AF65-F5344CB8AC3E}">
        <p14:creationId xmlns:p14="http://schemas.microsoft.com/office/powerpoint/2010/main" val="261280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398077-4905-49AC-B232-09640AC9B9C5}" type="slidenum">
              <a:rPr lang="en-NZ" smtClean="0"/>
              <a:t>1</a:t>
            </a:fld>
            <a:endParaRPr lang="en-NZ"/>
          </a:p>
        </p:txBody>
      </p:sp>
    </p:spTree>
    <p:extLst>
      <p:ext uri="{BB962C8B-B14F-4D97-AF65-F5344CB8AC3E}">
        <p14:creationId xmlns:p14="http://schemas.microsoft.com/office/powerpoint/2010/main" val="3315822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398077-4905-49AC-B232-09640AC9B9C5}" type="slidenum">
              <a:rPr lang="en-NZ" smtClean="0"/>
              <a:t>43</a:t>
            </a:fld>
            <a:endParaRPr lang="en-NZ"/>
          </a:p>
        </p:txBody>
      </p:sp>
    </p:spTree>
    <p:extLst>
      <p:ext uri="{BB962C8B-B14F-4D97-AF65-F5344CB8AC3E}">
        <p14:creationId xmlns:p14="http://schemas.microsoft.com/office/powerpoint/2010/main" val="169344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89E449-0290-449F-8859-04E43984A215}" type="slidenum">
              <a:rPr lang="en-AU" smtClean="0"/>
              <a:t>32</a:t>
            </a:fld>
            <a:endParaRPr lang="en-AU"/>
          </a:p>
        </p:txBody>
      </p:sp>
    </p:spTree>
    <p:extLst>
      <p:ext uri="{BB962C8B-B14F-4D97-AF65-F5344CB8AC3E}">
        <p14:creationId xmlns:p14="http://schemas.microsoft.com/office/powerpoint/2010/main" val="233725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20A4E-9C82-8A45-B364-C8FB90922633}" type="slidenum">
              <a:rPr lang="en-US" smtClean="0"/>
              <a:t>33</a:t>
            </a:fld>
            <a:endParaRPr lang="en-US"/>
          </a:p>
        </p:txBody>
      </p:sp>
    </p:spTree>
    <p:extLst>
      <p:ext uri="{BB962C8B-B14F-4D97-AF65-F5344CB8AC3E}">
        <p14:creationId xmlns:p14="http://schemas.microsoft.com/office/powerpoint/2010/main" val="8823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89E449-0290-449F-8859-04E43984A215}" type="slidenum">
              <a:rPr lang="en-AU" smtClean="0"/>
              <a:t>34</a:t>
            </a:fld>
            <a:endParaRPr lang="en-AU"/>
          </a:p>
        </p:txBody>
      </p:sp>
    </p:spTree>
    <p:extLst>
      <p:ext uri="{BB962C8B-B14F-4D97-AF65-F5344CB8AC3E}">
        <p14:creationId xmlns:p14="http://schemas.microsoft.com/office/powerpoint/2010/main" val="3867456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endParaRPr lang="en-AU" dirty="0"/>
          </a:p>
        </p:txBody>
      </p:sp>
      <p:sp>
        <p:nvSpPr>
          <p:cNvPr id="4" name="Slide Number Placeholder 3"/>
          <p:cNvSpPr>
            <a:spLocks noGrp="1"/>
          </p:cNvSpPr>
          <p:nvPr>
            <p:ph type="sldNum" sz="quarter" idx="10"/>
          </p:nvPr>
        </p:nvSpPr>
        <p:spPr/>
        <p:txBody>
          <a:bodyPr/>
          <a:lstStyle/>
          <a:p>
            <a:fld id="{6689E449-0290-449F-8859-04E43984A215}" type="slidenum">
              <a:rPr lang="en-AU" smtClean="0"/>
              <a:t>35</a:t>
            </a:fld>
            <a:endParaRPr lang="en-AU"/>
          </a:p>
        </p:txBody>
      </p:sp>
    </p:spTree>
    <p:extLst>
      <p:ext uri="{BB962C8B-B14F-4D97-AF65-F5344CB8AC3E}">
        <p14:creationId xmlns:p14="http://schemas.microsoft.com/office/powerpoint/2010/main" val="635129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a:p>
            <a:endParaRPr lang="en-AU" dirty="0"/>
          </a:p>
        </p:txBody>
      </p:sp>
      <p:sp>
        <p:nvSpPr>
          <p:cNvPr id="4" name="Slide Number Placeholder 3"/>
          <p:cNvSpPr>
            <a:spLocks noGrp="1"/>
          </p:cNvSpPr>
          <p:nvPr>
            <p:ph type="sldNum" sz="quarter" idx="10"/>
          </p:nvPr>
        </p:nvSpPr>
        <p:spPr/>
        <p:txBody>
          <a:bodyPr/>
          <a:lstStyle/>
          <a:p>
            <a:fld id="{9F2C6FF7-96E2-448B-880C-673DB361D541}" type="slidenum">
              <a:rPr lang="en-AU" smtClean="0"/>
              <a:t>36</a:t>
            </a:fld>
            <a:endParaRPr lang="en-AU"/>
          </a:p>
        </p:txBody>
      </p:sp>
    </p:spTree>
    <p:extLst>
      <p:ext uri="{BB962C8B-B14F-4D97-AF65-F5344CB8AC3E}">
        <p14:creationId xmlns:p14="http://schemas.microsoft.com/office/powerpoint/2010/main" val="280318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F2C6FF7-96E2-448B-880C-673DB361D541}" type="slidenum">
              <a:rPr lang="en-AU" smtClean="0"/>
              <a:t>37</a:t>
            </a:fld>
            <a:endParaRPr lang="en-AU"/>
          </a:p>
        </p:txBody>
      </p:sp>
    </p:spTree>
    <p:extLst>
      <p:ext uri="{BB962C8B-B14F-4D97-AF65-F5344CB8AC3E}">
        <p14:creationId xmlns:p14="http://schemas.microsoft.com/office/powerpoint/2010/main" val="139657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39</a:t>
            </a:fld>
            <a:endParaRPr lang="en-AU"/>
          </a:p>
        </p:txBody>
      </p:sp>
    </p:spTree>
    <p:extLst>
      <p:ext uri="{BB962C8B-B14F-4D97-AF65-F5344CB8AC3E}">
        <p14:creationId xmlns:p14="http://schemas.microsoft.com/office/powerpoint/2010/main" val="269379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Projected</a:t>
            </a:r>
            <a:r>
              <a:rPr lang="en-AU" baseline="0" dirty="0"/>
              <a:t> that between 14 000 to 25000 will be lost from the departure of the car industry. Our economy is transforming and is creating significant unemployment. It is our belief that the LMBE Model of teaching resilience skills could be useful to manufacturing workers in anticipation of the unemployment tsunami. </a:t>
            </a:r>
          </a:p>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40</a:t>
            </a:fld>
            <a:endParaRPr lang="en-AU"/>
          </a:p>
        </p:txBody>
      </p:sp>
    </p:spTree>
    <p:extLst>
      <p:ext uri="{BB962C8B-B14F-4D97-AF65-F5344CB8AC3E}">
        <p14:creationId xmlns:p14="http://schemas.microsoft.com/office/powerpoint/2010/main" val="50757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303128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8746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54296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38814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FBF3DEF-C5EA-3C43-A739-822E20F45EBF}"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80521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FBF3DEF-C5EA-3C43-A739-822E20F45EBF}"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9688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FBF3DEF-C5EA-3C43-A739-822E20F45EBF}"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44570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FBF3DEF-C5EA-3C43-A739-822E20F45EBF}"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406856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F3DEF-C5EA-3C43-A739-822E20F45EBF}"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44333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1866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87813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F3DEF-C5EA-3C43-A739-822E20F45EBF}" type="datetimeFigureOut">
              <a:rPr lang="en-US" smtClean="0"/>
              <a:t>12/4/2017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7CA2E-9E73-C04F-8706-43C781F866B7}" type="slidenum">
              <a:rPr lang="en-US" smtClean="0"/>
              <a:t>‹#›</a:t>
            </a:fld>
            <a:endParaRPr lang="en-US"/>
          </a:p>
        </p:txBody>
      </p:sp>
    </p:spTree>
    <p:extLst>
      <p:ext uri="{BB962C8B-B14F-4D97-AF65-F5344CB8AC3E}">
        <p14:creationId xmlns:p14="http://schemas.microsoft.com/office/powerpoint/2010/main" val="111318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tayyabrashid.com/pdf/ppt.pdf"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6"/>
            <a:ext cx="11198593" cy="2501423"/>
          </a:xfrm>
        </p:spPr>
        <p:txBody>
          <a:bodyPr>
            <a:normAutofit fontScale="55000" lnSpcReduction="20000"/>
          </a:bodyPr>
          <a:lstStyle/>
          <a:p>
            <a:r>
              <a:rPr lang="en-AU" sz="5100" dirty="0">
                <a:solidFill>
                  <a:schemeClr val="accent1">
                    <a:lumMod val="75000"/>
                  </a:schemeClr>
                </a:solidFill>
                <a:latin typeface="Arial"/>
                <a:cs typeface="Arial"/>
              </a:rPr>
              <a:t>An invitation to notions related to positive health</a:t>
            </a:r>
          </a:p>
          <a:p>
            <a:endParaRPr lang="en-US" sz="3800" dirty="0">
              <a:latin typeface="Arial"/>
              <a:cs typeface="Arial"/>
            </a:endParaRPr>
          </a:p>
          <a:p>
            <a:r>
              <a:rPr lang="en-US" sz="3800" dirty="0">
                <a:latin typeface="Arial"/>
                <a:cs typeface="Arial"/>
              </a:rPr>
              <a:t>Dr Aaron Jarden &amp; Matt </a:t>
            </a:r>
            <a:r>
              <a:rPr lang="en-US" sz="3800" dirty="0" err="1">
                <a:latin typeface="Arial"/>
                <a:cs typeface="Arial"/>
              </a:rPr>
              <a:t>Iaseillo</a:t>
            </a:r>
            <a:endParaRPr lang="en-US" sz="2800" i="1" dirty="0">
              <a:latin typeface="Arial"/>
              <a:cs typeface="Arial"/>
            </a:endParaRPr>
          </a:p>
          <a:p>
            <a:endParaRPr lang="en-US" sz="2800" dirty="0">
              <a:latin typeface="Arial"/>
              <a:cs typeface="Arial"/>
            </a:endParaRPr>
          </a:p>
          <a:p>
            <a:r>
              <a:rPr lang="en-US" sz="2800" dirty="0">
                <a:latin typeface="Arial"/>
                <a:cs typeface="Arial"/>
              </a:rPr>
              <a:t>aaron.jarden@sahmri.com</a:t>
            </a:r>
          </a:p>
          <a:p>
            <a:endParaRPr lang="en-US" sz="2800" dirty="0">
              <a:latin typeface="Arial"/>
              <a:cs typeface="Arial"/>
            </a:endParaRPr>
          </a:p>
          <a:p>
            <a:endParaRPr lang="en-US" sz="2000" dirty="0">
              <a:latin typeface="Arial"/>
              <a:cs typeface="Arial"/>
            </a:endParaRPr>
          </a:p>
          <a:p>
            <a:r>
              <a:rPr lang="en-US" sz="2000" dirty="0">
                <a:latin typeface="Arial"/>
                <a:cs typeface="Arial"/>
              </a:rPr>
              <a:t>5</a:t>
            </a:r>
            <a:r>
              <a:rPr lang="en-US" sz="2000" baseline="30000" dirty="0">
                <a:latin typeface="Arial"/>
                <a:cs typeface="Arial"/>
              </a:rPr>
              <a:t>th</a:t>
            </a:r>
            <a:r>
              <a:rPr lang="en-US" sz="2000" dirty="0">
                <a:latin typeface="Arial"/>
                <a:cs typeface="Arial"/>
              </a:rPr>
              <a:t> December 2017</a:t>
            </a:r>
          </a:p>
          <a:p>
            <a:endParaRPr lang="en-US" sz="2000" dirty="0">
              <a:latin typeface="Arial"/>
              <a:cs typeface="Arial"/>
            </a:endParaRPr>
          </a:p>
          <a:p>
            <a:r>
              <a:rPr lang="en-NZ" sz="2100"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pic>
        <p:nvPicPr>
          <p:cNvPr id="5" name="Picture 4">
            <a:extLst>
              <a:ext uri="{FF2B5EF4-FFF2-40B4-BE49-F238E27FC236}">
                <a16:creationId xmlns:a16="http://schemas.microsoft.com/office/drawing/2014/main" id="{DCEBBE79-98B6-49F8-943F-E7D9127D6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585" y="5327515"/>
            <a:ext cx="1042338" cy="1042338"/>
          </a:xfrm>
          <a:prstGeom prst="rect">
            <a:avLst/>
          </a:prstGeom>
        </p:spPr>
      </p:pic>
      <p:pic>
        <p:nvPicPr>
          <p:cNvPr id="7" name="Picture 6">
            <a:extLst>
              <a:ext uri="{FF2B5EF4-FFF2-40B4-BE49-F238E27FC236}">
                <a16:creationId xmlns:a16="http://schemas.microsoft.com/office/drawing/2014/main" id="{26BA9140-8446-4045-8A1D-4FB05180A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597824" y="5327515"/>
            <a:ext cx="1042338" cy="1042338"/>
          </a:xfrm>
          <a:prstGeom prst="rect">
            <a:avLst/>
          </a:prstGeom>
        </p:spPr>
      </p:pic>
    </p:spTree>
    <p:extLst>
      <p:ext uri="{BB962C8B-B14F-4D97-AF65-F5344CB8AC3E}">
        <p14:creationId xmlns:p14="http://schemas.microsoft.com/office/powerpoint/2010/main" val="69667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health? </a:t>
            </a:r>
          </a:p>
          <a:p>
            <a:pPr>
              <a:spcAft>
                <a:spcPts val="600"/>
              </a:spcAft>
            </a:pPr>
            <a:r>
              <a:rPr lang="en-AU" sz="2000" dirty="0">
                <a:latin typeface="Arial"/>
                <a:cs typeface="Arial"/>
              </a:rPr>
              <a:t>Health assets: </a:t>
            </a: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pic>
        <p:nvPicPr>
          <p:cNvPr id="5" name="Picture 2">
            <a:extLst>
              <a:ext uri="{FF2B5EF4-FFF2-40B4-BE49-F238E27FC236}">
                <a16:creationId xmlns:a16="http://schemas.microsoft.com/office/drawing/2014/main" id="{026B9521-0A9F-4190-97BC-4847255F64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047" t="18099" r="2254" b="30551"/>
          <a:stretch/>
        </p:blipFill>
        <p:spPr bwMode="auto">
          <a:xfrm>
            <a:off x="9973559" y="4611943"/>
            <a:ext cx="2218441" cy="224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le 8">
            <a:extLst>
              <a:ext uri="{FF2B5EF4-FFF2-40B4-BE49-F238E27FC236}">
                <a16:creationId xmlns:a16="http://schemas.microsoft.com/office/drawing/2014/main" id="{D65BDBF5-4616-485C-8BC3-333600251729}"/>
              </a:ext>
            </a:extLst>
          </p:cNvPr>
          <p:cNvGraphicFramePr>
            <a:graphicFrameLocks noGrp="1"/>
          </p:cNvGraphicFramePr>
          <p:nvPr>
            <p:extLst>
              <p:ext uri="{D42A27DB-BD31-4B8C-83A1-F6EECF244321}">
                <p14:modId xmlns:p14="http://schemas.microsoft.com/office/powerpoint/2010/main" val="1154542984"/>
              </p:ext>
            </p:extLst>
          </p:nvPr>
        </p:nvGraphicFramePr>
        <p:xfrm>
          <a:off x="168430" y="2254456"/>
          <a:ext cx="9739221" cy="4603544"/>
        </p:xfrm>
        <a:graphic>
          <a:graphicData uri="http://schemas.openxmlformats.org/drawingml/2006/table">
            <a:tbl>
              <a:tblPr firstRow="1" bandRow="1">
                <a:tableStyleId>{5C22544A-7EE6-4342-B048-85BDC9FD1C3A}</a:tableStyleId>
              </a:tblPr>
              <a:tblGrid>
                <a:gridCol w="3246407">
                  <a:extLst>
                    <a:ext uri="{9D8B030D-6E8A-4147-A177-3AD203B41FA5}">
                      <a16:colId xmlns:a16="http://schemas.microsoft.com/office/drawing/2014/main" val="20000"/>
                    </a:ext>
                  </a:extLst>
                </a:gridCol>
                <a:gridCol w="3246407">
                  <a:extLst>
                    <a:ext uri="{9D8B030D-6E8A-4147-A177-3AD203B41FA5}">
                      <a16:colId xmlns:a16="http://schemas.microsoft.com/office/drawing/2014/main" val="20001"/>
                    </a:ext>
                  </a:extLst>
                </a:gridCol>
                <a:gridCol w="3246407">
                  <a:extLst>
                    <a:ext uri="{9D8B030D-6E8A-4147-A177-3AD203B41FA5}">
                      <a16:colId xmlns:a16="http://schemas.microsoft.com/office/drawing/2014/main" val="20002"/>
                    </a:ext>
                  </a:extLst>
                </a:gridCol>
              </a:tblGrid>
              <a:tr h="588582">
                <a:tc>
                  <a:txBody>
                    <a:bodyPr/>
                    <a:lstStyle/>
                    <a:p>
                      <a:r>
                        <a:rPr lang="en-NZ" dirty="0"/>
                        <a:t>Biological assets </a:t>
                      </a:r>
                    </a:p>
                  </a:txBody>
                  <a:tcPr/>
                </a:tc>
                <a:tc>
                  <a:txBody>
                    <a:bodyPr/>
                    <a:lstStyle/>
                    <a:p>
                      <a:r>
                        <a:rPr lang="en-NZ" dirty="0"/>
                        <a:t>Functional assets </a:t>
                      </a:r>
                    </a:p>
                  </a:txBody>
                  <a:tcPr/>
                </a:tc>
                <a:tc>
                  <a:txBody>
                    <a:bodyPr/>
                    <a:lstStyle/>
                    <a:p>
                      <a:r>
                        <a:rPr lang="en-NZ" dirty="0"/>
                        <a:t>Subjective (psychological) assets </a:t>
                      </a:r>
                    </a:p>
                  </a:txBody>
                  <a:tcPr/>
                </a:tc>
                <a:extLst>
                  <a:ext uri="{0D108BD9-81ED-4DB2-BD59-A6C34878D82A}">
                    <a16:rowId xmlns:a16="http://schemas.microsoft.com/office/drawing/2014/main" val="10000"/>
                  </a:ext>
                </a:extLst>
              </a:tr>
              <a:tr h="336333">
                <a:tc>
                  <a:txBody>
                    <a:bodyPr/>
                    <a:lstStyle/>
                    <a:p>
                      <a:r>
                        <a:rPr lang="en-NZ" dirty="0"/>
                        <a:t>high heart rate variability</a:t>
                      </a:r>
                    </a:p>
                  </a:txBody>
                  <a:tcPr/>
                </a:tc>
                <a:tc>
                  <a:txBody>
                    <a:bodyPr/>
                    <a:lstStyle/>
                    <a:p>
                      <a:r>
                        <a:rPr lang="en-NZ" dirty="0"/>
                        <a:t>notable sensory acuity</a:t>
                      </a:r>
                    </a:p>
                  </a:txBody>
                  <a:tcPr/>
                </a:tc>
                <a:tc>
                  <a:txBody>
                    <a:bodyPr/>
                    <a:lstStyle/>
                    <a:p>
                      <a:r>
                        <a:rPr lang="en-NZ" dirty="0"/>
                        <a:t>zest</a:t>
                      </a:r>
                    </a:p>
                  </a:txBody>
                  <a:tcPr/>
                </a:tc>
                <a:extLst>
                  <a:ext uri="{0D108BD9-81ED-4DB2-BD59-A6C34878D82A}">
                    <a16:rowId xmlns:a16="http://schemas.microsoft.com/office/drawing/2014/main" val="10001"/>
                  </a:ext>
                </a:extLst>
              </a:tr>
              <a:tr h="1597580">
                <a:tc>
                  <a:txBody>
                    <a:bodyPr/>
                    <a:lstStyle/>
                    <a:p>
                      <a:r>
                        <a:rPr lang="en-NZ" dirty="0"/>
                        <a:t>high </a:t>
                      </a:r>
                      <a:r>
                        <a:rPr lang="en-NZ" dirty="0" err="1"/>
                        <a:t>HDL</a:t>
                      </a:r>
                      <a:r>
                        <a:rPr lang="en-NZ" dirty="0"/>
                        <a:t>/</a:t>
                      </a:r>
                      <a:r>
                        <a:rPr lang="en-NZ" dirty="0" err="1"/>
                        <a:t>LDL</a:t>
                      </a:r>
                      <a:r>
                        <a:rPr lang="en-NZ" dirty="0"/>
                        <a:t> ratio</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NZ" dirty="0"/>
                        <a:t>exceptional central nervous system function (e.g., balance, coordination, cognition, and memory).</a:t>
                      </a:r>
                    </a:p>
                    <a:p>
                      <a:endParaRPr lang="en-NZ" dirty="0"/>
                    </a:p>
                  </a:txBody>
                  <a:tcPr/>
                </a:tc>
                <a:tc>
                  <a:txBody>
                    <a:bodyPr/>
                    <a:lstStyle/>
                    <a:p>
                      <a:r>
                        <a:rPr lang="en-NZ" dirty="0"/>
                        <a:t>hope</a:t>
                      </a:r>
                    </a:p>
                  </a:txBody>
                  <a:tcPr/>
                </a:tc>
                <a:extLst>
                  <a:ext uri="{0D108BD9-81ED-4DB2-BD59-A6C34878D82A}">
                    <a16:rowId xmlns:a16="http://schemas.microsoft.com/office/drawing/2014/main" val="10002"/>
                  </a:ext>
                </a:extLst>
              </a:tr>
              <a:tr h="336333">
                <a:tc>
                  <a:txBody>
                    <a:bodyPr/>
                    <a:lstStyle/>
                    <a:p>
                      <a:r>
                        <a:rPr lang="en-NZ" dirty="0"/>
                        <a:t>high VO</a:t>
                      </a:r>
                      <a:r>
                        <a:rPr lang="en-NZ" baseline="-25000" dirty="0"/>
                        <a:t>2</a:t>
                      </a:r>
                      <a:r>
                        <a:rPr lang="en-NZ" dirty="0"/>
                        <a:t> max</a:t>
                      </a:r>
                    </a:p>
                  </a:txBody>
                  <a:tcPr/>
                </a:tc>
                <a:tc>
                  <a:txBody>
                    <a:bodyPr/>
                    <a:lstStyle/>
                    <a:p>
                      <a:r>
                        <a:rPr lang="en-NZ" dirty="0"/>
                        <a:t>social integration</a:t>
                      </a:r>
                    </a:p>
                  </a:txBody>
                  <a:tcPr/>
                </a:tc>
                <a:tc>
                  <a:txBody>
                    <a:bodyPr/>
                    <a:lstStyle/>
                    <a:p>
                      <a:r>
                        <a:rPr lang="en-NZ" dirty="0"/>
                        <a:t>life satisfaction</a:t>
                      </a:r>
                    </a:p>
                  </a:txBody>
                  <a:tcPr/>
                </a:tc>
                <a:extLst>
                  <a:ext uri="{0D108BD9-81ED-4DB2-BD59-A6C34878D82A}">
                    <a16:rowId xmlns:a16="http://schemas.microsoft.com/office/drawing/2014/main" val="10003"/>
                  </a:ext>
                </a:extLst>
              </a:tr>
              <a:tr h="336333">
                <a:tc>
                  <a:txBody>
                    <a:bodyPr/>
                    <a:lstStyle/>
                    <a:p>
                      <a:r>
                        <a:rPr lang="en-NZ" dirty="0"/>
                        <a:t>greater telomere length</a:t>
                      </a:r>
                    </a:p>
                  </a:txBody>
                  <a:tcPr/>
                </a:tc>
                <a:tc>
                  <a:txBody>
                    <a:bodyPr/>
                    <a:lstStyle/>
                    <a:p>
                      <a:r>
                        <a:rPr lang="en-NZ" dirty="0"/>
                        <a:t>marriage / relationships</a:t>
                      </a:r>
                      <a:r>
                        <a:rPr lang="en-NZ" baseline="0" dirty="0"/>
                        <a:t> </a:t>
                      </a:r>
                      <a:endParaRPr lang="en-NZ" dirty="0"/>
                    </a:p>
                  </a:txBody>
                  <a:tcPr/>
                </a:tc>
                <a:tc>
                  <a:txBody>
                    <a:bodyPr/>
                    <a:lstStyle/>
                    <a:p>
                      <a:r>
                        <a:rPr lang="en-NZ" dirty="0"/>
                        <a:t>happiness</a:t>
                      </a:r>
                    </a:p>
                  </a:txBody>
                  <a:tcPr/>
                </a:tc>
                <a:extLst>
                  <a:ext uri="{0D108BD9-81ED-4DB2-BD59-A6C34878D82A}">
                    <a16:rowId xmlns:a16="http://schemas.microsoft.com/office/drawing/2014/main" val="10004"/>
                  </a:ext>
                </a:extLst>
              </a:tr>
              <a:tr h="336333">
                <a:tc>
                  <a:txBody>
                    <a:bodyPr/>
                    <a:lstStyle/>
                    <a:p>
                      <a:r>
                        <a:rPr lang="en-NZ" dirty="0"/>
                        <a:t>low BMI</a:t>
                      </a:r>
                    </a:p>
                  </a:txBody>
                  <a:tcPr/>
                </a:tc>
                <a:tc>
                  <a:txBody>
                    <a:bodyPr/>
                    <a:lstStyle/>
                    <a:p>
                      <a:endParaRPr lang="en-NZ"/>
                    </a:p>
                  </a:txBody>
                  <a:tcPr/>
                </a:tc>
                <a:tc>
                  <a:txBody>
                    <a:bodyPr/>
                    <a:lstStyle/>
                    <a:p>
                      <a:r>
                        <a:rPr lang="en-NZ" dirty="0"/>
                        <a:t>positive emotion</a:t>
                      </a:r>
                    </a:p>
                  </a:txBody>
                  <a:tcPr/>
                </a:tc>
                <a:extLst>
                  <a:ext uri="{0D108BD9-81ED-4DB2-BD59-A6C34878D82A}">
                    <a16:rowId xmlns:a16="http://schemas.microsoft.com/office/drawing/2014/main" val="10005"/>
                  </a:ext>
                </a:extLst>
              </a:tr>
              <a:tr h="588582">
                <a:tc>
                  <a:txBody>
                    <a:bodyPr/>
                    <a:lstStyle/>
                    <a:p>
                      <a:r>
                        <a:rPr lang="en-NZ" dirty="0"/>
                        <a:t>high levels of neuropeptide Y</a:t>
                      </a:r>
                    </a:p>
                  </a:txBody>
                  <a:tcPr/>
                </a:tc>
                <a:tc>
                  <a:txBody>
                    <a:bodyPr/>
                    <a:lstStyle/>
                    <a:p>
                      <a:endParaRPr lang="en-NZ"/>
                    </a:p>
                  </a:txBody>
                  <a:tcPr/>
                </a:tc>
                <a:tc>
                  <a:txBody>
                    <a:bodyPr/>
                    <a:lstStyle/>
                    <a:p>
                      <a:r>
                        <a:rPr lang="en-NZ" dirty="0"/>
                        <a:t>curiosity</a:t>
                      </a:r>
                    </a:p>
                  </a:txBody>
                  <a:tcPr/>
                </a:tc>
                <a:extLst>
                  <a:ext uri="{0D108BD9-81ED-4DB2-BD59-A6C34878D82A}">
                    <a16:rowId xmlns:a16="http://schemas.microsoft.com/office/drawing/2014/main" val="10006"/>
                  </a:ext>
                </a:extLst>
              </a:tr>
              <a:tr h="336333">
                <a:tc>
                  <a:txBody>
                    <a:bodyPr/>
                    <a:lstStyle/>
                    <a:p>
                      <a:r>
                        <a:rPr lang="en-NZ" dirty="0"/>
                        <a:t>low levels of fibrinogen</a:t>
                      </a:r>
                    </a:p>
                  </a:txBody>
                  <a:tcPr/>
                </a:tc>
                <a:tc>
                  <a:txBody>
                    <a:bodyPr/>
                    <a:lstStyle/>
                    <a:p>
                      <a:endParaRPr lang="en-NZ"/>
                    </a:p>
                  </a:txBody>
                  <a:tcPr/>
                </a:tc>
                <a:tc>
                  <a:txBody>
                    <a:bodyPr/>
                    <a:lstStyle/>
                    <a:p>
                      <a:r>
                        <a:rPr lang="en-NZ" dirty="0"/>
                        <a:t>optimism</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938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health? </a:t>
            </a:r>
          </a:p>
          <a:p>
            <a:pPr>
              <a:spcAft>
                <a:spcPts val="600"/>
              </a:spcAft>
            </a:pPr>
            <a:r>
              <a:rPr lang="en-AU" sz="2000" dirty="0">
                <a:latin typeface="Arial"/>
                <a:cs typeface="Arial"/>
              </a:rPr>
              <a:t>An example, kindness and heart health:</a:t>
            </a:r>
          </a:p>
          <a:p>
            <a:pPr lvl="1">
              <a:spcAft>
                <a:spcPts val="600"/>
              </a:spcAft>
            </a:pPr>
            <a:r>
              <a:rPr lang="en-AU" sz="2000" dirty="0">
                <a:latin typeface="Arial"/>
                <a:cs typeface="Arial"/>
              </a:rPr>
              <a:t>Oxytocin causes the release of nitric oxide in blood vessels, which dilates the blood vessels. This reduces blood pressure and therefore oxytocin is known as a ‘cardioprotective’ hormone because it protects the heart by lowering blood pressure. </a:t>
            </a:r>
          </a:p>
          <a:p>
            <a:pPr lvl="1">
              <a:spcAft>
                <a:spcPts val="600"/>
              </a:spcAft>
            </a:pPr>
            <a:r>
              <a:rPr lang="en-AU" sz="2000" dirty="0">
                <a:latin typeface="Arial"/>
                <a:cs typeface="Arial"/>
              </a:rPr>
              <a:t>We know that acts of kindness can produce oxytocin and therefore kindness can be said to be cardioprotective. Other similar notions, like compassion training, also have the same effect… </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pic>
        <p:nvPicPr>
          <p:cNvPr id="3074" name="Picture 2" descr="http://www.eatfithealth.com/wp-content/uploads/2017/02/heart.jpg">
            <a:extLst>
              <a:ext uri="{FF2B5EF4-FFF2-40B4-BE49-F238E27FC236}">
                <a16:creationId xmlns:a16="http://schemas.microsoft.com/office/drawing/2014/main" id="{3C1238B3-F958-4F22-8642-B6E0966BD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669" y="4776678"/>
            <a:ext cx="2880728" cy="191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8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health? </a:t>
            </a:r>
          </a:p>
          <a:p>
            <a:pPr>
              <a:spcAft>
                <a:spcPts val="600"/>
              </a:spcAft>
            </a:pPr>
            <a:r>
              <a:rPr lang="en-AU" sz="2000" dirty="0">
                <a:latin typeface="Arial"/>
                <a:cs typeface="Arial"/>
              </a:rPr>
              <a:t>Another example, optimism and cardiovascular disease (CVD)</a:t>
            </a:r>
          </a:p>
          <a:p>
            <a:pPr>
              <a:spcAft>
                <a:spcPts val="600"/>
              </a:spcAft>
            </a:pPr>
            <a:r>
              <a:rPr lang="en-AU" sz="2000" dirty="0">
                <a:latin typeface="Arial"/>
                <a:cs typeface="Arial"/>
              </a:rPr>
              <a:t>In the mid-1980s, </a:t>
            </a:r>
            <a:r>
              <a:rPr lang="en-AU" sz="2000" dirty="0">
                <a:solidFill>
                  <a:srgbClr val="3381BE"/>
                </a:solidFill>
                <a:latin typeface="Arial"/>
                <a:cs typeface="Arial"/>
              </a:rPr>
              <a:t>120 men from San Francisco had their first heart attacks</a:t>
            </a:r>
            <a:r>
              <a:rPr lang="en-AU" sz="2000" dirty="0">
                <a:latin typeface="Arial"/>
                <a:cs typeface="Arial"/>
              </a:rPr>
              <a:t>, and they served as the untreated control group in the MR FIT study. This study disappointed many psychologists and cardiologists by ultimately finding no effect on CVD by training to change these men’s personalities from type A (aggressive, time urgent, and hostile) to type B (</a:t>
            </a:r>
            <a:r>
              <a:rPr lang="en-AU" sz="2000" dirty="0" err="1">
                <a:latin typeface="Arial"/>
                <a:cs typeface="Arial"/>
              </a:rPr>
              <a:t>easygoing</a:t>
            </a:r>
            <a:r>
              <a:rPr lang="en-AU" sz="2000" dirty="0">
                <a:latin typeface="Arial"/>
                <a:cs typeface="Arial"/>
              </a:rPr>
              <a:t>). </a:t>
            </a:r>
          </a:p>
          <a:p>
            <a:pPr>
              <a:spcAft>
                <a:spcPts val="600"/>
              </a:spcAft>
            </a:pPr>
            <a:r>
              <a:rPr lang="en-AU" sz="2000" dirty="0">
                <a:latin typeface="Arial"/>
                <a:cs typeface="Arial"/>
              </a:rPr>
              <a:t>So much was known about their first heart attacks: Extent of damage to the heart, blood pressure, cholesterol, body mass, and lifestyle - all the traditional risk factors for cardiovascular disease. In addition, the men were all interviewed about their lives: Family, job, and hobbies. </a:t>
            </a:r>
          </a:p>
          <a:p>
            <a:pPr>
              <a:spcAft>
                <a:spcPts val="600"/>
              </a:spcAft>
            </a:pPr>
            <a:r>
              <a:rPr lang="en-AU" sz="2000" dirty="0">
                <a:solidFill>
                  <a:srgbClr val="3381BE"/>
                </a:solidFill>
                <a:latin typeface="Arial"/>
                <a:cs typeface="Arial"/>
              </a:rPr>
              <a:t>Seligman: We took every single “because” statement from each of their videotaped interviews and coded it for optimism and pessimism.</a:t>
            </a: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spTree>
    <p:extLst>
      <p:ext uri="{BB962C8B-B14F-4D97-AF65-F5344CB8AC3E}">
        <p14:creationId xmlns:p14="http://schemas.microsoft.com/office/powerpoint/2010/main" val="78008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health? </a:t>
            </a:r>
          </a:p>
          <a:p>
            <a:pPr>
              <a:spcAft>
                <a:spcPts val="600"/>
              </a:spcAft>
            </a:pPr>
            <a:r>
              <a:rPr lang="en-AU" sz="2000" dirty="0">
                <a:latin typeface="Arial"/>
                <a:cs typeface="Arial"/>
              </a:rPr>
              <a:t>Within </a:t>
            </a:r>
            <a:r>
              <a:rPr lang="en-AU" sz="2000" dirty="0">
                <a:solidFill>
                  <a:srgbClr val="3381BE"/>
                </a:solidFill>
                <a:latin typeface="Arial"/>
                <a:cs typeface="Arial"/>
              </a:rPr>
              <a:t>eight and a half years</a:t>
            </a:r>
            <a:r>
              <a:rPr lang="en-AU" sz="2000" dirty="0">
                <a:latin typeface="Arial"/>
                <a:cs typeface="Arial"/>
              </a:rPr>
              <a:t>, half the men had died of a second heart attack, and we opened the sealed envelope. </a:t>
            </a:r>
          </a:p>
          <a:p>
            <a:pPr>
              <a:spcAft>
                <a:spcPts val="600"/>
              </a:spcAft>
            </a:pPr>
            <a:r>
              <a:rPr lang="en-AU" sz="2000" dirty="0">
                <a:solidFill>
                  <a:srgbClr val="3381BE"/>
                </a:solidFill>
                <a:latin typeface="Arial"/>
                <a:cs typeface="Arial"/>
              </a:rPr>
              <a:t>Could we predict who would have a second heart attack</a:t>
            </a:r>
            <a:r>
              <a:rPr lang="en-AU" sz="2000" dirty="0">
                <a:latin typeface="Arial"/>
                <a:cs typeface="Arial"/>
              </a:rPr>
              <a:t>? </a:t>
            </a:r>
          </a:p>
          <a:p>
            <a:pPr>
              <a:spcAft>
                <a:spcPts val="600"/>
              </a:spcAft>
            </a:pPr>
            <a:r>
              <a:rPr lang="en-AU" sz="2000" dirty="0">
                <a:latin typeface="Arial"/>
                <a:cs typeface="Arial"/>
              </a:rPr>
              <a:t>None of the usual risk factors predicted death: Not blood pressure, not cholesterol, not even how extensive the damage from the first heart attack. </a:t>
            </a:r>
          </a:p>
          <a:p>
            <a:pPr>
              <a:spcAft>
                <a:spcPts val="600"/>
              </a:spcAft>
            </a:pPr>
            <a:r>
              <a:rPr lang="en-AU" sz="2000" dirty="0">
                <a:solidFill>
                  <a:srgbClr val="3381BE"/>
                </a:solidFill>
                <a:latin typeface="Arial"/>
                <a:cs typeface="Arial"/>
              </a:rPr>
              <a:t>Only optimism, eight and a half years earlier, predicted a second heart attack: Of the sixteen most pessimistic men, fifteen died. Of the sixteen most optimistic men, only five died</a:t>
            </a:r>
            <a:r>
              <a:rPr lang="en-AU" sz="2000" dirty="0">
                <a:latin typeface="Arial"/>
                <a:cs typeface="Arial"/>
              </a:rPr>
              <a:t>.</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spTree>
    <p:extLst>
      <p:ext uri="{BB962C8B-B14F-4D97-AF65-F5344CB8AC3E}">
        <p14:creationId xmlns:p14="http://schemas.microsoft.com/office/powerpoint/2010/main" val="1829643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health? </a:t>
            </a:r>
          </a:p>
          <a:p>
            <a:pPr>
              <a:spcAft>
                <a:spcPts val="600"/>
              </a:spcAft>
            </a:pPr>
            <a:r>
              <a:rPr lang="en-AU" sz="2000" dirty="0">
                <a:latin typeface="Arial"/>
                <a:cs typeface="Arial"/>
              </a:rPr>
              <a:t>All studies of optimism and CVD converge on the conclusion that optimism is strongly related to protection from cardiovascular disease. This holds even correcting for all the traditional risk factors such as obesity, smoking, excessive alcohol use, high cholesterol, and hypertension. It even holds correcting for depression, correcting for perceived stress, and correcting for momentary positive emotions. It holds over different ways of measuring optimism. </a:t>
            </a:r>
          </a:p>
          <a:p>
            <a:pPr>
              <a:spcAft>
                <a:spcPts val="600"/>
              </a:spcAft>
            </a:pPr>
            <a:r>
              <a:rPr lang="en-AU" sz="2000" dirty="0">
                <a:solidFill>
                  <a:srgbClr val="FF0000"/>
                </a:solidFill>
                <a:latin typeface="Arial"/>
                <a:cs typeface="Arial"/>
              </a:rPr>
              <a:t>However, note that an optimistic viewpoint can hinder help seeking and adoption of medical advice.</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spTree>
    <p:extLst>
      <p:ext uri="{BB962C8B-B14F-4D97-AF65-F5344CB8AC3E}">
        <p14:creationId xmlns:p14="http://schemas.microsoft.com/office/powerpoint/2010/main" val="24470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Benefits of positive health? </a:t>
            </a:r>
          </a:p>
          <a:p>
            <a:pPr>
              <a:spcAft>
                <a:spcPts val="600"/>
              </a:spcAft>
            </a:pPr>
            <a:r>
              <a:rPr lang="en-AU" sz="1800" dirty="0">
                <a:latin typeface="Arial"/>
                <a:cs typeface="Arial"/>
              </a:rPr>
              <a:t>Increased longevity.</a:t>
            </a:r>
          </a:p>
          <a:p>
            <a:pPr>
              <a:spcAft>
                <a:spcPts val="600"/>
              </a:spcAft>
            </a:pPr>
            <a:r>
              <a:rPr lang="en-AU" sz="1800" dirty="0">
                <a:latin typeface="Arial"/>
                <a:cs typeface="Arial"/>
              </a:rPr>
              <a:t>Better mental health (</a:t>
            </a:r>
            <a:r>
              <a:rPr lang="en-AU" sz="1800" dirty="0" err="1">
                <a:latin typeface="Arial"/>
                <a:cs typeface="Arial"/>
              </a:rPr>
              <a:t>esp</a:t>
            </a:r>
            <a:r>
              <a:rPr lang="en-AU" sz="1800" dirty="0">
                <a:latin typeface="Arial"/>
                <a:cs typeface="Arial"/>
              </a:rPr>
              <a:t> in aging).</a:t>
            </a:r>
          </a:p>
          <a:p>
            <a:pPr>
              <a:spcAft>
                <a:spcPts val="600"/>
              </a:spcAft>
            </a:pPr>
            <a:r>
              <a:rPr lang="en-AU" sz="1800" dirty="0">
                <a:latin typeface="Arial"/>
                <a:cs typeface="Arial"/>
              </a:rPr>
              <a:t>Better prognosis when ill.</a:t>
            </a:r>
          </a:p>
          <a:p>
            <a:pPr>
              <a:spcAft>
                <a:spcPts val="600"/>
              </a:spcAft>
            </a:pPr>
            <a:r>
              <a:rPr lang="en-AU" sz="1800" dirty="0">
                <a:latin typeface="Arial"/>
                <a:cs typeface="Arial"/>
              </a:rPr>
              <a:t>Higher achievement. </a:t>
            </a:r>
          </a:p>
          <a:p>
            <a:pPr>
              <a:spcAft>
                <a:spcPts val="600"/>
              </a:spcAft>
            </a:pPr>
            <a:r>
              <a:rPr lang="en-AU" sz="1800" dirty="0">
                <a:latin typeface="Arial"/>
                <a:cs typeface="Arial"/>
              </a:rPr>
              <a:t>Decreased health costs.</a:t>
            </a:r>
          </a:p>
          <a:p>
            <a:pPr>
              <a:spcAft>
                <a:spcPts val="600"/>
              </a:spcAft>
            </a:pPr>
            <a:endParaRPr lang="en-AU" sz="1800" dirty="0">
              <a:latin typeface="Arial"/>
              <a:cs typeface="Arial"/>
            </a:endParaRPr>
          </a:p>
          <a:p>
            <a:pPr>
              <a:spcAft>
                <a:spcPts val="600"/>
              </a:spcAft>
            </a:pPr>
            <a:endParaRPr lang="en-AU" sz="1800" dirty="0">
              <a:latin typeface="Arial"/>
              <a:cs typeface="Arial"/>
            </a:endParaRPr>
          </a:p>
          <a:p>
            <a:pPr>
              <a:spcAft>
                <a:spcPts val="600"/>
              </a:spcAft>
            </a:pPr>
            <a:r>
              <a:rPr lang="en-AU" sz="1800" dirty="0">
                <a:solidFill>
                  <a:srgbClr val="3381BE"/>
                </a:solidFill>
                <a:latin typeface="Arial"/>
                <a:cs typeface="Arial"/>
              </a:rPr>
              <a:t>Higher levels of positive emotions protect against various illness:</a:t>
            </a:r>
          </a:p>
          <a:p>
            <a:pPr lvl="1">
              <a:spcAft>
                <a:spcPts val="600"/>
              </a:spcAft>
            </a:pPr>
            <a:r>
              <a:rPr lang="en-AU" sz="1400" dirty="0">
                <a:solidFill>
                  <a:srgbClr val="3381BE"/>
                </a:solidFill>
                <a:latin typeface="Arial"/>
                <a:cs typeface="Arial"/>
              </a:rPr>
              <a:t>Heart disease (not just protective, better recovery).</a:t>
            </a:r>
          </a:p>
          <a:p>
            <a:pPr lvl="1">
              <a:spcAft>
                <a:spcPts val="600"/>
              </a:spcAft>
            </a:pPr>
            <a:r>
              <a:rPr lang="en-AU" sz="1400" dirty="0">
                <a:solidFill>
                  <a:srgbClr val="3381BE"/>
                </a:solidFill>
                <a:latin typeface="Arial"/>
                <a:cs typeface="Arial"/>
              </a:rPr>
              <a:t>Winter colds (rhinovirus).</a:t>
            </a:r>
          </a:p>
          <a:p>
            <a:pPr>
              <a:spcAft>
                <a:spcPts val="600"/>
              </a:spcAft>
            </a:pPr>
            <a:endParaRPr lang="en-AU" sz="1800" dirty="0">
              <a:latin typeface="Arial"/>
              <a:cs typeface="Arial"/>
            </a:endParaRP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pic>
        <p:nvPicPr>
          <p:cNvPr id="5" name="Picture 4">
            <a:extLst>
              <a:ext uri="{FF2B5EF4-FFF2-40B4-BE49-F238E27FC236}">
                <a16:creationId xmlns:a16="http://schemas.microsoft.com/office/drawing/2014/main" id="{F31FA919-B125-43C3-9A0E-875C800846F9}"/>
              </a:ext>
            </a:extLst>
          </p:cNvPr>
          <p:cNvPicPr>
            <a:picLocks noChangeAspect="1"/>
          </p:cNvPicPr>
          <p:nvPr/>
        </p:nvPicPr>
        <p:blipFill rotWithShape="1">
          <a:blip r:embed="rId3"/>
          <a:srcRect l="42507" t="26169" r="27131" b="41445"/>
          <a:stretch/>
        </p:blipFill>
        <p:spPr>
          <a:xfrm>
            <a:off x="6306054" y="1194250"/>
            <a:ext cx="5256583" cy="3153950"/>
          </a:xfrm>
          <a:prstGeom prst="rect">
            <a:avLst/>
          </a:prstGeom>
        </p:spPr>
      </p:pic>
      <p:cxnSp>
        <p:nvCxnSpPr>
          <p:cNvPr id="3" name="Straight Arrow Connector 2">
            <a:extLst>
              <a:ext uri="{FF2B5EF4-FFF2-40B4-BE49-F238E27FC236}">
                <a16:creationId xmlns:a16="http://schemas.microsoft.com/office/drawing/2014/main" id="{DF09190A-ADE3-49F4-81A8-1E831328B180}"/>
              </a:ext>
            </a:extLst>
          </p:cNvPr>
          <p:cNvCxnSpPr>
            <a:cxnSpLocks/>
          </p:cNvCxnSpPr>
          <p:nvPr/>
        </p:nvCxnSpPr>
        <p:spPr>
          <a:xfrm>
            <a:off x="3168713" y="2000816"/>
            <a:ext cx="27884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2687A02-CEF8-4FCD-BC13-5735C87B400E}"/>
              </a:ext>
            </a:extLst>
          </p:cNvPr>
          <p:cNvCxnSpPr>
            <a:cxnSpLocks/>
          </p:cNvCxnSpPr>
          <p:nvPr/>
        </p:nvCxnSpPr>
        <p:spPr>
          <a:xfrm flipH="1">
            <a:off x="2073244" y="3800948"/>
            <a:ext cx="348874" cy="8706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78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Why care?</a:t>
            </a:r>
          </a:p>
          <a:p>
            <a:pPr>
              <a:spcAft>
                <a:spcPts val="600"/>
              </a:spcAft>
            </a:pPr>
            <a:r>
              <a:rPr lang="en-AU" sz="2000" dirty="0">
                <a:latin typeface="Arial"/>
                <a:cs typeface="Arial"/>
              </a:rPr>
              <a:t>If we can identify potential health assets we can see if they may reveal a variety of potent, low-cost approaches to enhance wellbeing (a good in itself) and help protect against physical and mental illness. </a:t>
            </a:r>
          </a:p>
          <a:p>
            <a:pPr>
              <a:spcAft>
                <a:spcPts val="600"/>
              </a:spcAft>
            </a:pPr>
            <a:r>
              <a:rPr lang="en-AU" sz="2000" dirty="0">
                <a:latin typeface="Arial"/>
                <a:cs typeface="Arial"/>
              </a:rPr>
              <a:t>If health assets can be scientifically linked to positive health outcomes, we can design interventions that can help build and sustain these assets to help people increase their chances of living a </a:t>
            </a:r>
            <a:r>
              <a:rPr lang="en-AU" sz="2000" dirty="0">
                <a:solidFill>
                  <a:srgbClr val="3381BE"/>
                </a:solidFill>
                <a:latin typeface="Arial"/>
                <a:cs typeface="Arial"/>
              </a:rPr>
              <a:t>healthier</a:t>
            </a:r>
            <a:r>
              <a:rPr lang="en-AU" sz="2000" dirty="0">
                <a:latin typeface="Arial"/>
                <a:cs typeface="Arial"/>
              </a:rPr>
              <a:t>, </a:t>
            </a:r>
            <a:r>
              <a:rPr lang="en-AU" sz="2000" dirty="0">
                <a:solidFill>
                  <a:srgbClr val="3381BE"/>
                </a:solidFill>
                <a:latin typeface="Arial"/>
                <a:cs typeface="Arial"/>
              </a:rPr>
              <a:t>longer</a:t>
            </a:r>
            <a:r>
              <a:rPr lang="en-AU" sz="2000" dirty="0">
                <a:latin typeface="Arial"/>
                <a:cs typeface="Arial"/>
              </a:rPr>
              <a:t>, </a:t>
            </a:r>
            <a:r>
              <a:rPr lang="en-AU" sz="2000" dirty="0">
                <a:solidFill>
                  <a:srgbClr val="3381BE"/>
                </a:solidFill>
                <a:latin typeface="Arial"/>
                <a:cs typeface="Arial"/>
              </a:rPr>
              <a:t>happier</a:t>
            </a:r>
            <a:r>
              <a:rPr lang="en-AU" sz="2000" dirty="0">
                <a:latin typeface="Arial"/>
                <a:cs typeface="Arial"/>
              </a:rPr>
              <a:t> life.</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a:t>
            </a:r>
          </a:p>
        </p:txBody>
      </p:sp>
      <p:sp>
        <p:nvSpPr>
          <p:cNvPr id="2" name="Rectangle 1">
            <a:extLst>
              <a:ext uri="{FF2B5EF4-FFF2-40B4-BE49-F238E27FC236}">
                <a16:creationId xmlns:a16="http://schemas.microsoft.com/office/drawing/2014/main" id="{7E43E439-7F0C-4532-B3B0-9177F56D0468}"/>
              </a:ext>
            </a:extLst>
          </p:cNvPr>
          <p:cNvSpPr/>
          <p:nvPr/>
        </p:nvSpPr>
        <p:spPr>
          <a:xfrm>
            <a:off x="5468293" y="3429000"/>
            <a:ext cx="2942376" cy="58168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677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Take home messages.</a:t>
            </a:r>
          </a:p>
          <a:p>
            <a:pPr>
              <a:spcAft>
                <a:spcPts val="600"/>
              </a:spcAft>
            </a:pPr>
            <a:r>
              <a:rPr lang="en-AU" sz="2000" dirty="0">
                <a:latin typeface="Arial"/>
                <a:cs typeface="Arial"/>
              </a:rPr>
              <a:t>Factors such as life satisfaction, happiness, positive emotions, optimism, self-regulation, meaning and purpose, engagement, and social support indeed predict good physical and mental health.</a:t>
            </a:r>
          </a:p>
          <a:p>
            <a:pPr>
              <a:spcAft>
                <a:spcPts val="600"/>
              </a:spcAft>
            </a:pPr>
            <a:r>
              <a:rPr lang="en-AU" sz="2000" dirty="0">
                <a:latin typeface="Arial"/>
                <a:cs typeface="Arial"/>
              </a:rPr>
              <a:t>If you are interested in good physical and mental health, you should be interested in these things which impact health. </a:t>
            </a:r>
          </a:p>
          <a:p>
            <a:pPr>
              <a:spcAft>
                <a:spcPts val="600"/>
              </a:spcAft>
            </a:pPr>
            <a:r>
              <a:rPr lang="en-AU" sz="2000" dirty="0">
                <a:latin typeface="Arial"/>
                <a:cs typeface="Arial"/>
              </a:rPr>
              <a:t>http://positivehealthresearch.org</a:t>
            </a:r>
          </a:p>
          <a:p>
            <a:pPr>
              <a:spcAft>
                <a:spcPts val="600"/>
              </a:spcAft>
            </a:pPr>
            <a:r>
              <a:rPr lang="en-AU" sz="2000" dirty="0">
                <a:latin typeface="Arial"/>
                <a:cs typeface="Arial"/>
              </a:rPr>
              <a:t>Next step, Sarah Pressman TED Talk: Why doctors should care about happiness.</a:t>
            </a:r>
          </a:p>
          <a:p>
            <a:pPr>
              <a:spcAft>
                <a:spcPts val="600"/>
              </a:spcAft>
            </a:pPr>
            <a:endParaRPr lang="en-AU" sz="2000" dirty="0">
              <a:latin typeface="Arial"/>
              <a:cs typeface="Arial"/>
            </a:endParaRP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a:t>
            </a:r>
          </a:p>
        </p:txBody>
      </p:sp>
      <p:pic>
        <p:nvPicPr>
          <p:cNvPr id="2" name="Picture 1">
            <a:extLst>
              <a:ext uri="{FF2B5EF4-FFF2-40B4-BE49-F238E27FC236}">
                <a16:creationId xmlns:a16="http://schemas.microsoft.com/office/drawing/2014/main" id="{17269247-9C04-4B1A-95F7-51D2767D1487}"/>
              </a:ext>
            </a:extLst>
          </p:cNvPr>
          <p:cNvPicPr>
            <a:picLocks noChangeAspect="1"/>
          </p:cNvPicPr>
          <p:nvPr/>
        </p:nvPicPr>
        <p:blipFill rotWithShape="1">
          <a:blip r:embed="rId3"/>
          <a:srcRect l="15913" t="14641" r="38752" b="34682"/>
          <a:stretch/>
        </p:blipFill>
        <p:spPr>
          <a:xfrm>
            <a:off x="2752254" y="4506364"/>
            <a:ext cx="3585172" cy="2254314"/>
          </a:xfrm>
          <a:prstGeom prst="rect">
            <a:avLst/>
          </a:prstGeom>
        </p:spPr>
      </p:pic>
    </p:spTree>
    <p:extLst>
      <p:ext uri="{BB962C8B-B14F-4D97-AF65-F5344CB8AC3E}">
        <p14:creationId xmlns:p14="http://schemas.microsoft.com/office/powerpoint/2010/main" val="3090984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endParaRPr lang="en-AU" sz="2400" b="1" dirty="0">
              <a:solidFill>
                <a:srgbClr val="6094BE"/>
              </a:solidFill>
              <a:latin typeface="Arial"/>
              <a:cs typeface="Arial"/>
            </a:endParaRPr>
          </a:p>
          <a:p>
            <a:pPr marL="0" indent="0">
              <a:spcAft>
                <a:spcPts val="600"/>
              </a:spcAft>
              <a:buNone/>
            </a:pPr>
            <a:endParaRPr lang="en-AU" sz="2400" b="1" dirty="0">
              <a:solidFill>
                <a:srgbClr val="6094BE"/>
              </a:solidFill>
              <a:latin typeface="Arial"/>
              <a:cs typeface="Arial"/>
            </a:endParaRPr>
          </a:p>
          <a:p>
            <a:pPr marL="0" indent="0" algn="ctr">
              <a:spcAft>
                <a:spcPts val="600"/>
              </a:spcAft>
              <a:buNone/>
            </a:pPr>
            <a:r>
              <a:rPr lang="en-AU" sz="2400" b="1" dirty="0">
                <a:solidFill>
                  <a:srgbClr val="6094BE"/>
                </a:solidFill>
                <a:latin typeface="Arial"/>
                <a:cs typeface="Arial"/>
              </a:rPr>
              <a:t>Moving on now to some of our research…</a:t>
            </a: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a:t>
            </a:r>
          </a:p>
        </p:txBody>
      </p:sp>
    </p:spTree>
    <p:extLst>
      <p:ext uri="{BB962C8B-B14F-4D97-AF65-F5344CB8AC3E}">
        <p14:creationId xmlns:p14="http://schemas.microsoft.com/office/powerpoint/2010/main" val="270302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5902417" cy="5202404"/>
          </a:xfrm>
        </p:spPr>
        <p:txBody>
          <a:bodyPr numCol="1">
            <a:noAutofit/>
          </a:bodyPr>
          <a:lstStyle/>
          <a:p>
            <a:pPr marL="0" indent="0">
              <a:spcAft>
                <a:spcPts val="600"/>
              </a:spcAft>
              <a:buNone/>
            </a:pPr>
            <a:r>
              <a:rPr lang="en-AU" sz="2400" b="1" dirty="0">
                <a:solidFill>
                  <a:srgbClr val="6094BE"/>
                </a:solidFill>
                <a:latin typeface="Arial"/>
                <a:cs typeface="Arial"/>
              </a:rPr>
              <a:t>Positive life events and depression.</a:t>
            </a:r>
          </a:p>
          <a:p>
            <a:pPr>
              <a:spcAft>
                <a:spcPts val="600"/>
              </a:spcAft>
            </a:pPr>
            <a:r>
              <a:rPr lang="en-AU" sz="2000" dirty="0">
                <a:latin typeface="Arial"/>
                <a:cs typeface="Arial"/>
              </a:rPr>
              <a:t>Research has shown that positive life events contribute to the remission and recovery of depression; however, it is </a:t>
            </a:r>
            <a:r>
              <a:rPr lang="en-AU" sz="2000" dirty="0">
                <a:solidFill>
                  <a:srgbClr val="3381BE"/>
                </a:solidFill>
                <a:latin typeface="Arial"/>
                <a:cs typeface="Arial"/>
              </a:rPr>
              <a:t>unclear how positive life events are generated</a:t>
            </a:r>
            <a:r>
              <a:rPr lang="en-AU" sz="2000" dirty="0">
                <a:latin typeface="Arial"/>
                <a:cs typeface="Arial"/>
              </a:rPr>
              <a:t>…</a:t>
            </a:r>
          </a:p>
          <a:p>
            <a:pPr>
              <a:spcAft>
                <a:spcPts val="600"/>
              </a:spcAft>
            </a:pPr>
            <a:r>
              <a:rPr lang="en-AU" sz="2000" dirty="0">
                <a:latin typeface="Arial"/>
                <a:cs typeface="Arial"/>
              </a:rPr>
              <a:t>Our aim: </a:t>
            </a:r>
            <a:r>
              <a:rPr lang="en-AU" sz="2000" dirty="0">
                <a:solidFill>
                  <a:srgbClr val="3381BE"/>
                </a:solidFill>
                <a:latin typeface="Arial"/>
                <a:cs typeface="Arial"/>
              </a:rPr>
              <a:t>could personality strengths predict positive life events that aid in the alleviation of depression</a:t>
            </a:r>
            <a:r>
              <a:rPr lang="en-AU" sz="2000" dirty="0">
                <a:latin typeface="Arial"/>
                <a:cs typeface="Arial"/>
              </a:rPr>
              <a:t>?</a:t>
            </a:r>
          </a:p>
          <a:p>
            <a:pPr>
              <a:spcAft>
                <a:spcPts val="600"/>
              </a:spcAft>
            </a:pPr>
            <a:r>
              <a:rPr lang="en-AU" sz="2000" dirty="0">
                <a:latin typeface="Arial"/>
                <a:cs typeface="Arial"/>
              </a:rPr>
              <a:t>We focused on the personality strengths of </a:t>
            </a:r>
            <a:r>
              <a:rPr lang="en-AU" sz="2000" dirty="0">
                <a:solidFill>
                  <a:srgbClr val="3381BE"/>
                </a:solidFill>
                <a:latin typeface="Arial"/>
                <a:cs typeface="Arial"/>
              </a:rPr>
              <a:t>gratitude</a:t>
            </a:r>
            <a:r>
              <a:rPr lang="en-AU" sz="2000" dirty="0">
                <a:latin typeface="Arial"/>
                <a:cs typeface="Arial"/>
              </a:rPr>
              <a:t> and </a:t>
            </a:r>
            <a:r>
              <a:rPr lang="en-AU" sz="2000" dirty="0">
                <a:solidFill>
                  <a:srgbClr val="3381BE"/>
                </a:solidFill>
                <a:latin typeface="Arial"/>
                <a:cs typeface="Arial"/>
              </a:rPr>
              <a:t>meaning in life</a:t>
            </a:r>
            <a:r>
              <a:rPr lang="en-AU" sz="2000" dirty="0">
                <a:latin typeface="Arial"/>
                <a:cs typeface="Arial"/>
              </a:rPr>
              <a:t>. </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1</a:t>
            </a:r>
          </a:p>
        </p:txBody>
      </p:sp>
      <p:pic>
        <p:nvPicPr>
          <p:cNvPr id="2" name="Picture 1">
            <a:extLst>
              <a:ext uri="{FF2B5EF4-FFF2-40B4-BE49-F238E27FC236}">
                <a16:creationId xmlns:a16="http://schemas.microsoft.com/office/drawing/2014/main" id="{3D0F6E98-1D38-408A-91A5-97446D1ABC12}"/>
              </a:ext>
            </a:extLst>
          </p:cNvPr>
          <p:cNvPicPr>
            <a:picLocks noChangeAspect="1"/>
          </p:cNvPicPr>
          <p:nvPr/>
        </p:nvPicPr>
        <p:blipFill rotWithShape="1">
          <a:blip r:embed="rId3"/>
          <a:srcRect l="20712" t="19808" r="17553" b="18505"/>
          <a:stretch/>
        </p:blipFill>
        <p:spPr>
          <a:xfrm>
            <a:off x="6724454" y="1093510"/>
            <a:ext cx="5467546" cy="3073138"/>
          </a:xfrm>
          <a:prstGeom prst="rect">
            <a:avLst/>
          </a:prstGeom>
        </p:spPr>
      </p:pic>
      <p:sp>
        <p:nvSpPr>
          <p:cNvPr id="4" name="TextBox 3">
            <a:extLst>
              <a:ext uri="{FF2B5EF4-FFF2-40B4-BE49-F238E27FC236}">
                <a16:creationId xmlns:a16="http://schemas.microsoft.com/office/drawing/2014/main" id="{6A63DD3D-9396-43ED-8499-61C129D5970C}"/>
              </a:ext>
            </a:extLst>
          </p:cNvPr>
          <p:cNvSpPr txBox="1"/>
          <p:nvPr/>
        </p:nvSpPr>
        <p:spPr>
          <a:xfrm>
            <a:off x="7277493" y="4166649"/>
            <a:ext cx="4914507" cy="2691352"/>
          </a:xfrm>
          <a:prstGeom prst="rect">
            <a:avLst/>
          </a:prstGeom>
          <a:solidFill>
            <a:schemeClr val="bg1"/>
          </a:solidFill>
        </p:spPr>
        <p:txBody>
          <a:bodyPr wrap="square" rtlCol="0">
            <a:spAutoFit/>
          </a:bodyPr>
          <a:lstStyle/>
          <a:p>
            <a:endParaRPr lang="en-AU" dirty="0"/>
          </a:p>
        </p:txBody>
      </p:sp>
      <p:sp>
        <p:nvSpPr>
          <p:cNvPr id="9" name="Content Placeholder 2">
            <a:extLst>
              <a:ext uri="{FF2B5EF4-FFF2-40B4-BE49-F238E27FC236}">
                <a16:creationId xmlns:a16="http://schemas.microsoft.com/office/drawing/2014/main" id="{7AB9E5A4-3C91-4B52-9CF9-FC190325B4AB}"/>
              </a:ext>
            </a:extLst>
          </p:cNvPr>
          <p:cNvSpPr txBox="1">
            <a:spLocks/>
          </p:cNvSpPr>
          <p:nvPr/>
        </p:nvSpPr>
        <p:spPr>
          <a:xfrm>
            <a:off x="517237" y="4986474"/>
            <a:ext cx="10810639" cy="2777867"/>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AU" sz="2000" dirty="0">
                <a:latin typeface="Arial"/>
                <a:cs typeface="Arial"/>
              </a:rPr>
              <a:t>International Wellbeing Study sample of 797 adults, 43 countries, 13 languages, completed assessment battery every 3 months for a year (5 times). </a:t>
            </a:r>
          </a:p>
          <a:p>
            <a:pPr marL="457200" lvl="1" indent="0">
              <a:spcAft>
                <a:spcPts val="600"/>
              </a:spcAft>
              <a:buNone/>
            </a:pPr>
            <a:r>
              <a:rPr lang="en-AU" sz="2000" dirty="0">
                <a:latin typeface="Arial"/>
                <a:cs typeface="Arial"/>
              </a:rPr>
              <a:t>	Depression (CES-D, 20 items). 		Positive Life Events (5 items). </a:t>
            </a:r>
          </a:p>
          <a:p>
            <a:pPr marL="457200" lvl="1" indent="0">
              <a:spcAft>
                <a:spcPts val="600"/>
              </a:spcAft>
              <a:buNone/>
            </a:pPr>
            <a:r>
              <a:rPr lang="en-AU" sz="2000" dirty="0">
                <a:latin typeface="Arial"/>
                <a:cs typeface="Arial"/>
              </a:rPr>
              <a:t>	Gratitude (GQ-6, 6 items). 			Meaning in Life (</a:t>
            </a:r>
            <a:r>
              <a:rPr lang="en-AU" sz="2000" dirty="0" err="1">
                <a:latin typeface="Arial"/>
                <a:cs typeface="Arial"/>
              </a:rPr>
              <a:t>MLQ</a:t>
            </a:r>
            <a:r>
              <a:rPr lang="en-AU" sz="2000" dirty="0">
                <a:latin typeface="Arial"/>
                <a:cs typeface="Arial"/>
              </a:rPr>
              <a:t>-P, 5 items)</a:t>
            </a:r>
          </a:p>
          <a:p>
            <a:pPr>
              <a:spcAft>
                <a:spcPts val="600"/>
              </a:spcAft>
            </a:pPr>
            <a:endParaRPr lang="en-US" sz="1800" dirty="0">
              <a:latin typeface="Arial"/>
              <a:cs typeface="Arial"/>
            </a:endParaRPr>
          </a:p>
        </p:txBody>
      </p:sp>
    </p:spTree>
    <p:extLst>
      <p:ext uri="{BB962C8B-B14F-4D97-AF65-F5344CB8AC3E}">
        <p14:creationId xmlns:p14="http://schemas.microsoft.com/office/powerpoint/2010/main" val="24737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163333" cy="5202404"/>
          </a:xfrm>
        </p:spPr>
        <p:txBody>
          <a:bodyPr numCol="1">
            <a:noAutofit/>
          </a:bodyPr>
          <a:lstStyle/>
          <a:p>
            <a:pPr>
              <a:spcAft>
                <a:spcPts val="600"/>
              </a:spcAft>
            </a:pPr>
            <a:r>
              <a:rPr lang="en-AU" sz="2000" dirty="0">
                <a:latin typeface="Arial"/>
                <a:cs typeface="Arial"/>
              </a:rPr>
              <a:t>Positive psychology and positive psychotherapy (5 mins).</a:t>
            </a:r>
          </a:p>
          <a:p>
            <a:pPr>
              <a:spcAft>
                <a:spcPts val="600"/>
              </a:spcAft>
            </a:pPr>
            <a:r>
              <a:rPr lang="en-AU" sz="2000" dirty="0">
                <a:latin typeface="Arial"/>
                <a:cs typeface="Arial"/>
              </a:rPr>
              <a:t>Positive health (15 mins). </a:t>
            </a:r>
          </a:p>
          <a:p>
            <a:pPr>
              <a:spcAft>
                <a:spcPts val="600"/>
              </a:spcAft>
            </a:pPr>
            <a:r>
              <a:rPr lang="en-AU" sz="2000" dirty="0">
                <a:latin typeface="Arial"/>
                <a:cs typeface="Arial"/>
              </a:rPr>
              <a:t>Research (10 mins).</a:t>
            </a:r>
          </a:p>
          <a:p>
            <a:pPr lvl="1">
              <a:spcAft>
                <a:spcPts val="600"/>
              </a:spcAft>
            </a:pPr>
            <a:r>
              <a:rPr lang="en-AU" sz="1600" dirty="0">
                <a:latin typeface="Arial"/>
                <a:cs typeface="Arial"/>
              </a:rPr>
              <a:t>Positive life events and depression.</a:t>
            </a:r>
          </a:p>
          <a:p>
            <a:pPr lvl="1">
              <a:spcAft>
                <a:spcPts val="600"/>
              </a:spcAft>
            </a:pPr>
            <a:r>
              <a:rPr lang="en-AU" sz="1600" dirty="0">
                <a:latin typeface="Arial"/>
                <a:cs typeface="Arial"/>
              </a:rPr>
              <a:t>Strengths and goal obtainment.</a:t>
            </a:r>
          </a:p>
          <a:p>
            <a:pPr lvl="1">
              <a:spcAft>
                <a:spcPts val="600"/>
              </a:spcAft>
            </a:pPr>
            <a:r>
              <a:rPr lang="en-AU" sz="1600" dirty="0">
                <a:latin typeface="Arial"/>
                <a:cs typeface="Arial"/>
              </a:rPr>
              <a:t>Gratitude over the lifespan.</a:t>
            </a:r>
          </a:p>
          <a:p>
            <a:pPr lvl="1">
              <a:spcAft>
                <a:spcPts val="600"/>
              </a:spcAft>
            </a:pPr>
            <a:r>
              <a:rPr lang="en-AU" sz="1600" dirty="0">
                <a:latin typeface="Arial"/>
                <a:cs typeface="Arial"/>
              </a:rPr>
              <a:t>Resilient futures.</a:t>
            </a:r>
          </a:p>
          <a:p>
            <a:pPr>
              <a:spcAft>
                <a:spcPts val="600"/>
              </a:spcAft>
            </a:pPr>
            <a:r>
              <a:rPr lang="en-AU" sz="2000" dirty="0">
                <a:latin typeface="Arial"/>
                <a:cs typeface="Arial"/>
              </a:rPr>
              <a:t>Complete mental health (</a:t>
            </a:r>
            <a:r>
              <a:rPr lang="en-AU" sz="2000" dirty="0">
                <a:solidFill>
                  <a:srgbClr val="3381BE"/>
                </a:solidFill>
                <a:latin typeface="Arial"/>
                <a:cs typeface="Arial"/>
              </a:rPr>
              <a:t>Matt </a:t>
            </a:r>
            <a:r>
              <a:rPr lang="en-AU" sz="2000" dirty="0" err="1">
                <a:solidFill>
                  <a:srgbClr val="3381BE"/>
                </a:solidFill>
                <a:latin typeface="Arial"/>
                <a:cs typeface="Arial"/>
              </a:rPr>
              <a:t>Iaseillo</a:t>
            </a:r>
            <a:r>
              <a:rPr lang="en-AU" sz="2000" dirty="0">
                <a:latin typeface="Arial"/>
                <a:cs typeface="Arial"/>
              </a:rPr>
              <a:t>) (10 mins).</a:t>
            </a:r>
          </a:p>
          <a:p>
            <a:pPr>
              <a:spcAft>
                <a:spcPts val="600"/>
              </a:spcAft>
            </a:pPr>
            <a:r>
              <a:rPr lang="en-AU" sz="2000" dirty="0">
                <a:latin typeface="Arial"/>
                <a:cs typeface="Arial"/>
              </a:rPr>
              <a:t>The Wellbeing and Resilience Centre (5 mins).</a:t>
            </a:r>
          </a:p>
          <a:p>
            <a:pPr>
              <a:spcAft>
                <a:spcPts val="600"/>
              </a:spcAft>
            </a:pPr>
            <a:r>
              <a:rPr lang="en-AU" sz="2000" dirty="0">
                <a:latin typeface="Arial"/>
                <a:cs typeface="Arial"/>
              </a:rPr>
              <a:t>Questions (15 mins).</a:t>
            </a:r>
          </a:p>
          <a:p>
            <a:pPr>
              <a:spcAft>
                <a:spcPts val="600"/>
              </a:spcAft>
            </a:pPr>
            <a:r>
              <a:rPr lang="en-AU" sz="2000" dirty="0">
                <a:latin typeface="Arial"/>
                <a:cs typeface="Arial"/>
              </a:rPr>
              <a:t>Applause or ridicule. </a:t>
            </a:r>
          </a:p>
          <a:p>
            <a:pPr marL="0" indent="0">
              <a:spcAft>
                <a:spcPts val="600"/>
              </a:spcAft>
              <a:buNone/>
            </a:pPr>
            <a:endParaRPr lang="en-AU" sz="1600" dirty="0">
              <a:latin typeface="Arial"/>
              <a:cs typeface="Arial"/>
            </a:endParaRP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Overview</a:t>
            </a:r>
          </a:p>
        </p:txBody>
      </p:sp>
    </p:spTree>
    <p:extLst>
      <p:ext uri="{BB962C8B-B14F-4D97-AF65-F5344CB8AC3E}">
        <p14:creationId xmlns:p14="http://schemas.microsoft.com/office/powerpoint/2010/main" val="3785527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346249" cy="5202404"/>
          </a:xfrm>
        </p:spPr>
        <p:txBody>
          <a:bodyPr numCol="1">
            <a:noAutofit/>
          </a:bodyPr>
          <a:lstStyle/>
          <a:p>
            <a:pPr marL="0" indent="0">
              <a:spcAft>
                <a:spcPts val="600"/>
              </a:spcAft>
              <a:buNone/>
            </a:pPr>
            <a:r>
              <a:rPr lang="en-AU" sz="2400" b="1" dirty="0">
                <a:solidFill>
                  <a:srgbClr val="6094BE"/>
                </a:solidFill>
                <a:latin typeface="Arial"/>
                <a:cs typeface="Arial"/>
              </a:rPr>
              <a:t>Positive life events and depression.</a:t>
            </a:r>
          </a:p>
          <a:p>
            <a:pPr>
              <a:spcAft>
                <a:spcPts val="600"/>
              </a:spcAft>
            </a:pPr>
            <a:r>
              <a:rPr lang="en-AU" sz="2000" dirty="0">
                <a:latin typeface="Arial"/>
                <a:cs typeface="Arial"/>
              </a:rPr>
              <a:t>Hypotheses:</a:t>
            </a:r>
          </a:p>
          <a:p>
            <a:pPr marL="914400" lvl="1" indent="-457200">
              <a:spcAft>
                <a:spcPts val="600"/>
              </a:spcAft>
              <a:buFont typeface="+mj-lt"/>
              <a:buAutoNum type="arabicPeriod"/>
            </a:pPr>
            <a:r>
              <a:rPr lang="en-AU" sz="2000" dirty="0">
                <a:latin typeface="Arial"/>
                <a:cs typeface="Arial"/>
              </a:rPr>
              <a:t>H1 = personality strengths predicting positive life events</a:t>
            </a:r>
            <a:r>
              <a:rPr lang="en-AU" dirty="0">
                <a:latin typeface="Arial"/>
                <a:cs typeface="Arial"/>
              </a:rPr>
              <a:t>.</a:t>
            </a:r>
            <a:endParaRPr lang="en-AU" dirty="0">
              <a:solidFill>
                <a:srgbClr val="FF0000"/>
              </a:solidFill>
              <a:latin typeface="Arial"/>
              <a:cs typeface="Arial"/>
            </a:endParaRPr>
          </a:p>
          <a:p>
            <a:pPr marL="914400" lvl="1" indent="-457200">
              <a:spcAft>
                <a:spcPts val="600"/>
              </a:spcAft>
              <a:buFont typeface="+mj-lt"/>
              <a:buAutoNum type="arabicPeriod"/>
            </a:pPr>
            <a:r>
              <a:rPr lang="en-AU" sz="2000" dirty="0">
                <a:latin typeface="Arial"/>
                <a:cs typeface="Arial"/>
              </a:rPr>
              <a:t>H2 = positive life events predicting depression</a:t>
            </a:r>
            <a:r>
              <a:rPr lang="en-AU" dirty="0">
                <a:latin typeface="Arial"/>
                <a:cs typeface="Arial"/>
              </a:rPr>
              <a:t>. </a:t>
            </a:r>
          </a:p>
          <a:p>
            <a:pPr marL="914400" lvl="1" indent="-457200">
              <a:spcAft>
                <a:spcPts val="600"/>
              </a:spcAft>
              <a:buFont typeface="+mj-lt"/>
              <a:buAutoNum type="arabicPeriod"/>
            </a:pPr>
            <a:r>
              <a:rPr lang="en-AU" sz="2000" dirty="0">
                <a:latin typeface="Arial"/>
                <a:cs typeface="Arial"/>
              </a:rPr>
              <a:t>H3 = greater initial depression would weaken the impact of personality strengths on positive life events. </a:t>
            </a:r>
            <a:endParaRPr lang="en-AU" sz="2000" dirty="0">
              <a:solidFill>
                <a:srgbClr val="FF0000"/>
              </a:solidFill>
              <a:latin typeface="Arial"/>
              <a:cs typeface="Arial"/>
            </a:endParaRPr>
          </a:p>
          <a:p>
            <a:pPr marL="914400" lvl="1" indent="-457200">
              <a:spcAft>
                <a:spcPts val="600"/>
              </a:spcAft>
              <a:buFont typeface="+mj-lt"/>
              <a:buAutoNum type="arabicPeriod"/>
            </a:pPr>
            <a:r>
              <a:rPr lang="en-AU" sz="2000" dirty="0">
                <a:latin typeface="Arial"/>
                <a:cs typeface="Arial"/>
              </a:rPr>
              <a:t>H4 =  greater initial depression would make the impact of positive life events stronger on depression</a:t>
            </a:r>
            <a:r>
              <a:rPr lang="en-AU" dirty="0">
                <a:latin typeface="Arial"/>
                <a:cs typeface="Arial"/>
              </a:rPr>
              <a:t>.</a:t>
            </a:r>
            <a:r>
              <a:rPr lang="en-AU" sz="2000" dirty="0">
                <a:latin typeface="Arial"/>
                <a:cs typeface="Arial"/>
              </a:rPr>
              <a:t> </a:t>
            </a:r>
            <a:endParaRPr lang="en-US"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1</a:t>
            </a:r>
          </a:p>
        </p:txBody>
      </p:sp>
      <p:pic>
        <p:nvPicPr>
          <p:cNvPr id="3" name="Picture 2">
            <a:extLst>
              <a:ext uri="{FF2B5EF4-FFF2-40B4-BE49-F238E27FC236}">
                <a16:creationId xmlns:a16="http://schemas.microsoft.com/office/drawing/2014/main" id="{D87E97B2-A84E-49B3-8595-2FAB17ED4792}"/>
              </a:ext>
            </a:extLst>
          </p:cNvPr>
          <p:cNvPicPr>
            <a:picLocks noChangeAspect="1"/>
          </p:cNvPicPr>
          <p:nvPr/>
        </p:nvPicPr>
        <p:blipFill rotWithShape="1">
          <a:blip r:embed="rId3"/>
          <a:srcRect l="22719" t="23620" r="37461" b="20298"/>
          <a:stretch/>
        </p:blipFill>
        <p:spPr>
          <a:xfrm>
            <a:off x="6117997" y="2045973"/>
            <a:ext cx="6074004" cy="4812027"/>
          </a:xfrm>
          <a:prstGeom prst="rect">
            <a:avLst/>
          </a:prstGeom>
        </p:spPr>
      </p:pic>
      <p:sp>
        <p:nvSpPr>
          <p:cNvPr id="9" name="TextBox 8">
            <a:extLst>
              <a:ext uri="{FF2B5EF4-FFF2-40B4-BE49-F238E27FC236}">
                <a16:creationId xmlns:a16="http://schemas.microsoft.com/office/drawing/2014/main" id="{D80A235C-C07A-4B56-A5C4-4DB6BDC56F82}"/>
              </a:ext>
            </a:extLst>
          </p:cNvPr>
          <p:cNvSpPr txBox="1"/>
          <p:nvPr/>
        </p:nvSpPr>
        <p:spPr>
          <a:xfrm>
            <a:off x="8446416" y="1153111"/>
            <a:ext cx="3745584" cy="1725462"/>
          </a:xfrm>
          <a:prstGeom prst="rect">
            <a:avLst/>
          </a:prstGeom>
          <a:solidFill>
            <a:schemeClr val="bg1"/>
          </a:solidFill>
        </p:spPr>
        <p:txBody>
          <a:bodyPr wrap="square" rtlCol="0">
            <a:spAutoFit/>
          </a:bodyPr>
          <a:lstStyle/>
          <a:p>
            <a:endParaRPr lang="en-AU" dirty="0"/>
          </a:p>
        </p:txBody>
      </p:sp>
      <p:sp>
        <p:nvSpPr>
          <p:cNvPr id="4" name="Arrow: Curved Down 3">
            <a:extLst>
              <a:ext uri="{FF2B5EF4-FFF2-40B4-BE49-F238E27FC236}">
                <a16:creationId xmlns:a16="http://schemas.microsoft.com/office/drawing/2014/main" id="{6D3B968C-E82C-4B9B-A67C-4B4C13E3F2BF}"/>
              </a:ext>
            </a:extLst>
          </p:cNvPr>
          <p:cNvSpPr/>
          <p:nvPr/>
        </p:nvSpPr>
        <p:spPr>
          <a:xfrm rot="2261607">
            <a:off x="7824713" y="2413550"/>
            <a:ext cx="2259989" cy="923470"/>
          </a:xfrm>
          <a:prstGeom prst="curvedDownArrow">
            <a:avLst>
              <a:gd name="adj1" fmla="val 25000"/>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11" name="Arrow: Curved Down 10">
            <a:extLst>
              <a:ext uri="{FF2B5EF4-FFF2-40B4-BE49-F238E27FC236}">
                <a16:creationId xmlns:a16="http://schemas.microsoft.com/office/drawing/2014/main" id="{E53A551D-9B34-406E-ADBC-E4083B49A9E2}"/>
              </a:ext>
            </a:extLst>
          </p:cNvPr>
          <p:cNvSpPr/>
          <p:nvPr/>
        </p:nvSpPr>
        <p:spPr>
          <a:xfrm rot="2261607">
            <a:off x="9739455" y="4040750"/>
            <a:ext cx="2259989" cy="923470"/>
          </a:xfrm>
          <a:prstGeom prst="curvedDownArrow">
            <a:avLst>
              <a:gd name="adj1" fmla="val 25000"/>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12" name="Arrow: Curved Down 11">
            <a:extLst>
              <a:ext uri="{FF2B5EF4-FFF2-40B4-BE49-F238E27FC236}">
                <a16:creationId xmlns:a16="http://schemas.microsoft.com/office/drawing/2014/main" id="{77E65506-6702-499C-80B5-B897A4B3A410}"/>
              </a:ext>
            </a:extLst>
          </p:cNvPr>
          <p:cNvSpPr/>
          <p:nvPr/>
        </p:nvSpPr>
        <p:spPr>
          <a:xfrm rot="16736513">
            <a:off x="5617841" y="3987951"/>
            <a:ext cx="2567985" cy="1008040"/>
          </a:xfrm>
          <a:prstGeom prst="curvedDownArrow">
            <a:avLst>
              <a:gd name="adj1" fmla="val 25000"/>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13" name="Arrow: Curved Down 12">
            <a:extLst>
              <a:ext uri="{FF2B5EF4-FFF2-40B4-BE49-F238E27FC236}">
                <a16:creationId xmlns:a16="http://schemas.microsoft.com/office/drawing/2014/main" id="{5C6442AC-B40A-4B4E-A45B-FFED37FE0968}"/>
              </a:ext>
            </a:extLst>
          </p:cNvPr>
          <p:cNvSpPr/>
          <p:nvPr/>
        </p:nvSpPr>
        <p:spPr>
          <a:xfrm rot="20423008">
            <a:off x="7510137" y="5067956"/>
            <a:ext cx="2466926" cy="584188"/>
          </a:xfrm>
          <a:prstGeom prst="curvedDownArrow">
            <a:avLst>
              <a:gd name="adj1" fmla="val 22332"/>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8495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346249" cy="5202404"/>
          </a:xfrm>
        </p:spPr>
        <p:txBody>
          <a:bodyPr numCol="1">
            <a:noAutofit/>
          </a:bodyPr>
          <a:lstStyle/>
          <a:p>
            <a:pPr marL="0" indent="0">
              <a:spcAft>
                <a:spcPts val="600"/>
              </a:spcAft>
              <a:buNone/>
            </a:pPr>
            <a:r>
              <a:rPr lang="en-AU" sz="2400" b="1" dirty="0">
                <a:solidFill>
                  <a:srgbClr val="6094BE"/>
                </a:solidFill>
                <a:latin typeface="Arial"/>
                <a:cs typeface="Arial"/>
              </a:rPr>
              <a:t>Positive life events and depression.</a:t>
            </a:r>
          </a:p>
          <a:p>
            <a:pPr>
              <a:spcAft>
                <a:spcPts val="600"/>
              </a:spcAft>
            </a:pPr>
            <a:r>
              <a:rPr lang="en-AU" sz="2000" dirty="0">
                <a:latin typeface="Arial"/>
                <a:cs typeface="Arial"/>
              </a:rPr>
              <a:t>Hypotheses:</a:t>
            </a:r>
          </a:p>
          <a:p>
            <a:pPr marL="914400" lvl="1" indent="-457200">
              <a:spcAft>
                <a:spcPts val="600"/>
              </a:spcAft>
              <a:buFont typeface="+mj-lt"/>
              <a:buAutoNum type="arabicPeriod"/>
            </a:pPr>
            <a:r>
              <a:rPr lang="en-AU" sz="2000" dirty="0">
                <a:latin typeface="Arial"/>
                <a:cs typeface="Arial"/>
              </a:rPr>
              <a:t>H1 = personality strengths predicting positive life events.</a:t>
            </a:r>
            <a:r>
              <a:rPr lang="en-AU" dirty="0">
                <a:solidFill>
                  <a:srgbClr val="FF0000"/>
                </a:solidFill>
                <a:latin typeface="Arial"/>
                <a:cs typeface="Arial"/>
                <a:sym typeface="Wingdings" panose="05000000000000000000" pitchFamily="2" charset="2"/>
              </a:rPr>
              <a:t></a:t>
            </a:r>
            <a:endParaRPr lang="en-AU" dirty="0">
              <a:solidFill>
                <a:srgbClr val="FF0000"/>
              </a:solidFill>
              <a:latin typeface="Arial"/>
              <a:cs typeface="Arial"/>
            </a:endParaRPr>
          </a:p>
          <a:p>
            <a:pPr marL="914400" lvl="1" indent="-457200">
              <a:spcAft>
                <a:spcPts val="600"/>
              </a:spcAft>
              <a:buFont typeface="+mj-lt"/>
              <a:buAutoNum type="arabicPeriod"/>
            </a:pPr>
            <a:r>
              <a:rPr lang="en-AU" sz="2000" dirty="0">
                <a:latin typeface="Arial"/>
                <a:cs typeface="Arial"/>
              </a:rPr>
              <a:t>H2 = positive life events predicting depression. </a:t>
            </a:r>
            <a:r>
              <a:rPr lang="en-AU" dirty="0">
                <a:solidFill>
                  <a:srgbClr val="FF0000"/>
                </a:solidFill>
                <a:latin typeface="Arial"/>
                <a:cs typeface="Arial"/>
                <a:sym typeface="Wingdings" panose="05000000000000000000" pitchFamily="2" charset="2"/>
              </a:rPr>
              <a:t> </a:t>
            </a:r>
            <a:r>
              <a:rPr lang="en-AU" sz="2000" dirty="0">
                <a:solidFill>
                  <a:srgbClr val="FF0000"/>
                </a:solidFill>
                <a:latin typeface="Arial"/>
                <a:cs typeface="Arial"/>
                <a:sym typeface="Wingdings" panose="05000000000000000000" pitchFamily="2" charset="2"/>
              </a:rPr>
              <a:t>(3 months only)</a:t>
            </a:r>
            <a:endParaRPr lang="en-AU" sz="2000" dirty="0">
              <a:latin typeface="Arial"/>
              <a:cs typeface="Arial"/>
            </a:endParaRPr>
          </a:p>
          <a:p>
            <a:pPr marL="914400" lvl="1" indent="-457200">
              <a:spcAft>
                <a:spcPts val="600"/>
              </a:spcAft>
              <a:buFont typeface="+mj-lt"/>
              <a:buAutoNum type="arabicPeriod"/>
            </a:pPr>
            <a:r>
              <a:rPr lang="en-AU" sz="2000" dirty="0">
                <a:latin typeface="Arial"/>
                <a:cs typeface="Arial"/>
              </a:rPr>
              <a:t>H3 = greater initial depression would weaken the impact of personality strengths on positive life events. </a:t>
            </a:r>
            <a:r>
              <a:rPr lang="en-AU" sz="2000" dirty="0">
                <a:solidFill>
                  <a:srgbClr val="FF0000"/>
                </a:solidFill>
                <a:latin typeface="Arial"/>
                <a:cs typeface="Arial"/>
              </a:rPr>
              <a:t>X</a:t>
            </a:r>
          </a:p>
          <a:p>
            <a:pPr marL="914400" lvl="1" indent="-457200">
              <a:spcAft>
                <a:spcPts val="600"/>
              </a:spcAft>
              <a:buFont typeface="+mj-lt"/>
              <a:buAutoNum type="arabicPeriod"/>
            </a:pPr>
            <a:r>
              <a:rPr lang="en-AU" sz="2000" dirty="0">
                <a:latin typeface="Arial"/>
                <a:cs typeface="Arial"/>
              </a:rPr>
              <a:t>H4 =  greater initial depression would make the impact of positive life events stronger on depression. </a:t>
            </a:r>
            <a:r>
              <a:rPr lang="en-AU" dirty="0">
                <a:solidFill>
                  <a:srgbClr val="FF0000"/>
                </a:solidFill>
                <a:latin typeface="Arial"/>
                <a:cs typeface="Arial"/>
                <a:sym typeface="Wingdings" panose="05000000000000000000" pitchFamily="2" charset="2"/>
              </a:rPr>
              <a:t></a:t>
            </a:r>
            <a:endParaRPr lang="en-US"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1</a:t>
            </a:r>
          </a:p>
        </p:txBody>
      </p:sp>
      <p:pic>
        <p:nvPicPr>
          <p:cNvPr id="3" name="Picture 2">
            <a:extLst>
              <a:ext uri="{FF2B5EF4-FFF2-40B4-BE49-F238E27FC236}">
                <a16:creationId xmlns:a16="http://schemas.microsoft.com/office/drawing/2014/main" id="{D87E97B2-A84E-49B3-8595-2FAB17ED4792}"/>
              </a:ext>
            </a:extLst>
          </p:cNvPr>
          <p:cNvPicPr>
            <a:picLocks noChangeAspect="1"/>
          </p:cNvPicPr>
          <p:nvPr/>
        </p:nvPicPr>
        <p:blipFill rotWithShape="1">
          <a:blip r:embed="rId3"/>
          <a:srcRect l="22719" t="23620" r="37461" b="20298"/>
          <a:stretch/>
        </p:blipFill>
        <p:spPr>
          <a:xfrm>
            <a:off x="6117997" y="2045973"/>
            <a:ext cx="6074004" cy="4812027"/>
          </a:xfrm>
          <a:prstGeom prst="rect">
            <a:avLst/>
          </a:prstGeom>
        </p:spPr>
      </p:pic>
      <p:sp>
        <p:nvSpPr>
          <p:cNvPr id="9" name="TextBox 8">
            <a:extLst>
              <a:ext uri="{FF2B5EF4-FFF2-40B4-BE49-F238E27FC236}">
                <a16:creationId xmlns:a16="http://schemas.microsoft.com/office/drawing/2014/main" id="{D80A235C-C07A-4B56-A5C4-4DB6BDC56F82}"/>
              </a:ext>
            </a:extLst>
          </p:cNvPr>
          <p:cNvSpPr txBox="1"/>
          <p:nvPr/>
        </p:nvSpPr>
        <p:spPr>
          <a:xfrm>
            <a:off x="8446416" y="1153111"/>
            <a:ext cx="3745584" cy="1725462"/>
          </a:xfrm>
          <a:prstGeom prst="rect">
            <a:avLst/>
          </a:prstGeom>
          <a:solidFill>
            <a:schemeClr val="bg1"/>
          </a:solidFill>
        </p:spPr>
        <p:txBody>
          <a:bodyPr wrap="square" rtlCol="0">
            <a:spAutoFit/>
          </a:bodyPr>
          <a:lstStyle/>
          <a:p>
            <a:endParaRPr lang="en-AU" dirty="0"/>
          </a:p>
        </p:txBody>
      </p:sp>
      <p:sp>
        <p:nvSpPr>
          <p:cNvPr id="4" name="Arrow: Curved Down 3">
            <a:extLst>
              <a:ext uri="{FF2B5EF4-FFF2-40B4-BE49-F238E27FC236}">
                <a16:creationId xmlns:a16="http://schemas.microsoft.com/office/drawing/2014/main" id="{6D3B968C-E82C-4B9B-A67C-4B4C13E3F2BF}"/>
              </a:ext>
            </a:extLst>
          </p:cNvPr>
          <p:cNvSpPr/>
          <p:nvPr/>
        </p:nvSpPr>
        <p:spPr>
          <a:xfrm rot="2261607">
            <a:off x="7824713" y="2413550"/>
            <a:ext cx="2259989" cy="923470"/>
          </a:xfrm>
          <a:prstGeom prst="curvedDownArrow">
            <a:avLst>
              <a:gd name="adj1" fmla="val 25000"/>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11" name="Arrow: Curved Down 10">
            <a:extLst>
              <a:ext uri="{FF2B5EF4-FFF2-40B4-BE49-F238E27FC236}">
                <a16:creationId xmlns:a16="http://schemas.microsoft.com/office/drawing/2014/main" id="{E53A551D-9B34-406E-ADBC-E4083B49A9E2}"/>
              </a:ext>
            </a:extLst>
          </p:cNvPr>
          <p:cNvSpPr/>
          <p:nvPr/>
        </p:nvSpPr>
        <p:spPr>
          <a:xfrm rot="2261607">
            <a:off x="9739455" y="4040750"/>
            <a:ext cx="2259989" cy="923470"/>
          </a:xfrm>
          <a:prstGeom prst="curvedDownArrow">
            <a:avLst>
              <a:gd name="adj1" fmla="val 25000"/>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12" name="Arrow: Curved Down 11">
            <a:extLst>
              <a:ext uri="{FF2B5EF4-FFF2-40B4-BE49-F238E27FC236}">
                <a16:creationId xmlns:a16="http://schemas.microsoft.com/office/drawing/2014/main" id="{77E65506-6702-499C-80B5-B897A4B3A410}"/>
              </a:ext>
            </a:extLst>
          </p:cNvPr>
          <p:cNvSpPr/>
          <p:nvPr/>
        </p:nvSpPr>
        <p:spPr>
          <a:xfrm rot="16736513">
            <a:off x="5617841" y="3987951"/>
            <a:ext cx="2567985" cy="1008040"/>
          </a:xfrm>
          <a:prstGeom prst="curvedDownArrow">
            <a:avLst>
              <a:gd name="adj1" fmla="val 25000"/>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13" name="Arrow: Curved Down 12">
            <a:extLst>
              <a:ext uri="{FF2B5EF4-FFF2-40B4-BE49-F238E27FC236}">
                <a16:creationId xmlns:a16="http://schemas.microsoft.com/office/drawing/2014/main" id="{5C6442AC-B40A-4B4E-A45B-FFED37FE0968}"/>
              </a:ext>
            </a:extLst>
          </p:cNvPr>
          <p:cNvSpPr/>
          <p:nvPr/>
        </p:nvSpPr>
        <p:spPr>
          <a:xfrm rot="20423008">
            <a:off x="7510137" y="5067956"/>
            <a:ext cx="2466926" cy="584188"/>
          </a:xfrm>
          <a:prstGeom prst="curvedDownArrow">
            <a:avLst>
              <a:gd name="adj1" fmla="val 22332"/>
              <a:gd name="adj2" fmla="val 46906"/>
              <a:gd name="adj3" fmla="val 280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251177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Take home message.</a:t>
            </a:r>
          </a:p>
          <a:p>
            <a:pPr>
              <a:spcAft>
                <a:spcPts val="600"/>
              </a:spcAft>
            </a:pPr>
            <a:r>
              <a:rPr lang="en-AU" sz="2000" dirty="0">
                <a:latin typeface="Arial"/>
                <a:cs typeface="Arial"/>
              </a:rPr>
              <a:t>Regardless of initial level of depression, in the short term (3 months, not 6 months) both gratitude and meaning increase positive life events, which impact depression.</a:t>
            </a: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1</a:t>
            </a:r>
          </a:p>
        </p:txBody>
      </p:sp>
    </p:spTree>
    <p:extLst>
      <p:ext uri="{BB962C8B-B14F-4D97-AF65-F5344CB8AC3E}">
        <p14:creationId xmlns:p14="http://schemas.microsoft.com/office/powerpoint/2010/main" val="3201971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2399657"/>
          </a:xfrm>
        </p:spPr>
        <p:txBody>
          <a:bodyPr numCol="1">
            <a:noAutofit/>
          </a:bodyPr>
          <a:lstStyle/>
          <a:p>
            <a:pPr marL="0" indent="0">
              <a:spcAft>
                <a:spcPts val="600"/>
              </a:spcAft>
              <a:buNone/>
            </a:pPr>
            <a:r>
              <a:rPr lang="en-AU" sz="2400" b="1" dirty="0">
                <a:solidFill>
                  <a:srgbClr val="6094BE"/>
                </a:solidFill>
                <a:latin typeface="Arial"/>
                <a:cs typeface="Arial"/>
              </a:rPr>
              <a:t>Strengths and goal obtainment.</a:t>
            </a:r>
          </a:p>
          <a:p>
            <a:pPr>
              <a:spcAft>
                <a:spcPts val="600"/>
              </a:spcAft>
            </a:pPr>
            <a:r>
              <a:rPr lang="en-AU" sz="2000" dirty="0">
                <a:latin typeface="Arial"/>
                <a:cs typeface="Arial"/>
              </a:rPr>
              <a:t>We examined if 10 different personality strengths predicted goal obtainment (H1), and as moderators of goal obtainment effects upon boosted subjective wellbeing (H2). </a:t>
            </a:r>
          </a:p>
          <a:p>
            <a:pPr>
              <a:spcAft>
                <a:spcPts val="600"/>
              </a:spcAft>
            </a:pPr>
            <a:r>
              <a:rPr lang="en-AU" sz="2000" dirty="0">
                <a:latin typeface="Arial"/>
                <a:cs typeface="Arial"/>
              </a:rPr>
              <a:t>International Wellbeing Study sample of 755 adults, 40 countries, completed assessment battery every 3 months for a year (5 times). </a:t>
            </a:r>
          </a:p>
          <a:p>
            <a:pPr>
              <a:spcAft>
                <a:spcPts val="600"/>
              </a:spcAft>
            </a:pPr>
            <a:endParaRPr lang="en-US" sz="20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2</a:t>
            </a:r>
          </a:p>
        </p:txBody>
      </p:sp>
      <p:sp>
        <p:nvSpPr>
          <p:cNvPr id="5" name="Content Placeholder 2">
            <a:extLst>
              <a:ext uri="{FF2B5EF4-FFF2-40B4-BE49-F238E27FC236}">
                <a16:creationId xmlns:a16="http://schemas.microsoft.com/office/drawing/2014/main" id="{FE83610F-09A9-4A92-8E41-C452008D0E8A}"/>
              </a:ext>
            </a:extLst>
          </p:cNvPr>
          <p:cNvSpPr txBox="1">
            <a:spLocks/>
          </p:cNvSpPr>
          <p:nvPr/>
        </p:nvSpPr>
        <p:spPr>
          <a:xfrm>
            <a:off x="1457608" y="3829615"/>
            <a:ext cx="7052649" cy="2498757"/>
          </a:xfrm>
          <a:prstGeom prst="rect">
            <a:avLst/>
          </a:prstGeom>
        </p:spPr>
        <p:txBody>
          <a:bodyPr vert="horz" lIns="91440" tIns="45720" rIns="91440" bIns="45720" numCol="2"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Aft>
                <a:spcPts val="600"/>
              </a:spcAft>
              <a:buFont typeface="+mj-lt"/>
              <a:buAutoNum type="arabicPeriod"/>
            </a:pPr>
            <a:r>
              <a:rPr lang="en-AU" sz="2000" dirty="0">
                <a:latin typeface="Arial"/>
                <a:cs typeface="Arial"/>
              </a:rPr>
              <a:t>Grit		</a:t>
            </a:r>
          </a:p>
          <a:p>
            <a:pPr marL="457200" indent="-457200">
              <a:spcAft>
                <a:spcPts val="600"/>
              </a:spcAft>
              <a:buFont typeface="+mj-lt"/>
              <a:buAutoNum type="arabicPeriod"/>
            </a:pPr>
            <a:r>
              <a:rPr lang="en-AU" sz="2000" dirty="0">
                <a:latin typeface="Arial"/>
                <a:cs typeface="Arial"/>
              </a:rPr>
              <a:t>Gratitude</a:t>
            </a:r>
          </a:p>
          <a:p>
            <a:pPr marL="457200" indent="-457200">
              <a:spcAft>
                <a:spcPts val="600"/>
              </a:spcAft>
              <a:buFont typeface="+mj-lt"/>
              <a:buAutoNum type="arabicPeriod"/>
            </a:pPr>
            <a:r>
              <a:rPr lang="en-AU" sz="2000" dirty="0">
                <a:latin typeface="Arial"/>
                <a:cs typeface="Arial"/>
              </a:rPr>
              <a:t>Curiosity</a:t>
            </a:r>
          </a:p>
          <a:p>
            <a:pPr marL="457200" indent="-457200">
              <a:spcAft>
                <a:spcPts val="600"/>
              </a:spcAft>
              <a:buFont typeface="+mj-lt"/>
              <a:buAutoNum type="arabicPeriod"/>
            </a:pPr>
            <a:r>
              <a:rPr lang="en-AU" sz="2000" dirty="0">
                <a:latin typeface="Arial"/>
                <a:cs typeface="Arial"/>
              </a:rPr>
              <a:t>Savouring</a:t>
            </a:r>
          </a:p>
          <a:p>
            <a:pPr marL="457200" indent="-457200">
              <a:spcAft>
                <a:spcPts val="600"/>
              </a:spcAft>
              <a:buFont typeface="+mj-lt"/>
              <a:buAutoNum type="arabicPeriod"/>
            </a:pPr>
            <a:r>
              <a:rPr lang="en-AU" sz="2000" dirty="0">
                <a:latin typeface="Arial"/>
                <a:cs typeface="Arial"/>
              </a:rPr>
              <a:t>Control beliefs</a:t>
            </a:r>
          </a:p>
          <a:p>
            <a:pPr marL="457200" indent="-457200">
              <a:spcAft>
                <a:spcPts val="600"/>
              </a:spcAft>
              <a:buFont typeface="+mj-lt"/>
              <a:buAutoNum type="arabicPeriod"/>
            </a:pPr>
            <a:r>
              <a:rPr lang="en-AU" sz="2000" dirty="0">
                <a:latin typeface="Arial"/>
                <a:cs typeface="Arial"/>
              </a:rPr>
              <a:t>Meaning in life – presence</a:t>
            </a:r>
          </a:p>
          <a:p>
            <a:pPr marL="457200" indent="-457200">
              <a:spcAft>
                <a:spcPts val="600"/>
              </a:spcAft>
              <a:buFont typeface="+mj-lt"/>
              <a:buAutoNum type="arabicPeriod"/>
            </a:pPr>
            <a:endParaRPr lang="en-AU" sz="2000" dirty="0">
              <a:latin typeface="Arial"/>
              <a:cs typeface="Arial"/>
            </a:endParaRPr>
          </a:p>
          <a:p>
            <a:pPr marL="457200" indent="-457200">
              <a:spcAft>
                <a:spcPts val="600"/>
              </a:spcAft>
              <a:buFont typeface="+mj-lt"/>
              <a:buAutoNum type="arabicPeriod"/>
            </a:pPr>
            <a:endParaRPr lang="en-AU" sz="2000" dirty="0">
              <a:latin typeface="Arial"/>
              <a:cs typeface="Arial"/>
            </a:endParaRPr>
          </a:p>
          <a:p>
            <a:pPr marL="457200" indent="-457200">
              <a:spcAft>
                <a:spcPts val="600"/>
              </a:spcAft>
              <a:buFont typeface="+mj-lt"/>
              <a:buAutoNum type="arabicPeriod"/>
            </a:pPr>
            <a:r>
              <a:rPr lang="en-AU" sz="2000" dirty="0">
                <a:latin typeface="Arial"/>
                <a:cs typeface="Arial"/>
              </a:rPr>
              <a:t>Strengths use</a:t>
            </a:r>
          </a:p>
          <a:p>
            <a:pPr marL="457200" indent="-457200">
              <a:spcAft>
                <a:spcPts val="600"/>
              </a:spcAft>
              <a:buFont typeface="+mj-lt"/>
              <a:buAutoNum type="arabicPeriod"/>
            </a:pPr>
            <a:r>
              <a:rPr lang="en-AU" sz="2000" dirty="0">
                <a:latin typeface="Arial"/>
                <a:cs typeface="Arial"/>
              </a:rPr>
              <a:t>Orientations to happiness - Engagement </a:t>
            </a:r>
          </a:p>
          <a:p>
            <a:pPr marL="457200" indent="-457200">
              <a:spcAft>
                <a:spcPts val="600"/>
              </a:spcAft>
              <a:buFont typeface="+mj-lt"/>
              <a:buAutoNum type="arabicPeriod"/>
            </a:pPr>
            <a:r>
              <a:rPr lang="en-AU" sz="2000" dirty="0">
                <a:latin typeface="Arial"/>
                <a:cs typeface="Arial"/>
              </a:rPr>
              <a:t>Orientations to happiness - Pleasure </a:t>
            </a:r>
          </a:p>
          <a:p>
            <a:pPr marL="457200" indent="-457200">
              <a:spcAft>
                <a:spcPts val="600"/>
              </a:spcAft>
              <a:buFont typeface="+mj-lt"/>
              <a:buAutoNum type="arabicPeriod"/>
            </a:pPr>
            <a:r>
              <a:rPr lang="en-AU" sz="2000" dirty="0">
                <a:latin typeface="Arial"/>
                <a:cs typeface="Arial"/>
              </a:rPr>
              <a:t>Orientations to happiness - Meaning </a:t>
            </a:r>
          </a:p>
          <a:p>
            <a:pPr marL="0" indent="0">
              <a:spcAft>
                <a:spcPts val="600"/>
              </a:spcAft>
              <a:buNone/>
            </a:pPr>
            <a:endParaRPr lang="en-AU" sz="2000" dirty="0">
              <a:latin typeface="Arial"/>
              <a:cs typeface="Arial"/>
            </a:endParaRPr>
          </a:p>
          <a:p>
            <a:pPr>
              <a:spcAft>
                <a:spcPts val="600"/>
              </a:spcAft>
            </a:pPr>
            <a:endParaRPr lang="en-US" sz="2000" dirty="0">
              <a:latin typeface="Arial"/>
              <a:cs typeface="Arial"/>
            </a:endParaRPr>
          </a:p>
        </p:txBody>
      </p:sp>
    </p:spTree>
    <p:extLst>
      <p:ext uri="{BB962C8B-B14F-4D97-AF65-F5344CB8AC3E}">
        <p14:creationId xmlns:p14="http://schemas.microsoft.com/office/powerpoint/2010/main" val="2422110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Strengths and goal obtainment.</a:t>
            </a:r>
          </a:p>
          <a:p>
            <a:pPr>
              <a:spcAft>
                <a:spcPts val="600"/>
              </a:spcAft>
            </a:pPr>
            <a:r>
              <a:rPr lang="en-AU" sz="2000" dirty="0">
                <a:latin typeface="Arial"/>
                <a:cs typeface="Arial"/>
              </a:rPr>
              <a:t>The main conclusions of our study are that:</a:t>
            </a:r>
          </a:p>
          <a:p>
            <a:pPr lvl="1">
              <a:spcAft>
                <a:spcPts val="600"/>
              </a:spcAft>
            </a:pPr>
            <a:r>
              <a:rPr lang="en-AU" sz="2000" dirty="0">
                <a:latin typeface="Arial"/>
                <a:cs typeface="Arial"/>
              </a:rPr>
              <a:t>Grit gets you the most goal attainment, </a:t>
            </a:r>
          </a:p>
          <a:p>
            <a:pPr lvl="1">
              <a:spcAft>
                <a:spcPts val="600"/>
              </a:spcAft>
            </a:pPr>
            <a:r>
              <a:rPr lang="en-AU" sz="2000" dirty="0">
                <a:latin typeface="Arial"/>
                <a:cs typeface="Arial"/>
              </a:rPr>
              <a:t>that Curiosity gets you the most </a:t>
            </a:r>
            <a:r>
              <a:rPr lang="en-AU" sz="2000" dirty="0" err="1">
                <a:latin typeface="Arial"/>
                <a:cs typeface="Arial"/>
              </a:rPr>
              <a:t>SWB</a:t>
            </a:r>
            <a:r>
              <a:rPr lang="en-AU" sz="2000" dirty="0">
                <a:latin typeface="Arial"/>
                <a:cs typeface="Arial"/>
              </a:rPr>
              <a:t> bang for your goal-striving buck (3  months), </a:t>
            </a:r>
          </a:p>
          <a:p>
            <a:pPr lvl="1">
              <a:spcAft>
                <a:spcPts val="600"/>
              </a:spcAft>
            </a:pPr>
            <a:r>
              <a:rPr lang="en-AU" sz="2000" dirty="0">
                <a:latin typeface="Arial"/>
                <a:cs typeface="Arial"/>
              </a:rPr>
              <a:t>and that developing an enhanced Meaning orientation, while striving, may best serve to prolong one’s </a:t>
            </a:r>
            <a:r>
              <a:rPr lang="en-AU" sz="2000" dirty="0" err="1">
                <a:latin typeface="Arial"/>
                <a:cs typeface="Arial"/>
              </a:rPr>
              <a:t>SWB</a:t>
            </a:r>
            <a:r>
              <a:rPr lang="en-AU" sz="2000" dirty="0">
                <a:latin typeface="Arial"/>
                <a:cs typeface="Arial"/>
              </a:rPr>
              <a:t> gains (6 months).</a:t>
            </a:r>
            <a:endParaRPr lang="en-US" sz="20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2</a:t>
            </a:r>
          </a:p>
        </p:txBody>
      </p:sp>
    </p:spTree>
    <p:extLst>
      <p:ext uri="{BB962C8B-B14F-4D97-AF65-F5344CB8AC3E}">
        <p14:creationId xmlns:p14="http://schemas.microsoft.com/office/powerpoint/2010/main" val="4265463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Take home messages.</a:t>
            </a:r>
          </a:p>
          <a:p>
            <a:pPr>
              <a:spcAft>
                <a:spcPts val="600"/>
              </a:spcAft>
            </a:pPr>
            <a:r>
              <a:rPr lang="en-AU" sz="2000" dirty="0">
                <a:latin typeface="Arial"/>
                <a:cs typeface="Arial"/>
              </a:rPr>
              <a:t>We don’t know really how to make someone “gritter” (yet), but it’s very easy to increase trait curiosity, and likewise move someone towards a meaning orientation… </a:t>
            </a:r>
          </a:p>
          <a:p>
            <a:pPr>
              <a:spcAft>
                <a:spcPts val="600"/>
              </a:spcAft>
            </a:pPr>
            <a:r>
              <a:rPr lang="en-AU" sz="2000" dirty="0">
                <a:latin typeface="Arial"/>
                <a:cs typeface="Arial"/>
              </a:rPr>
              <a:t>Use </a:t>
            </a:r>
            <a:r>
              <a:rPr lang="en-AU" sz="2000" dirty="0">
                <a:solidFill>
                  <a:srgbClr val="3381BE"/>
                </a:solidFill>
                <a:latin typeface="Arial"/>
                <a:cs typeface="Arial"/>
              </a:rPr>
              <a:t>curiosity</a:t>
            </a:r>
            <a:r>
              <a:rPr lang="en-AU" sz="2000" dirty="0">
                <a:latin typeface="Arial"/>
                <a:cs typeface="Arial"/>
              </a:rPr>
              <a:t> to help obtain goals, as not only will it allow greater goal obtainment, but it allows greater enjoyment of the goal obtainment process, and then make some </a:t>
            </a:r>
            <a:r>
              <a:rPr lang="en-AU" sz="2000" dirty="0">
                <a:solidFill>
                  <a:srgbClr val="3381BE"/>
                </a:solidFill>
                <a:latin typeface="Arial"/>
                <a:cs typeface="Arial"/>
              </a:rPr>
              <a:t>meaning</a:t>
            </a:r>
            <a:r>
              <a:rPr lang="en-AU" sz="2000" dirty="0">
                <a:latin typeface="Arial"/>
                <a:cs typeface="Arial"/>
              </a:rPr>
              <a:t> of the goals obtained in order to wring the pleasure juices out of the wellbeing effects… </a:t>
            </a: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2</a:t>
            </a:r>
          </a:p>
        </p:txBody>
      </p:sp>
    </p:spTree>
    <p:extLst>
      <p:ext uri="{BB962C8B-B14F-4D97-AF65-F5344CB8AC3E}">
        <p14:creationId xmlns:p14="http://schemas.microsoft.com/office/powerpoint/2010/main" val="3715475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Gratitude over the lifespan.</a:t>
            </a:r>
          </a:p>
          <a:p>
            <a:pPr>
              <a:spcAft>
                <a:spcPts val="600"/>
              </a:spcAft>
            </a:pPr>
            <a:r>
              <a:rPr lang="en-AU" sz="2000" dirty="0">
                <a:latin typeface="Arial"/>
                <a:cs typeface="Arial"/>
              </a:rPr>
              <a:t>There is a strong link between gratitude and wellbeing, and also gratitude and health outcomes (particularly with older adults). </a:t>
            </a:r>
          </a:p>
          <a:p>
            <a:pPr>
              <a:spcAft>
                <a:spcPts val="600"/>
              </a:spcAft>
            </a:pPr>
            <a:r>
              <a:rPr lang="en-AU" sz="2000" dirty="0">
                <a:latin typeface="Arial"/>
                <a:cs typeface="Arial"/>
              </a:rPr>
              <a:t>Most of the research on gratitude has been on the measurement of it, how to increase it, it’s impacts, and has used mostly student samples. </a:t>
            </a:r>
          </a:p>
          <a:p>
            <a:pPr>
              <a:spcAft>
                <a:spcPts val="600"/>
              </a:spcAft>
            </a:pPr>
            <a:r>
              <a:rPr lang="en-AU" sz="2000" dirty="0">
                <a:latin typeface="Arial"/>
                <a:cs typeface="Arial"/>
              </a:rPr>
              <a:t>Questions remain as to whether the presence and benefits of gratitude are consistent from young adulthood to old age.</a:t>
            </a:r>
          </a:p>
          <a:p>
            <a:pPr>
              <a:spcAft>
                <a:spcPts val="600"/>
              </a:spcAft>
            </a:pPr>
            <a:r>
              <a:rPr lang="en-AU" sz="2000" dirty="0">
                <a:latin typeface="Arial"/>
                <a:cs typeface="Arial"/>
              </a:rPr>
              <a:t>We examined the magnitude and direction of </a:t>
            </a:r>
            <a:r>
              <a:rPr lang="en-AU" sz="2000" dirty="0">
                <a:solidFill>
                  <a:srgbClr val="3381BE"/>
                </a:solidFill>
                <a:latin typeface="Arial"/>
                <a:cs typeface="Arial"/>
              </a:rPr>
              <a:t>age differences in gratitude </a:t>
            </a:r>
            <a:r>
              <a:rPr lang="en-AU" sz="2000" dirty="0">
                <a:latin typeface="Arial"/>
                <a:cs typeface="Arial"/>
              </a:rPr>
              <a:t>in three samples (combined </a:t>
            </a:r>
            <a:r>
              <a:rPr lang="en-AU" sz="2000" i="1" dirty="0">
                <a:latin typeface="Arial"/>
                <a:cs typeface="Arial"/>
              </a:rPr>
              <a:t>N</a:t>
            </a:r>
            <a:r>
              <a:rPr lang="en-AU" sz="2000" dirty="0">
                <a:latin typeface="Arial"/>
                <a:cs typeface="Arial"/>
              </a:rPr>
              <a:t> = 31,206), measured three different ways, controlling for gender (women usually higher in gratitude).</a:t>
            </a:r>
          </a:p>
          <a:p>
            <a:pPr>
              <a:spcAft>
                <a:spcPts val="600"/>
              </a:spcAft>
            </a:pPr>
            <a:r>
              <a:rPr lang="en-AU" sz="2000" dirty="0">
                <a:latin typeface="Arial"/>
                <a:cs typeface="Arial"/>
              </a:rPr>
              <a:t>We also examined whether </a:t>
            </a:r>
            <a:r>
              <a:rPr lang="en-AU" sz="2000" dirty="0">
                <a:solidFill>
                  <a:srgbClr val="3381BE"/>
                </a:solidFill>
                <a:latin typeface="Arial"/>
                <a:cs typeface="Arial"/>
              </a:rPr>
              <a:t>gratitude was associated with greater/lesser wellbeing </a:t>
            </a:r>
            <a:r>
              <a:rPr lang="en-AU" sz="2000" dirty="0">
                <a:latin typeface="Arial"/>
                <a:cs typeface="Arial"/>
              </a:rPr>
              <a:t>at different periods in the life course.</a:t>
            </a:r>
            <a:endParaRPr lang="en-US" sz="20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3</a:t>
            </a:r>
          </a:p>
        </p:txBody>
      </p:sp>
    </p:spTree>
    <p:extLst>
      <p:ext uri="{BB962C8B-B14F-4D97-AF65-F5344CB8AC3E}">
        <p14:creationId xmlns:p14="http://schemas.microsoft.com/office/powerpoint/2010/main" val="1823868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Gratitude over the lifespan.</a:t>
            </a:r>
          </a:p>
          <a:p>
            <a:pPr>
              <a:spcAft>
                <a:spcPts val="600"/>
              </a:spcAft>
            </a:pPr>
            <a:r>
              <a:rPr lang="en-AU" sz="2000" dirty="0">
                <a:latin typeface="Arial"/>
                <a:cs typeface="Arial"/>
              </a:rPr>
              <a:t>We found that the experience of </a:t>
            </a:r>
            <a:r>
              <a:rPr lang="en-AU" sz="2000" dirty="0">
                <a:solidFill>
                  <a:srgbClr val="3381BE"/>
                </a:solidFill>
                <a:latin typeface="Arial"/>
                <a:cs typeface="Arial"/>
              </a:rPr>
              <a:t>gratitude was greatest in older adults </a:t>
            </a:r>
            <a:r>
              <a:rPr lang="en-AU" sz="2000" dirty="0">
                <a:latin typeface="Arial"/>
                <a:cs typeface="Arial"/>
              </a:rPr>
              <a:t>and least in middle aged and younger adults.</a:t>
            </a:r>
          </a:p>
          <a:p>
            <a:pPr>
              <a:spcAft>
                <a:spcPts val="600"/>
              </a:spcAft>
            </a:pPr>
            <a:r>
              <a:rPr lang="en-AU" sz="2000" dirty="0">
                <a:latin typeface="Arial"/>
                <a:cs typeface="Arial"/>
              </a:rPr>
              <a:t>We also found that the associations between </a:t>
            </a:r>
            <a:r>
              <a:rPr lang="en-AU" sz="2000" dirty="0">
                <a:solidFill>
                  <a:srgbClr val="3381BE"/>
                </a:solidFill>
                <a:latin typeface="Arial"/>
                <a:cs typeface="Arial"/>
              </a:rPr>
              <a:t>gratitude and subjective wellbeing </a:t>
            </a:r>
            <a:r>
              <a:rPr lang="en-AU" sz="2000" dirty="0">
                <a:latin typeface="Arial"/>
                <a:cs typeface="Arial"/>
              </a:rPr>
              <a:t>remained relatively constant across the lifespan – near-zero effect size (i.e., no particular age more or less strongly associated with gratitude/wellbeing link).</a:t>
            </a:r>
            <a:endParaRPr lang="en-US" sz="20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3</a:t>
            </a:r>
          </a:p>
        </p:txBody>
      </p:sp>
      <p:pic>
        <p:nvPicPr>
          <p:cNvPr id="2" name="Picture 1">
            <a:extLst>
              <a:ext uri="{FF2B5EF4-FFF2-40B4-BE49-F238E27FC236}">
                <a16:creationId xmlns:a16="http://schemas.microsoft.com/office/drawing/2014/main" id="{4CAA7A06-10DD-4BA2-A712-68F74A9B994A}"/>
              </a:ext>
            </a:extLst>
          </p:cNvPr>
          <p:cNvPicPr>
            <a:picLocks noChangeAspect="1"/>
          </p:cNvPicPr>
          <p:nvPr/>
        </p:nvPicPr>
        <p:blipFill rotWithShape="1">
          <a:blip r:embed="rId3"/>
          <a:srcRect l="37723" t="24030" r="42095" b="54834"/>
          <a:stretch/>
        </p:blipFill>
        <p:spPr>
          <a:xfrm>
            <a:off x="0" y="4011518"/>
            <a:ext cx="3871521" cy="2280640"/>
          </a:xfrm>
          <a:prstGeom prst="rect">
            <a:avLst/>
          </a:prstGeom>
        </p:spPr>
      </p:pic>
      <p:pic>
        <p:nvPicPr>
          <p:cNvPr id="9" name="Picture 8">
            <a:extLst>
              <a:ext uri="{FF2B5EF4-FFF2-40B4-BE49-F238E27FC236}">
                <a16:creationId xmlns:a16="http://schemas.microsoft.com/office/drawing/2014/main" id="{745C33A1-7D4E-477C-B231-D2DB5DD09108}"/>
              </a:ext>
            </a:extLst>
          </p:cNvPr>
          <p:cNvPicPr>
            <a:picLocks noChangeAspect="1"/>
          </p:cNvPicPr>
          <p:nvPr/>
        </p:nvPicPr>
        <p:blipFill rotWithShape="1">
          <a:blip r:embed="rId3"/>
          <a:srcRect l="37660" t="46081" r="41848" b="30595"/>
          <a:stretch/>
        </p:blipFill>
        <p:spPr>
          <a:xfrm>
            <a:off x="4065734" y="4135417"/>
            <a:ext cx="3562176" cy="2280640"/>
          </a:xfrm>
          <a:prstGeom prst="rect">
            <a:avLst/>
          </a:prstGeom>
        </p:spPr>
      </p:pic>
      <p:pic>
        <p:nvPicPr>
          <p:cNvPr id="10" name="Picture 9">
            <a:extLst>
              <a:ext uri="{FF2B5EF4-FFF2-40B4-BE49-F238E27FC236}">
                <a16:creationId xmlns:a16="http://schemas.microsoft.com/office/drawing/2014/main" id="{0B33BFE6-6682-4476-92AA-76F61843BC80}"/>
              </a:ext>
            </a:extLst>
          </p:cNvPr>
          <p:cNvPicPr>
            <a:picLocks noChangeAspect="1"/>
          </p:cNvPicPr>
          <p:nvPr/>
        </p:nvPicPr>
        <p:blipFill rotWithShape="1">
          <a:blip r:embed="rId3"/>
          <a:srcRect l="37904" t="70545" r="42269" b="9948"/>
          <a:stretch/>
        </p:blipFill>
        <p:spPr>
          <a:xfrm>
            <a:off x="7906236" y="4007326"/>
            <a:ext cx="3768527" cy="2085656"/>
          </a:xfrm>
          <a:prstGeom prst="rect">
            <a:avLst/>
          </a:prstGeom>
        </p:spPr>
      </p:pic>
      <p:sp>
        <p:nvSpPr>
          <p:cNvPr id="3" name="Oval 2">
            <a:extLst>
              <a:ext uri="{FF2B5EF4-FFF2-40B4-BE49-F238E27FC236}">
                <a16:creationId xmlns:a16="http://schemas.microsoft.com/office/drawing/2014/main" id="{DC119FCF-3963-47D6-BE5B-2C6056578086}"/>
              </a:ext>
            </a:extLst>
          </p:cNvPr>
          <p:cNvSpPr/>
          <p:nvPr/>
        </p:nvSpPr>
        <p:spPr>
          <a:xfrm>
            <a:off x="10945640" y="4252135"/>
            <a:ext cx="416459" cy="119805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5A5B8619-FE07-47F1-B30F-354997B25DC3}"/>
              </a:ext>
            </a:extLst>
          </p:cNvPr>
          <p:cNvSpPr/>
          <p:nvPr/>
        </p:nvSpPr>
        <p:spPr>
          <a:xfrm>
            <a:off x="3205096" y="4252135"/>
            <a:ext cx="416459" cy="119805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C2A2B98B-CBC9-4549-99E3-7078C4091E0C}"/>
              </a:ext>
            </a:extLst>
          </p:cNvPr>
          <p:cNvCxnSpPr/>
          <p:nvPr/>
        </p:nvCxnSpPr>
        <p:spPr>
          <a:xfrm>
            <a:off x="2761307" y="4007326"/>
            <a:ext cx="0" cy="169635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E4E9AD-F14F-43EF-A3B0-046BB55A446A}"/>
              </a:ext>
            </a:extLst>
          </p:cNvPr>
          <p:cNvCxnSpPr/>
          <p:nvPr/>
        </p:nvCxnSpPr>
        <p:spPr>
          <a:xfrm>
            <a:off x="7485707" y="4135417"/>
            <a:ext cx="0" cy="169635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DF3BDB-D482-4D92-9706-EF990E714DE8}"/>
              </a:ext>
            </a:extLst>
          </p:cNvPr>
          <p:cNvCxnSpPr/>
          <p:nvPr/>
        </p:nvCxnSpPr>
        <p:spPr>
          <a:xfrm>
            <a:off x="10572939" y="4159726"/>
            <a:ext cx="0" cy="169635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615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Take home messages.</a:t>
            </a:r>
          </a:p>
          <a:p>
            <a:pPr>
              <a:spcAft>
                <a:spcPts val="600"/>
              </a:spcAft>
            </a:pPr>
            <a:r>
              <a:rPr lang="en-AU" sz="2000" dirty="0">
                <a:latin typeface="Arial"/>
                <a:cs typeface="Arial"/>
              </a:rPr>
              <a:t>Gratitude increases with age, but the data is a little shaky past 70+. </a:t>
            </a:r>
            <a:endParaRPr lang="en-US" sz="2000" dirty="0">
              <a:latin typeface="Arial"/>
              <a:cs typeface="Arial"/>
            </a:endParaRPr>
          </a:p>
          <a:p>
            <a:pPr>
              <a:spcAft>
                <a:spcPts val="600"/>
              </a:spcAft>
            </a:pPr>
            <a:r>
              <a:rPr lang="en-AU" sz="2000" dirty="0">
                <a:latin typeface="Arial"/>
                <a:cs typeface="Arial"/>
              </a:rPr>
              <a:t>Gratitude is always important, regardless of age, for health and wellbeing.</a:t>
            </a: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3</a:t>
            </a:r>
          </a:p>
        </p:txBody>
      </p:sp>
    </p:spTree>
    <p:extLst>
      <p:ext uri="{BB962C8B-B14F-4D97-AF65-F5344CB8AC3E}">
        <p14:creationId xmlns:p14="http://schemas.microsoft.com/office/powerpoint/2010/main" val="399465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Resilient futures.</a:t>
            </a:r>
          </a:p>
          <a:p>
            <a:pPr>
              <a:spcAft>
                <a:spcPts val="600"/>
              </a:spcAft>
            </a:pPr>
            <a:r>
              <a:rPr lang="en-AU" sz="2000" dirty="0">
                <a:latin typeface="Arial"/>
                <a:cs typeface="Arial"/>
              </a:rPr>
              <a:t>Young people living in disadvantage are at elevated risk of a range of negative life outcomes, including social exclusion, impaired health and wellbeing, and low educational or vocational participation.</a:t>
            </a:r>
          </a:p>
          <a:p>
            <a:pPr>
              <a:spcAft>
                <a:spcPts val="600"/>
              </a:spcAft>
            </a:pPr>
            <a:r>
              <a:rPr lang="en-AU" sz="2000" dirty="0">
                <a:latin typeface="Arial"/>
                <a:cs typeface="Arial"/>
              </a:rPr>
              <a:t>The </a:t>
            </a:r>
            <a:r>
              <a:rPr lang="en-AU" sz="2000" dirty="0">
                <a:solidFill>
                  <a:srgbClr val="3381BE"/>
                </a:solidFill>
                <a:latin typeface="Arial"/>
                <a:cs typeface="Arial"/>
              </a:rPr>
              <a:t>Resilient Futures </a:t>
            </a:r>
            <a:r>
              <a:rPr lang="en-AU" sz="2000" dirty="0">
                <a:latin typeface="Arial"/>
                <a:cs typeface="Arial"/>
              </a:rPr>
              <a:t>program was conceptualised and developed as a strength-focused intervention whose design was underpinned by a broad interdisciplinary range of scientific evidence. </a:t>
            </a:r>
          </a:p>
          <a:p>
            <a:pPr>
              <a:spcAft>
                <a:spcPts val="600"/>
              </a:spcAft>
            </a:pPr>
            <a:r>
              <a:rPr lang="en-AU" sz="2000" dirty="0">
                <a:latin typeface="Arial"/>
                <a:cs typeface="Arial"/>
              </a:rPr>
              <a:t>The program utilises an ecological framework that sought to target key proximal and distal factors associated with youth social exclusion, disengagement and disadvantage. </a:t>
            </a:r>
          </a:p>
          <a:p>
            <a:pPr>
              <a:spcAft>
                <a:spcPts val="600"/>
              </a:spcAft>
            </a:pPr>
            <a:r>
              <a:rPr lang="en-AU" sz="2000" dirty="0">
                <a:latin typeface="Arial"/>
                <a:cs typeface="Arial"/>
              </a:rPr>
              <a:t>The target participant group was </a:t>
            </a:r>
            <a:r>
              <a:rPr lang="en-AU" sz="2000" dirty="0">
                <a:solidFill>
                  <a:srgbClr val="3381BE"/>
                </a:solidFill>
                <a:latin typeface="Arial"/>
                <a:cs typeface="Arial"/>
              </a:rPr>
              <a:t>850 disadvantaged young South Australians </a:t>
            </a:r>
            <a:r>
              <a:rPr lang="en-AU" sz="2000" dirty="0">
                <a:latin typeface="Arial"/>
                <a:cs typeface="Arial"/>
              </a:rPr>
              <a:t>(aged 16 to 21) drawn from multiple educational, mental health and youth justice agencies; who were project partners in co-designing and supporting the implementation. </a:t>
            </a:r>
          </a:p>
          <a:p>
            <a:pPr>
              <a:spcAft>
                <a:spcPts val="600"/>
              </a:spcAft>
            </a:pPr>
            <a:endParaRPr lang="en-AU" sz="20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4</a:t>
            </a:r>
          </a:p>
        </p:txBody>
      </p:sp>
    </p:spTree>
    <p:extLst>
      <p:ext uri="{BB962C8B-B14F-4D97-AF65-F5344CB8AC3E}">
        <p14:creationId xmlns:p14="http://schemas.microsoft.com/office/powerpoint/2010/main" val="418690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124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Resilient futures.</a:t>
            </a:r>
          </a:p>
          <a:p>
            <a:pPr>
              <a:spcAft>
                <a:spcPts val="600"/>
              </a:spcAft>
            </a:pPr>
            <a:r>
              <a:rPr lang="en-AU" sz="2000" dirty="0">
                <a:latin typeface="Arial"/>
                <a:cs typeface="Arial"/>
              </a:rPr>
              <a:t>The intervention was designed to </a:t>
            </a:r>
            <a:r>
              <a:rPr lang="en-AU" sz="2000" dirty="0">
                <a:solidFill>
                  <a:srgbClr val="3381BE"/>
                </a:solidFill>
                <a:latin typeface="Arial"/>
                <a:cs typeface="Arial"/>
              </a:rPr>
              <a:t>build wellbeing and resilience skills </a:t>
            </a:r>
            <a:r>
              <a:rPr lang="en-AU" sz="2000" dirty="0">
                <a:latin typeface="Arial"/>
                <a:cs typeface="Arial"/>
              </a:rPr>
              <a:t>through explicit (direct teaching) and implicit (mentoring, case management) teaching methods, supported by system-focused methods to build the capacity of service providers. </a:t>
            </a:r>
          </a:p>
          <a:p>
            <a:pPr>
              <a:spcAft>
                <a:spcPts val="600"/>
              </a:spcAft>
            </a:pPr>
            <a:r>
              <a:rPr lang="en-AU" sz="2000" dirty="0">
                <a:latin typeface="Arial"/>
                <a:cs typeface="Arial"/>
              </a:rPr>
              <a:t>The Resilient Futures program </a:t>
            </a:r>
            <a:r>
              <a:rPr lang="en-AU" sz="2000" dirty="0">
                <a:solidFill>
                  <a:srgbClr val="3381BE"/>
                </a:solidFill>
                <a:latin typeface="Arial"/>
                <a:cs typeface="Arial"/>
              </a:rPr>
              <a:t>uses a non-prescriptive and flexible delivery method, guided by the implementation science literature</a:t>
            </a:r>
            <a:r>
              <a:rPr lang="en-AU" sz="2000" dirty="0">
                <a:latin typeface="Arial"/>
                <a:cs typeface="Arial"/>
              </a:rPr>
              <a:t>, and underpinned by an intentional practice model - operationalised at both the program design and service delivery layers of the program. </a:t>
            </a:r>
          </a:p>
          <a:p>
            <a:pPr>
              <a:spcAft>
                <a:spcPts val="600"/>
              </a:spcAft>
            </a:pPr>
            <a:r>
              <a:rPr lang="en-AU" sz="2000" dirty="0">
                <a:latin typeface="Arial"/>
                <a:cs typeface="Arial"/>
              </a:rPr>
              <a:t>There were key challenges in delivering a wellbeing and resilience program across multiple sites for a disadvantaged cohort, and the methods the project team developed to bring focus to implementation quality and rigour was award winning. </a:t>
            </a:r>
          </a:p>
          <a:p>
            <a:pPr>
              <a:spcAft>
                <a:spcPts val="600"/>
              </a:spcAft>
            </a:pPr>
            <a:r>
              <a:rPr lang="en-AU" sz="2000" dirty="0">
                <a:latin typeface="Arial"/>
                <a:cs typeface="Arial"/>
              </a:rPr>
              <a:t>Preliminary qualitative evidence supporting the effectiveness of the program is very good.</a:t>
            </a:r>
          </a:p>
          <a:p>
            <a:pPr>
              <a:spcAft>
                <a:spcPts val="600"/>
              </a:spcAft>
            </a:pPr>
            <a:endParaRPr lang="en-AU" sz="20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4</a:t>
            </a:r>
          </a:p>
        </p:txBody>
      </p:sp>
      <p:pic>
        <p:nvPicPr>
          <p:cNvPr id="1026" name="Picture 2" descr="Image result for good design award">
            <a:extLst>
              <a:ext uri="{FF2B5EF4-FFF2-40B4-BE49-F238E27FC236}">
                <a16:creationId xmlns:a16="http://schemas.microsoft.com/office/drawing/2014/main" id="{9BD27D10-03E1-4EDD-A947-0530958C3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289" y="1086699"/>
            <a:ext cx="2411711" cy="241171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B2AFB1D5-011A-49B0-8CDE-322CBADC095E}"/>
              </a:ext>
            </a:extLst>
          </p:cNvPr>
          <p:cNvCxnSpPr/>
          <p:nvPr/>
        </p:nvCxnSpPr>
        <p:spPr>
          <a:xfrm flipV="1">
            <a:off x="2897109" y="3793402"/>
            <a:ext cx="8193386" cy="1883121"/>
          </a:xfrm>
          <a:prstGeom prst="bentConnector3">
            <a:avLst>
              <a:gd name="adj1" fmla="val 100055"/>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140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197131" cy="5202404"/>
          </a:xfrm>
        </p:spPr>
        <p:txBody>
          <a:bodyPr numCol="1">
            <a:noAutofit/>
          </a:bodyPr>
          <a:lstStyle/>
          <a:p>
            <a:pPr marL="0" indent="0">
              <a:spcAft>
                <a:spcPts val="600"/>
              </a:spcAft>
              <a:buNone/>
            </a:pPr>
            <a:r>
              <a:rPr lang="en-AU" sz="2400" b="1" dirty="0">
                <a:solidFill>
                  <a:srgbClr val="6094BE"/>
                </a:solidFill>
                <a:latin typeface="Arial"/>
                <a:cs typeface="Arial"/>
              </a:rPr>
              <a:t>Take home messages.</a:t>
            </a:r>
          </a:p>
          <a:p>
            <a:pPr>
              <a:spcAft>
                <a:spcPts val="600"/>
              </a:spcAft>
            </a:pPr>
            <a:r>
              <a:rPr lang="en-AU" sz="2000" dirty="0">
                <a:latin typeface="Arial"/>
                <a:cs typeface="Arial"/>
              </a:rPr>
              <a:t>New and novel intervention approaches are needed, beyond </a:t>
            </a:r>
            <a:r>
              <a:rPr lang="en-AU" sz="2000" dirty="0">
                <a:solidFill>
                  <a:srgbClr val="3381BE"/>
                </a:solidFill>
                <a:latin typeface="Arial"/>
                <a:cs typeface="Arial"/>
              </a:rPr>
              <a:t>efficacy</a:t>
            </a:r>
            <a:r>
              <a:rPr lang="en-AU" sz="2000" dirty="0">
                <a:latin typeface="Arial"/>
                <a:cs typeface="Arial"/>
              </a:rPr>
              <a:t> trails, to real world </a:t>
            </a:r>
            <a:r>
              <a:rPr lang="en-AU" sz="2000" dirty="0">
                <a:solidFill>
                  <a:srgbClr val="3381BE"/>
                </a:solidFill>
                <a:latin typeface="Arial"/>
                <a:cs typeface="Arial"/>
              </a:rPr>
              <a:t>effectiveness</a:t>
            </a:r>
            <a:r>
              <a:rPr lang="en-AU" sz="2000" dirty="0">
                <a:latin typeface="Arial"/>
                <a:cs typeface="Arial"/>
              </a:rPr>
              <a:t> trials. </a:t>
            </a: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Research example: 4</a:t>
            </a:r>
          </a:p>
        </p:txBody>
      </p:sp>
    </p:spTree>
    <p:extLst>
      <p:ext uri="{BB962C8B-B14F-4D97-AF65-F5344CB8AC3E}">
        <p14:creationId xmlns:p14="http://schemas.microsoft.com/office/powerpoint/2010/main" val="2389642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2109107" y="-704851"/>
            <a:ext cx="17029364" cy="7969258"/>
            <a:chOff x="-2109107" y="-704851"/>
            <a:chExt cx="17029364" cy="7969258"/>
          </a:xfrm>
          <a:blipFill dpi="0" rotWithShape="1">
            <a:blip r:embed="rId3">
              <a:alphaModFix amt="83000"/>
            </a:blip>
            <a:srcRect/>
            <a:stretch>
              <a:fillRect/>
            </a:stretch>
          </a:blipFill>
        </p:grpSpPr>
        <p:grpSp>
          <p:nvGrpSpPr>
            <p:cNvPr id="99" name="Group 98"/>
            <p:cNvGrpSpPr/>
            <p:nvPr/>
          </p:nvGrpSpPr>
          <p:grpSpPr>
            <a:xfrm>
              <a:off x="-2109107" y="-704851"/>
              <a:ext cx="17027669" cy="7962901"/>
              <a:chOff x="-2109107" y="-704851"/>
              <a:chExt cx="17027669" cy="7962901"/>
            </a:xfrm>
            <a:grpFill/>
          </p:grpSpPr>
          <p:sp>
            <p:nvSpPr>
              <p:cNvPr id="105" name="Isosceles Triangle 104"/>
              <p:cNvSpPr/>
              <p:nvPr/>
            </p:nvSpPr>
            <p:spPr>
              <a:xfrm>
                <a:off x="-546523"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Isosceles Triangle 105"/>
              <p:cNvSpPr/>
              <p:nvPr/>
            </p:nvSpPr>
            <p:spPr>
              <a:xfrm>
                <a:off x="2580336"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Isosceles Triangle 106"/>
              <p:cNvSpPr/>
              <p:nvPr/>
            </p:nvSpPr>
            <p:spPr>
              <a:xfrm rot="10800000">
                <a:off x="-544830"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Isosceles Triangle 107"/>
              <p:cNvSpPr/>
              <p:nvPr/>
            </p:nvSpPr>
            <p:spPr>
              <a:xfrm rot="10800000">
                <a:off x="2580336"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Isosceles Triangle 108"/>
              <p:cNvSpPr/>
              <p:nvPr/>
            </p:nvSpPr>
            <p:spPr>
              <a:xfrm rot="10800000">
                <a:off x="1017752"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p:cNvSpPr/>
              <p:nvPr/>
            </p:nvSpPr>
            <p:spPr>
              <a:xfrm rot="10800000">
                <a:off x="4142918"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Isosceles Triangle 110"/>
              <p:cNvSpPr/>
              <p:nvPr/>
            </p:nvSpPr>
            <p:spPr>
              <a:xfrm>
                <a:off x="1016058"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Isosceles Triangle 111"/>
              <p:cNvSpPr/>
              <p:nvPr/>
            </p:nvSpPr>
            <p:spPr>
              <a:xfrm>
                <a:off x="-2109107"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Isosceles Triangle 112"/>
              <p:cNvSpPr/>
              <p:nvPr/>
            </p:nvSpPr>
            <p:spPr>
              <a:xfrm rot="10800000">
                <a:off x="-2109107"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Isosceles Triangle 113"/>
              <p:cNvSpPr/>
              <p:nvPr/>
            </p:nvSpPr>
            <p:spPr>
              <a:xfrm>
                <a:off x="-546523"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Isosceles Triangle 114"/>
              <p:cNvSpPr/>
              <p:nvPr/>
            </p:nvSpPr>
            <p:spPr>
              <a:xfrm>
                <a:off x="2580336"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Isosceles Triangle 115"/>
              <p:cNvSpPr/>
              <p:nvPr/>
            </p:nvSpPr>
            <p:spPr>
              <a:xfrm rot="10800000">
                <a:off x="1017752"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Isosceles Triangle 116"/>
              <p:cNvSpPr/>
              <p:nvPr/>
            </p:nvSpPr>
            <p:spPr>
              <a:xfrm rot="10800000">
                <a:off x="-2109107" y="33077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Isosceles Triangle 117"/>
              <p:cNvSpPr/>
              <p:nvPr/>
            </p:nvSpPr>
            <p:spPr>
              <a:xfrm rot="10800000">
                <a:off x="-54483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Isosceles Triangle 118"/>
              <p:cNvSpPr/>
              <p:nvPr/>
            </p:nvSpPr>
            <p:spPr>
              <a:xfrm rot="10800000">
                <a:off x="258033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Isosceles Triangle 119"/>
              <p:cNvSpPr/>
              <p:nvPr/>
            </p:nvSpPr>
            <p:spPr>
              <a:xfrm>
                <a:off x="101605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Isosceles Triangle 120"/>
              <p:cNvSpPr/>
              <p:nvPr/>
            </p:nvSpPr>
            <p:spPr>
              <a:xfrm>
                <a:off x="-2109107"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Isosceles Triangle 121"/>
              <p:cNvSpPr/>
              <p:nvPr/>
            </p:nvSpPr>
            <p:spPr>
              <a:xfrm>
                <a:off x="412938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Isosceles Triangle 122"/>
              <p:cNvSpPr/>
              <p:nvPr/>
            </p:nvSpPr>
            <p:spPr>
              <a:xfrm>
                <a:off x="5703807"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Isosceles Triangle 123"/>
              <p:cNvSpPr/>
              <p:nvPr/>
            </p:nvSpPr>
            <p:spPr>
              <a:xfrm>
                <a:off x="8830666"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Isosceles Triangle 124"/>
              <p:cNvSpPr/>
              <p:nvPr/>
            </p:nvSpPr>
            <p:spPr>
              <a:xfrm rot="10800000">
                <a:off x="570550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Isosceles Triangle 125"/>
              <p:cNvSpPr/>
              <p:nvPr/>
            </p:nvSpPr>
            <p:spPr>
              <a:xfrm rot="10800000">
                <a:off x="883066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Isosceles Triangle 126"/>
              <p:cNvSpPr/>
              <p:nvPr/>
            </p:nvSpPr>
            <p:spPr>
              <a:xfrm rot="10800000">
                <a:off x="7268082"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Isosceles Triangle 127"/>
              <p:cNvSpPr/>
              <p:nvPr/>
            </p:nvSpPr>
            <p:spPr>
              <a:xfrm rot="10800000">
                <a:off x="10393248"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Isosceles Triangle 128"/>
              <p:cNvSpPr/>
              <p:nvPr/>
            </p:nvSpPr>
            <p:spPr>
              <a:xfrm>
                <a:off x="726638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Isosceles Triangle 129"/>
              <p:cNvSpPr/>
              <p:nvPr/>
            </p:nvSpPr>
            <p:spPr>
              <a:xfrm rot="10800000">
                <a:off x="4141223" y="330775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Isosceles Triangle 130"/>
              <p:cNvSpPr/>
              <p:nvPr/>
            </p:nvSpPr>
            <p:spPr>
              <a:xfrm>
                <a:off x="10391554" y="53140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Isosceles Triangle 131"/>
              <p:cNvSpPr/>
              <p:nvPr/>
            </p:nvSpPr>
            <p:spPr>
              <a:xfrm>
                <a:off x="5705500" y="-704848"/>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Isosceles Triangle 132"/>
              <p:cNvSpPr/>
              <p:nvPr/>
            </p:nvSpPr>
            <p:spPr>
              <a:xfrm rot="10800000">
                <a:off x="570550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Isosceles Triangle 133"/>
              <p:cNvSpPr/>
              <p:nvPr/>
            </p:nvSpPr>
            <p:spPr>
              <a:xfrm>
                <a:off x="414122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Isosceles Triangle 134"/>
              <p:cNvSpPr/>
              <p:nvPr/>
            </p:nvSpPr>
            <p:spPr>
              <a:xfrm>
                <a:off x="725454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Isosceles Triangle 135"/>
              <p:cNvSpPr/>
              <p:nvPr/>
            </p:nvSpPr>
            <p:spPr>
              <a:xfrm>
                <a:off x="8828971"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Isosceles Triangle 136"/>
              <p:cNvSpPr/>
              <p:nvPr/>
            </p:nvSpPr>
            <p:spPr>
              <a:xfrm>
                <a:off x="11955830"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Isosceles Triangle 137"/>
              <p:cNvSpPr/>
              <p:nvPr/>
            </p:nvSpPr>
            <p:spPr>
              <a:xfrm rot="10800000">
                <a:off x="883066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Isosceles Triangle 138"/>
              <p:cNvSpPr/>
              <p:nvPr/>
            </p:nvSpPr>
            <p:spPr>
              <a:xfrm rot="10800000">
                <a:off x="1195583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Isosceles Triangle 139"/>
              <p:cNvSpPr/>
              <p:nvPr/>
            </p:nvSpPr>
            <p:spPr>
              <a:xfrm rot="10800000">
                <a:off x="10393246"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Isosceles Triangle 140"/>
              <p:cNvSpPr/>
              <p:nvPr/>
            </p:nvSpPr>
            <p:spPr>
              <a:xfrm>
                <a:off x="1039155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Isosceles Triangle 141"/>
              <p:cNvSpPr/>
              <p:nvPr/>
            </p:nvSpPr>
            <p:spPr>
              <a:xfrm rot="10800000">
                <a:off x="7266387" y="-70485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0" name="Isosceles Triangle 99"/>
            <p:cNvSpPr/>
            <p:nvPr/>
          </p:nvSpPr>
          <p:spPr>
            <a:xfrm rot="10800000">
              <a:off x="11957525" y="532041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Isosceles Triangle 103"/>
            <p:cNvSpPr/>
            <p:nvPr/>
          </p:nvSpPr>
          <p:spPr>
            <a:xfrm>
              <a:off x="11955829" y="331411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Rectangle 6"/>
          <p:cNvSpPr/>
          <p:nvPr/>
        </p:nvSpPr>
        <p:spPr>
          <a:xfrm>
            <a:off x="704851" y="565221"/>
            <a:ext cx="10909990" cy="570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TextBox 88"/>
          <p:cNvSpPr txBox="1"/>
          <p:nvPr/>
        </p:nvSpPr>
        <p:spPr>
          <a:xfrm>
            <a:off x="8660320" y="3000836"/>
            <a:ext cx="1480457" cy="830997"/>
          </a:xfrm>
          <a:prstGeom prst="rect">
            <a:avLst/>
          </a:prstGeom>
          <a:noFill/>
        </p:spPr>
        <p:txBody>
          <a:bodyPr wrap="square" rtlCol="0">
            <a:spAutoFit/>
          </a:bodyPr>
          <a:lstStyle/>
          <a:p>
            <a:pPr algn="ctr"/>
            <a:r>
              <a:rPr lang="en-AU" sz="1600" i="1" dirty="0">
                <a:latin typeface="Arial" panose="020B0604020202020204" pitchFamily="34" charset="0"/>
                <a:cs typeface="Arial" panose="020B0604020202020204" pitchFamily="34" charset="0"/>
              </a:rPr>
              <a:t>Low Mental Illness Symptoms</a:t>
            </a:r>
          </a:p>
        </p:txBody>
      </p:sp>
      <p:sp>
        <p:nvSpPr>
          <p:cNvPr id="90" name="TextBox 89"/>
          <p:cNvSpPr txBox="1"/>
          <p:nvPr/>
        </p:nvSpPr>
        <p:spPr>
          <a:xfrm>
            <a:off x="1856429" y="3000836"/>
            <a:ext cx="1480457" cy="830997"/>
          </a:xfrm>
          <a:prstGeom prst="rect">
            <a:avLst/>
          </a:prstGeom>
          <a:noFill/>
        </p:spPr>
        <p:txBody>
          <a:bodyPr wrap="square" rtlCol="0">
            <a:spAutoFit/>
          </a:bodyPr>
          <a:lstStyle/>
          <a:p>
            <a:pPr algn="ctr"/>
            <a:r>
              <a:rPr lang="en-AU" sz="1600" i="1" dirty="0">
                <a:latin typeface="Arial" panose="020B0604020202020204" pitchFamily="34" charset="0"/>
                <a:cs typeface="Arial" panose="020B0604020202020204" pitchFamily="34" charset="0"/>
              </a:rPr>
              <a:t>High Mental Illness Symptoms</a:t>
            </a:r>
          </a:p>
        </p:txBody>
      </p:sp>
      <p:sp>
        <p:nvSpPr>
          <p:cNvPr id="91" name="TextBox 90"/>
          <p:cNvSpPr txBox="1"/>
          <p:nvPr/>
        </p:nvSpPr>
        <p:spPr>
          <a:xfrm>
            <a:off x="5315277" y="584143"/>
            <a:ext cx="1480457" cy="584775"/>
          </a:xfrm>
          <a:prstGeom prst="rect">
            <a:avLst/>
          </a:prstGeom>
          <a:noFill/>
        </p:spPr>
        <p:txBody>
          <a:bodyPr wrap="square" rtlCol="0">
            <a:spAutoFit/>
          </a:bodyPr>
          <a:lstStyle/>
          <a:p>
            <a:pPr algn="ctr"/>
            <a:r>
              <a:rPr lang="en-AU" sz="1600" i="1" dirty="0">
                <a:latin typeface="Arial" panose="020B0604020202020204" pitchFamily="34" charset="0"/>
                <a:cs typeface="Arial" panose="020B0604020202020204" pitchFamily="34" charset="0"/>
              </a:rPr>
              <a:t>High level of Wellbeing</a:t>
            </a:r>
          </a:p>
        </p:txBody>
      </p:sp>
      <p:sp>
        <p:nvSpPr>
          <p:cNvPr id="92" name="TextBox 91"/>
          <p:cNvSpPr txBox="1"/>
          <p:nvPr/>
        </p:nvSpPr>
        <p:spPr>
          <a:xfrm>
            <a:off x="5306589" y="5721119"/>
            <a:ext cx="1480457" cy="584775"/>
          </a:xfrm>
          <a:prstGeom prst="rect">
            <a:avLst/>
          </a:prstGeom>
          <a:noFill/>
        </p:spPr>
        <p:txBody>
          <a:bodyPr wrap="square" rtlCol="0">
            <a:spAutoFit/>
          </a:bodyPr>
          <a:lstStyle/>
          <a:p>
            <a:pPr algn="ctr"/>
            <a:r>
              <a:rPr lang="en-AU" sz="1600" i="1" dirty="0">
                <a:latin typeface="Arial" panose="020B0604020202020204" pitchFamily="34" charset="0"/>
                <a:cs typeface="Arial" panose="020B0604020202020204" pitchFamily="34" charset="0"/>
              </a:rPr>
              <a:t>Low level of Wellbeing</a:t>
            </a:r>
          </a:p>
        </p:txBody>
      </p:sp>
      <p:sp>
        <p:nvSpPr>
          <p:cNvPr id="93" name="Right Arrow 92"/>
          <p:cNvSpPr/>
          <p:nvPr/>
        </p:nvSpPr>
        <p:spPr>
          <a:xfrm>
            <a:off x="3590071" y="4224456"/>
            <a:ext cx="4082857" cy="1183864"/>
          </a:xfrm>
          <a:prstGeom prst="rightArrow">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Right Arrow 94"/>
          <p:cNvSpPr/>
          <p:nvPr/>
        </p:nvSpPr>
        <p:spPr>
          <a:xfrm>
            <a:off x="3598282" y="4224456"/>
            <a:ext cx="3475628" cy="1183864"/>
          </a:xfrm>
          <a:prstGeom prst="rightArrow">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Right Arrow 95"/>
          <p:cNvSpPr/>
          <p:nvPr/>
        </p:nvSpPr>
        <p:spPr>
          <a:xfrm>
            <a:off x="3591169" y="4224456"/>
            <a:ext cx="2697990" cy="1183864"/>
          </a:xfrm>
          <a:prstGeom prst="rightArrow">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6924252" y="1449022"/>
            <a:ext cx="2161302" cy="646331"/>
          </a:xfrm>
          <a:prstGeom prst="rect">
            <a:avLst/>
          </a:prstGeom>
          <a:noFill/>
        </p:spPr>
        <p:txBody>
          <a:bodyPr wrap="square" rtlCol="0">
            <a:spAutoFit/>
          </a:bodyPr>
          <a:lstStyle/>
          <a:p>
            <a:pPr algn="ctr"/>
            <a:r>
              <a:rPr lang="en-AU" b="1" i="1" dirty="0"/>
              <a:t>COMPLETE </a:t>
            </a:r>
            <a:r>
              <a:rPr lang="en-AU" b="1" dirty="0"/>
              <a:t>MENTAL HEALTH</a:t>
            </a:r>
          </a:p>
        </p:txBody>
      </p:sp>
      <p:cxnSp>
        <p:nvCxnSpPr>
          <p:cNvPr id="97" name="Straight Arrow Connector 96"/>
          <p:cNvCxnSpPr/>
          <p:nvPr/>
        </p:nvCxnSpPr>
        <p:spPr>
          <a:xfrm>
            <a:off x="3451714" y="3393017"/>
            <a:ext cx="5148000" cy="0"/>
          </a:xfrm>
          <a:prstGeom prst="straightConnector1">
            <a:avLst/>
          </a:prstGeom>
          <a:ln w="28575">
            <a:solidFill>
              <a:srgbClr val="042E5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6097618" y="1241940"/>
            <a:ext cx="0" cy="4500000"/>
          </a:xfrm>
          <a:prstGeom prst="straightConnector1">
            <a:avLst/>
          </a:prstGeom>
          <a:ln w="28575">
            <a:solidFill>
              <a:srgbClr val="042E5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3" name="Right Arrow 142"/>
          <p:cNvSpPr/>
          <p:nvPr/>
        </p:nvSpPr>
        <p:spPr>
          <a:xfrm rot="16200000">
            <a:off x="1865728" y="2406290"/>
            <a:ext cx="4082857" cy="1383333"/>
          </a:xfrm>
          <a:prstGeom prst="rightArrow">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Right Arrow 143"/>
          <p:cNvSpPr/>
          <p:nvPr/>
        </p:nvSpPr>
        <p:spPr>
          <a:xfrm rot="16200000">
            <a:off x="2169343" y="2701693"/>
            <a:ext cx="3475628" cy="1383333"/>
          </a:xfrm>
          <a:prstGeom prst="rightArrow">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3257293" y="4381500"/>
            <a:ext cx="1097772" cy="955507"/>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ight Arrow 144"/>
          <p:cNvSpPr/>
          <p:nvPr/>
        </p:nvSpPr>
        <p:spPr>
          <a:xfrm rot="16200000">
            <a:off x="2558162" y="3097625"/>
            <a:ext cx="2697990" cy="1383333"/>
          </a:xfrm>
          <a:prstGeom prst="rightArrow">
            <a:avLst/>
          </a:prstGeom>
          <a:solidFill>
            <a:srgbClr val="00B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10064525" y="5828840"/>
            <a:ext cx="1441675" cy="369332"/>
          </a:xfrm>
          <a:prstGeom prst="rect">
            <a:avLst/>
          </a:prstGeom>
          <a:noFill/>
        </p:spPr>
        <p:txBody>
          <a:bodyPr wrap="square" rtlCol="0">
            <a:spAutoFit/>
          </a:bodyPr>
          <a:lstStyle/>
          <a:p>
            <a:r>
              <a:rPr lang="en-US"/>
              <a:t>(Keyes, 2005)</a:t>
            </a:r>
          </a:p>
        </p:txBody>
      </p:sp>
    </p:spTree>
    <p:extLst>
      <p:ext uri="{BB962C8B-B14F-4D97-AF65-F5344CB8AC3E}">
        <p14:creationId xmlns:p14="http://schemas.microsoft.com/office/powerpoint/2010/main" val="380901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500"/>
                                        <p:tgtEl>
                                          <p:spTgt spid="9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5"/>
                                        </p:tgtEl>
                                        <p:attrNameLst>
                                          <p:attrName>style.visibility</p:attrName>
                                        </p:attrNameLst>
                                      </p:cBhvr>
                                      <p:to>
                                        <p:strVal val="visible"/>
                                      </p:to>
                                    </p:set>
                                    <p:animEffect transition="in" filter="fade">
                                      <p:cBhvr>
                                        <p:cTn id="20" dur="500"/>
                                        <p:tgtEl>
                                          <p:spTgt spid="1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500"/>
                                        <p:tgtEl>
                                          <p:spTgt spid="144"/>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fade">
                                      <p:cBhvr>
                                        <p:cTn id="3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animBg="1"/>
      <p:bldP spid="96" grpId="0" animBg="1"/>
      <p:bldP spid="143" grpId="0" animBg="1"/>
      <p:bldP spid="144" grpId="0" animBg="1"/>
      <p:bldP spid="2" grpId="0" animBg="1"/>
      <p:bldP spid="1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p:cNvGrpSpPr/>
          <p:nvPr/>
        </p:nvGrpSpPr>
        <p:grpSpPr>
          <a:xfrm>
            <a:off x="-2109107" y="-704851"/>
            <a:ext cx="17029364" cy="7969258"/>
            <a:chOff x="-2109107" y="-704851"/>
            <a:chExt cx="17029364" cy="7969258"/>
          </a:xfrm>
          <a:blipFill dpi="0" rotWithShape="1">
            <a:blip r:embed="rId3">
              <a:alphaModFix amt="83000"/>
            </a:blip>
            <a:srcRect/>
            <a:stretch>
              <a:fillRect/>
            </a:stretch>
          </a:blipFill>
        </p:grpSpPr>
        <p:grpSp>
          <p:nvGrpSpPr>
            <p:cNvPr id="132" name="Group 131"/>
            <p:cNvGrpSpPr/>
            <p:nvPr/>
          </p:nvGrpSpPr>
          <p:grpSpPr>
            <a:xfrm>
              <a:off x="-2109107" y="-704851"/>
              <a:ext cx="17027669" cy="7962901"/>
              <a:chOff x="-2109107" y="-704851"/>
              <a:chExt cx="17027669" cy="7962901"/>
            </a:xfrm>
            <a:grpFill/>
          </p:grpSpPr>
          <p:sp>
            <p:nvSpPr>
              <p:cNvPr id="136" name="Isosceles Triangle 135"/>
              <p:cNvSpPr/>
              <p:nvPr/>
            </p:nvSpPr>
            <p:spPr>
              <a:xfrm>
                <a:off x="-546523"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Isosceles Triangle 136"/>
              <p:cNvSpPr/>
              <p:nvPr/>
            </p:nvSpPr>
            <p:spPr>
              <a:xfrm>
                <a:off x="2580336"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Isosceles Triangle 137"/>
              <p:cNvSpPr/>
              <p:nvPr/>
            </p:nvSpPr>
            <p:spPr>
              <a:xfrm rot="10800000">
                <a:off x="-544830"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Isosceles Triangle 139"/>
              <p:cNvSpPr/>
              <p:nvPr/>
            </p:nvSpPr>
            <p:spPr>
              <a:xfrm rot="10800000">
                <a:off x="2580336"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0" name="Isosceles Triangle 199"/>
              <p:cNvSpPr/>
              <p:nvPr/>
            </p:nvSpPr>
            <p:spPr>
              <a:xfrm rot="10800000">
                <a:off x="1017752"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Isosceles Triangle 200"/>
              <p:cNvSpPr/>
              <p:nvPr/>
            </p:nvSpPr>
            <p:spPr>
              <a:xfrm rot="10800000">
                <a:off x="4142918"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2" name="Isosceles Triangle 201"/>
              <p:cNvSpPr/>
              <p:nvPr/>
            </p:nvSpPr>
            <p:spPr>
              <a:xfrm>
                <a:off x="1016058"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3" name="Isosceles Triangle 202"/>
              <p:cNvSpPr/>
              <p:nvPr/>
            </p:nvSpPr>
            <p:spPr>
              <a:xfrm>
                <a:off x="-2109107"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Isosceles Triangle 203"/>
              <p:cNvSpPr/>
              <p:nvPr/>
            </p:nvSpPr>
            <p:spPr>
              <a:xfrm rot="10800000">
                <a:off x="-2109107"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Isosceles Triangle 204"/>
              <p:cNvSpPr/>
              <p:nvPr/>
            </p:nvSpPr>
            <p:spPr>
              <a:xfrm>
                <a:off x="-546523"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 name="Isosceles Triangle 205"/>
              <p:cNvSpPr/>
              <p:nvPr/>
            </p:nvSpPr>
            <p:spPr>
              <a:xfrm>
                <a:off x="2580336"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 name="Isosceles Triangle 206"/>
              <p:cNvSpPr/>
              <p:nvPr/>
            </p:nvSpPr>
            <p:spPr>
              <a:xfrm rot="10800000">
                <a:off x="1017752"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Isosceles Triangle 207"/>
              <p:cNvSpPr/>
              <p:nvPr/>
            </p:nvSpPr>
            <p:spPr>
              <a:xfrm rot="10800000">
                <a:off x="-2109107" y="33077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9" name="Isosceles Triangle 208"/>
              <p:cNvSpPr/>
              <p:nvPr/>
            </p:nvSpPr>
            <p:spPr>
              <a:xfrm rot="10800000">
                <a:off x="-54483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Isosceles Triangle 209"/>
              <p:cNvSpPr/>
              <p:nvPr/>
            </p:nvSpPr>
            <p:spPr>
              <a:xfrm rot="10800000">
                <a:off x="258033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Isosceles Triangle 210"/>
              <p:cNvSpPr/>
              <p:nvPr/>
            </p:nvSpPr>
            <p:spPr>
              <a:xfrm>
                <a:off x="101605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2" name="Isosceles Triangle 211"/>
              <p:cNvSpPr/>
              <p:nvPr/>
            </p:nvSpPr>
            <p:spPr>
              <a:xfrm>
                <a:off x="-2109107"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3" name="Isosceles Triangle 212"/>
              <p:cNvSpPr/>
              <p:nvPr/>
            </p:nvSpPr>
            <p:spPr>
              <a:xfrm>
                <a:off x="412938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Isosceles Triangle 213"/>
              <p:cNvSpPr/>
              <p:nvPr/>
            </p:nvSpPr>
            <p:spPr>
              <a:xfrm>
                <a:off x="5703807"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5" name="Isosceles Triangle 214"/>
              <p:cNvSpPr/>
              <p:nvPr/>
            </p:nvSpPr>
            <p:spPr>
              <a:xfrm>
                <a:off x="8830666"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6" name="Isosceles Triangle 215"/>
              <p:cNvSpPr/>
              <p:nvPr/>
            </p:nvSpPr>
            <p:spPr>
              <a:xfrm rot="10800000">
                <a:off x="570550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Isosceles Triangle 216"/>
              <p:cNvSpPr/>
              <p:nvPr/>
            </p:nvSpPr>
            <p:spPr>
              <a:xfrm rot="10800000">
                <a:off x="883066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8" name="Isosceles Triangle 217"/>
              <p:cNvSpPr/>
              <p:nvPr/>
            </p:nvSpPr>
            <p:spPr>
              <a:xfrm rot="10800000">
                <a:off x="7268082"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Isosceles Triangle 218"/>
              <p:cNvSpPr/>
              <p:nvPr/>
            </p:nvSpPr>
            <p:spPr>
              <a:xfrm rot="10800000">
                <a:off x="10393248"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Isosceles Triangle 219"/>
              <p:cNvSpPr/>
              <p:nvPr/>
            </p:nvSpPr>
            <p:spPr>
              <a:xfrm>
                <a:off x="726638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Isosceles Triangle 220"/>
              <p:cNvSpPr/>
              <p:nvPr/>
            </p:nvSpPr>
            <p:spPr>
              <a:xfrm rot="10800000">
                <a:off x="4141223" y="330775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Isosceles Triangle 221"/>
              <p:cNvSpPr/>
              <p:nvPr/>
            </p:nvSpPr>
            <p:spPr>
              <a:xfrm>
                <a:off x="10391554" y="53140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Isosceles Triangle 222"/>
              <p:cNvSpPr/>
              <p:nvPr/>
            </p:nvSpPr>
            <p:spPr>
              <a:xfrm>
                <a:off x="5705500" y="-704848"/>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Isosceles Triangle 223"/>
              <p:cNvSpPr/>
              <p:nvPr/>
            </p:nvSpPr>
            <p:spPr>
              <a:xfrm rot="10800000">
                <a:off x="570550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Isosceles Triangle 224"/>
              <p:cNvSpPr/>
              <p:nvPr/>
            </p:nvSpPr>
            <p:spPr>
              <a:xfrm>
                <a:off x="414122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6" name="Isosceles Triangle 225"/>
              <p:cNvSpPr/>
              <p:nvPr/>
            </p:nvSpPr>
            <p:spPr>
              <a:xfrm>
                <a:off x="725454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Isosceles Triangle 226"/>
              <p:cNvSpPr/>
              <p:nvPr/>
            </p:nvSpPr>
            <p:spPr>
              <a:xfrm>
                <a:off x="8828971"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Isosceles Triangle 227"/>
              <p:cNvSpPr/>
              <p:nvPr/>
            </p:nvSpPr>
            <p:spPr>
              <a:xfrm>
                <a:off x="11955830"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9" name="Isosceles Triangle 228"/>
              <p:cNvSpPr/>
              <p:nvPr/>
            </p:nvSpPr>
            <p:spPr>
              <a:xfrm rot="10800000">
                <a:off x="883066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Isosceles Triangle 229"/>
              <p:cNvSpPr/>
              <p:nvPr/>
            </p:nvSpPr>
            <p:spPr>
              <a:xfrm rot="10800000">
                <a:off x="1195583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Isosceles Triangle 230"/>
              <p:cNvSpPr/>
              <p:nvPr/>
            </p:nvSpPr>
            <p:spPr>
              <a:xfrm rot="10800000">
                <a:off x="10393246"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Isosceles Triangle 231"/>
              <p:cNvSpPr/>
              <p:nvPr/>
            </p:nvSpPr>
            <p:spPr>
              <a:xfrm>
                <a:off x="1039155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3" name="Isosceles Triangle 232"/>
              <p:cNvSpPr/>
              <p:nvPr/>
            </p:nvSpPr>
            <p:spPr>
              <a:xfrm rot="10800000">
                <a:off x="7266387" y="-70485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4" name="Isosceles Triangle 133"/>
            <p:cNvSpPr/>
            <p:nvPr/>
          </p:nvSpPr>
          <p:spPr>
            <a:xfrm rot="10800000">
              <a:off x="11957525" y="532041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Isosceles Triangle 134"/>
            <p:cNvSpPr/>
            <p:nvPr/>
          </p:nvSpPr>
          <p:spPr>
            <a:xfrm>
              <a:off x="11955829" y="331411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0" name="Rectangle 1"/>
          <p:cNvSpPr/>
          <p:nvPr/>
        </p:nvSpPr>
        <p:spPr>
          <a:xfrm rot="2933690">
            <a:off x="4029631" y="368067"/>
            <a:ext cx="7744292" cy="10534618"/>
          </a:xfrm>
          <a:custGeom>
            <a:avLst/>
            <a:gdLst>
              <a:gd name="connsiteX0" fmla="*/ 0 w 8782684"/>
              <a:gd name="connsiteY0" fmla="*/ 0 h 10524092"/>
              <a:gd name="connsiteX1" fmla="*/ 8782684 w 8782684"/>
              <a:gd name="connsiteY1" fmla="*/ 0 h 10524092"/>
              <a:gd name="connsiteX2" fmla="*/ 8782684 w 8782684"/>
              <a:gd name="connsiteY2" fmla="*/ 10524092 h 10524092"/>
              <a:gd name="connsiteX3" fmla="*/ 0 w 8782684"/>
              <a:gd name="connsiteY3" fmla="*/ 10524092 h 10524092"/>
              <a:gd name="connsiteX4" fmla="*/ 0 w 8782684"/>
              <a:gd name="connsiteY4" fmla="*/ 0 h 10524092"/>
              <a:gd name="connsiteX0" fmla="*/ 2822533 w 8782684"/>
              <a:gd name="connsiteY0" fmla="*/ 10357 h 10524092"/>
              <a:gd name="connsiteX1" fmla="*/ 8782684 w 8782684"/>
              <a:gd name="connsiteY1" fmla="*/ 0 h 10524092"/>
              <a:gd name="connsiteX2" fmla="*/ 8782684 w 8782684"/>
              <a:gd name="connsiteY2" fmla="*/ 10524092 h 10524092"/>
              <a:gd name="connsiteX3" fmla="*/ 0 w 8782684"/>
              <a:gd name="connsiteY3" fmla="*/ 10524092 h 10524092"/>
              <a:gd name="connsiteX4" fmla="*/ 2822533 w 8782684"/>
              <a:gd name="connsiteY4" fmla="*/ 10357 h 10524092"/>
              <a:gd name="connsiteX0" fmla="*/ 1390652 w 7350803"/>
              <a:gd name="connsiteY0" fmla="*/ 10357 h 10534618"/>
              <a:gd name="connsiteX1" fmla="*/ 7350803 w 7350803"/>
              <a:gd name="connsiteY1" fmla="*/ 0 h 10534618"/>
              <a:gd name="connsiteX2" fmla="*/ 7350803 w 7350803"/>
              <a:gd name="connsiteY2" fmla="*/ 10524092 h 10534618"/>
              <a:gd name="connsiteX3" fmla="*/ 0 w 7350803"/>
              <a:gd name="connsiteY3" fmla="*/ 10534618 h 10534618"/>
              <a:gd name="connsiteX4" fmla="*/ 1390652 w 7350803"/>
              <a:gd name="connsiteY4" fmla="*/ 10357 h 1053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803" h="10534618">
                <a:moveTo>
                  <a:pt x="1390652" y="10357"/>
                </a:moveTo>
                <a:lnTo>
                  <a:pt x="7350803" y="0"/>
                </a:lnTo>
                <a:lnTo>
                  <a:pt x="7350803" y="10524092"/>
                </a:lnTo>
                <a:lnTo>
                  <a:pt x="0" y="10534618"/>
                </a:lnTo>
                <a:lnTo>
                  <a:pt x="1390652" y="10357"/>
                </a:lnTo>
                <a:close/>
              </a:path>
            </a:pathLst>
          </a:custGeom>
          <a:solidFill>
            <a:srgbClr val="00206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5" name="Group 24"/>
          <p:cNvGrpSpPr/>
          <p:nvPr/>
        </p:nvGrpSpPr>
        <p:grpSpPr>
          <a:xfrm>
            <a:off x="1330340" y="239910"/>
            <a:ext cx="9059521" cy="6135687"/>
            <a:chOff x="1330340" y="239910"/>
            <a:chExt cx="9059521" cy="6135687"/>
          </a:xfrm>
        </p:grpSpPr>
        <p:grpSp>
          <p:nvGrpSpPr>
            <p:cNvPr id="70" name="Group 69"/>
            <p:cNvGrpSpPr/>
            <p:nvPr/>
          </p:nvGrpSpPr>
          <p:grpSpPr>
            <a:xfrm>
              <a:off x="1330340" y="239910"/>
              <a:ext cx="9059521" cy="6135687"/>
              <a:chOff x="866774" y="809625"/>
              <a:chExt cx="2952751" cy="5495925"/>
            </a:xfrm>
          </p:grpSpPr>
          <p:grpSp>
            <p:nvGrpSpPr>
              <p:cNvPr id="71" name="Group 70"/>
              <p:cNvGrpSpPr/>
              <p:nvPr/>
            </p:nvGrpSpPr>
            <p:grpSpPr>
              <a:xfrm>
                <a:off x="866774" y="809625"/>
                <a:ext cx="2952751" cy="5495925"/>
                <a:chOff x="752474" y="504825"/>
                <a:chExt cx="2952751" cy="5495925"/>
              </a:xfrm>
            </p:grpSpPr>
            <p:sp>
              <p:nvSpPr>
                <p:cNvPr id="73" name="Rounded Rectangle 72"/>
                <p:cNvSpPr/>
                <p:nvPr/>
              </p:nvSpPr>
              <p:spPr>
                <a:xfrm>
                  <a:off x="752475" y="504825"/>
                  <a:ext cx="2952750" cy="5495925"/>
                </a:xfrm>
                <a:prstGeom prst="roundRect">
                  <a:avLst>
                    <a:gd name="adj" fmla="val 657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74" name="Rectangle 73"/>
                <p:cNvSpPr/>
                <p:nvPr/>
              </p:nvSpPr>
              <p:spPr>
                <a:xfrm>
                  <a:off x="752474" y="1038225"/>
                  <a:ext cx="2952751" cy="43815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75" name="Rectangle 74"/>
                <p:cNvSpPr/>
                <p:nvPr/>
              </p:nvSpPr>
              <p:spPr>
                <a:xfrm>
                  <a:off x="1803958" y="710175"/>
                  <a:ext cx="792261" cy="1023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76" name="Oval 75"/>
                <p:cNvSpPr/>
                <p:nvPr/>
              </p:nvSpPr>
              <p:spPr>
                <a:xfrm>
                  <a:off x="2149462" y="5494237"/>
                  <a:ext cx="158772" cy="432000"/>
                </a:xfrm>
                <a:prstGeom prst="ellipse">
                  <a:avLst/>
                </a:prstGeom>
                <a:gradFill flip="none" rotWithShape="1">
                  <a:gsLst>
                    <a:gs pos="0">
                      <a:schemeClr val="bg1"/>
                    </a:gs>
                    <a:gs pos="74000">
                      <a:schemeClr val="bg2"/>
                    </a:gs>
                    <a:gs pos="83000">
                      <a:schemeClr val="bg2"/>
                    </a:gs>
                    <a:gs pos="100000">
                      <a:schemeClr val="accent1">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72" name="Rectangle 71"/>
              <p:cNvSpPr/>
              <p:nvPr/>
            </p:nvSpPr>
            <p:spPr>
              <a:xfrm>
                <a:off x="929269" y="1552575"/>
                <a:ext cx="2803331"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 name="Group 1"/>
            <p:cNvGrpSpPr/>
            <p:nvPr/>
          </p:nvGrpSpPr>
          <p:grpSpPr>
            <a:xfrm>
              <a:off x="1866184" y="2183347"/>
              <a:ext cx="8069551" cy="382649"/>
              <a:chOff x="1866184" y="2183347"/>
              <a:chExt cx="8069551" cy="382649"/>
            </a:xfrm>
          </p:grpSpPr>
          <p:sp>
            <p:nvSpPr>
              <p:cNvPr id="78" name="Rectangle 77"/>
              <p:cNvSpPr/>
              <p:nvPr/>
            </p:nvSpPr>
            <p:spPr>
              <a:xfrm>
                <a:off x="1866184" y="2183347"/>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Wellbeing</a:t>
                </a:r>
              </a:p>
            </p:txBody>
          </p:sp>
          <p:sp>
            <p:nvSpPr>
              <p:cNvPr id="111" name="Rectangle 110"/>
              <p:cNvSpPr/>
              <p:nvPr/>
            </p:nvSpPr>
            <p:spPr>
              <a:xfrm>
                <a:off x="5930616" y="2183347"/>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Receptivity to Intervention types</a:t>
                </a:r>
                <a:r>
                  <a:rPr lang="en-AU" dirty="0"/>
                  <a:t> </a:t>
                </a:r>
              </a:p>
            </p:txBody>
          </p:sp>
        </p:grpSp>
        <p:grpSp>
          <p:nvGrpSpPr>
            <p:cNvPr id="3" name="Group 2"/>
            <p:cNvGrpSpPr/>
            <p:nvPr/>
          </p:nvGrpSpPr>
          <p:grpSpPr>
            <a:xfrm>
              <a:off x="1867895" y="2919989"/>
              <a:ext cx="8069551" cy="382649"/>
              <a:chOff x="1867895" y="2876241"/>
              <a:chExt cx="8069551" cy="382649"/>
            </a:xfrm>
          </p:grpSpPr>
          <p:sp>
            <p:nvSpPr>
              <p:cNvPr id="86" name="Rectangle 85"/>
              <p:cNvSpPr/>
              <p:nvPr/>
            </p:nvSpPr>
            <p:spPr>
              <a:xfrm>
                <a:off x="1867895" y="2876241"/>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Mental Illness</a:t>
                </a:r>
              </a:p>
            </p:txBody>
          </p:sp>
          <p:sp>
            <p:nvSpPr>
              <p:cNvPr id="118" name="Rectangle 117"/>
              <p:cNvSpPr/>
              <p:nvPr/>
            </p:nvSpPr>
            <p:spPr>
              <a:xfrm>
                <a:off x="5932327" y="2876241"/>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Sleep</a:t>
                </a:r>
              </a:p>
            </p:txBody>
          </p:sp>
        </p:grpSp>
        <p:grpSp>
          <p:nvGrpSpPr>
            <p:cNvPr id="4" name="Group 3"/>
            <p:cNvGrpSpPr/>
            <p:nvPr/>
          </p:nvGrpSpPr>
          <p:grpSpPr>
            <a:xfrm>
              <a:off x="1901676" y="3656631"/>
              <a:ext cx="8069551" cy="382649"/>
              <a:chOff x="1901676" y="3622333"/>
              <a:chExt cx="8069551" cy="382649"/>
            </a:xfrm>
          </p:grpSpPr>
          <p:sp>
            <p:nvSpPr>
              <p:cNvPr id="94" name="Rectangle 93"/>
              <p:cNvSpPr/>
              <p:nvPr/>
            </p:nvSpPr>
            <p:spPr>
              <a:xfrm>
                <a:off x="1901676" y="3622333"/>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Demographics / SES</a:t>
                </a:r>
              </a:p>
            </p:txBody>
          </p:sp>
          <p:sp>
            <p:nvSpPr>
              <p:cNvPr id="126" name="Rectangle 125"/>
              <p:cNvSpPr/>
              <p:nvPr/>
            </p:nvSpPr>
            <p:spPr>
              <a:xfrm>
                <a:off x="5966108" y="3622333"/>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Nutrition</a:t>
                </a:r>
              </a:p>
            </p:txBody>
          </p:sp>
        </p:grpSp>
        <p:grpSp>
          <p:nvGrpSpPr>
            <p:cNvPr id="23" name="Group 22"/>
            <p:cNvGrpSpPr/>
            <p:nvPr/>
          </p:nvGrpSpPr>
          <p:grpSpPr>
            <a:xfrm>
              <a:off x="1901675" y="4393272"/>
              <a:ext cx="8069551" cy="382649"/>
              <a:chOff x="1901675" y="4393272"/>
              <a:chExt cx="8069551" cy="382649"/>
            </a:xfrm>
          </p:grpSpPr>
          <p:sp>
            <p:nvSpPr>
              <p:cNvPr id="101" name="Rectangle 100"/>
              <p:cNvSpPr/>
              <p:nvPr/>
            </p:nvSpPr>
            <p:spPr>
              <a:xfrm>
                <a:off x="1901675" y="4393272"/>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Personality Type</a:t>
                </a:r>
              </a:p>
            </p:txBody>
          </p:sp>
          <p:sp>
            <p:nvSpPr>
              <p:cNvPr id="133" name="Rectangle 132"/>
              <p:cNvSpPr/>
              <p:nvPr/>
            </p:nvSpPr>
            <p:spPr>
              <a:xfrm>
                <a:off x="5966107" y="4393272"/>
                <a:ext cx="4005119" cy="382649"/>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42E54"/>
                    </a:solidFill>
                  </a:rPr>
                  <a:t>Physical Activity</a:t>
                </a:r>
              </a:p>
            </p:txBody>
          </p:sp>
        </p:grpSp>
        <p:sp>
          <p:nvSpPr>
            <p:cNvPr id="139" name="TextBox 138"/>
            <p:cNvSpPr txBox="1"/>
            <p:nvPr/>
          </p:nvSpPr>
          <p:spPr>
            <a:xfrm>
              <a:off x="2733987" y="1784663"/>
              <a:ext cx="2061260" cy="369332"/>
            </a:xfrm>
            <a:prstGeom prst="rect">
              <a:avLst/>
            </a:prstGeom>
            <a:noFill/>
          </p:spPr>
          <p:txBody>
            <a:bodyPr wrap="square" rtlCol="0">
              <a:spAutoFit/>
            </a:bodyPr>
            <a:lstStyle/>
            <a:p>
              <a:pPr algn="ctr"/>
              <a:r>
                <a:rPr lang="en-AU" b="1" i="1" dirty="0">
                  <a:solidFill>
                    <a:schemeClr val="bg1">
                      <a:lumMod val="50000"/>
                    </a:schemeClr>
                  </a:solidFill>
                </a:rPr>
                <a:t>Take the Test</a:t>
              </a:r>
            </a:p>
          </p:txBody>
        </p:sp>
        <p:sp>
          <p:nvSpPr>
            <p:cNvPr id="141" name="TextBox 140"/>
            <p:cNvSpPr txBox="1"/>
            <p:nvPr/>
          </p:nvSpPr>
          <p:spPr>
            <a:xfrm>
              <a:off x="2460791" y="1191170"/>
              <a:ext cx="2061260" cy="738664"/>
            </a:xfrm>
            <a:prstGeom prst="rect">
              <a:avLst/>
            </a:prstGeom>
            <a:noFill/>
          </p:spPr>
          <p:txBody>
            <a:bodyPr wrap="square" rtlCol="0">
              <a:spAutoFit/>
            </a:bodyPr>
            <a:lstStyle/>
            <a:p>
              <a:r>
                <a:rPr lang="en-AU" sz="1400" i="1" dirty="0"/>
                <a:t>Jane Smith</a:t>
              </a:r>
            </a:p>
            <a:p>
              <a:r>
                <a:rPr lang="en-AU" sz="1400" i="1" dirty="0">
                  <a:solidFill>
                    <a:schemeClr val="bg2">
                      <a:lumMod val="75000"/>
                    </a:schemeClr>
                  </a:solidFill>
                </a:rPr>
                <a:t>Log out</a:t>
              </a:r>
            </a:p>
            <a:p>
              <a:pPr algn="ctr"/>
              <a:endParaRPr lang="en-AU" sz="1400" i="1" dirty="0"/>
            </a:p>
          </p:txBody>
        </p:sp>
        <p:grpSp>
          <p:nvGrpSpPr>
            <p:cNvPr id="24" name="Group 23"/>
            <p:cNvGrpSpPr/>
            <p:nvPr/>
          </p:nvGrpSpPr>
          <p:grpSpPr>
            <a:xfrm>
              <a:off x="2756460" y="2659824"/>
              <a:ext cx="2070573" cy="157983"/>
              <a:chOff x="2739803" y="2659824"/>
              <a:chExt cx="2070573" cy="157983"/>
            </a:xfrm>
          </p:grpSpPr>
          <p:sp>
            <p:nvSpPr>
              <p:cNvPr id="79" name="Oval 78"/>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p:cNvSpPr/>
              <p:nvPr/>
            </p:nvSpPr>
            <p:spPr>
              <a:xfrm>
                <a:off x="3060832"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p:cNvSpPr/>
              <p:nvPr/>
            </p:nvSpPr>
            <p:spPr>
              <a:xfrm>
                <a:off x="3702890" y="2659824"/>
                <a:ext cx="177715" cy="157983"/>
              </a:xfrm>
              <a:prstGeom prst="ellipse">
                <a:avLst/>
              </a:prstGeom>
              <a:solidFill>
                <a:srgbClr val="92D05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Oval 141"/>
              <p:cNvSpPr/>
              <p:nvPr/>
            </p:nvSpPr>
            <p:spPr>
              <a:xfrm>
                <a:off x="4329077"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44" name="Group 143"/>
            <p:cNvGrpSpPr/>
            <p:nvPr/>
          </p:nvGrpSpPr>
          <p:grpSpPr>
            <a:xfrm>
              <a:off x="2756460" y="3431762"/>
              <a:ext cx="2070573" cy="157983"/>
              <a:chOff x="2739803" y="2659824"/>
              <a:chExt cx="2070573" cy="157983"/>
            </a:xfrm>
          </p:grpSpPr>
          <p:sp>
            <p:nvSpPr>
              <p:cNvPr id="145" name="Oval 144"/>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Oval 145"/>
              <p:cNvSpPr/>
              <p:nvPr/>
            </p:nvSpPr>
            <p:spPr>
              <a:xfrm>
                <a:off x="3060832"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Oval 146"/>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Oval 147"/>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Oval 149"/>
              <p:cNvSpPr/>
              <p:nvPr/>
            </p:nvSpPr>
            <p:spPr>
              <a:xfrm>
                <a:off x="4329077" y="2659824"/>
                <a:ext cx="177715" cy="1579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Oval 150"/>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2" name="Group 151"/>
            <p:cNvGrpSpPr/>
            <p:nvPr/>
          </p:nvGrpSpPr>
          <p:grpSpPr>
            <a:xfrm>
              <a:off x="2756460" y="4152103"/>
              <a:ext cx="2070573" cy="157983"/>
              <a:chOff x="2739803" y="2659824"/>
              <a:chExt cx="2070573" cy="157983"/>
            </a:xfrm>
          </p:grpSpPr>
          <p:sp>
            <p:nvSpPr>
              <p:cNvPr id="153" name="Oval 152"/>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Oval 153"/>
              <p:cNvSpPr/>
              <p:nvPr/>
            </p:nvSpPr>
            <p:spPr>
              <a:xfrm>
                <a:off x="3060832" y="2659824"/>
                <a:ext cx="177715" cy="15798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156"/>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157"/>
              <p:cNvSpPr/>
              <p:nvPr/>
            </p:nvSpPr>
            <p:spPr>
              <a:xfrm>
                <a:off x="4329077"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158"/>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0" name="Group 159"/>
            <p:cNvGrpSpPr/>
            <p:nvPr/>
          </p:nvGrpSpPr>
          <p:grpSpPr>
            <a:xfrm>
              <a:off x="2756460" y="4917659"/>
              <a:ext cx="2070573" cy="157983"/>
              <a:chOff x="2739803" y="2659824"/>
              <a:chExt cx="2070573" cy="157983"/>
            </a:xfrm>
          </p:grpSpPr>
          <p:sp>
            <p:nvSpPr>
              <p:cNvPr id="161" name="Oval 160"/>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Oval 161"/>
              <p:cNvSpPr/>
              <p:nvPr/>
            </p:nvSpPr>
            <p:spPr>
              <a:xfrm>
                <a:off x="3060832"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Oval 162"/>
              <p:cNvSpPr/>
              <p:nvPr/>
            </p:nvSpPr>
            <p:spPr>
              <a:xfrm>
                <a:off x="3381861" y="2659824"/>
                <a:ext cx="177715" cy="157983"/>
              </a:xfrm>
              <a:prstGeom prst="ellipse">
                <a:avLst/>
              </a:prstGeom>
              <a:solidFill>
                <a:srgbClr val="92D05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Oval 164"/>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Oval 165"/>
              <p:cNvSpPr/>
              <p:nvPr/>
            </p:nvSpPr>
            <p:spPr>
              <a:xfrm>
                <a:off x="4329077"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Oval 166"/>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8" name="Group 167"/>
            <p:cNvGrpSpPr/>
            <p:nvPr/>
          </p:nvGrpSpPr>
          <p:grpSpPr>
            <a:xfrm>
              <a:off x="6844684" y="2659824"/>
              <a:ext cx="2070573" cy="157983"/>
              <a:chOff x="2739803" y="2659824"/>
              <a:chExt cx="2070573" cy="157983"/>
            </a:xfrm>
          </p:grpSpPr>
          <p:sp>
            <p:nvSpPr>
              <p:cNvPr id="169" name="Oval 168"/>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Oval 169"/>
              <p:cNvSpPr/>
              <p:nvPr/>
            </p:nvSpPr>
            <p:spPr>
              <a:xfrm>
                <a:off x="3060832"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Oval 170"/>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Oval 171"/>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Oval 172"/>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Oval 173"/>
              <p:cNvSpPr/>
              <p:nvPr/>
            </p:nvSpPr>
            <p:spPr>
              <a:xfrm>
                <a:off x="4329077" y="2659824"/>
                <a:ext cx="177715" cy="1579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Oval 174"/>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6" name="Group 175"/>
            <p:cNvGrpSpPr/>
            <p:nvPr/>
          </p:nvGrpSpPr>
          <p:grpSpPr>
            <a:xfrm>
              <a:off x="6844684" y="3431762"/>
              <a:ext cx="2070573" cy="157983"/>
              <a:chOff x="2739803" y="2659824"/>
              <a:chExt cx="2070573" cy="157983"/>
            </a:xfrm>
          </p:grpSpPr>
          <p:sp>
            <p:nvSpPr>
              <p:cNvPr id="177" name="Oval 176"/>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8" name="Oval 177"/>
              <p:cNvSpPr/>
              <p:nvPr/>
            </p:nvSpPr>
            <p:spPr>
              <a:xfrm>
                <a:off x="3060832"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Oval 178"/>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Oval 179"/>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Oval 180"/>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p:cNvSpPr/>
              <p:nvPr/>
            </p:nvSpPr>
            <p:spPr>
              <a:xfrm>
                <a:off x="4329077"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Oval 182"/>
              <p:cNvSpPr/>
              <p:nvPr/>
            </p:nvSpPr>
            <p:spPr>
              <a:xfrm>
                <a:off x="4632661" y="2659824"/>
                <a:ext cx="177715" cy="1579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4" name="Group 183"/>
            <p:cNvGrpSpPr/>
            <p:nvPr/>
          </p:nvGrpSpPr>
          <p:grpSpPr>
            <a:xfrm>
              <a:off x="6844684" y="4152103"/>
              <a:ext cx="2070573" cy="157983"/>
              <a:chOff x="2739803" y="2659824"/>
              <a:chExt cx="2070573" cy="157983"/>
            </a:xfrm>
          </p:grpSpPr>
          <p:sp>
            <p:nvSpPr>
              <p:cNvPr id="185" name="Oval 184"/>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Oval 185"/>
              <p:cNvSpPr/>
              <p:nvPr/>
            </p:nvSpPr>
            <p:spPr>
              <a:xfrm>
                <a:off x="3060832" y="2659824"/>
                <a:ext cx="177715" cy="15798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Oval 186"/>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Oval 188"/>
              <p:cNvSpPr/>
              <p:nvPr/>
            </p:nvSpPr>
            <p:spPr>
              <a:xfrm>
                <a:off x="4023918"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Oval 189"/>
              <p:cNvSpPr/>
              <p:nvPr/>
            </p:nvSpPr>
            <p:spPr>
              <a:xfrm>
                <a:off x="4329077"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92" name="Group 191"/>
            <p:cNvGrpSpPr/>
            <p:nvPr/>
          </p:nvGrpSpPr>
          <p:grpSpPr>
            <a:xfrm>
              <a:off x="6844684" y="4917659"/>
              <a:ext cx="2070573" cy="157983"/>
              <a:chOff x="2739803" y="2659824"/>
              <a:chExt cx="2070573" cy="157983"/>
            </a:xfrm>
          </p:grpSpPr>
          <p:sp>
            <p:nvSpPr>
              <p:cNvPr id="193" name="Oval 192"/>
              <p:cNvSpPr/>
              <p:nvPr/>
            </p:nvSpPr>
            <p:spPr>
              <a:xfrm>
                <a:off x="2739803"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Oval 193"/>
              <p:cNvSpPr/>
              <p:nvPr/>
            </p:nvSpPr>
            <p:spPr>
              <a:xfrm>
                <a:off x="3060832"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Oval 194"/>
              <p:cNvSpPr/>
              <p:nvPr/>
            </p:nvSpPr>
            <p:spPr>
              <a:xfrm>
                <a:off x="33818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Oval 195"/>
              <p:cNvSpPr/>
              <p:nvPr/>
            </p:nvSpPr>
            <p:spPr>
              <a:xfrm>
                <a:off x="3702890"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p:cNvSpPr/>
              <p:nvPr/>
            </p:nvSpPr>
            <p:spPr>
              <a:xfrm>
                <a:off x="4023918" y="2659824"/>
                <a:ext cx="177715" cy="157983"/>
              </a:xfrm>
              <a:prstGeom prst="ellipse">
                <a:avLst/>
              </a:prstGeom>
              <a:solidFill>
                <a:srgbClr val="00B05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8" name="Oval 197"/>
              <p:cNvSpPr/>
              <p:nvPr/>
            </p:nvSpPr>
            <p:spPr>
              <a:xfrm>
                <a:off x="4329077"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9" name="Oval 198"/>
              <p:cNvSpPr/>
              <p:nvPr/>
            </p:nvSpPr>
            <p:spPr>
              <a:xfrm>
                <a:off x="4632661" y="2659824"/>
                <a:ext cx="177715" cy="157983"/>
              </a:xfrm>
              <a:prstGeom prst="ellipse">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pic>
        <p:nvPicPr>
          <p:cNvPr id="234" name="Picture 233"/>
          <p:cNvPicPr>
            <a:picLocks noChangeAspect="1"/>
          </p:cNvPicPr>
          <p:nvPr/>
        </p:nvPicPr>
        <p:blipFill>
          <a:blip r:embed="rId4"/>
          <a:stretch>
            <a:fillRect/>
          </a:stretch>
        </p:blipFill>
        <p:spPr>
          <a:xfrm>
            <a:off x="2133730" y="1228582"/>
            <a:ext cx="346820" cy="505109"/>
          </a:xfrm>
          <a:prstGeom prst="rect">
            <a:avLst/>
          </a:prstGeom>
        </p:spPr>
      </p:pic>
    </p:spTree>
    <p:extLst>
      <p:ext uri="{BB962C8B-B14F-4D97-AF65-F5344CB8AC3E}">
        <p14:creationId xmlns:p14="http://schemas.microsoft.com/office/powerpoint/2010/main" val="79835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2109107" y="-704851"/>
            <a:ext cx="17029364" cy="7969258"/>
            <a:chOff x="-2109107" y="-704851"/>
            <a:chExt cx="17029364" cy="7969258"/>
          </a:xfrm>
          <a:blipFill dpi="0" rotWithShape="1">
            <a:blip r:embed="rId3">
              <a:alphaModFix amt="83000"/>
            </a:blip>
            <a:srcRect/>
            <a:stretch>
              <a:fillRect/>
            </a:stretch>
          </a:blipFill>
        </p:grpSpPr>
        <p:grpSp>
          <p:nvGrpSpPr>
            <p:cNvPr id="99" name="Group 98"/>
            <p:cNvGrpSpPr/>
            <p:nvPr/>
          </p:nvGrpSpPr>
          <p:grpSpPr>
            <a:xfrm>
              <a:off x="-2109107" y="-704851"/>
              <a:ext cx="17027669" cy="7962901"/>
              <a:chOff x="-2109107" y="-704851"/>
              <a:chExt cx="17027669" cy="7962901"/>
            </a:xfrm>
            <a:grpFill/>
          </p:grpSpPr>
          <p:sp>
            <p:nvSpPr>
              <p:cNvPr id="105" name="Isosceles Triangle 104"/>
              <p:cNvSpPr/>
              <p:nvPr/>
            </p:nvSpPr>
            <p:spPr>
              <a:xfrm>
                <a:off x="-546523"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Isosceles Triangle 105"/>
              <p:cNvSpPr/>
              <p:nvPr/>
            </p:nvSpPr>
            <p:spPr>
              <a:xfrm>
                <a:off x="2580336"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Isosceles Triangle 106"/>
              <p:cNvSpPr/>
              <p:nvPr/>
            </p:nvSpPr>
            <p:spPr>
              <a:xfrm rot="10800000">
                <a:off x="-544830"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Isosceles Triangle 107"/>
              <p:cNvSpPr/>
              <p:nvPr/>
            </p:nvSpPr>
            <p:spPr>
              <a:xfrm rot="10800000">
                <a:off x="2580336"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Isosceles Triangle 108"/>
              <p:cNvSpPr/>
              <p:nvPr/>
            </p:nvSpPr>
            <p:spPr>
              <a:xfrm rot="10800000">
                <a:off x="1017752"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p:cNvSpPr/>
              <p:nvPr/>
            </p:nvSpPr>
            <p:spPr>
              <a:xfrm rot="10800000">
                <a:off x="4142918"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Isosceles Triangle 110"/>
              <p:cNvSpPr/>
              <p:nvPr/>
            </p:nvSpPr>
            <p:spPr>
              <a:xfrm>
                <a:off x="1016058"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Isosceles Triangle 111"/>
              <p:cNvSpPr/>
              <p:nvPr/>
            </p:nvSpPr>
            <p:spPr>
              <a:xfrm>
                <a:off x="-2109107"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Isosceles Triangle 112"/>
              <p:cNvSpPr/>
              <p:nvPr/>
            </p:nvSpPr>
            <p:spPr>
              <a:xfrm rot="10800000">
                <a:off x="-2109107"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Isosceles Triangle 113"/>
              <p:cNvSpPr/>
              <p:nvPr/>
            </p:nvSpPr>
            <p:spPr>
              <a:xfrm>
                <a:off x="-546523"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Isosceles Triangle 114"/>
              <p:cNvSpPr/>
              <p:nvPr/>
            </p:nvSpPr>
            <p:spPr>
              <a:xfrm>
                <a:off x="2580336"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Isosceles Triangle 115"/>
              <p:cNvSpPr/>
              <p:nvPr/>
            </p:nvSpPr>
            <p:spPr>
              <a:xfrm rot="10800000">
                <a:off x="1017752"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Isosceles Triangle 116"/>
              <p:cNvSpPr/>
              <p:nvPr/>
            </p:nvSpPr>
            <p:spPr>
              <a:xfrm rot="10800000">
                <a:off x="-2109107" y="33077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Isosceles Triangle 117"/>
              <p:cNvSpPr/>
              <p:nvPr/>
            </p:nvSpPr>
            <p:spPr>
              <a:xfrm rot="10800000">
                <a:off x="-54483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Isosceles Triangle 118"/>
              <p:cNvSpPr/>
              <p:nvPr/>
            </p:nvSpPr>
            <p:spPr>
              <a:xfrm rot="10800000">
                <a:off x="258033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Isosceles Triangle 119"/>
              <p:cNvSpPr/>
              <p:nvPr/>
            </p:nvSpPr>
            <p:spPr>
              <a:xfrm>
                <a:off x="101605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Isosceles Triangle 120"/>
              <p:cNvSpPr/>
              <p:nvPr/>
            </p:nvSpPr>
            <p:spPr>
              <a:xfrm>
                <a:off x="-2109107"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Isosceles Triangle 121"/>
              <p:cNvSpPr/>
              <p:nvPr/>
            </p:nvSpPr>
            <p:spPr>
              <a:xfrm>
                <a:off x="412938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Isosceles Triangle 122"/>
              <p:cNvSpPr/>
              <p:nvPr/>
            </p:nvSpPr>
            <p:spPr>
              <a:xfrm>
                <a:off x="5703807"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Isosceles Triangle 123"/>
              <p:cNvSpPr/>
              <p:nvPr/>
            </p:nvSpPr>
            <p:spPr>
              <a:xfrm>
                <a:off x="8830666"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Isosceles Triangle 124"/>
              <p:cNvSpPr/>
              <p:nvPr/>
            </p:nvSpPr>
            <p:spPr>
              <a:xfrm rot="10800000">
                <a:off x="570550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Isosceles Triangle 125"/>
              <p:cNvSpPr/>
              <p:nvPr/>
            </p:nvSpPr>
            <p:spPr>
              <a:xfrm rot="10800000">
                <a:off x="883066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Isosceles Triangle 126"/>
              <p:cNvSpPr/>
              <p:nvPr/>
            </p:nvSpPr>
            <p:spPr>
              <a:xfrm rot="10800000">
                <a:off x="7268082"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Isosceles Triangle 127"/>
              <p:cNvSpPr/>
              <p:nvPr/>
            </p:nvSpPr>
            <p:spPr>
              <a:xfrm rot="10800000">
                <a:off x="10393248"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Isosceles Triangle 128"/>
              <p:cNvSpPr/>
              <p:nvPr/>
            </p:nvSpPr>
            <p:spPr>
              <a:xfrm>
                <a:off x="726638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Isosceles Triangle 129"/>
              <p:cNvSpPr/>
              <p:nvPr/>
            </p:nvSpPr>
            <p:spPr>
              <a:xfrm rot="10800000">
                <a:off x="4141223" y="330775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Isosceles Triangle 130"/>
              <p:cNvSpPr/>
              <p:nvPr/>
            </p:nvSpPr>
            <p:spPr>
              <a:xfrm>
                <a:off x="10391554" y="53140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Isosceles Triangle 131"/>
              <p:cNvSpPr/>
              <p:nvPr/>
            </p:nvSpPr>
            <p:spPr>
              <a:xfrm>
                <a:off x="5705500" y="-704848"/>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Isosceles Triangle 132"/>
              <p:cNvSpPr/>
              <p:nvPr/>
            </p:nvSpPr>
            <p:spPr>
              <a:xfrm rot="10800000">
                <a:off x="570550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Isosceles Triangle 133"/>
              <p:cNvSpPr/>
              <p:nvPr/>
            </p:nvSpPr>
            <p:spPr>
              <a:xfrm>
                <a:off x="414122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Isosceles Triangle 134"/>
              <p:cNvSpPr/>
              <p:nvPr/>
            </p:nvSpPr>
            <p:spPr>
              <a:xfrm>
                <a:off x="725454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Isosceles Triangle 135"/>
              <p:cNvSpPr/>
              <p:nvPr/>
            </p:nvSpPr>
            <p:spPr>
              <a:xfrm>
                <a:off x="8828971"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Isosceles Triangle 136"/>
              <p:cNvSpPr/>
              <p:nvPr/>
            </p:nvSpPr>
            <p:spPr>
              <a:xfrm>
                <a:off x="11955830"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Isosceles Triangle 137"/>
              <p:cNvSpPr/>
              <p:nvPr/>
            </p:nvSpPr>
            <p:spPr>
              <a:xfrm rot="10800000">
                <a:off x="883066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Isosceles Triangle 138"/>
              <p:cNvSpPr/>
              <p:nvPr/>
            </p:nvSpPr>
            <p:spPr>
              <a:xfrm rot="10800000">
                <a:off x="1195583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Isosceles Triangle 139"/>
              <p:cNvSpPr/>
              <p:nvPr/>
            </p:nvSpPr>
            <p:spPr>
              <a:xfrm rot="10800000">
                <a:off x="10393246"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Isosceles Triangle 140"/>
              <p:cNvSpPr/>
              <p:nvPr/>
            </p:nvSpPr>
            <p:spPr>
              <a:xfrm>
                <a:off x="1039155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Isosceles Triangle 141"/>
              <p:cNvSpPr/>
              <p:nvPr/>
            </p:nvSpPr>
            <p:spPr>
              <a:xfrm rot="10800000">
                <a:off x="7266387" y="-70485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0" name="Isosceles Triangle 99"/>
            <p:cNvSpPr/>
            <p:nvPr/>
          </p:nvSpPr>
          <p:spPr>
            <a:xfrm rot="10800000">
              <a:off x="11957525" y="532041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Isosceles Triangle 103"/>
            <p:cNvSpPr/>
            <p:nvPr/>
          </p:nvSpPr>
          <p:spPr>
            <a:xfrm>
              <a:off x="11955829" y="331411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Rectangle 6"/>
          <p:cNvSpPr/>
          <p:nvPr/>
        </p:nvSpPr>
        <p:spPr>
          <a:xfrm>
            <a:off x="704851" y="565221"/>
            <a:ext cx="10909990" cy="570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TextBox 88"/>
          <p:cNvSpPr txBox="1"/>
          <p:nvPr/>
        </p:nvSpPr>
        <p:spPr>
          <a:xfrm>
            <a:off x="8660320" y="3000836"/>
            <a:ext cx="1480457" cy="830997"/>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Low Mental Illness Symptoms</a:t>
            </a:r>
          </a:p>
        </p:txBody>
      </p:sp>
      <p:sp>
        <p:nvSpPr>
          <p:cNvPr id="90" name="TextBox 89"/>
          <p:cNvSpPr txBox="1"/>
          <p:nvPr/>
        </p:nvSpPr>
        <p:spPr>
          <a:xfrm>
            <a:off x="1856429" y="3000836"/>
            <a:ext cx="1480457" cy="830997"/>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High Mental Illness Symptoms</a:t>
            </a:r>
          </a:p>
        </p:txBody>
      </p:sp>
      <p:sp>
        <p:nvSpPr>
          <p:cNvPr id="91" name="TextBox 90"/>
          <p:cNvSpPr txBox="1"/>
          <p:nvPr/>
        </p:nvSpPr>
        <p:spPr>
          <a:xfrm>
            <a:off x="5315277" y="584143"/>
            <a:ext cx="1480457" cy="584775"/>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High level of Wellbeing</a:t>
            </a:r>
          </a:p>
        </p:txBody>
      </p:sp>
      <p:sp>
        <p:nvSpPr>
          <p:cNvPr id="92" name="TextBox 91"/>
          <p:cNvSpPr txBox="1"/>
          <p:nvPr/>
        </p:nvSpPr>
        <p:spPr>
          <a:xfrm>
            <a:off x="5306589" y="5721119"/>
            <a:ext cx="1480457" cy="584775"/>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Low level of Wellbeing</a:t>
            </a:r>
          </a:p>
        </p:txBody>
      </p:sp>
      <p:sp>
        <p:nvSpPr>
          <p:cNvPr id="102" name="TextBox 101"/>
          <p:cNvSpPr txBox="1"/>
          <p:nvPr/>
        </p:nvSpPr>
        <p:spPr>
          <a:xfrm>
            <a:off x="6924252" y="1449022"/>
            <a:ext cx="2161302" cy="646331"/>
          </a:xfrm>
          <a:prstGeom prst="rect">
            <a:avLst/>
          </a:prstGeom>
          <a:noFill/>
        </p:spPr>
        <p:txBody>
          <a:bodyPr wrap="square" rtlCol="0">
            <a:spAutoFit/>
          </a:bodyPr>
          <a:lstStyle/>
          <a:p>
            <a:pPr algn="ctr"/>
            <a:r>
              <a:rPr lang="en-AU" b="1" i="1" dirty="0">
                <a:solidFill>
                  <a:schemeClr val="bg1">
                    <a:lumMod val="65000"/>
                  </a:schemeClr>
                </a:solidFill>
              </a:rPr>
              <a:t>COMPLETE </a:t>
            </a:r>
            <a:r>
              <a:rPr lang="en-AU" b="1" dirty="0">
                <a:solidFill>
                  <a:schemeClr val="bg1">
                    <a:lumMod val="65000"/>
                  </a:schemeClr>
                </a:solidFill>
              </a:rPr>
              <a:t>MENTAL HEALTH</a:t>
            </a:r>
          </a:p>
        </p:txBody>
      </p:sp>
      <p:cxnSp>
        <p:nvCxnSpPr>
          <p:cNvPr id="97" name="Straight Arrow Connector 96"/>
          <p:cNvCxnSpPr/>
          <p:nvPr/>
        </p:nvCxnSpPr>
        <p:spPr>
          <a:xfrm>
            <a:off x="3451714" y="3393017"/>
            <a:ext cx="5148000" cy="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6097618" y="1241940"/>
            <a:ext cx="0" cy="450000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655735" y="1686868"/>
            <a:ext cx="1480457" cy="461665"/>
          </a:xfrm>
          <a:prstGeom prst="rect">
            <a:avLst/>
          </a:prstGeom>
          <a:noFill/>
        </p:spPr>
        <p:txBody>
          <a:bodyPr wrap="square" rtlCol="0">
            <a:spAutoFit/>
          </a:bodyPr>
          <a:lstStyle/>
          <a:p>
            <a:pPr algn="ctr"/>
            <a:r>
              <a:rPr lang="en-AU" sz="1200" dirty="0">
                <a:latin typeface="Arial" panose="020B0604020202020204" pitchFamily="34" charset="0"/>
                <a:cs typeface="Arial" panose="020B0604020202020204" pitchFamily="34" charset="0"/>
              </a:rPr>
              <a:t>Wellbeing Intervention</a:t>
            </a:r>
          </a:p>
        </p:txBody>
      </p:sp>
      <p:sp>
        <p:nvSpPr>
          <p:cNvPr id="71" name="TextBox 70"/>
          <p:cNvSpPr txBox="1"/>
          <p:nvPr/>
        </p:nvSpPr>
        <p:spPr>
          <a:xfrm>
            <a:off x="7044319" y="3769890"/>
            <a:ext cx="1480457" cy="646331"/>
          </a:xfrm>
          <a:prstGeom prst="rect">
            <a:avLst/>
          </a:prstGeom>
          <a:noFill/>
        </p:spPr>
        <p:txBody>
          <a:bodyPr wrap="square" rtlCol="0">
            <a:spAutoFit/>
          </a:bodyPr>
          <a:lstStyle/>
          <a:p>
            <a:pPr algn="ctr"/>
            <a:r>
              <a:rPr lang="en-AU" sz="1200" dirty="0">
                <a:latin typeface="Arial" panose="020B0604020202020204" pitchFamily="34" charset="0"/>
                <a:cs typeface="Arial" panose="020B0604020202020204" pitchFamily="34" charset="0"/>
              </a:rPr>
              <a:t>Traditional psychological intervention</a:t>
            </a:r>
          </a:p>
        </p:txBody>
      </p:sp>
      <p:sp>
        <p:nvSpPr>
          <p:cNvPr id="86" name="Arc 85"/>
          <p:cNvSpPr/>
          <p:nvPr/>
        </p:nvSpPr>
        <p:spPr>
          <a:xfrm rot="5806094">
            <a:off x="4642599" y="823179"/>
            <a:ext cx="2170454" cy="4295085"/>
          </a:xfrm>
          <a:prstGeom prst="arc">
            <a:avLst>
              <a:gd name="adj1" fmla="val 16215907"/>
              <a:gd name="adj2" fmla="val 1469148"/>
            </a:avLst>
          </a:prstGeom>
          <a:ln w="38100">
            <a:solidFill>
              <a:schemeClr val="accent1">
                <a:lumMod val="50000"/>
              </a:schemeClr>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7" name="Arc 86"/>
          <p:cNvSpPr/>
          <p:nvPr/>
        </p:nvSpPr>
        <p:spPr>
          <a:xfrm flipH="1">
            <a:off x="5039673" y="1917701"/>
            <a:ext cx="3456519" cy="3674260"/>
          </a:xfrm>
          <a:prstGeom prst="arc">
            <a:avLst>
              <a:gd name="adj1" fmla="val 16200000"/>
              <a:gd name="adj2" fmla="val 252167"/>
            </a:avLst>
          </a:prstGeom>
          <a:ln w="38100">
            <a:solidFill>
              <a:srgbClr val="00B050"/>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5" name="Oval 84"/>
          <p:cNvSpPr/>
          <p:nvPr/>
        </p:nvSpPr>
        <p:spPr>
          <a:xfrm>
            <a:off x="5017084" y="384363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1309753" y="4280018"/>
            <a:ext cx="4171825" cy="1569660"/>
          </a:xfrm>
          <a:prstGeom prst="rect">
            <a:avLst/>
          </a:prstGeom>
          <a:noFill/>
        </p:spPr>
        <p:txBody>
          <a:bodyPr wrap="square" rtlCol="0">
            <a:spAutoFit/>
          </a:bodyPr>
          <a:lstStyle/>
          <a:p>
            <a:pPr algn="ctr"/>
            <a:r>
              <a:rPr lang="en-AU" sz="2400" i="1" dirty="0">
                <a:solidFill>
                  <a:srgbClr val="002060"/>
                </a:solidFill>
              </a:rPr>
              <a:t>GOAL:</a:t>
            </a:r>
          </a:p>
          <a:p>
            <a:pPr algn="ctr"/>
            <a:r>
              <a:rPr lang="en-AU" sz="2400" i="1" dirty="0">
                <a:solidFill>
                  <a:srgbClr val="002060"/>
                </a:solidFill>
              </a:rPr>
              <a:t>To understand who is most likely to benefit from which intervention</a:t>
            </a:r>
          </a:p>
        </p:txBody>
      </p:sp>
      <p:sp>
        <p:nvSpPr>
          <p:cNvPr id="58" name="TextBox 57"/>
          <p:cNvSpPr txBox="1"/>
          <p:nvPr/>
        </p:nvSpPr>
        <p:spPr>
          <a:xfrm>
            <a:off x="10064525" y="5828840"/>
            <a:ext cx="1441675" cy="369332"/>
          </a:xfrm>
          <a:prstGeom prst="rect">
            <a:avLst/>
          </a:prstGeom>
          <a:noFill/>
        </p:spPr>
        <p:txBody>
          <a:bodyPr wrap="square" rtlCol="0">
            <a:spAutoFit/>
          </a:bodyPr>
          <a:lstStyle/>
          <a:p>
            <a:r>
              <a:rPr lang="en-US" dirty="0">
                <a:solidFill>
                  <a:schemeClr val="bg1">
                    <a:lumMod val="65000"/>
                  </a:schemeClr>
                </a:solidFill>
              </a:rPr>
              <a:t>(Keyes, 2005)</a:t>
            </a:r>
          </a:p>
        </p:txBody>
      </p:sp>
    </p:spTree>
    <p:extLst>
      <p:ext uri="{BB962C8B-B14F-4D97-AF65-F5344CB8AC3E}">
        <p14:creationId xmlns:p14="http://schemas.microsoft.com/office/powerpoint/2010/main" val="333647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1250"/>
                                        <p:tgtEl>
                                          <p:spTgt spid="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wipe(left)">
                                      <p:cBhvr>
                                        <p:cTn id="13" dur="1250"/>
                                        <p:tgtEl>
                                          <p:spTgt spid="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125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86" grpId="0" animBg="1"/>
      <p:bldP spid="87"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2109107" y="-704851"/>
            <a:ext cx="17029364" cy="7969258"/>
            <a:chOff x="-2109107" y="-704851"/>
            <a:chExt cx="17029364" cy="7969258"/>
          </a:xfrm>
          <a:blipFill dpi="0" rotWithShape="1">
            <a:blip r:embed="rId3">
              <a:alphaModFix amt="83000"/>
            </a:blip>
            <a:srcRect/>
            <a:stretch>
              <a:fillRect/>
            </a:stretch>
          </a:blipFill>
        </p:grpSpPr>
        <p:grpSp>
          <p:nvGrpSpPr>
            <p:cNvPr id="99" name="Group 98"/>
            <p:cNvGrpSpPr/>
            <p:nvPr/>
          </p:nvGrpSpPr>
          <p:grpSpPr>
            <a:xfrm>
              <a:off x="-2109107" y="-704851"/>
              <a:ext cx="17027669" cy="7962901"/>
              <a:chOff x="-2109107" y="-704851"/>
              <a:chExt cx="17027669" cy="7962901"/>
            </a:xfrm>
            <a:grpFill/>
          </p:grpSpPr>
          <p:sp>
            <p:nvSpPr>
              <p:cNvPr id="105" name="Isosceles Triangle 104"/>
              <p:cNvSpPr/>
              <p:nvPr/>
            </p:nvSpPr>
            <p:spPr>
              <a:xfrm>
                <a:off x="-546523"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Isosceles Triangle 105"/>
              <p:cNvSpPr/>
              <p:nvPr/>
            </p:nvSpPr>
            <p:spPr>
              <a:xfrm>
                <a:off x="2580336"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Isosceles Triangle 106"/>
              <p:cNvSpPr/>
              <p:nvPr/>
            </p:nvSpPr>
            <p:spPr>
              <a:xfrm rot="10800000">
                <a:off x="-544830"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Isosceles Triangle 107"/>
              <p:cNvSpPr/>
              <p:nvPr/>
            </p:nvSpPr>
            <p:spPr>
              <a:xfrm rot="10800000">
                <a:off x="2580336"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Isosceles Triangle 108"/>
              <p:cNvSpPr/>
              <p:nvPr/>
            </p:nvSpPr>
            <p:spPr>
              <a:xfrm rot="10800000">
                <a:off x="1017752"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p:cNvSpPr/>
              <p:nvPr/>
            </p:nvSpPr>
            <p:spPr>
              <a:xfrm rot="10800000">
                <a:off x="4142918"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Isosceles Triangle 110"/>
              <p:cNvSpPr/>
              <p:nvPr/>
            </p:nvSpPr>
            <p:spPr>
              <a:xfrm>
                <a:off x="1016058"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Isosceles Triangle 111"/>
              <p:cNvSpPr/>
              <p:nvPr/>
            </p:nvSpPr>
            <p:spPr>
              <a:xfrm>
                <a:off x="-2109107"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Isosceles Triangle 112"/>
              <p:cNvSpPr/>
              <p:nvPr/>
            </p:nvSpPr>
            <p:spPr>
              <a:xfrm rot="10800000">
                <a:off x="-2109107"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Isosceles Triangle 113"/>
              <p:cNvSpPr/>
              <p:nvPr/>
            </p:nvSpPr>
            <p:spPr>
              <a:xfrm>
                <a:off x="-546523"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Isosceles Triangle 114"/>
              <p:cNvSpPr/>
              <p:nvPr/>
            </p:nvSpPr>
            <p:spPr>
              <a:xfrm>
                <a:off x="2580336"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Isosceles Triangle 115"/>
              <p:cNvSpPr/>
              <p:nvPr/>
            </p:nvSpPr>
            <p:spPr>
              <a:xfrm rot="10800000">
                <a:off x="1017752"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Isosceles Triangle 116"/>
              <p:cNvSpPr/>
              <p:nvPr/>
            </p:nvSpPr>
            <p:spPr>
              <a:xfrm rot="10800000">
                <a:off x="-2109107" y="33077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Isosceles Triangle 117"/>
              <p:cNvSpPr/>
              <p:nvPr/>
            </p:nvSpPr>
            <p:spPr>
              <a:xfrm rot="10800000">
                <a:off x="-54483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Isosceles Triangle 118"/>
              <p:cNvSpPr/>
              <p:nvPr/>
            </p:nvSpPr>
            <p:spPr>
              <a:xfrm rot="10800000">
                <a:off x="258033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Isosceles Triangle 119"/>
              <p:cNvSpPr/>
              <p:nvPr/>
            </p:nvSpPr>
            <p:spPr>
              <a:xfrm>
                <a:off x="101605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Isosceles Triangle 120"/>
              <p:cNvSpPr/>
              <p:nvPr/>
            </p:nvSpPr>
            <p:spPr>
              <a:xfrm>
                <a:off x="-2109107"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Isosceles Triangle 121"/>
              <p:cNvSpPr/>
              <p:nvPr/>
            </p:nvSpPr>
            <p:spPr>
              <a:xfrm>
                <a:off x="412938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Isosceles Triangle 122"/>
              <p:cNvSpPr/>
              <p:nvPr/>
            </p:nvSpPr>
            <p:spPr>
              <a:xfrm>
                <a:off x="5703807"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Isosceles Triangle 123"/>
              <p:cNvSpPr/>
              <p:nvPr/>
            </p:nvSpPr>
            <p:spPr>
              <a:xfrm>
                <a:off x="8830666"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Isosceles Triangle 124"/>
              <p:cNvSpPr/>
              <p:nvPr/>
            </p:nvSpPr>
            <p:spPr>
              <a:xfrm rot="10800000">
                <a:off x="570550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Isosceles Triangle 125"/>
              <p:cNvSpPr/>
              <p:nvPr/>
            </p:nvSpPr>
            <p:spPr>
              <a:xfrm rot="10800000">
                <a:off x="883066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Isosceles Triangle 126"/>
              <p:cNvSpPr/>
              <p:nvPr/>
            </p:nvSpPr>
            <p:spPr>
              <a:xfrm rot="10800000">
                <a:off x="7268082"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Isosceles Triangle 127"/>
              <p:cNvSpPr/>
              <p:nvPr/>
            </p:nvSpPr>
            <p:spPr>
              <a:xfrm rot="10800000">
                <a:off x="10393248"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Isosceles Triangle 128"/>
              <p:cNvSpPr/>
              <p:nvPr/>
            </p:nvSpPr>
            <p:spPr>
              <a:xfrm>
                <a:off x="726638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Isosceles Triangle 129"/>
              <p:cNvSpPr/>
              <p:nvPr/>
            </p:nvSpPr>
            <p:spPr>
              <a:xfrm rot="10800000">
                <a:off x="4141223" y="330775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Isosceles Triangle 130"/>
              <p:cNvSpPr/>
              <p:nvPr/>
            </p:nvSpPr>
            <p:spPr>
              <a:xfrm>
                <a:off x="10391554" y="53140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Isosceles Triangle 131"/>
              <p:cNvSpPr/>
              <p:nvPr/>
            </p:nvSpPr>
            <p:spPr>
              <a:xfrm>
                <a:off x="5705500" y="-704848"/>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Isosceles Triangle 132"/>
              <p:cNvSpPr/>
              <p:nvPr/>
            </p:nvSpPr>
            <p:spPr>
              <a:xfrm rot="10800000">
                <a:off x="570550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Isosceles Triangle 133"/>
              <p:cNvSpPr/>
              <p:nvPr/>
            </p:nvSpPr>
            <p:spPr>
              <a:xfrm>
                <a:off x="414122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Isosceles Triangle 134"/>
              <p:cNvSpPr/>
              <p:nvPr/>
            </p:nvSpPr>
            <p:spPr>
              <a:xfrm>
                <a:off x="725454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Isosceles Triangle 135"/>
              <p:cNvSpPr/>
              <p:nvPr/>
            </p:nvSpPr>
            <p:spPr>
              <a:xfrm>
                <a:off x="8828971"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Isosceles Triangle 136"/>
              <p:cNvSpPr/>
              <p:nvPr/>
            </p:nvSpPr>
            <p:spPr>
              <a:xfrm>
                <a:off x="11955830"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Isosceles Triangle 137"/>
              <p:cNvSpPr/>
              <p:nvPr/>
            </p:nvSpPr>
            <p:spPr>
              <a:xfrm rot="10800000">
                <a:off x="883066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Isosceles Triangle 138"/>
              <p:cNvSpPr/>
              <p:nvPr/>
            </p:nvSpPr>
            <p:spPr>
              <a:xfrm rot="10800000">
                <a:off x="1195583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Isosceles Triangle 139"/>
              <p:cNvSpPr/>
              <p:nvPr/>
            </p:nvSpPr>
            <p:spPr>
              <a:xfrm rot="10800000">
                <a:off x="10393246"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Isosceles Triangle 140"/>
              <p:cNvSpPr/>
              <p:nvPr/>
            </p:nvSpPr>
            <p:spPr>
              <a:xfrm>
                <a:off x="1039155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Isosceles Triangle 141"/>
              <p:cNvSpPr/>
              <p:nvPr/>
            </p:nvSpPr>
            <p:spPr>
              <a:xfrm rot="10800000">
                <a:off x="7266387" y="-70485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0" name="Isosceles Triangle 99"/>
            <p:cNvSpPr/>
            <p:nvPr/>
          </p:nvSpPr>
          <p:spPr>
            <a:xfrm rot="10800000">
              <a:off x="11957525" y="532041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Isosceles Triangle 103"/>
            <p:cNvSpPr/>
            <p:nvPr/>
          </p:nvSpPr>
          <p:spPr>
            <a:xfrm>
              <a:off x="11955829" y="331411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Rectangle 6"/>
          <p:cNvSpPr/>
          <p:nvPr/>
        </p:nvSpPr>
        <p:spPr>
          <a:xfrm>
            <a:off x="704851" y="565221"/>
            <a:ext cx="10909990" cy="570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TextBox 88"/>
          <p:cNvSpPr txBox="1"/>
          <p:nvPr/>
        </p:nvSpPr>
        <p:spPr>
          <a:xfrm>
            <a:off x="8660320" y="3000836"/>
            <a:ext cx="1480457" cy="830997"/>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Low Mental Illness Symptoms</a:t>
            </a:r>
          </a:p>
        </p:txBody>
      </p:sp>
      <p:sp>
        <p:nvSpPr>
          <p:cNvPr id="90" name="TextBox 89"/>
          <p:cNvSpPr txBox="1"/>
          <p:nvPr/>
        </p:nvSpPr>
        <p:spPr>
          <a:xfrm>
            <a:off x="1856429" y="3000836"/>
            <a:ext cx="1480457" cy="830997"/>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High Mental Illness Symptoms</a:t>
            </a:r>
          </a:p>
        </p:txBody>
      </p:sp>
      <p:sp>
        <p:nvSpPr>
          <p:cNvPr id="91" name="TextBox 90"/>
          <p:cNvSpPr txBox="1"/>
          <p:nvPr/>
        </p:nvSpPr>
        <p:spPr>
          <a:xfrm>
            <a:off x="5315277" y="584143"/>
            <a:ext cx="1480457" cy="584775"/>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High level of Wellbeing</a:t>
            </a:r>
          </a:p>
        </p:txBody>
      </p:sp>
      <p:sp>
        <p:nvSpPr>
          <p:cNvPr id="92" name="TextBox 91"/>
          <p:cNvSpPr txBox="1"/>
          <p:nvPr/>
        </p:nvSpPr>
        <p:spPr>
          <a:xfrm>
            <a:off x="5306589" y="5721119"/>
            <a:ext cx="1480457" cy="584775"/>
          </a:xfrm>
          <a:prstGeom prst="rect">
            <a:avLst/>
          </a:prstGeom>
          <a:noFill/>
        </p:spPr>
        <p:txBody>
          <a:bodyPr wrap="square" rtlCol="0">
            <a:spAutoFit/>
          </a:bodyPr>
          <a:lstStyle/>
          <a:p>
            <a:pPr algn="ctr"/>
            <a:r>
              <a:rPr lang="en-AU" sz="1600" i="1" dirty="0">
                <a:solidFill>
                  <a:schemeClr val="bg1">
                    <a:lumMod val="65000"/>
                  </a:schemeClr>
                </a:solidFill>
                <a:latin typeface="Arial" panose="020B0604020202020204" pitchFamily="34" charset="0"/>
                <a:cs typeface="Arial" panose="020B0604020202020204" pitchFamily="34" charset="0"/>
              </a:rPr>
              <a:t>Low level of Wellbeing</a:t>
            </a:r>
          </a:p>
        </p:txBody>
      </p:sp>
      <p:sp>
        <p:nvSpPr>
          <p:cNvPr id="102" name="TextBox 101"/>
          <p:cNvSpPr txBox="1"/>
          <p:nvPr/>
        </p:nvSpPr>
        <p:spPr>
          <a:xfrm>
            <a:off x="6924252" y="1449022"/>
            <a:ext cx="2161302" cy="646331"/>
          </a:xfrm>
          <a:prstGeom prst="rect">
            <a:avLst/>
          </a:prstGeom>
          <a:noFill/>
        </p:spPr>
        <p:txBody>
          <a:bodyPr wrap="square" rtlCol="0">
            <a:spAutoFit/>
          </a:bodyPr>
          <a:lstStyle/>
          <a:p>
            <a:pPr algn="ctr"/>
            <a:r>
              <a:rPr lang="en-AU" b="1" i="1" dirty="0">
                <a:solidFill>
                  <a:schemeClr val="bg1">
                    <a:lumMod val="65000"/>
                  </a:schemeClr>
                </a:solidFill>
              </a:rPr>
              <a:t>COMPLETE </a:t>
            </a:r>
            <a:r>
              <a:rPr lang="en-AU" b="1" dirty="0">
                <a:solidFill>
                  <a:schemeClr val="bg1">
                    <a:lumMod val="65000"/>
                  </a:schemeClr>
                </a:solidFill>
              </a:rPr>
              <a:t>MENTAL HEALTH</a:t>
            </a:r>
          </a:p>
        </p:txBody>
      </p:sp>
      <p:cxnSp>
        <p:nvCxnSpPr>
          <p:cNvPr id="97" name="Straight Arrow Connector 96"/>
          <p:cNvCxnSpPr/>
          <p:nvPr/>
        </p:nvCxnSpPr>
        <p:spPr>
          <a:xfrm>
            <a:off x="3451714" y="3393017"/>
            <a:ext cx="5148000" cy="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6097618" y="1241940"/>
            <a:ext cx="0" cy="450000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p:cNvCxnSpPr/>
          <p:nvPr/>
        </p:nvCxnSpPr>
        <p:spPr>
          <a:xfrm rot="5400000" flipH="1" flipV="1">
            <a:off x="3435773" y="3779550"/>
            <a:ext cx="1207657" cy="1120905"/>
          </a:xfrm>
          <a:prstGeom prst="curvedConnector3">
            <a:avLst>
              <a:gd name="adj1" fmla="val 50000"/>
            </a:avLst>
          </a:prstGeom>
          <a:ln w="38100">
            <a:solidFill>
              <a:srgbClr val="78AB46"/>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218074" y="4880675"/>
            <a:ext cx="1480457" cy="276999"/>
          </a:xfrm>
          <a:prstGeom prst="rect">
            <a:avLst/>
          </a:prstGeom>
          <a:noFill/>
        </p:spPr>
        <p:txBody>
          <a:bodyPr wrap="square" rtlCol="0">
            <a:spAutoFit/>
          </a:bodyPr>
          <a:lstStyle/>
          <a:p>
            <a:pPr algn="ctr"/>
            <a:r>
              <a:rPr lang="en-AU" sz="1200" i="1" dirty="0">
                <a:latin typeface="Arial" panose="020B0604020202020204" pitchFamily="34" charset="0"/>
                <a:cs typeface="Arial" panose="020B0604020202020204" pitchFamily="34" charset="0"/>
              </a:rPr>
              <a:t>Relationships</a:t>
            </a:r>
          </a:p>
        </p:txBody>
      </p:sp>
      <p:sp>
        <p:nvSpPr>
          <p:cNvPr id="74" name="TextBox 73"/>
          <p:cNvSpPr txBox="1"/>
          <p:nvPr/>
        </p:nvSpPr>
        <p:spPr>
          <a:xfrm>
            <a:off x="2672359" y="5171348"/>
            <a:ext cx="1480457" cy="276999"/>
          </a:xfrm>
          <a:prstGeom prst="rect">
            <a:avLst/>
          </a:prstGeom>
          <a:noFill/>
        </p:spPr>
        <p:txBody>
          <a:bodyPr wrap="square" rtlCol="0">
            <a:spAutoFit/>
          </a:bodyPr>
          <a:lstStyle/>
          <a:p>
            <a:pPr algn="ctr"/>
            <a:r>
              <a:rPr lang="en-AU" sz="1200" i="1" dirty="0">
                <a:latin typeface="Arial" panose="020B0604020202020204" pitchFamily="34" charset="0"/>
                <a:cs typeface="Arial" panose="020B0604020202020204" pitchFamily="34" charset="0"/>
              </a:rPr>
              <a:t>Purpose</a:t>
            </a:r>
          </a:p>
        </p:txBody>
      </p:sp>
      <p:sp>
        <p:nvSpPr>
          <p:cNvPr id="75" name="TextBox 74"/>
          <p:cNvSpPr txBox="1"/>
          <p:nvPr/>
        </p:nvSpPr>
        <p:spPr>
          <a:xfrm>
            <a:off x="2979552" y="5487308"/>
            <a:ext cx="1480457" cy="276999"/>
          </a:xfrm>
          <a:prstGeom prst="rect">
            <a:avLst/>
          </a:prstGeom>
          <a:noFill/>
        </p:spPr>
        <p:txBody>
          <a:bodyPr wrap="square" rtlCol="0">
            <a:spAutoFit/>
          </a:bodyPr>
          <a:lstStyle/>
          <a:p>
            <a:pPr algn="ctr"/>
            <a:r>
              <a:rPr lang="en-AU" sz="1200" i="1" dirty="0">
                <a:latin typeface="Arial" panose="020B0604020202020204" pitchFamily="34" charset="0"/>
                <a:cs typeface="Arial" panose="020B0604020202020204" pitchFamily="34" charset="0"/>
              </a:rPr>
              <a:t>Agency</a:t>
            </a:r>
          </a:p>
        </p:txBody>
      </p:sp>
      <p:grpSp>
        <p:nvGrpSpPr>
          <p:cNvPr id="76" name="Group 75"/>
          <p:cNvGrpSpPr/>
          <p:nvPr/>
        </p:nvGrpSpPr>
        <p:grpSpPr>
          <a:xfrm>
            <a:off x="6110874" y="1929246"/>
            <a:ext cx="1854298" cy="1056180"/>
            <a:chOff x="3996802" y="2405903"/>
            <a:chExt cx="1854298" cy="848184"/>
          </a:xfrm>
        </p:grpSpPr>
        <p:sp>
          <p:nvSpPr>
            <p:cNvPr id="77" name="TextBox 76"/>
            <p:cNvSpPr txBox="1"/>
            <p:nvPr/>
          </p:nvSpPr>
          <p:spPr>
            <a:xfrm>
              <a:off x="4101020" y="2405903"/>
              <a:ext cx="1480457" cy="276999"/>
            </a:xfrm>
            <a:prstGeom prst="rect">
              <a:avLst/>
            </a:prstGeom>
            <a:noFill/>
          </p:spPr>
          <p:txBody>
            <a:bodyPr wrap="square" rtlCol="0">
              <a:spAutoFit/>
            </a:bodyPr>
            <a:lstStyle/>
            <a:p>
              <a:pPr algn="ctr"/>
              <a:r>
                <a:rPr lang="en-AU" sz="1200" i="1" dirty="0">
                  <a:latin typeface="Arial" panose="020B0604020202020204" pitchFamily="34" charset="0"/>
                  <a:cs typeface="Arial" panose="020B0604020202020204" pitchFamily="34" charset="0"/>
                </a:rPr>
                <a:t>Physical Health</a:t>
              </a:r>
            </a:p>
          </p:txBody>
        </p:sp>
        <p:sp>
          <p:nvSpPr>
            <p:cNvPr id="78" name="TextBox 77"/>
            <p:cNvSpPr txBox="1"/>
            <p:nvPr/>
          </p:nvSpPr>
          <p:spPr>
            <a:xfrm>
              <a:off x="3996802" y="2702182"/>
              <a:ext cx="1480457" cy="276999"/>
            </a:xfrm>
            <a:prstGeom prst="rect">
              <a:avLst/>
            </a:prstGeom>
            <a:noFill/>
          </p:spPr>
          <p:txBody>
            <a:bodyPr wrap="square" rtlCol="0">
              <a:spAutoFit/>
            </a:bodyPr>
            <a:lstStyle/>
            <a:p>
              <a:pPr algn="ctr"/>
              <a:r>
                <a:rPr lang="en-AU" sz="1200" i="1" dirty="0">
                  <a:latin typeface="Arial" panose="020B0604020202020204" pitchFamily="34" charset="0"/>
                  <a:cs typeface="Arial" panose="020B0604020202020204" pitchFamily="34" charset="0"/>
                </a:rPr>
                <a:t>Housing</a:t>
              </a:r>
            </a:p>
          </p:txBody>
        </p:sp>
        <p:sp>
          <p:nvSpPr>
            <p:cNvPr id="79" name="TextBox 78"/>
            <p:cNvSpPr txBox="1"/>
            <p:nvPr/>
          </p:nvSpPr>
          <p:spPr>
            <a:xfrm>
              <a:off x="4370643" y="2977088"/>
              <a:ext cx="1480457" cy="276999"/>
            </a:xfrm>
            <a:prstGeom prst="rect">
              <a:avLst/>
            </a:prstGeom>
            <a:noFill/>
          </p:spPr>
          <p:txBody>
            <a:bodyPr wrap="square" rtlCol="0">
              <a:spAutoFit/>
            </a:bodyPr>
            <a:lstStyle/>
            <a:p>
              <a:pPr algn="ctr"/>
              <a:r>
                <a:rPr lang="en-AU" sz="1200" i="1" dirty="0">
                  <a:latin typeface="Arial" panose="020B0604020202020204" pitchFamily="34" charset="0"/>
                  <a:cs typeface="Arial" panose="020B0604020202020204" pitchFamily="34" charset="0"/>
                </a:rPr>
                <a:t>Employment</a:t>
              </a:r>
            </a:p>
          </p:txBody>
        </p:sp>
      </p:grpSp>
      <p:pic>
        <p:nvPicPr>
          <p:cNvPr id="80" name="Picture 79"/>
          <p:cNvPicPr>
            <a:picLocks noChangeAspect="1"/>
          </p:cNvPicPr>
          <p:nvPr/>
        </p:nvPicPr>
        <p:blipFill>
          <a:blip r:embed="rId4"/>
          <a:stretch>
            <a:fillRect/>
          </a:stretch>
        </p:blipFill>
        <p:spPr>
          <a:xfrm rot="2355481">
            <a:off x="5608168" y="1841950"/>
            <a:ext cx="231668" cy="1835055"/>
          </a:xfrm>
          <a:prstGeom prst="rect">
            <a:avLst/>
          </a:prstGeom>
        </p:spPr>
      </p:pic>
      <p:pic>
        <p:nvPicPr>
          <p:cNvPr id="81" name="Picture 80"/>
          <p:cNvPicPr>
            <a:picLocks noChangeAspect="1"/>
          </p:cNvPicPr>
          <p:nvPr/>
        </p:nvPicPr>
        <p:blipFill>
          <a:blip r:embed="rId4"/>
          <a:stretch>
            <a:fillRect/>
          </a:stretch>
        </p:blipFill>
        <p:spPr>
          <a:xfrm rot="2355481">
            <a:off x="5737020" y="2216859"/>
            <a:ext cx="231668" cy="1835055"/>
          </a:xfrm>
          <a:prstGeom prst="rect">
            <a:avLst/>
          </a:prstGeom>
        </p:spPr>
      </p:pic>
      <p:pic>
        <p:nvPicPr>
          <p:cNvPr id="82" name="Picture 81"/>
          <p:cNvPicPr>
            <a:picLocks noChangeAspect="1"/>
          </p:cNvPicPr>
          <p:nvPr/>
        </p:nvPicPr>
        <p:blipFill>
          <a:blip r:embed="rId4"/>
          <a:stretch>
            <a:fillRect/>
          </a:stretch>
        </p:blipFill>
        <p:spPr>
          <a:xfrm rot="2355481">
            <a:off x="5965350" y="2506721"/>
            <a:ext cx="231668" cy="1835055"/>
          </a:xfrm>
          <a:prstGeom prst="rect">
            <a:avLst/>
          </a:prstGeom>
        </p:spPr>
      </p:pic>
      <p:cxnSp>
        <p:nvCxnSpPr>
          <p:cNvPr id="83" name="Curved Connector 82"/>
          <p:cNvCxnSpPr/>
          <p:nvPr/>
        </p:nvCxnSpPr>
        <p:spPr>
          <a:xfrm rot="5400000" flipH="1" flipV="1">
            <a:off x="3680061" y="4072529"/>
            <a:ext cx="1207657" cy="1120905"/>
          </a:xfrm>
          <a:prstGeom prst="curvedConnector3">
            <a:avLst>
              <a:gd name="adj1" fmla="val 50000"/>
            </a:avLst>
          </a:prstGeom>
          <a:ln w="38100">
            <a:solidFill>
              <a:srgbClr val="78AB46"/>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p:cNvCxnSpPr/>
          <p:nvPr/>
        </p:nvCxnSpPr>
        <p:spPr>
          <a:xfrm rot="5400000" flipH="1" flipV="1">
            <a:off x="3946046" y="4348601"/>
            <a:ext cx="1207657" cy="1120905"/>
          </a:xfrm>
          <a:prstGeom prst="curvedConnector3">
            <a:avLst>
              <a:gd name="adj1" fmla="val 50000"/>
            </a:avLst>
          </a:prstGeom>
          <a:ln w="38100">
            <a:solidFill>
              <a:srgbClr val="78AB46"/>
            </a:solidFill>
            <a:tailEnd type="triangle"/>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5017084" y="384363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10064525" y="5828840"/>
            <a:ext cx="1441675" cy="369332"/>
          </a:xfrm>
          <a:prstGeom prst="rect">
            <a:avLst/>
          </a:prstGeom>
          <a:noFill/>
        </p:spPr>
        <p:txBody>
          <a:bodyPr wrap="square" rtlCol="0">
            <a:spAutoFit/>
          </a:bodyPr>
          <a:lstStyle/>
          <a:p>
            <a:r>
              <a:rPr lang="en-US" dirty="0">
                <a:solidFill>
                  <a:schemeClr val="bg1">
                    <a:lumMod val="65000"/>
                  </a:schemeClr>
                </a:solidFill>
              </a:rPr>
              <a:t>(Keyes, 2005)</a:t>
            </a:r>
          </a:p>
        </p:txBody>
      </p:sp>
    </p:spTree>
    <p:extLst>
      <p:ext uri="{BB962C8B-B14F-4D97-AF65-F5344CB8AC3E}">
        <p14:creationId xmlns:p14="http://schemas.microsoft.com/office/powerpoint/2010/main" val="30434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1000"/>
                                        <p:tgtEl>
                                          <p:spTgt spid="81"/>
                                        </p:tgtEl>
                                      </p:cBhvr>
                                    </p:animEffect>
                                    <p:anim calcmode="lin" valueType="num">
                                      <p:cBhvr>
                                        <p:cTn id="13" dur="1000" fill="hold"/>
                                        <p:tgtEl>
                                          <p:spTgt spid="81"/>
                                        </p:tgtEl>
                                        <p:attrNameLst>
                                          <p:attrName>ppt_x</p:attrName>
                                        </p:attrNameLst>
                                      </p:cBhvr>
                                      <p:tavLst>
                                        <p:tav tm="0">
                                          <p:val>
                                            <p:strVal val="#ppt_x"/>
                                          </p:val>
                                        </p:tav>
                                        <p:tav tm="100000">
                                          <p:val>
                                            <p:strVal val="#ppt_x"/>
                                          </p:val>
                                        </p:tav>
                                      </p:tavLst>
                                    </p:anim>
                                    <p:anim calcmode="lin" valueType="num">
                                      <p:cBhvr>
                                        <p:cTn id="14" dur="1000" fill="hold"/>
                                        <p:tgtEl>
                                          <p:spTgt spid="8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1000"/>
                                        <p:tgtEl>
                                          <p:spTgt spid="76"/>
                                        </p:tgtEl>
                                      </p:cBhvr>
                                    </p:animEffect>
                                    <p:anim calcmode="lin" valueType="num">
                                      <p:cBhvr>
                                        <p:cTn id="23" dur="1000" fill="hold"/>
                                        <p:tgtEl>
                                          <p:spTgt spid="76"/>
                                        </p:tgtEl>
                                        <p:attrNameLst>
                                          <p:attrName>ppt_x</p:attrName>
                                        </p:attrNameLst>
                                      </p:cBhvr>
                                      <p:tavLst>
                                        <p:tav tm="0">
                                          <p:val>
                                            <p:strVal val="#ppt_x"/>
                                          </p:val>
                                        </p:tav>
                                        <p:tav tm="100000">
                                          <p:val>
                                            <p:strVal val="#ppt_x"/>
                                          </p:val>
                                        </p:tav>
                                      </p:tavLst>
                                    </p:anim>
                                    <p:anim calcmode="lin" valueType="num">
                                      <p:cBhvr>
                                        <p:cTn id="24" dur="1000" fill="hold"/>
                                        <p:tgtEl>
                                          <p:spTgt spid="7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1000"/>
                                        <p:tgtEl>
                                          <p:spTgt spid="72"/>
                                        </p:tgtEl>
                                      </p:cBhvr>
                                    </p:animEffect>
                                    <p:anim calcmode="lin" valueType="num">
                                      <p:cBhvr>
                                        <p:cTn id="28" dur="1000" fill="hold"/>
                                        <p:tgtEl>
                                          <p:spTgt spid="72"/>
                                        </p:tgtEl>
                                        <p:attrNameLst>
                                          <p:attrName>ppt_x</p:attrName>
                                        </p:attrNameLst>
                                      </p:cBhvr>
                                      <p:tavLst>
                                        <p:tav tm="0">
                                          <p:val>
                                            <p:strVal val="#ppt_x"/>
                                          </p:val>
                                        </p:tav>
                                        <p:tav tm="100000">
                                          <p:val>
                                            <p:strVal val="#ppt_x"/>
                                          </p:val>
                                        </p:tav>
                                      </p:tavLst>
                                    </p:anim>
                                    <p:anim calcmode="lin" valueType="num">
                                      <p:cBhvr>
                                        <p:cTn id="29" dur="1000" fill="hold"/>
                                        <p:tgtEl>
                                          <p:spTgt spid="7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1000"/>
                                        <p:tgtEl>
                                          <p:spTgt spid="83"/>
                                        </p:tgtEl>
                                      </p:cBhvr>
                                    </p:animEffect>
                                    <p:anim calcmode="lin" valueType="num">
                                      <p:cBhvr>
                                        <p:cTn id="33" dur="1000" fill="hold"/>
                                        <p:tgtEl>
                                          <p:spTgt spid="83"/>
                                        </p:tgtEl>
                                        <p:attrNameLst>
                                          <p:attrName>ppt_x</p:attrName>
                                        </p:attrNameLst>
                                      </p:cBhvr>
                                      <p:tavLst>
                                        <p:tav tm="0">
                                          <p:val>
                                            <p:strVal val="#ppt_x"/>
                                          </p:val>
                                        </p:tav>
                                        <p:tav tm="100000">
                                          <p:val>
                                            <p:strVal val="#ppt_x"/>
                                          </p:val>
                                        </p:tav>
                                      </p:tavLst>
                                    </p:anim>
                                    <p:anim calcmode="lin" valueType="num">
                                      <p:cBhvr>
                                        <p:cTn id="34" dur="1000" fill="hold"/>
                                        <p:tgtEl>
                                          <p:spTgt spid="8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1000"/>
                                        <p:tgtEl>
                                          <p:spTgt spid="84"/>
                                        </p:tgtEl>
                                      </p:cBhvr>
                                    </p:animEffect>
                                    <p:anim calcmode="lin" valueType="num">
                                      <p:cBhvr>
                                        <p:cTn id="38" dur="1000" fill="hold"/>
                                        <p:tgtEl>
                                          <p:spTgt spid="84"/>
                                        </p:tgtEl>
                                        <p:attrNameLst>
                                          <p:attrName>ppt_x</p:attrName>
                                        </p:attrNameLst>
                                      </p:cBhvr>
                                      <p:tavLst>
                                        <p:tav tm="0">
                                          <p:val>
                                            <p:strVal val="#ppt_x"/>
                                          </p:val>
                                        </p:tav>
                                        <p:tav tm="100000">
                                          <p:val>
                                            <p:strVal val="#ppt_x"/>
                                          </p:val>
                                        </p:tav>
                                      </p:tavLst>
                                    </p:anim>
                                    <p:anim calcmode="lin" valueType="num">
                                      <p:cBhvr>
                                        <p:cTn id="39" dur="1000" fill="hold"/>
                                        <p:tgtEl>
                                          <p:spTgt spid="8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1000"/>
                                        <p:tgtEl>
                                          <p:spTgt spid="73"/>
                                        </p:tgtEl>
                                      </p:cBhvr>
                                    </p:animEffect>
                                    <p:anim calcmode="lin" valueType="num">
                                      <p:cBhvr>
                                        <p:cTn id="43" dur="1000" fill="hold"/>
                                        <p:tgtEl>
                                          <p:spTgt spid="73"/>
                                        </p:tgtEl>
                                        <p:attrNameLst>
                                          <p:attrName>ppt_x</p:attrName>
                                        </p:attrNameLst>
                                      </p:cBhvr>
                                      <p:tavLst>
                                        <p:tav tm="0">
                                          <p:val>
                                            <p:strVal val="#ppt_x"/>
                                          </p:val>
                                        </p:tav>
                                        <p:tav tm="100000">
                                          <p:val>
                                            <p:strVal val="#ppt_x"/>
                                          </p:val>
                                        </p:tav>
                                      </p:tavLst>
                                    </p:anim>
                                    <p:anim calcmode="lin" valueType="num">
                                      <p:cBhvr>
                                        <p:cTn id="44" dur="1000" fill="hold"/>
                                        <p:tgtEl>
                                          <p:spTgt spid="7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1000"/>
                                        <p:tgtEl>
                                          <p:spTgt spid="74"/>
                                        </p:tgtEl>
                                      </p:cBhvr>
                                    </p:animEffect>
                                    <p:anim calcmode="lin" valueType="num">
                                      <p:cBhvr>
                                        <p:cTn id="48" dur="1000" fill="hold"/>
                                        <p:tgtEl>
                                          <p:spTgt spid="74"/>
                                        </p:tgtEl>
                                        <p:attrNameLst>
                                          <p:attrName>ppt_x</p:attrName>
                                        </p:attrNameLst>
                                      </p:cBhvr>
                                      <p:tavLst>
                                        <p:tav tm="0">
                                          <p:val>
                                            <p:strVal val="#ppt_x"/>
                                          </p:val>
                                        </p:tav>
                                        <p:tav tm="100000">
                                          <p:val>
                                            <p:strVal val="#ppt_x"/>
                                          </p:val>
                                        </p:tav>
                                      </p:tavLst>
                                    </p:anim>
                                    <p:anim calcmode="lin" valueType="num">
                                      <p:cBhvr>
                                        <p:cTn id="49" dur="1000" fill="hold"/>
                                        <p:tgtEl>
                                          <p:spTgt spid="7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1000"/>
                                        <p:tgtEl>
                                          <p:spTgt spid="75"/>
                                        </p:tgtEl>
                                      </p:cBhvr>
                                    </p:animEffect>
                                    <p:anim calcmode="lin" valueType="num">
                                      <p:cBhvr>
                                        <p:cTn id="53" dur="1000" fill="hold"/>
                                        <p:tgtEl>
                                          <p:spTgt spid="75"/>
                                        </p:tgtEl>
                                        <p:attrNameLst>
                                          <p:attrName>ppt_x</p:attrName>
                                        </p:attrNameLst>
                                      </p:cBhvr>
                                      <p:tavLst>
                                        <p:tav tm="0">
                                          <p:val>
                                            <p:strVal val="#ppt_x"/>
                                          </p:val>
                                        </p:tav>
                                        <p:tav tm="100000">
                                          <p:val>
                                            <p:strVal val="#ppt_x"/>
                                          </p:val>
                                        </p:tav>
                                      </p:tavLst>
                                    </p:anim>
                                    <p:anim calcmode="lin" valueType="num">
                                      <p:cBhvr>
                                        <p:cTn id="54"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1" name="Group 440"/>
          <p:cNvGrpSpPr/>
          <p:nvPr/>
        </p:nvGrpSpPr>
        <p:grpSpPr>
          <a:xfrm>
            <a:off x="-2109107" y="-704851"/>
            <a:ext cx="17029364" cy="7969258"/>
            <a:chOff x="-2109107" y="-704851"/>
            <a:chExt cx="17029364" cy="7969258"/>
          </a:xfrm>
          <a:blipFill dpi="0" rotWithShape="1">
            <a:blip r:embed="rId3">
              <a:alphaModFix amt="83000"/>
            </a:blip>
            <a:srcRect/>
            <a:stretch>
              <a:fillRect/>
            </a:stretch>
          </a:blipFill>
        </p:grpSpPr>
        <p:grpSp>
          <p:nvGrpSpPr>
            <p:cNvPr id="442" name="Group 441"/>
            <p:cNvGrpSpPr/>
            <p:nvPr/>
          </p:nvGrpSpPr>
          <p:grpSpPr>
            <a:xfrm>
              <a:off x="-2109107" y="-704851"/>
              <a:ext cx="17027669" cy="7962901"/>
              <a:chOff x="-2109107" y="-704851"/>
              <a:chExt cx="17027669" cy="7962901"/>
            </a:xfrm>
            <a:grpFill/>
          </p:grpSpPr>
          <p:sp>
            <p:nvSpPr>
              <p:cNvPr id="445" name="Isosceles Triangle 444"/>
              <p:cNvSpPr/>
              <p:nvPr/>
            </p:nvSpPr>
            <p:spPr>
              <a:xfrm>
                <a:off x="-546523"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6" name="Isosceles Triangle 445"/>
              <p:cNvSpPr/>
              <p:nvPr/>
            </p:nvSpPr>
            <p:spPr>
              <a:xfrm>
                <a:off x="2580336"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7" name="Isosceles Triangle 446"/>
              <p:cNvSpPr/>
              <p:nvPr/>
            </p:nvSpPr>
            <p:spPr>
              <a:xfrm rot="10800000">
                <a:off x="-544830"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8" name="Isosceles Triangle 447"/>
              <p:cNvSpPr/>
              <p:nvPr/>
            </p:nvSpPr>
            <p:spPr>
              <a:xfrm rot="10800000">
                <a:off x="2580336"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9" name="Isosceles Triangle 448"/>
              <p:cNvSpPr/>
              <p:nvPr/>
            </p:nvSpPr>
            <p:spPr>
              <a:xfrm rot="10800000">
                <a:off x="1017752"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0" name="Isosceles Triangle 449"/>
              <p:cNvSpPr/>
              <p:nvPr/>
            </p:nvSpPr>
            <p:spPr>
              <a:xfrm rot="10800000">
                <a:off x="4142918"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1" name="Isosceles Triangle 450"/>
              <p:cNvSpPr/>
              <p:nvPr/>
            </p:nvSpPr>
            <p:spPr>
              <a:xfrm>
                <a:off x="1016058"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2" name="Isosceles Triangle 451"/>
              <p:cNvSpPr/>
              <p:nvPr/>
            </p:nvSpPr>
            <p:spPr>
              <a:xfrm>
                <a:off x="-2109107"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3" name="Isosceles Triangle 452"/>
              <p:cNvSpPr/>
              <p:nvPr/>
            </p:nvSpPr>
            <p:spPr>
              <a:xfrm rot="10800000">
                <a:off x="-2109107"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4" name="Isosceles Triangle 453"/>
              <p:cNvSpPr/>
              <p:nvPr/>
            </p:nvSpPr>
            <p:spPr>
              <a:xfrm>
                <a:off x="-546523"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5" name="Isosceles Triangle 454"/>
              <p:cNvSpPr/>
              <p:nvPr/>
            </p:nvSpPr>
            <p:spPr>
              <a:xfrm>
                <a:off x="2580336"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6" name="Isosceles Triangle 455"/>
              <p:cNvSpPr/>
              <p:nvPr/>
            </p:nvSpPr>
            <p:spPr>
              <a:xfrm rot="10800000">
                <a:off x="1017752"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7" name="Isosceles Triangle 456"/>
              <p:cNvSpPr/>
              <p:nvPr/>
            </p:nvSpPr>
            <p:spPr>
              <a:xfrm rot="10800000">
                <a:off x="-2109107" y="33077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8" name="Isosceles Triangle 457"/>
              <p:cNvSpPr/>
              <p:nvPr/>
            </p:nvSpPr>
            <p:spPr>
              <a:xfrm rot="10800000">
                <a:off x="-54483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9" name="Isosceles Triangle 458"/>
              <p:cNvSpPr/>
              <p:nvPr/>
            </p:nvSpPr>
            <p:spPr>
              <a:xfrm rot="10800000">
                <a:off x="258033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0" name="Isosceles Triangle 459"/>
              <p:cNvSpPr/>
              <p:nvPr/>
            </p:nvSpPr>
            <p:spPr>
              <a:xfrm>
                <a:off x="101605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1" name="Isosceles Triangle 460"/>
              <p:cNvSpPr/>
              <p:nvPr/>
            </p:nvSpPr>
            <p:spPr>
              <a:xfrm>
                <a:off x="-2109107"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2" name="Isosceles Triangle 461"/>
              <p:cNvSpPr/>
              <p:nvPr/>
            </p:nvSpPr>
            <p:spPr>
              <a:xfrm>
                <a:off x="412938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3" name="Isosceles Triangle 462"/>
              <p:cNvSpPr/>
              <p:nvPr/>
            </p:nvSpPr>
            <p:spPr>
              <a:xfrm>
                <a:off x="5703807"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4" name="Isosceles Triangle 463"/>
              <p:cNvSpPr/>
              <p:nvPr/>
            </p:nvSpPr>
            <p:spPr>
              <a:xfrm>
                <a:off x="8830666"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5" name="Isosceles Triangle 464"/>
              <p:cNvSpPr/>
              <p:nvPr/>
            </p:nvSpPr>
            <p:spPr>
              <a:xfrm rot="10800000">
                <a:off x="570550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6" name="Isosceles Triangle 465"/>
              <p:cNvSpPr/>
              <p:nvPr/>
            </p:nvSpPr>
            <p:spPr>
              <a:xfrm rot="10800000">
                <a:off x="883066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7" name="Isosceles Triangle 466"/>
              <p:cNvSpPr/>
              <p:nvPr/>
            </p:nvSpPr>
            <p:spPr>
              <a:xfrm rot="10800000">
                <a:off x="7268082"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8" name="Isosceles Triangle 467"/>
              <p:cNvSpPr/>
              <p:nvPr/>
            </p:nvSpPr>
            <p:spPr>
              <a:xfrm rot="10800000">
                <a:off x="10393248"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9" name="Isosceles Triangle 468"/>
              <p:cNvSpPr/>
              <p:nvPr/>
            </p:nvSpPr>
            <p:spPr>
              <a:xfrm>
                <a:off x="726638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0" name="Isosceles Triangle 469"/>
              <p:cNvSpPr/>
              <p:nvPr/>
            </p:nvSpPr>
            <p:spPr>
              <a:xfrm rot="10800000">
                <a:off x="4141223" y="330775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1" name="Isosceles Triangle 470"/>
              <p:cNvSpPr/>
              <p:nvPr/>
            </p:nvSpPr>
            <p:spPr>
              <a:xfrm>
                <a:off x="10391554" y="53140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2" name="Isosceles Triangle 471"/>
              <p:cNvSpPr/>
              <p:nvPr/>
            </p:nvSpPr>
            <p:spPr>
              <a:xfrm>
                <a:off x="5705500" y="-704848"/>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3" name="Isosceles Triangle 472"/>
              <p:cNvSpPr/>
              <p:nvPr/>
            </p:nvSpPr>
            <p:spPr>
              <a:xfrm rot="10800000">
                <a:off x="570550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4" name="Isosceles Triangle 473"/>
              <p:cNvSpPr/>
              <p:nvPr/>
            </p:nvSpPr>
            <p:spPr>
              <a:xfrm>
                <a:off x="414122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5" name="Isosceles Triangle 474"/>
              <p:cNvSpPr/>
              <p:nvPr/>
            </p:nvSpPr>
            <p:spPr>
              <a:xfrm>
                <a:off x="725454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6" name="Isosceles Triangle 475"/>
              <p:cNvSpPr/>
              <p:nvPr/>
            </p:nvSpPr>
            <p:spPr>
              <a:xfrm>
                <a:off x="8828971"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7" name="Isosceles Triangle 476"/>
              <p:cNvSpPr/>
              <p:nvPr/>
            </p:nvSpPr>
            <p:spPr>
              <a:xfrm>
                <a:off x="11955830"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8" name="Isosceles Triangle 477"/>
              <p:cNvSpPr/>
              <p:nvPr/>
            </p:nvSpPr>
            <p:spPr>
              <a:xfrm rot="10800000">
                <a:off x="883066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9" name="Isosceles Triangle 478"/>
              <p:cNvSpPr/>
              <p:nvPr/>
            </p:nvSpPr>
            <p:spPr>
              <a:xfrm rot="10800000">
                <a:off x="1195583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0" name="Isosceles Triangle 479"/>
              <p:cNvSpPr/>
              <p:nvPr/>
            </p:nvSpPr>
            <p:spPr>
              <a:xfrm rot="10800000">
                <a:off x="10393246"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1" name="Isosceles Triangle 480"/>
              <p:cNvSpPr/>
              <p:nvPr/>
            </p:nvSpPr>
            <p:spPr>
              <a:xfrm>
                <a:off x="1039155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2" name="Isosceles Triangle 481"/>
              <p:cNvSpPr/>
              <p:nvPr/>
            </p:nvSpPr>
            <p:spPr>
              <a:xfrm rot="10800000">
                <a:off x="7266387" y="-70485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43" name="Isosceles Triangle 442"/>
            <p:cNvSpPr/>
            <p:nvPr/>
          </p:nvSpPr>
          <p:spPr>
            <a:xfrm rot="10800000">
              <a:off x="11957525" y="532041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4" name="Isosceles Triangle 443"/>
            <p:cNvSpPr/>
            <p:nvPr/>
          </p:nvSpPr>
          <p:spPr>
            <a:xfrm>
              <a:off x="11955829" y="331411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7" name="Rectangle 176"/>
          <p:cNvSpPr/>
          <p:nvPr/>
        </p:nvSpPr>
        <p:spPr>
          <a:xfrm>
            <a:off x="704851" y="565221"/>
            <a:ext cx="10909990" cy="570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p:cNvCxnSpPr/>
          <p:nvPr/>
        </p:nvCxnSpPr>
        <p:spPr>
          <a:xfrm>
            <a:off x="3400914" y="3393017"/>
            <a:ext cx="5148000" cy="0"/>
          </a:xfrm>
          <a:prstGeom prst="straightConnector1">
            <a:avLst/>
          </a:prstGeom>
          <a:ln w="285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046818" y="1241940"/>
            <a:ext cx="0" cy="4500000"/>
          </a:xfrm>
          <a:prstGeom prst="straightConnector1">
            <a:avLst/>
          </a:prstGeom>
          <a:ln w="285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498889" y="2975214"/>
            <a:ext cx="1480457" cy="830997"/>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Low Mental Illness Symptoms</a:t>
            </a:r>
          </a:p>
        </p:txBody>
      </p:sp>
      <p:sp>
        <p:nvSpPr>
          <p:cNvPr id="59" name="TextBox 58"/>
          <p:cNvSpPr txBox="1"/>
          <p:nvPr/>
        </p:nvSpPr>
        <p:spPr>
          <a:xfrm>
            <a:off x="1895377" y="2982105"/>
            <a:ext cx="1480457" cy="830997"/>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High Mental Illness Symptoms</a:t>
            </a:r>
          </a:p>
        </p:txBody>
      </p:sp>
      <p:sp>
        <p:nvSpPr>
          <p:cNvPr id="60" name="TextBox 59"/>
          <p:cNvSpPr txBox="1"/>
          <p:nvPr/>
        </p:nvSpPr>
        <p:spPr>
          <a:xfrm>
            <a:off x="5315277" y="584143"/>
            <a:ext cx="1480457" cy="584775"/>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High level of Wellbeing</a:t>
            </a:r>
          </a:p>
        </p:txBody>
      </p:sp>
      <p:sp>
        <p:nvSpPr>
          <p:cNvPr id="61" name="TextBox 60"/>
          <p:cNvSpPr txBox="1"/>
          <p:nvPr/>
        </p:nvSpPr>
        <p:spPr>
          <a:xfrm>
            <a:off x="5306589" y="5721119"/>
            <a:ext cx="1480457" cy="584775"/>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Low level of Wellbeing</a:t>
            </a:r>
          </a:p>
        </p:txBody>
      </p:sp>
      <p:sp>
        <p:nvSpPr>
          <p:cNvPr id="62" name="TextBox 61"/>
          <p:cNvSpPr txBox="1"/>
          <p:nvPr/>
        </p:nvSpPr>
        <p:spPr>
          <a:xfrm>
            <a:off x="6931706" y="1458036"/>
            <a:ext cx="2161302" cy="646331"/>
          </a:xfrm>
          <a:prstGeom prst="rect">
            <a:avLst/>
          </a:prstGeom>
          <a:noFill/>
        </p:spPr>
        <p:txBody>
          <a:bodyPr wrap="square" rtlCol="0">
            <a:spAutoFit/>
          </a:bodyPr>
          <a:lstStyle/>
          <a:p>
            <a:pPr algn="ctr"/>
            <a:r>
              <a:rPr lang="en-AU" b="1" i="1" dirty="0">
                <a:solidFill>
                  <a:schemeClr val="bg1">
                    <a:lumMod val="85000"/>
                  </a:schemeClr>
                </a:solidFill>
              </a:rPr>
              <a:t>COMPLETE </a:t>
            </a:r>
            <a:r>
              <a:rPr lang="en-AU" b="1" dirty="0">
                <a:solidFill>
                  <a:schemeClr val="bg1">
                    <a:lumMod val="85000"/>
                  </a:schemeClr>
                </a:solidFill>
              </a:rPr>
              <a:t>MENTAL HEALTH</a:t>
            </a:r>
          </a:p>
        </p:txBody>
      </p:sp>
      <p:grpSp>
        <p:nvGrpSpPr>
          <p:cNvPr id="4" name="Group 3"/>
          <p:cNvGrpSpPr/>
          <p:nvPr/>
        </p:nvGrpSpPr>
        <p:grpSpPr>
          <a:xfrm>
            <a:off x="3599699" y="1541463"/>
            <a:ext cx="4714126" cy="3970185"/>
            <a:chOff x="3599699" y="1541463"/>
            <a:chExt cx="4714126" cy="3970185"/>
          </a:xfrm>
        </p:grpSpPr>
        <p:sp>
          <p:nvSpPr>
            <p:cNvPr id="27" name="Oval 26"/>
            <p:cNvSpPr/>
            <p:nvPr/>
          </p:nvSpPr>
          <p:spPr>
            <a:xfrm>
              <a:off x="4993369" y="3901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p:cNvSpPr/>
            <p:nvPr/>
          </p:nvSpPr>
          <p:spPr>
            <a:xfrm>
              <a:off x="5145769" y="4053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Oval 69"/>
            <p:cNvSpPr/>
            <p:nvPr/>
          </p:nvSpPr>
          <p:spPr>
            <a:xfrm>
              <a:off x="5298169" y="4205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p:cNvSpPr/>
            <p:nvPr/>
          </p:nvSpPr>
          <p:spPr>
            <a:xfrm>
              <a:off x="5594784" y="38798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p:cNvSpPr/>
            <p:nvPr/>
          </p:nvSpPr>
          <p:spPr>
            <a:xfrm>
              <a:off x="5602969" y="4510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p:cNvSpPr/>
            <p:nvPr/>
          </p:nvSpPr>
          <p:spPr>
            <a:xfrm>
              <a:off x="5363482" y="39970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Oval 76"/>
            <p:cNvSpPr/>
            <p:nvPr/>
          </p:nvSpPr>
          <p:spPr>
            <a:xfrm>
              <a:off x="5468170" y="40791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p:cNvSpPr/>
            <p:nvPr/>
          </p:nvSpPr>
          <p:spPr>
            <a:xfrm>
              <a:off x="5378569" y="37632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Oval 78"/>
            <p:cNvSpPr/>
            <p:nvPr/>
          </p:nvSpPr>
          <p:spPr>
            <a:xfrm>
              <a:off x="5622283" y="4214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p:cNvSpPr/>
            <p:nvPr/>
          </p:nvSpPr>
          <p:spPr>
            <a:xfrm>
              <a:off x="5057456" y="4277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p:cNvSpPr/>
            <p:nvPr/>
          </p:nvSpPr>
          <p:spPr>
            <a:xfrm>
              <a:off x="5450569" y="4358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p:cNvSpPr/>
            <p:nvPr/>
          </p:nvSpPr>
          <p:spPr>
            <a:xfrm>
              <a:off x="5241491" y="4438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p:cNvSpPr/>
            <p:nvPr/>
          </p:nvSpPr>
          <p:spPr>
            <a:xfrm>
              <a:off x="5239583" y="3973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p:cNvSpPr/>
            <p:nvPr/>
          </p:nvSpPr>
          <p:spPr>
            <a:xfrm>
              <a:off x="4978571" y="41338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p:cNvSpPr/>
            <p:nvPr/>
          </p:nvSpPr>
          <p:spPr>
            <a:xfrm>
              <a:off x="5245268" y="33725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p:cNvSpPr/>
            <p:nvPr/>
          </p:nvSpPr>
          <p:spPr>
            <a:xfrm>
              <a:off x="5397668" y="35249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p:cNvSpPr/>
            <p:nvPr/>
          </p:nvSpPr>
          <p:spPr>
            <a:xfrm>
              <a:off x="5550068" y="36773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Oval 90"/>
            <p:cNvSpPr/>
            <p:nvPr/>
          </p:nvSpPr>
          <p:spPr>
            <a:xfrm>
              <a:off x="5846683" y="335130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Oval 92"/>
            <p:cNvSpPr/>
            <p:nvPr/>
          </p:nvSpPr>
          <p:spPr>
            <a:xfrm>
              <a:off x="5854868" y="39821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Oval 96"/>
            <p:cNvSpPr/>
            <p:nvPr/>
          </p:nvSpPr>
          <p:spPr>
            <a:xfrm>
              <a:off x="5615381" y="346849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Oval 97"/>
            <p:cNvSpPr/>
            <p:nvPr/>
          </p:nvSpPr>
          <p:spPr>
            <a:xfrm>
              <a:off x="5720069" y="355066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Oval 98"/>
            <p:cNvSpPr/>
            <p:nvPr/>
          </p:nvSpPr>
          <p:spPr>
            <a:xfrm>
              <a:off x="5630468" y="323477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p:cNvSpPr/>
            <p:nvPr/>
          </p:nvSpPr>
          <p:spPr>
            <a:xfrm>
              <a:off x="5874182" y="3685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Oval 100"/>
            <p:cNvSpPr/>
            <p:nvPr/>
          </p:nvSpPr>
          <p:spPr>
            <a:xfrm>
              <a:off x="5309355" y="37493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Oval 101"/>
            <p:cNvSpPr/>
            <p:nvPr/>
          </p:nvSpPr>
          <p:spPr>
            <a:xfrm>
              <a:off x="5672679" y="3829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Oval 102"/>
            <p:cNvSpPr/>
            <p:nvPr/>
          </p:nvSpPr>
          <p:spPr>
            <a:xfrm>
              <a:off x="5523179" y="39101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Oval 103"/>
            <p:cNvSpPr/>
            <p:nvPr/>
          </p:nvSpPr>
          <p:spPr>
            <a:xfrm>
              <a:off x="5491482" y="34445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Oval 104"/>
            <p:cNvSpPr/>
            <p:nvPr/>
          </p:nvSpPr>
          <p:spPr>
            <a:xfrm>
              <a:off x="5230470" y="360532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Oval 105"/>
            <p:cNvSpPr/>
            <p:nvPr/>
          </p:nvSpPr>
          <p:spPr>
            <a:xfrm>
              <a:off x="5856948" y="3662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Oval 106"/>
            <p:cNvSpPr/>
            <p:nvPr/>
          </p:nvSpPr>
          <p:spPr>
            <a:xfrm>
              <a:off x="6009348" y="3815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Oval 107"/>
            <p:cNvSpPr/>
            <p:nvPr/>
          </p:nvSpPr>
          <p:spPr>
            <a:xfrm>
              <a:off x="6161748" y="3967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Oval 108"/>
            <p:cNvSpPr/>
            <p:nvPr/>
          </p:nvSpPr>
          <p:spPr>
            <a:xfrm>
              <a:off x="6458363" y="36414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Oval 109"/>
            <p:cNvSpPr/>
            <p:nvPr/>
          </p:nvSpPr>
          <p:spPr>
            <a:xfrm>
              <a:off x="6466548" y="4272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Oval 110"/>
            <p:cNvSpPr/>
            <p:nvPr/>
          </p:nvSpPr>
          <p:spPr>
            <a:xfrm>
              <a:off x="6227061" y="37586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Oval 111"/>
            <p:cNvSpPr/>
            <p:nvPr/>
          </p:nvSpPr>
          <p:spPr>
            <a:xfrm>
              <a:off x="6331749" y="384081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Oval 112"/>
            <p:cNvSpPr/>
            <p:nvPr/>
          </p:nvSpPr>
          <p:spPr>
            <a:xfrm>
              <a:off x="6242148" y="35249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Oval 113"/>
            <p:cNvSpPr/>
            <p:nvPr/>
          </p:nvSpPr>
          <p:spPr>
            <a:xfrm>
              <a:off x="6485862" y="3975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Oval 114"/>
            <p:cNvSpPr/>
            <p:nvPr/>
          </p:nvSpPr>
          <p:spPr>
            <a:xfrm>
              <a:off x="5921035" y="4039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Oval 115"/>
            <p:cNvSpPr/>
            <p:nvPr/>
          </p:nvSpPr>
          <p:spPr>
            <a:xfrm>
              <a:off x="6314148" y="4119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Oval 116"/>
            <p:cNvSpPr/>
            <p:nvPr/>
          </p:nvSpPr>
          <p:spPr>
            <a:xfrm>
              <a:off x="6134859" y="4200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Oval 117"/>
            <p:cNvSpPr/>
            <p:nvPr/>
          </p:nvSpPr>
          <p:spPr>
            <a:xfrm>
              <a:off x="6103162" y="3734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Oval 118"/>
            <p:cNvSpPr/>
            <p:nvPr/>
          </p:nvSpPr>
          <p:spPr>
            <a:xfrm>
              <a:off x="5842150" y="389547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Oval 119"/>
            <p:cNvSpPr/>
            <p:nvPr/>
          </p:nvSpPr>
          <p:spPr>
            <a:xfrm>
              <a:off x="5813195" y="2994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Oval 120"/>
            <p:cNvSpPr/>
            <p:nvPr/>
          </p:nvSpPr>
          <p:spPr>
            <a:xfrm>
              <a:off x="5965595" y="3146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Oval 121"/>
            <p:cNvSpPr/>
            <p:nvPr/>
          </p:nvSpPr>
          <p:spPr>
            <a:xfrm>
              <a:off x="6117995" y="3299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Oval 122"/>
            <p:cNvSpPr/>
            <p:nvPr/>
          </p:nvSpPr>
          <p:spPr>
            <a:xfrm>
              <a:off x="6414610" y="29732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Oval 123"/>
            <p:cNvSpPr/>
            <p:nvPr/>
          </p:nvSpPr>
          <p:spPr>
            <a:xfrm>
              <a:off x="6422795" y="3604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Oval 124"/>
            <p:cNvSpPr/>
            <p:nvPr/>
          </p:nvSpPr>
          <p:spPr>
            <a:xfrm>
              <a:off x="6183308" y="30904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p:cNvSpPr/>
            <p:nvPr/>
          </p:nvSpPr>
          <p:spPr>
            <a:xfrm>
              <a:off x="6287996" y="317261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Oval 126"/>
            <p:cNvSpPr/>
            <p:nvPr/>
          </p:nvSpPr>
          <p:spPr>
            <a:xfrm>
              <a:off x="6198395" y="2856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Oval 127"/>
            <p:cNvSpPr/>
            <p:nvPr/>
          </p:nvSpPr>
          <p:spPr>
            <a:xfrm>
              <a:off x="6442109" y="3307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Oval 128"/>
            <p:cNvSpPr/>
            <p:nvPr/>
          </p:nvSpPr>
          <p:spPr>
            <a:xfrm>
              <a:off x="5877282" y="3371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Oval 129"/>
            <p:cNvSpPr/>
            <p:nvPr/>
          </p:nvSpPr>
          <p:spPr>
            <a:xfrm>
              <a:off x="6270395" y="3451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Oval 130"/>
            <p:cNvSpPr/>
            <p:nvPr/>
          </p:nvSpPr>
          <p:spPr>
            <a:xfrm>
              <a:off x="6091106" y="3532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p:cNvSpPr/>
            <p:nvPr/>
          </p:nvSpPr>
          <p:spPr>
            <a:xfrm>
              <a:off x="6059409" y="3066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132"/>
            <p:cNvSpPr/>
            <p:nvPr/>
          </p:nvSpPr>
          <p:spPr>
            <a:xfrm>
              <a:off x="5798397" y="322727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Oval 133"/>
            <p:cNvSpPr/>
            <p:nvPr/>
          </p:nvSpPr>
          <p:spPr>
            <a:xfrm>
              <a:off x="6393438" y="32112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Oval 134"/>
            <p:cNvSpPr/>
            <p:nvPr/>
          </p:nvSpPr>
          <p:spPr>
            <a:xfrm>
              <a:off x="6545838" y="33636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Oval 135"/>
            <p:cNvSpPr/>
            <p:nvPr/>
          </p:nvSpPr>
          <p:spPr>
            <a:xfrm>
              <a:off x="6698238" y="35160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Oval 136"/>
            <p:cNvSpPr/>
            <p:nvPr/>
          </p:nvSpPr>
          <p:spPr>
            <a:xfrm>
              <a:off x="6994853" y="319004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Oval 137"/>
            <p:cNvSpPr/>
            <p:nvPr/>
          </p:nvSpPr>
          <p:spPr>
            <a:xfrm>
              <a:off x="7003038" y="38208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p:cNvSpPr/>
            <p:nvPr/>
          </p:nvSpPr>
          <p:spPr>
            <a:xfrm>
              <a:off x="6763551" y="330722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Oval 139"/>
            <p:cNvSpPr/>
            <p:nvPr/>
          </p:nvSpPr>
          <p:spPr>
            <a:xfrm>
              <a:off x="6868239" y="338939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Oval 140"/>
            <p:cNvSpPr/>
            <p:nvPr/>
          </p:nvSpPr>
          <p:spPr>
            <a:xfrm>
              <a:off x="6778638" y="307350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Oval 141"/>
            <p:cNvSpPr/>
            <p:nvPr/>
          </p:nvSpPr>
          <p:spPr>
            <a:xfrm>
              <a:off x="7022352" y="35244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p:cNvSpPr/>
            <p:nvPr/>
          </p:nvSpPr>
          <p:spPr>
            <a:xfrm>
              <a:off x="6457525" y="35880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Oval 143"/>
            <p:cNvSpPr/>
            <p:nvPr/>
          </p:nvSpPr>
          <p:spPr>
            <a:xfrm>
              <a:off x="6850638" y="36684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6671349" y="37488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Oval 145"/>
            <p:cNvSpPr/>
            <p:nvPr/>
          </p:nvSpPr>
          <p:spPr>
            <a:xfrm>
              <a:off x="6609863" y="32832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Oval 146"/>
            <p:cNvSpPr/>
            <p:nvPr/>
          </p:nvSpPr>
          <p:spPr>
            <a:xfrm>
              <a:off x="6378640" y="344405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Oval 147"/>
            <p:cNvSpPr/>
            <p:nvPr/>
          </p:nvSpPr>
          <p:spPr>
            <a:xfrm>
              <a:off x="6873960" y="33279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a:off x="7026360" y="34803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Oval 149"/>
            <p:cNvSpPr/>
            <p:nvPr/>
          </p:nvSpPr>
          <p:spPr>
            <a:xfrm>
              <a:off x="7178760" y="36327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Oval 150"/>
            <p:cNvSpPr/>
            <p:nvPr/>
          </p:nvSpPr>
          <p:spPr>
            <a:xfrm>
              <a:off x="7475375" y="330677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Oval 151"/>
            <p:cNvSpPr/>
            <p:nvPr/>
          </p:nvSpPr>
          <p:spPr>
            <a:xfrm>
              <a:off x="7483560" y="3937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Oval 152"/>
            <p:cNvSpPr/>
            <p:nvPr/>
          </p:nvSpPr>
          <p:spPr>
            <a:xfrm>
              <a:off x="7244073" y="342395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Oval 153"/>
            <p:cNvSpPr/>
            <p:nvPr/>
          </p:nvSpPr>
          <p:spPr>
            <a:xfrm>
              <a:off x="7348761" y="350612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p:cNvSpPr/>
            <p:nvPr/>
          </p:nvSpPr>
          <p:spPr>
            <a:xfrm>
              <a:off x="7259160" y="319023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a:off x="7502874" y="36411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156"/>
            <p:cNvSpPr/>
            <p:nvPr/>
          </p:nvSpPr>
          <p:spPr>
            <a:xfrm>
              <a:off x="6938047" y="37047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157"/>
            <p:cNvSpPr/>
            <p:nvPr/>
          </p:nvSpPr>
          <p:spPr>
            <a:xfrm>
              <a:off x="7331160" y="37851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158"/>
            <p:cNvSpPr/>
            <p:nvPr/>
          </p:nvSpPr>
          <p:spPr>
            <a:xfrm>
              <a:off x="7151871" y="3865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Oval 159"/>
            <p:cNvSpPr/>
            <p:nvPr/>
          </p:nvSpPr>
          <p:spPr>
            <a:xfrm>
              <a:off x="7120174" y="33999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160"/>
            <p:cNvSpPr/>
            <p:nvPr/>
          </p:nvSpPr>
          <p:spPr>
            <a:xfrm>
              <a:off x="6859162" y="356078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Oval 161"/>
            <p:cNvSpPr/>
            <p:nvPr/>
          </p:nvSpPr>
          <p:spPr>
            <a:xfrm>
              <a:off x="7366341" y="35891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Oval 162"/>
            <p:cNvSpPr/>
            <p:nvPr/>
          </p:nvSpPr>
          <p:spPr>
            <a:xfrm>
              <a:off x="7518741" y="37415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p:cNvSpPr/>
            <p:nvPr/>
          </p:nvSpPr>
          <p:spPr>
            <a:xfrm>
              <a:off x="7671141" y="3893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Oval 164"/>
            <p:cNvSpPr/>
            <p:nvPr/>
          </p:nvSpPr>
          <p:spPr>
            <a:xfrm>
              <a:off x="7967756" y="356795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Oval 165"/>
            <p:cNvSpPr/>
            <p:nvPr/>
          </p:nvSpPr>
          <p:spPr>
            <a:xfrm>
              <a:off x="7975941" y="41987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Oval 166"/>
            <p:cNvSpPr/>
            <p:nvPr/>
          </p:nvSpPr>
          <p:spPr>
            <a:xfrm>
              <a:off x="7736454" y="368514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Oval 167"/>
            <p:cNvSpPr/>
            <p:nvPr/>
          </p:nvSpPr>
          <p:spPr>
            <a:xfrm>
              <a:off x="7841142" y="37673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Oval 168"/>
            <p:cNvSpPr/>
            <p:nvPr/>
          </p:nvSpPr>
          <p:spPr>
            <a:xfrm>
              <a:off x="7751541" y="345142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Oval 169"/>
            <p:cNvSpPr/>
            <p:nvPr/>
          </p:nvSpPr>
          <p:spPr>
            <a:xfrm>
              <a:off x="7995255" y="39023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Oval 172"/>
            <p:cNvSpPr/>
            <p:nvPr/>
          </p:nvSpPr>
          <p:spPr>
            <a:xfrm>
              <a:off x="7430428" y="3965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Oval 173"/>
            <p:cNvSpPr/>
            <p:nvPr/>
          </p:nvSpPr>
          <p:spPr>
            <a:xfrm>
              <a:off x="7823541" y="40463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Oval 179"/>
            <p:cNvSpPr/>
            <p:nvPr/>
          </p:nvSpPr>
          <p:spPr>
            <a:xfrm>
              <a:off x="7644252" y="41267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Oval 180"/>
            <p:cNvSpPr/>
            <p:nvPr/>
          </p:nvSpPr>
          <p:spPr>
            <a:xfrm>
              <a:off x="7612555" y="36611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p:cNvSpPr/>
            <p:nvPr/>
          </p:nvSpPr>
          <p:spPr>
            <a:xfrm>
              <a:off x="7351543" y="382197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Oval 182"/>
            <p:cNvSpPr/>
            <p:nvPr/>
          </p:nvSpPr>
          <p:spPr>
            <a:xfrm>
              <a:off x="7381351" y="29791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Oval 183"/>
            <p:cNvSpPr/>
            <p:nvPr/>
          </p:nvSpPr>
          <p:spPr>
            <a:xfrm>
              <a:off x="7533751" y="31315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Oval 184"/>
            <p:cNvSpPr/>
            <p:nvPr/>
          </p:nvSpPr>
          <p:spPr>
            <a:xfrm>
              <a:off x="7686151" y="32839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Oval 185"/>
            <p:cNvSpPr/>
            <p:nvPr/>
          </p:nvSpPr>
          <p:spPr>
            <a:xfrm>
              <a:off x="7982766" y="295791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Oval 186"/>
            <p:cNvSpPr/>
            <p:nvPr/>
          </p:nvSpPr>
          <p:spPr>
            <a:xfrm>
              <a:off x="7990951" y="35887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7751464" y="307510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Oval 188"/>
            <p:cNvSpPr/>
            <p:nvPr/>
          </p:nvSpPr>
          <p:spPr>
            <a:xfrm>
              <a:off x="7856152" y="315726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Oval 189"/>
            <p:cNvSpPr/>
            <p:nvPr/>
          </p:nvSpPr>
          <p:spPr>
            <a:xfrm>
              <a:off x="7766551" y="28413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p:cNvSpPr/>
            <p:nvPr/>
          </p:nvSpPr>
          <p:spPr>
            <a:xfrm>
              <a:off x="8010265" y="32923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p:cNvSpPr/>
            <p:nvPr/>
          </p:nvSpPr>
          <p:spPr>
            <a:xfrm>
              <a:off x="7445438" y="33559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Oval 192"/>
            <p:cNvSpPr/>
            <p:nvPr/>
          </p:nvSpPr>
          <p:spPr>
            <a:xfrm>
              <a:off x="7808762" y="34363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Oval 193"/>
            <p:cNvSpPr/>
            <p:nvPr/>
          </p:nvSpPr>
          <p:spPr>
            <a:xfrm>
              <a:off x="7659262" y="35167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Oval 194"/>
            <p:cNvSpPr/>
            <p:nvPr/>
          </p:nvSpPr>
          <p:spPr>
            <a:xfrm>
              <a:off x="7627565" y="30511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Oval 195"/>
            <p:cNvSpPr/>
            <p:nvPr/>
          </p:nvSpPr>
          <p:spPr>
            <a:xfrm>
              <a:off x="7366553" y="321192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p:cNvSpPr/>
            <p:nvPr/>
          </p:nvSpPr>
          <p:spPr>
            <a:xfrm>
              <a:off x="7540911" y="30087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8" name="Oval 197"/>
            <p:cNvSpPr/>
            <p:nvPr/>
          </p:nvSpPr>
          <p:spPr>
            <a:xfrm>
              <a:off x="7693311" y="31611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9" name="Oval 198"/>
            <p:cNvSpPr/>
            <p:nvPr/>
          </p:nvSpPr>
          <p:spPr>
            <a:xfrm>
              <a:off x="7845711" y="33135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0" name="Oval 199"/>
            <p:cNvSpPr/>
            <p:nvPr/>
          </p:nvSpPr>
          <p:spPr>
            <a:xfrm>
              <a:off x="8142326" y="29875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Oval 200"/>
            <p:cNvSpPr/>
            <p:nvPr/>
          </p:nvSpPr>
          <p:spPr>
            <a:xfrm>
              <a:off x="8150511" y="36183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2" name="Oval 201"/>
            <p:cNvSpPr/>
            <p:nvPr/>
          </p:nvSpPr>
          <p:spPr>
            <a:xfrm>
              <a:off x="7881235" y="310471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3" name="Oval 202"/>
            <p:cNvSpPr/>
            <p:nvPr/>
          </p:nvSpPr>
          <p:spPr>
            <a:xfrm>
              <a:off x="8015712" y="318688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Oval 203"/>
            <p:cNvSpPr/>
            <p:nvPr/>
          </p:nvSpPr>
          <p:spPr>
            <a:xfrm>
              <a:off x="7926111" y="2870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Oval 204"/>
            <p:cNvSpPr/>
            <p:nvPr/>
          </p:nvSpPr>
          <p:spPr>
            <a:xfrm>
              <a:off x="8169825" y="33219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 name="Oval 205"/>
            <p:cNvSpPr/>
            <p:nvPr/>
          </p:nvSpPr>
          <p:spPr>
            <a:xfrm>
              <a:off x="7604998" y="33855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 name="Oval 206"/>
            <p:cNvSpPr/>
            <p:nvPr/>
          </p:nvSpPr>
          <p:spPr>
            <a:xfrm>
              <a:off x="7998111" y="34659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Oval 207"/>
            <p:cNvSpPr/>
            <p:nvPr/>
          </p:nvSpPr>
          <p:spPr>
            <a:xfrm>
              <a:off x="7818822" y="35463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9" name="Oval 208"/>
            <p:cNvSpPr/>
            <p:nvPr/>
          </p:nvSpPr>
          <p:spPr>
            <a:xfrm>
              <a:off x="7787125" y="30807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Oval 209"/>
            <p:cNvSpPr/>
            <p:nvPr/>
          </p:nvSpPr>
          <p:spPr>
            <a:xfrm>
              <a:off x="7526113" y="324154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Oval 210"/>
            <p:cNvSpPr/>
            <p:nvPr/>
          </p:nvSpPr>
          <p:spPr>
            <a:xfrm>
              <a:off x="7018128" y="2543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2" name="Oval 211"/>
            <p:cNvSpPr/>
            <p:nvPr/>
          </p:nvSpPr>
          <p:spPr>
            <a:xfrm>
              <a:off x="7170528" y="26963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3" name="Oval 212"/>
            <p:cNvSpPr/>
            <p:nvPr/>
          </p:nvSpPr>
          <p:spPr>
            <a:xfrm>
              <a:off x="7293139" y="28487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Oval 213"/>
            <p:cNvSpPr/>
            <p:nvPr/>
          </p:nvSpPr>
          <p:spPr>
            <a:xfrm>
              <a:off x="7619543" y="25227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5" name="Oval 214"/>
            <p:cNvSpPr/>
            <p:nvPr/>
          </p:nvSpPr>
          <p:spPr>
            <a:xfrm>
              <a:off x="7627728" y="31535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6" name="Oval 215"/>
            <p:cNvSpPr/>
            <p:nvPr/>
          </p:nvSpPr>
          <p:spPr>
            <a:xfrm>
              <a:off x="7388241" y="263996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Oval 216"/>
            <p:cNvSpPr/>
            <p:nvPr/>
          </p:nvSpPr>
          <p:spPr>
            <a:xfrm>
              <a:off x="7492929" y="272213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8" name="Oval 217"/>
            <p:cNvSpPr/>
            <p:nvPr/>
          </p:nvSpPr>
          <p:spPr>
            <a:xfrm>
              <a:off x="7403328" y="24062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Oval 218"/>
            <p:cNvSpPr/>
            <p:nvPr/>
          </p:nvSpPr>
          <p:spPr>
            <a:xfrm>
              <a:off x="7647042" y="28571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Oval 219"/>
            <p:cNvSpPr/>
            <p:nvPr/>
          </p:nvSpPr>
          <p:spPr>
            <a:xfrm>
              <a:off x="7082215" y="29207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Oval 220"/>
            <p:cNvSpPr/>
            <p:nvPr/>
          </p:nvSpPr>
          <p:spPr>
            <a:xfrm>
              <a:off x="7475328" y="30011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Oval 221"/>
            <p:cNvSpPr/>
            <p:nvPr/>
          </p:nvSpPr>
          <p:spPr>
            <a:xfrm>
              <a:off x="7296039" y="30815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Oval 222"/>
            <p:cNvSpPr/>
            <p:nvPr/>
          </p:nvSpPr>
          <p:spPr>
            <a:xfrm>
              <a:off x="7264342" y="2615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Oval 223"/>
            <p:cNvSpPr/>
            <p:nvPr/>
          </p:nvSpPr>
          <p:spPr>
            <a:xfrm>
              <a:off x="7003330" y="277679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Oval 224"/>
            <p:cNvSpPr/>
            <p:nvPr/>
          </p:nvSpPr>
          <p:spPr>
            <a:xfrm>
              <a:off x="5176031" y="40707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6" name="Oval 225"/>
            <p:cNvSpPr/>
            <p:nvPr/>
          </p:nvSpPr>
          <p:spPr>
            <a:xfrm>
              <a:off x="5328431" y="42231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Oval 226"/>
            <p:cNvSpPr/>
            <p:nvPr/>
          </p:nvSpPr>
          <p:spPr>
            <a:xfrm>
              <a:off x="5480831" y="43755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Oval 227"/>
            <p:cNvSpPr/>
            <p:nvPr/>
          </p:nvSpPr>
          <p:spPr>
            <a:xfrm>
              <a:off x="5777446" y="4049486"/>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9" name="Oval 228"/>
            <p:cNvSpPr/>
            <p:nvPr/>
          </p:nvSpPr>
          <p:spPr>
            <a:xfrm>
              <a:off x="5785631" y="46803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Oval 229"/>
            <p:cNvSpPr/>
            <p:nvPr/>
          </p:nvSpPr>
          <p:spPr>
            <a:xfrm>
              <a:off x="5546144" y="4166672"/>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Oval 230"/>
            <p:cNvSpPr/>
            <p:nvPr/>
          </p:nvSpPr>
          <p:spPr>
            <a:xfrm>
              <a:off x="5650832" y="4248840"/>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Oval 231"/>
            <p:cNvSpPr/>
            <p:nvPr/>
          </p:nvSpPr>
          <p:spPr>
            <a:xfrm>
              <a:off x="5561231" y="3932950"/>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3" name="Oval 232"/>
            <p:cNvSpPr/>
            <p:nvPr/>
          </p:nvSpPr>
          <p:spPr>
            <a:xfrm>
              <a:off x="5804945" y="43839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Oval 233"/>
            <p:cNvSpPr/>
            <p:nvPr/>
          </p:nvSpPr>
          <p:spPr>
            <a:xfrm>
              <a:off x="5240118" y="44475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5" name="Oval 234"/>
            <p:cNvSpPr/>
            <p:nvPr/>
          </p:nvSpPr>
          <p:spPr>
            <a:xfrm>
              <a:off x="5633231" y="45279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Oval 235"/>
            <p:cNvSpPr/>
            <p:nvPr/>
          </p:nvSpPr>
          <p:spPr>
            <a:xfrm>
              <a:off x="5453942" y="46083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7" name="Oval 236"/>
            <p:cNvSpPr/>
            <p:nvPr/>
          </p:nvSpPr>
          <p:spPr>
            <a:xfrm>
              <a:off x="5422245" y="41427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8" name="Oval 237"/>
            <p:cNvSpPr/>
            <p:nvPr/>
          </p:nvSpPr>
          <p:spPr>
            <a:xfrm>
              <a:off x="5161233" y="4303501"/>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9" name="Oval 238"/>
            <p:cNvSpPr/>
            <p:nvPr/>
          </p:nvSpPr>
          <p:spPr>
            <a:xfrm>
              <a:off x="7090672" y="33712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0" name="Oval 239"/>
            <p:cNvSpPr/>
            <p:nvPr/>
          </p:nvSpPr>
          <p:spPr>
            <a:xfrm>
              <a:off x="7243072" y="35236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1" name="Oval 240"/>
            <p:cNvSpPr/>
            <p:nvPr/>
          </p:nvSpPr>
          <p:spPr>
            <a:xfrm>
              <a:off x="7395472" y="36760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2" name="Oval 241"/>
            <p:cNvSpPr/>
            <p:nvPr/>
          </p:nvSpPr>
          <p:spPr>
            <a:xfrm>
              <a:off x="7692087" y="3349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Oval 242"/>
            <p:cNvSpPr/>
            <p:nvPr/>
          </p:nvSpPr>
          <p:spPr>
            <a:xfrm>
              <a:off x="7700272" y="39808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Oval 243"/>
            <p:cNvSpPr/>
            <p:nvPr/>
          </p:nvSpPr>
          <p:spPr>
            <a:xfrm>
              <a:off x="7460785" y="346718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Oval 244"/>
            <p:cNvSpPr/>
            <p:nvPr/>
          </p:nvSpPr>
          <p:spPr>
            <a:xfrm>
              <a:off x="7565473" y="35493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Oval 245"/>
            <p:cNvSpPr/>
            <p:nvPr/>
          </p:nvSpPr>
          <p:spPr>
            <a:xfrm>
              <a:off x="7475872" y="323345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Oval 246"/>
            <p:cNvSpPr/>
            <p:nvPr/>
          </p:nvSpPr>
          <p:spPr>
            <a:xfrm>
              <a:off x="7719586" y="36844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Oval 247"/>
            <p:cNvSpPr/>
            <p:nvPr/>
          </p:nvSpPr>
          <p:spPr>
            <a:xfrm>
              <a:off x="7154759" y="37480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Oval 248"/>
            <p:cNvSpPr/>
            <p:nvPr/>
          </p:nvSpPr>
          <p:spPr>
            <a:xfrm>
              <a:off x="7547872" y="38284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Oval 249"/>
            <p:cNvSpPr/>
            <p:nvPr/>
          </p:nvSpPr>
          <p:spPr>
            <a:xfrm>
              <a:off x="7338794" y="39088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p:cNvSpPr/>
            <p:nvPr/>
          </p:nvSpPr>
          <p:spPr>
            <a:xfrm>
              <a:off x="7336886" y="34432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p:cNvSpPr/>
            <p:nvPr/>
          </p:nvSpPr>
          <p:spPr>
            <a:xfrm>
              <a:off x="7075874" y="36040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Oval 252"/>
            <p:cNvSpPr/>
            <p:nvPr/>
          </p:nvSpPr>
          <p:spPr>
            <a:xfrm>
              <a:off x="4566076" y="35889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Oval 253"/>
            <p:cNvSpPr/>
            <p:nvPr/>
          </p:nvSpPr>
          <p:spPr>
            <a:xfrm>
              <a:off x="4718476" y="37413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Oval 254"/>
            <p:cNvSpPr/>
            <p:nvPr/>
          </p:nvSpPr>
          <p:spPr>
            <a:xfrm>
              <a:off x="4870876" y="38937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Oval 255"/>
            <p:cNvSpPr/>
            <p:nvPr/>
          </p:nvSpPr>
          <p:spPr>
            <a:xfrm>
              <a:off x="5167491" y="356776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7" name="Oval 256"/>
            <p:cNvSpPr/>
            <p:nvPr/>
          </p:nvSpPr>
          <p:spPr>
            <a:xfrm>
              <a:off x="5175676" y="41985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8" name="Oval 257"/>
            <p:cNvSpPr/>
            <p:nvPr/>
          </p:nvSpPr>
          <p:spPr>
            <a:xfrm>
              <a:off x="4936189" y="36849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p:cNvSpPr/>
            <p:nvPr/>
          </p:nvSpPr>
          <p:spPr>
            <a:xfrm>
              <a:off x="5040877" y="37671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p:cNvSpPr/>
            <p:nvPr/>
          </p:nvSpPr>
          <p:spPr>
            <a:xfrm>
              <a:off x="4951276" y="345122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Oval 260"/>
            <p:cNvSpPr/>
            <p:nvPr/>
          </p:nvSpPr>
          <p:spPr>
            <a:xfrm>
              <a:off x="5194990" y="39021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Oval 261"/>
            <p:cNvSpPr/>
            <p:nvPr/>
          </p:nvSpPr>
          <p:spPr>
            <a:xfrm>
              <a:off x="4630163" y="39657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Oval 262"/>
            <p:cNvSpPr/>
            <p:nvPr/>
          </p:nvSpPr>
          <p:spPr>
            <a:xfrm>
              <a:off x="5023276" y="40461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Oval 263"/>
            <p:cNvSpPr/>
            <p:nvPr/>
          </p:nvSpPr>
          <p:spPr>
            <a:xfrm>
              <a:off x="4843987" y="41265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Oval 264"/>
            <p:cNvSpPr/>
            <p:nvPr/>
          </p:nvSpPr>
          <p:spPr>
            <a:xfrm>
              <a:off x="4812290" y="36609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Oval 265"/>
            <p:cNvSpPr/>
            <p:nvPr/>
          </p:nvSpPr>
          <p:spPr>
            <a:xfrm>
              <a:off x="4551278" y="382177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Oval 266"/>
            <p:cNvSpPr/>
            <p:nvPr/>
          </p:nvSpPr>
          <p:spPr>
            <a:xfrm>
              <a:off x="4478033" y="4053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Oval 267"/>
            <p:cNvSpPr/>
            <p:nvPr/>
          </p:nvSpPr>
          <p:spPr>
            <a:xfrm>
              <a:off x="4630433" y="4205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Oval 268"/>
            <p:cNvSpPr/>
            <p:nvPr/>
          </p:nvSpPr>
          <p:spPr>
            <a:xfrm>
              <a:off x="4782833" y="4358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Oval 269"/>
            <p:cNvSpPr/>
            <p:nvPr/>
          </p:nvSpPr>
          <p:spPr>
            <a:xfrm>
              <a:off x="5079448" y="40322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1" name="Oval 270"/>
            <p:cNvSpPr/>
            <p:nvPr/>
          </p:nvSpPr>
          <p:spPr>
            <a:xfrm>
              <a:off x="5087633" y="4663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2" name="Oval 271"/>
            <p:cNvSpPr/>
            <p:nvPr/>
          </p:nvSpPr>
          <p:spPr>
            <a:xfrm>
              <a:off x="4848146" y="41494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Oval 272"/>
            <p:cNvSpPr/>
            <p:nvPr/>
          </p:nvSpPr>
          <p:spPr>
            <a:xfrm>
              <a:off x="4952834" y="42315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Oval 273"/>
            <p:cNvSpPr/>
            <p:nvPr/>
          </p:nvSpPr>
          <p:spPr>
            <a:xfrm>
              <a:off x="4833444" y="39156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Oval 274"/>
            <p:cNvSpPr/>
            <p:nvPr/>
          </p:nvSpPr>
          <p:spPr>
            <a:xfrm>
              <a:off x="5106947" y="4366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Oval 275"/>
            <p:cNvSpPr/>
            <p:nvPr/>
          </p:nvSpPr>
          <p:spPr>
            <a:xfrm>
              <a:off x="4542120" y="4430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Oval 276"/>
            <p:cNvSpPr/>
            <p:nvPr/>
          </p:nvSpPr>
          <p:spPr>
            <a:xfrm>
              <a:off x="4935233" y="4510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8" name="Oval 277"/>
            <p:cNvSpPr/>
            <p:nvPr/>
          </p:nvSpPr>
          <p:spPr>
            <a:xfrm>
              <a:off x="4726155" y="4591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9" name="Oval 278"/>
            <p:cNvSpPr/>
            <p:nvPr/>
          </p:nvSpPr>
          <p:spPr>
            <a:xfrm>
              <a:off x="4694458" y="4125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0" name="Oval 279"/>
            <p:cNvSpPr/>
            <p:nvPr/>
          </p:nvSpPr>
          <p:spPr>
            <a:xfrm>
              <a:off x="4463235" y="42862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1" name="Oval 280"/>
            <p:cNvSpPr/>
            <p:nvPr/>
          </p:nvSpPr>
          <p:spPr>
            <a:xfrm>
              <a:off x="3794370" y="4344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2" name="Oval 281"/>
            <p:cNvSpPr/>
            <p:nvPr/>
          </p:nvSpPr>
          <p:spPr>
            <a:xfrm>
              <a:off x="3946770" y="4496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3" name="Oval 282"/>
            <p:cNvSpPr/>
            <p:nvPr/>
          </p:nvSpPr>
          <p:spPr>
            <a:xfrm>
              <a:off x="4099170" y="4649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Oval 283"/>
            <p:cNvSpPr/>
            <p:nvPr/>
          </p:nvSpPr>
          <p:spPr>
            <a:xfrm>
              <a:off x="4395785" y="43230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5" name="Oval 284"/>
            <p:cNvSpPr/>
            <p:nvPr/>
          </p:nvSpPr>
          <p:spPr>
            <a:xfrm>
              <a:off x="4403970" y="4953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6" name="Oval 285"/>
            <p:cNvSpPr/>
            <p:nvPr/>
          </p:nvSpPr>
          <p:spPr>
            <a:xfrm>
              <a:off x="4164483" y="44402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7" name="Oval 286"/>
            <p:cNvSpPr/>
            <p:nvPr/>
          </p:nvSpPr>
          <p:spPr>
            <a:xfrm>
              <a:off x="4269171" y="452241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8" name="Oval 287"/>
            <p:cNvSpPr/>
            <p:nvPr/>
          </p:nvSpPr>
          <p:spPr>
            <a:xfrm>
              <a:off x="4179570" y="42065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9" name="Oval 288"/>
            <p:cNvSpPr/>
            <p:nvPr/>
          </p:nvSpPr>
          <p:spPr>
            <a:xfrm>
              <a:off x="4423284" y="4657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0" name="Oval 289"/>
            <p:cNvSpPr/>
            <p:nvPr/>
          </p:nvSpPr>
          <p:spPr>
            <a:xfrm>
              <a:off x="3858457" y="4721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1" name="Oval 290"/>
            <p:cNvSpPr/>
            <p:nvPr/>
          </p:nvSpPr>
          <p:spPr>
            <a:xfrm>
              <a:off x="4251570" y="4801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2" name="Oval 291"/>
            <p:cNvSpPr/>
            <p:nvPr/>
          </p:nvSpPr>
          <p:spPr>
            <a:xfrm>
              <a:off x="4072281" y="4881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3" name="Oval 292"/>
            <p:cNvSpPr/>
            <p:nvPr/>
          </p:nvSpPr>
          <p:spPr>
            <a:xfrm>
              <a:off x="4040584" y="4416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4" name="Oval 293"/>
            <p:cNvSpPr/>
            <p:nvPr/>
          </p:nvSpPr>
          <p:spPr>
            <a:xfrm>
              <a:off x="3779572" y="457707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5" name="Oval 294"/>
            <p:cNvSpPr/>
            <p:nvPr/>
          </p:nvSpPr>
          <p:spPr>
            <a:xfrm>
              <a:off x="5115980" y="4053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6" name="Oval 295"/>
            <p:cNvSpPr/>
            <p:nvPr/>
          </p:nvSpPr>
          <p:spPr>
            <a:xfrm>
              <a:off x="5298169" y="4205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Oval 296"/>
            <p:cNvSpPr/>
            <p:nvPr/>
          </p:nvSpPr>
          <p:spPr>
            <a:xfrm>
              <a:off x="5420780" y="4358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8" name="Oval 297"/>
            <p:cNvSpPr/>
            <p:nvPr/>
          </p:nvSpPr>
          <p:spPr>
            <a:xfrm>
              <a:off x="5717395" y="40322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9" name="Oval 298"/>
            <p:cNvSpPr/>
            <p:nvPr/>
          </p:nvSpPr>
          <p:spPr>
            <a:xfrm>
              <a:off x="5725580" y="4663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0" name="Oval 299"/>
            <p:cNvSpPr/>
            <p:nvPr/>
          </p:nvSpPr>
          <p:spPr>
            <a:xfrm>
              <a:off x="5515882" y="41494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1" name="Oval 300"/>
            <p:cNvSpPr/>
            <p:nvPr/>
          </p:nvSpPr>
          <p:spPr>
            <a:xfrm>
              <a:off x="5620570" y="42315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2" name="Oval 301"/>
            <p:cNvSpPr/>
            <p:nvPr/>
          </p:nvSpPr>
          <p:spPr>
            <a:xfrm>
              <a:off x="5501180" y="39156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3" name="Oval 302"/>
            <p:cNvSpPr/>
            <p:nvPr/>
          </p:nvSpPr>
          <p:spPr>
            <a:xfrm>
              <a:off x="5774683" y="4366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4" name="Oval 303"/>
            <p:cNvSpPr/>
            <p:nvPr/>
          </p:nvSpPr>
          <p:spPr>
            <a:xfrm>
              <a:off x="5209856" y="4430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5" name="Oval 304"/>
            <p:cNvSpPr/>
            <p:nvPr/>
          </p:nvSpPr>
          <p:spPr>
            <a:xfrm>
              <a:off x="5573180" y="4510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6" name="Oval 305"/>
            <p:cNvSpPr/>
            <p:nvPr/>
          </p:nvSpPr>
          <p:spPr>
            <a:xfrm>
              <a:off x="5423680" y="4591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7" name="Oval 306"/>
            <p:cNvSpPr/>
            <p:nvPr/>
          </p:nvSpPr>
          <p:spPr>
            <a:xfrm>
              <a:off x="5391983" y="4125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8" name="Oval 307"/>
            <p:cNvSpPr/>
            <p:nvPr/>
          </p:nvSpPr>
          <p:spPr>
            <a:xfrm>
              <a:off x="5101182" y="42862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9" name="Oval 308"/>
            <p:cNvSpPr/>
            <p:nvPr/>
          </p:nvSpPr>
          <p:spPr>
            <a:xfrm>
              <a:off x="7388296" y="16792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0" name="Oval 309"/>
            <p:cNvSpPr/>
            <p:nvPr/>
          </p:nvSpPr>
          <p:spPr>
            <a:xfrm>
              <a:off x="7540696" y="18316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1" name="Oval 310"/>
            <p:cNvSpPr/>
            <p:nvPr/>
          </p:nvSpPr>
          <p:spPr>
            <a:xfrm>
              <a:off x="7693096" y="19840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2" name="Oval 311"/>
            <p:cNvSpPr/>
            <p:nvPr/>
          </p:nvSpPr>
          <p:spPr>
            <a:xfrm>
              <a:off x="7989711" y="165799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3" name="Oval 312"/>
            <p:cNvSpPr/>
            <p:nvPr/>
          </p:nvSpPr>
          <p:spPr>
            <a:xfrm>
              <a:off x="7997896" y="22888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4" name="Oval 313"/>
            <p:cNvSpPr/>
            <p:nvPr/>
          </p:nvSpPr>
          <p:spPr>
            <a:xfrm>
              <a:off x="7758409" y="177518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5" name="Oval 314"/>
            <p:cNvSpPr/>
            <p:nvPr/>
          </p:nvSpPr>
          <p:spPr>
            <a:xfrm>
              <a:off x="7863097" y="185735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6" name="Oval 315"/>
            <p:cNvSpPr/>
            <p:nvPr/>
          </p:nvSpPr>
          <p:spPr>
            <a:xfrm>
              <a:off x="7773496" y="154146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7" name="Oval 316"/>
            <p:cNvSpPr/>
            <p:nvPr/>
          </p:nvSpPr>
          <p:spPr>
            <a:xfrm>
              <a:off x="8017210" y="19924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8" name="Oval 317"/>
            <p:cNvSpPr/>
            <p:nvPr/>
          </p:nvSpPr>
          <p:spPr>
            <a:xfrm>
              <a:off x="7452383" y="20560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9" name="Oval 318"/>
            <p:cNvSpPr/>
            <p:nvPr/>
          </p:nvSpPr>
          <p:spPr>
            <a:xfrm>
              <a:off x="7845496" y="21364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0" name="Oval 319"/>
            <p:cNvSpPr/>
            <p:nvPr/>
          </p:nvSpPr>
          <p:spPr>
            <a:xfrm>
              <a:off x="7666207" y="22168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1" name="Oval 320"/>
            <p:cNvSpPr/>
            <p:nvPr/>
          </p:nvSpPr>
          <p:spPr>
            <a:xfrm>
              <a:off x="7634510" y="17512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2" name="Oval 321"/>
            <p:cNvSpPr/>
            <p:nvPr/>
          </p:nvSpPr>
          <p:spPr>
            <a:xfrm>
              <a:off x="7373498" y="191201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3" name="Oval 322"/>
            <p:cNvSpPr/>
            <p:nvPr/>
          </p:nvSpPr>
          <p:spPr>
            <a:xfrm>
              <a:off x="5821070" y="32334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4" name="Oval 323"/>
            <p:cNvSpPr/>
            <p:nvPr/>
          </p:nvSpPr>
          <p:spPr>
            <a:xfrm>
              <a:off x="5973470" y="33858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5" name="Oval 324"/>
            <p:cNvSpPr/>
            <p:nvPr/>
          </p:nvSpPr>
          <p:spPr>
            <a:xfrm>
              <a:off x="6125870" y="35382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6" name="Oval 325"/>
            <p:cNvSpPr/>
            <p:nvPr/>
          </p:nvSpPr>
          <p:spPr>
            <a:xfrm>
              <a:off x="6422485" y="32122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7" name="Oval 326"/>
            <p:cNvSpPr/>
            <p:nvPr/>
          </p:nvSpPr>
          <p:spPr>
            <a:xfrm>
              <a:off x="6430670" y="38430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8" name="Oval 327"/>
            <p:cNvSpPr/>
            <p:nvPr/>
          </p:nvSpPr>
          <p:spPr>
            <a:xfrm>
              <a:off x="6191183" y="332943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9" name="Oval 328"/>
            <p:cNvSpPr/>
            <p:nvPr/>
          </p:nvSpPr>
          <p:spPr>
            <a:xfrm>
              <a:off x="6295871" y="341160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0" name="Oval 329"/>
            <p:cNvSpPr/>
            <p:nvPr/>
          </p:nvSpPr>
          <p:spPr>
            <a:xfrm>
              <a:off x="6206270" y="309571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1" name="Oval 330"/>
            <p:cNvSpPr/>
            <p:nvPr/>
          </p:nvSpPr>
          <p:spPr>
            <a:xfrm>
              <a:off x="6420195" y="35466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2" name="Oval 331"/>
            <p:cNvSpPr/>
            <p:nvPr/>
          </p:nvSpPr>
          <p:spPr>
            <a:xfrm>
              <a:off x="5885157" y="36102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3" name="Oval 332"/>
            <p:cNvSpPr/>
            <p:nvPr/>
          </p:nvSpPr>
          <p:spPr>
            <a:xfrm>
              <a:off x="6278270" y="36906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Oval 333"/>
            <p:cNvSpPr/>
            <p:nvPr/>
          </p:nvSpPr>
          <p:spPr>
            <a:xfrm>
              <a:off x="6069192" y="37710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5" name="Oval 334"/>
            <p:cNvSpPr/>
            <p:nvPr/>
          </p:nvSpPr>
          <p:spPr>
            <a:xfrm>
              <a:off x="6067284" y="33054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6" name="Oval 335"/>
            <p:cNvSpPr/>
            <p:nvPr/>
          </p:nvSpPr>
          <p:spPr>
            <a:xfrm>
              <a:off x="5776483" y="346626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7" name="Oval 336"/>
            <p:cNvSpPr/>
            <p:nvPr/>
          </p:nvSpPr>
          <p:spPr>
            <a:xfrm>
              <a:off x="6589720" y="3784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8" name="Oval 337"/>
            <p:cNvSpPr/>
            <p:nvPr/>
          </p:nvSpPr>
          <p:spPr>
            <a:xfrm>
              <a:off x="6742120" y="3937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Oval 338"/>
            <p:cNvSpPr/>
            <p:nvPr/>
          </p:nvSpPr>
          <p:spPr>
            <a:xfrm>
              <a:off x="6894520" y="4089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0" name="Oval 339"/>
            <p:cNvSpPr/>
            <p:nvPr/>
          </p:nvSpPr>
          <p:spPr>
            <a:xfrm>
              <a:off x="7191135" y="37634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1" name="Oval 340"/>
            <p:cNvSpPr/>
            <p:nvPr/>
          </p:nvSpPr>
          <p:spPr>
            <a:xfrm>
              <a:off x="7199320" y="4394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2" name="Oval 341"/>
            <p:cNvSpPr/>
            <p:nvPr/>
          </p:nvSpPr>
          <p:spPr>
            <a:xfrm>
              <a:off x="6959833" y="38806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3" name="Oval 342"/>
            <p:cNvSpPr/>
            <p:nvPr/>
          </p:nvSpPr>
          <p:spPr>
            <a:xfrm>
              <a:off x="7064521" y="39627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4" name="Oval 343"/>
            <p:cNvSpPr/>
            <p:nvPr/>
          </p:nvSpPr>
          <p:spPr>
            <a:xfrm>
              <a:off x="6945131" y="36468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Oval 344"/>
            <p:cNvSpPr/>
            <p:nvPr/>
          </p:nvSpPr>
          <p:spPr>
            <a:xfrm>
              <a:off x="7218634" y="4097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Oval 345"/>
            <p:cNvSpPr/>
            <p:nvPr/>
          </p:nvSpPr>
          <p:spPr>
            <a:xfrm>
              <a:off x="6653807" y="4161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7" name="Oval 346"/>
            <p:cNvSpPr/>
            <p:nvPr/>
          </p:nvSpPr>
          <p:spPr>
            <a:xfrm>
              <a:off x="7046920" y="4241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8" name="Oval 347"/>
            <p:cNvSpPr/>
            <p:nvPr/>
          </p:nvSpPr>
          <p:spPr>
            <a:xfrm>
              <a:off x="6867631" y="4322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9" name="Oval 348"/>
            <p:cNvSpPr/>
            <p:nvPr/>
          </p:nvSpPr>
          <p:spPr>
            <a:xfrm>
              <a:off x="6806145" y="3856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Oval 349"/>
            <p:cNvSpPr/>
            <p:nvPr/>
          </p:nvSpPr>
          <p:spPr>
            <a:xfrm>
              <a:off x="6574922" y="40174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p:cNvSpPr/>
            <p:nvPr/>
          </p:nvSpPr>
          <p:spPr>
            <a:xfrm>
              <a:off x="6270576" y="40308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2" name="Oval 351"/>
            <p:cNvSpPr/>
            <p:nvPr/>
          </p:nvSpPr>
          <p:spPr>
            <a:xfrm>
              <a:off x="6422976" y="41832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3" name="Oval 352"/>
            <p:cNvSpPr/>
            <p:nvPr/>
          </p:nvSpPr>
          <p:spPr>
            <a:xfrm>
              <a:off x="6575376" y="43356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4" name="Oval 353"/>
            <p:cNvSpPr/>
            <p:nvPr/>
          </p:nvSpPr>
          <p:spPr>
            <a:xfrm>
              <a:off x="6842202" y="4009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5" name="Oval 354"/>
            <p:cNvSpPr/>
            <p:nvPr/>
          </p:nvSpPr>
          <p:spPr>
            <a:xfrm>
              <a:off x="6880176" y="46404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Oval 355"/>
            <p:cNvSpPr/>
            <p:nvPr/>
          </p:nvSpPr>
          <p:spPr>
            <a:xfrm>
              <a:off x="6640689" y="41267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7" name="Oval 356"/>
            <p:cNvSpPr/>
            <p:nvPr/>
          </p:nvSpPr>
          <p:spPr>
            <a:xfrm>
              <a:off x="6745377" y="420894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Oval 357"/>
            <p:cNvSpPr/>
            <p:nvPr/>
          </p:nvSpPr>
          <p:spPr>
            <a:xfrm>
              <a:off x="6655776" y="389305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Oval 358"/>
            <p:cNvSpPr/>
            <p:nvPr/>
          </p:nvSpPr>
          <p:spPr>
            <a:xfrm>
              <a:off x="6899490" y="43440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Oval 359"/>
            <p:cNvSpPr/>
            <p:nvPr/>
          </p:nvSpPr>
          <p:spPr>
            <a:xfrm>
              <a:off x="6334663" y="44076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p:cNvSpPr/>
            <p:nvPr/>
          </p:nvSpPr>
          <p:spPr>
            <a:xfrm>
              <a:off x="6727776" y="44880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Oval 361"/>
            <p:cNvSpPr/>
            <p:nvPr/>
          </p:nvSpPr>
          <p:spPr>
            <a:xfrm>
              <a:off x="6548487" y="45684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3" name="Oval 362"/>
            <p:cNvSpPr/>
            <p:nvPr/>
          </p:nvSpPr>
          <p:spPr>
            <a:xfrm>
              <a:off x="6516790" y="41028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p:cNvSpPr/>
            <p:nvPr/>
          </p:nvSpPr>
          <p:spPr>
            <a:xfrm>
              <a:off x="6225989" y="426360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5" name="Oval 364"/>
            <p:cNvSpPr/>
            <p:nvPr/>
          </p:nvSpPr>
          <p:spPr>
            <a:xfrm>
              <a:off x="6589720" y="27548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6" name="Oval 365"/>
            <p:cNvSpPr/>
            <p:nvPr/>
          </p:nvSpPr>
          <p:spPr>
            <a:xfrm>
              <a:off x="6742120" y="29072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7" name="Oval 366"/>
            <p:cNvSpPr/>
            <p:nvPr/>
          </p:nvSpPr>
          <p:spPr>
            <a:xfrm>
              <a:off x="6894520" y="30596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Oval 367"/>
            <p:cNvSpPr/>
            <p:nvPr/>
          </p:nvSpPr>
          <p:spPr>
            <a:xfrm>
              <a:off x="7191135" y="273365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9" name="Oval 368"/>
            <p:cNvSpPr/>
            <p:nvPr/>
          </p:nvSpPr>
          <p:spPr>
            <a:xfrm>
              <a:off x="7199320" y="33644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0" name="Oval 369"/>
            <p:cNvSpPr/>
            <p:nvPr/>
          </p:nvSpPr>
          <p:spPr>
            <a:xfrm>
              <a:off x="6959833" y="285084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Oval 370"/>
            <p:cNvSpPr/>
            <p:nvPr/>
          </p:nvSpPr>
          <p:spPr>
            <a:xfrm>
              <a:off x="7064521" y="293300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Oval 371"/>
            <p:cNvSpPr/>
            <p:nvPr/>
          </p:nvSpPr>
          <p:spPr>
            <a:xfrm>
              <a:off x="6974920" y="261711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Oval 372"/>
            <p:cNvSpPr/>
            <p:nvPr/>
          </p:nvSpPr>
          <p:spPr>
            <a:xfrm>
              <a:off x="7188845" y="30680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Oval 373"/>
            <p:cNvSpPr/>
            <p:nvPr/>
          </p:nvSpPr>
          <p:spPr>
            <a:xfrm>
              <a:off x="6653807" y="31316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Oval 374"/>
            <p:cNvSpPr/>
            <p:nvPr/>
          </p:nvSpPr>
          <p:spPr>
            <a:xfrm>
              <a:off x="7046920" y="32120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Oval 375"/>
            <p:cNvSpPr/>
            <p:nvPr/>
          </p:nvSpPr>
          <p:spPr>
            <a:xfrm>
              <a:off x="6867631" y="32924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Oval 376"/>
            <p:cNvSpPr/>
            <p:nvPr/>
          </p:nvSpPr>
          <p:spPr>
            <a:xfrm>
              <a:off x="6835934" y="28268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Oval 377"/>
            <p:cNvSpPr/>
            <p:nvPr/>
          </p:nvSpPr>
          <p:spPr>
            <a:xfrm>
              <a:off x="6574922" y="298766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Oval 378"/>
            <p:cNvSpPr/>
            <p:nvPr/>
          </p:nvSpPr>
          <p:spPr>
            <a:xfrm>
              <a:off x="3614497" y="37414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Oval 379"/>
            <p:cNvSpPr/>
            <p:nvPr/>
          </p:nvSpPr>
          <p:spPr>
            <a:xfrm>
              <a:off x="3766897" y="38938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Oval 380"/>
            <p:cNvSpPr/>
            <p:nvPr/>
          </p:nvSpPr>
          <p:spPr>
            <a:xfrm>
              <a:off x="3919297" y="40462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Oval 381"/>
            <p:cNvSpPr/>
            <p:nvPr/>
          </p:nvSpPr>
          <p:spPr>
            <a:xfrm>
              <a:off x="4215912" y="372019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3" name="Oval 382"/>
            <p:cNvSpPr/>
            <p:nvPr/>
          </p:nvSpPr>
          <p:spPr>
            <a:xfrm>
              <a:off x="4224097" y="43510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4" name="Oval 383"/>
            <p:cNvSpPr/>
            <p:nvPr/>
          </p:nvSpPr>
          <p:spPr>
            <a:xfrm>
              <a:off x="3984610" y="38373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5" name="Oval 384"/>
            <p:cNvSpPr/>
            <p:nvPr/>
          </p:nvSpPr>
          <p:spPr>
            <a:xfrm>
              <a:off x="4089298" y="39195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6" name="Oval 385"/>
            <p:cNvSpPr/>
            <p:nvPr/>
          </p:nvSpPr>
          <p:spPr>
            <a:xfrm>
              <a:off x="3999697" y="36036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7" name="Oval 386"/>
            <p:cNvSpPr/>
            <p:nvPr/>
          </p:nvSpPr>
          <p:spPr>
            <a:xfrm>
              <a:off x="4243411" y="40546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8" name="Oval 387"/>
            <p:cNvSpPr/>
            <p:nvPr/>
          </p:nvSpPr>
          <p:spPr>
            <a:xfrm>
              <a:off x="3678584" y="41182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Oval 388"/>
            <p:cNvSpPr/>
            <p:nvPr/>
          </p:nvSpPr>
          <p:spPr>
            <a:xfrm>
              <a:off x="4071697" y="41986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p:cNvSpPr/>
            <p:nvPr/>
          </p:nvSpPr>
          <p:spPr>
            <a:xfrm>
              <a:off x="3892408" y="42790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1" name="Oval 390"/>
            <p:cNvSpPr/>
            <p:nvPr/>
          </p:nvSpPr>
          <p:spPr>
            <a:xfrm>
              <a:off x="3860711" y="38134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2" name="Oval 391"/>
            <p:cNvSpPr/>
            <p:nvPr/>
          </p:nvSpPr>
          <p:spPr>
            <a:xfrm>
              <a:off x="3599699" y="397420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3" name="Oval 392"/>
            <p:cNvSpPr/>
            <p:nvPr/>
          </p:nvSpPr>
          <p:spPr>
            <a:xfrm>
              <a:off x="4427408" y="46267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4" name="Oval 393"/>
            <p:cNvSpPr/>
            <p:nvPr/>
          </p:nvSpPr>
          <p:spPr>
            <a:xfrm>
              <a:off x="4609597" y="47791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Oval 394"/>
            <p:cNvSpPr/>
            <p:nvPr/>
          </p:nvSpPr>
          <p:spPr>
            <a:xfrm>
              <a:off x="4761997" y="49315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Oval 395"/>
            <p:cNvSpPr/>
            <p:nvPr/>
          </p:nvSpPr>
          <p:spPr>
            <a:xfrm>
              <a:off x="5028823" y="46054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Oval 396"/>
            <p:cNvSpPr/>
            <p:nvPr/>
          </p:nvSpPr>
          <p:spPr>
            <a:xfrm>
              <a:off x="5066797" y="52363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Oval 397"/>
            <p:cNvSpPr/>
            <p:nvPr/>
          </p:nvSpPr>
          <p:spPr>
            <a:xfrm>
              <a:off x="4827310" y="472267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Oval 398"/>
            <p:cNvSpPr/>
            <p:nvPr/>
          </p:nvSpPr>
          <p:spPr>
            <a:xfrm>
              <a:off x="4931998" y="48048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Oval 399"/>
            <p:cNvSpPr/>
            <p:nvPr/>
          </p:nvSpPr>
          <p:spPr>
            <a:xfrm>
              <a:off x="4842397" y="448895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Oval 400"/>
            <p:cNvSpPr/>
            <p:nvPr/>
          </p:nvSpPr>
          <p:spPr>
            <a:xfrm>
              <a:off x="5086111" y="49399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Oval 401"/>
            <p:cNvSpPr/>
            <p:nvPr/>
          </p:nvSpPr>
          <p:spPr>
            <a:xfrm>
              <a:off x="4521284" y="50035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p:cNvSpPr/>
            <p:nvPr/>
          </p:nvSpPr>
          <p:spPr>
            <a:xfrm>
              <a:off x="4884608" y="50839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4" name="Oval 403"/>
            <p:cNvSpPr/>
            <p:nvPr/>
          </p:nvSpPr>
          <p:spPr>
            <a:xfrm>
              <a:off x="4705319" y="51643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5" name="Oval 404"/>
            <p:cNvSpPr/>
            <p:nvPr/>
          </p:nvSpPr>
          <p:spPr>
            <a:xfrm>
              <a:off x="4703411" y="46987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6" name="Oval 405"/>
            <p:cNvSpPr/>
            <p:nvPr/>
          </p:nvSpPr>
          <p:spPr>
            <a:xfrm>
              <a:off x="4442399" y="485950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7" name="Oval 406"/>
            <p:cNvSpPr/>
            <p:nvPr/>
          </p:nvSpPr>
          <p:spPr>
            <a:xfrm>
              <a:off x="5661248" y="40753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8" name="Oval 407"/>
            <p:cNvSpPr/>
            <p:nvPr/>
          </p:nvSpPr>
          <p:spPr>
            <a:xfrm>
              <a:off x="5813648" y="42277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 name="Oval 408"/>
            <p:cNvSpPr/>
            <p:nvPr/>
          </p:nvSpPr>
          <p:spPr>
            <a:xfrm>
              <a:off x="5966048" y="43801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 name="Oval 409"/>
            <p:cNvSpPr/>
            <p:nvPr/>
          </p:nvSpPr>
          <p:spPr>
            <a:xfrm>
              <a:off x="6262663" y="40541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1" name="Oval 410"/>
            <p:cNvSpPr/>
            <p:nvPr/>
          </p:nvSpPr>
          <p:spPr>
            <a:xfrm>
              <a:off x="6270848" y="46849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2" name="Oval 411"/>
            <p:cNvSpPr/>
            <p:nvPr/>
          </p:nvSpPr>
          <p:spPr>
            <a:xfrm>
              <a:off x="6001572" y="417131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3" name="Oval 412"/>
            <p:cNvSpPr/>
            <p:nvPr/>
          </p:nvSpPr>
          <p:spPr>
            <a:xfrm>
              <a:off x="6106260" y="42534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4" name="Oval 413"/>
            <p:cNvSpPr/>
            <p:nvPr/>
          </p:nvSpPr>
          <p:spPr>
            <a:xfrm>
              <a:off x="6046448" y="3937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5" name="Oval 414"/>
            <p:cNvSpPr/>
            <p:nvPr/>
          </p:nvSpPr>
          <p:spPr>
            <a:xfrm>
              <a:off x="6290162" y="43885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6" name="Oval 415"/>
            <p:cNvSpPr/>
            <p:nvPr/>
          </p:nvSpPr>
          <p:spPr>
            <a:xfrm>
              <a:off x="5725335" y="44521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7" name="Oval 416"/>
            <p:cNvSpPr/>
            <p:nvPr/>
          </p:nvSpPr>
          <p:spPr>
            <a:xfrm>
              <a:off x="6088659" y="45325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8" name="Oval 417"/>
            <p:cNvSpPr/>
            <p:nvPr/>
          </p:nvSpPr>
          <p:spPr>
            <a:xfrm>
              <a:off x="5939159" y="46129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9" name="Oval 418"/>
            <p:cNvSpPr/>
            <p:nvPr/>
          </p:nvSpPr>
          <p:spPr>
            <a:xfrm>
              <a:off x="5907462" y="41473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0" name="Oval 419"/>
            <p:cNvSpPr/>
            <p:nvPr/>
          </p:nvSpPr>
          <p:spPr>
            <a:xfrm>
              <a:off x="5616661" y="430814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1" name="Oval 420"/>
            <p:cNvSpPr/>
            <p:nvPr/>
          </p:nvSpPr>
          <p:spPr>
            <a:xfrm>
              <a:off x="4820265" y="2942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2" name="Oval 421"/>
            <p:cNvSpPr/>
            <p:nvPr/>
          </p:nvSpPr>
          <p:spPr>
            <a:xfrm>
              <a:off x="5167276" y="300150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3" name="Oval 422"/>
            <p:cNvSpPr/>
            <p:nvPr/>
          </p:nvSpPr>
          <p:spPr>
            <a:xfrm>
              <a:off x="4398120" y="271196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4" name="Oval 423"/>
            <p:cNvSpPr/>
            <p:nvPr/>
          </p:nvSpPr>
          <p:spPr>
            <a:xfrm>
              <a:off x="4368097" y="319042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5" name="Oval 424"/>
            <p:cNvSpPr/>
            <p:nvPr/>
          </p:nvSpPr>
          <p:spPr>
            <a:xfrm>
              <a:off x="4353980" y="34803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6" name="Oval 425"/>
            <p:cNvSpPr/>
            <p:nvPr/>
          </p:nvSpPr>
          <p:spPr>
            <a:xfrm>
              <a:off x="4196461" y="29726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7" name="Oval 426"/>
            <p:cNvSpPr/>
            <p:nvPr/>
          </p:nvSpPr>
          <p:spPr>
            <a:xfrm>
              <a:off x="3962820" y="3277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8" name="Oval 427"/>
            <p:cNvSpPr/>
            <p:nvPr/>
          </p:nvSpPr>
          <p:spPr>
            <a:xfrm>
              <a:off x="7532785" y="44827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9" name="Oval 428"/>
            <p:cNvSpPr/>
            <p:nvPr/>
          </p:nvSpPr>
          <p:spPr>
            <a:xfrm>
              <a:off x="6139284" y="243561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0" name="Oval 429"/>
            <p:cNvSpPr/>
            <p:nvPr/>
          </p:nvSpPr>
          <p:spPr>
            <a:xfrm>
              <a:off x="5587903" y="269678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1" name="Oval 430"/>
            <p:cNvSpPr/>
            <p:nvPr/>
          </p:nvSpPr>
          <p:spPr>
            <a:xfrm>
              <a:off x="5471815" y="295830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2" name="Oval 431"/>
            <p:cNvSpPr/>
            <p:nvPr/>
          </p:nvSpPr>
          <p:spPr>
            <a:xfrm>
              <a:off x="4702433" y="31757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3" name="Oval 432"/>
            <p:cNvSpPr/>
            <p:nvPr/>
          </p:nvSpPr>
          <p:spPr>
            <a:xfrm>
              <a:off x="4571842" y="295830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4" name="Oval 433"/>
            <p:cNvSpPr/>
            <p:nvPr/>
          </p:nvSpPr>
          <p:spPr>
            <a:xfrm>
              <a:off x="4599643" y="281317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5" name="Oval 434"/>
            <p:cNvSpPr/>
            <p:nvPr/>
          </p:nvSpPr>
          <p:spPr>
            <a:xfrm>
              <a:off x="4397772" y="2942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6" name="Oval 435"/>
            <p:cNvSpPr/>
            <p:nvPr/>
          </p:nvSpPr>
          <p:spPr>
            <a:xfrm>
              <a:off x="7808454" y="53676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7" name="Oval 436"/>
            <p:cNvSpPr/>
            <p:nvPr/>
          </p:nvSpPr>
          <p:spPr>
            <a:xfrm>
              <a:off x="4252219" y="216112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8" name="Oval 437"/>
            <p:cNvSpPr/>
            <p:nvPr/>
          </p:nvSpPr>
          <p:spPr>
            <a:xfrm>
              <a:off x="7430874" y="490558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9" name="Oval 438"/>
            <p:cNvSpPr/>
            <p:nvPr/>
          </p:nvSpPr>
          <p:spPr>
            <a:xfrm>
              <a:off x="6981594" y="49315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0" name="Oval 439"/>
            <p:cNvSpPr/>
            <p:nvPr/>
          </p:nvSpPr>
          <p:spPr>
            <a:xfrm>
              <a:off x="6691016" y="48898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00" name="Oval 799"/>
          <p:cNvSpPr/>
          <p:nvPr/>
        </p:nvSpPr>
        <p:spPr>
          <a:xfrm rot="2616703">
            <a:off x="4672847" y="1861121"/>
            <a:ext cx="2720511" cy="4483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8236353" y="1857353"/>
            <a:ext cx="1763003" cy="369332"/>
          </a:xfrm>
          <a:prstGeom prst="rect">
            <a:avLst/>
          </a:prstGeom>
          <a:noFill/>
        </p:spPr>
        <p:txBody>
          <a:bodyPr wrap="square" rtlCol="0">
            <a:spAutoFit/>
          </a:bodyPr>
          <a:lstStyle/>
          <a:p>
            <a:r>
              <a:rPr lang="en-AU" dirty="0">
                <a:solidFill>
                  <a:srgbClr val="00B050"/>
                </a:solidFill>
              </a:rPr>
              <a:t>High Income</a:t>
            </a:r>
          </a:p>
        </p:txBody>
      </p:sp>
      <p:sp>
        <p:nvSpPr>
          <p:cNvPr id="802" name="TextBox 801"/>
          <p:cNvSpPr txBox="1"/>
          <p:nvPr/>
        </p:nvSpPr>
        <p:spPr>
          <a:xfrm>
            <a:off x="2904859" y="5363172"/>
            <a:ext cx="1763003" cy="369332"/>
          </a:xfrm>
          <a:prstGeom prst="rect">
            <a:avLst/>
          </a:prstGeom>
          <a:noFill/>
        </p:spPr>
        <p:txBody>
          <a:bodyPr wrap="square" rtlCol="0">
            <a:spAutoFit/>
          </a:bodyPr>
          <a:lstStyle/>
          <a:p>
            <a:r>
              <a:rPr lang="en-AU" dirty="0">
                <a:solidFill>
                  <a:srgbClr val="FF0000"/>
                </a:solidFill>
              </a:rPr>
              <a:t>Low Income</a:t>
            </a:r>
          </a:p>
        </p:txBody>
      </p:sp>
      <p:sp>
        <p:nvSpPr>
          <p:cNvPr id="804" name="Oval 803"/>
          <p:cNvSpPr/>
          <p:nvPr/>
        </p:nvSpPr>
        <p:spPr>
          <a:xfrm rot="2053955">
            <a:off x="5688615" y="1588646"/>
            <a:ext cx="2555728" cy="3820035"/>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758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500"/>
                                        <p:tgtEl>
                                          <p:spTgt spid="8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0"/>
                                        </p:tgtEl>
                                        <p:attrNameLst>
                                          <p:attrName>style.visibility</p:attrName>
                                        </p:attrNameLst>
                                      </p:cBhvr>
                                      <p:to>
                                        <p:strVal val="visible"/>
                                      </p:to>
                                    </p:set>
                                    <p:animEffect transition="in" filter="fade">
                                      <p:cBhvr>
                                        <p:cTn id="10" dur="500"/>
                                        <p:tgtEl>
                                          <p:spTgt spid="8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04"/>
                                        </p:tgtEl>
                                        <p:attrNameLst>
                                          <p:attrName>style.visibility</p:attrName>
                                        </p:attrNameLst>
                                      </p:cBhvr>
                                      <p:to>
                                        <p:strVal val="visible"/>
                                      </p:to>
                                    </p:set>
                                    <p:animEffect transition="in" filter="fade">
                                      <p:cBhvr>
                                        <p:cTn id="13" dur="500"/>
                                        <p:tgtEl>
                                          <p:spTgt spid="8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animBg="1"/>
      <p:bldP spid="28" grpId="0"/>
      <p:bldP spid="802" grpId="0"/>
      <p:bldP spid="80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1" name="Group 440"/>
          <p:cNvGrpSpPr/>
          <p:nvPr/>
        </p:nvGrpSpPr>
        <p:grpSpPr>
          <a:xfrm>
            <a:off x="-2109107" y="-704851"/>
            <a:ext cx="17029364" cy="7969258"/>
            <a:chOff x="-2109107" y="-704851"/>
            <a:chExt cx="17029364" cy="7969258"/>
          </a:xfrm>
          <a:blipFill dpi="0" rotWithShape="1">
            <a:blip r:embed="rId3">
              <a:alphaModFix amt="83000"/>
            </a:blip>
            <a:srcRect/>
            <a:stretch>
              <a:fillRect/>
            </a:stretch>
          </a:blipFill>
        </p:grpSpPr>
        <p:grpSp>
          <p:nvGrpSpPr>
            <p:cNvPr id="442" name="Group 441"/>
            <p:cNvGrpSpPr/>
            <p:nvPr/>
          </p:nvGrpSpPr>
          <p:grpSpPr>
            <a:xfrm>
              <a:off x="-2109107" y="-704851"/>
              <a:ext cx="17027669" cy="7962901"/>
              <a:chOff x="-2109107" y="-704851"/>
              <a:chExt cx="17027669" cy="7962901"/>
            </a:xfrm>
            <a:grpFill/>
          </p:grpSpPr>
          <p:sp>
            <p:nvSpPr>
              <p:cNvPr id="445" name="Isosceles Triangle 444"/>
              <p:cNvSpPr/>
              <p:nvPr/>
            </p:nvSpPr>
            <p:spPr>
              <a:xfrm>
                <a:off x="-546523"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6" name="Isosceles Triangle 445"/>
              <p:cNvSpPr/>
              <p:nvPr/>
            </p:nvSpPr>
            <p:spPr>
              <a:xfrm>
                <a:off x="2580336"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7" name="Isosceles Triangle 446"/>
              <p:cNvSpPr/>
              <p:nvPr/>
            </p:nvSpPr>
            <p:spPr>
              <a:xfrm rot="10800000">
                <a:off x="-544830"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8" name="Isosceles Triangle 447"/>
              <p:cNvSpPr/>
              <p:nvPr/>
            </p:nvSpPr>
            <p:spPr>
              <a:xfrm rot="10800000">
                <a:off x="2580336"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9" name="Isosceles Triangle 448"/>
              <p:cNvSpPr/>
              <p:nvPr/>
            </p:nvSpPr>
            <p:spPr>
              <a:xfrm rot="10800000">
                <a:off x="1017752"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0" name="Isosceles Triangle 449"/>
              <p:cNvSpPr/>
              <p:nvPr/>
            </p:nvSpPr>
            <p:spPr>
              <a:xfrm rot="10800000">
                <a:off x="4142918" y="-704849"/>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1" name="Isosceles Triangle 450"/>
              <p:cNvSpPr/>
              <p:nvPr/>
            </p:nvSpPr>
            <p:spPr>
              <a:xfrm>
                <a:off x="1016058"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2" name="Isosceles Triangle 451"/>
              <p:cNvSpPr/>
              <p:nvPr/>
            </p:nvSpPr>
            <p:spPr>
              <a:xfrm>
                <a:off x="-2109107" y="1301453"/>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3" name="Isosceles Triangle 452"/>
              <p:cNvSpPr/>
              <p:nvPr/>
            </p:nvSpPr>
            <p:spPr>
              <a:xfrm rot="10800000">
                <a:off x="-2109107"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4" name="Isosceles Triangle 453"/>
              <p:cNvSpPr/>
              <p:nvPr/>
            </p:nvSpPr>
            <p:spPr>
              <a:xfrm>
                <a:off x="-546523"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5" name="Isosceles Triangle 454"/>
              <p:cNvSpPr/>
              <p:nvPr/>
            </p:nvSpPr>
            <p:spPr>
              <a:xfrm>
                <a:off x="2580336"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6" name="Isosceles Triangle 455"/>
              <p:cNvSpPr/>
              <p:nvPr/>
            </p:nvSpPr>
            <p:spPr>
              <a:xfrm rot="10800000">
                <a:off x="1017752" y="33077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7" name="Isosceles Triangle 456"/>
              <p:cNvSpPr/>
              <p:nvPr/>
            </p:nvSpPr>
            <p:spPr>
              <a:xfrm rot="10800000">
                <a:off x="-2109107" y="33077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8" name="Isosceles Triangle 457"/>
              <p:cNvSpPr/>
              <p:nvPr/>
            </p:nvSpPr>
            <p:spPr>
              <a:xfrm rot="10800000">
                <a:off x="-54483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9" name="Isosceles Triangle 458"/>
              <p:cNvSpPr/>
              <p:nvPr/>
            </p:nvSpPr>
            <p:spPr>
              <a:xfrm rot="10800000">
                <a:off x="258033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0" name="Isosceles Triangle 459"/>
              <p:cNvSpPr/>
              <p:nvPr/>
            </p:nvSpPr>
            <p:spPr>
              <a:xfrm>
                <a:off x="101605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1" name="Isosceles Triangle 460"/>
              <p:cNvSpPr/>
              <p:nvPr/>
            </p:nvSpPr>
            <p:spPr>
              <a:xfrm>
                <a:off x="-2109107"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2" name="Isosceles Triangle 461"/>
              <p:cNvSpPr/>
              <p:nvPr/>
            </p:nvSpPr>
            <p:spPr>
              <a:xfrm>
                <a:off x="412938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3" name="Isosceles Triangle 462"/>
              <p:cNvSpPr/>
              <p:nvPr/>
            </p:nvSpPr>
            <p:spPr>
              <a:xfrm>
                <a:off x="5703807"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4" name="Isosceles Triangle 463"/>
              <p:cNvSpPr/>
              <p:nvPr/>
            </p:nvSpPr>
            <p:spPr>
              <a:xfrm>
                <a:off x="8830666"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5" name="Isosceles Triangle 464"/>
              <p:cNvSpPr/>
              <p:nvPr/>
            </p:nvSpPr>
            <p:spPr>
              <a:xfrm rot="10800000">
                <a:off x="5705500"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6" name="Isosceles Triangle 465"/>
              <p:cNvSpPr/>
              <p:nvPr/>
            </p:nvSpPr>
            <p:spPr>
              <a:xfrm rot="10800000">
                <a:off x="8830666"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7" name="Isosceles Triangle 466"/>
              <p:cNvSpPr/>
              <p:nvPr/>
            </p:nvSpPr>
            <p:spPr>
              <a:xfrm rot="10800000">
                <a:off x="7268082"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8" name="Isosceles Triangle 467"/>
              <p:cNvSpPr/>
              <p:nvPr/>
            </p:nvSpPr>
            <p:spPr>
              <a:xfrm rot="10800000">
                <a:off x="10393248" y="3307755"/>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9" name="Isosceles Triangle 468"/>
              <p:cNvSpPr/>
              <p:nvPr/>
            </p:nvSpPr>
            <p:spPr>
              <a:xfrm>
                <a:off x="7266388" y="5314057"/>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0" name="Isosceles Triangle 469"/>
              <p:cNvSpPr/>
              <p:nvPr/>
            </p:nvSpPr>
            <p:spPr>
              <a:xfrm rot="10800000">
                <a:off x="4141223" y="330775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1" name="Isosceles Triangle 470"/>
              <p:cNvSpPr/>
              <p:nvPr/>
            </p:nvSpPr>
            <p:spPr>
              <a:xfrm>
                <a:off x="10391554" y="5314056"/>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2" name="Isosceles Triangle 471"/>
              <p:cNvSpPr/>
              <p:nvPr/>
            </p:nvSpPr>
            <p:spPr>
              <a:xfrm>
                <a:off x="5705500" y="-704848"/>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3" name="Isosceles Triangle 472"/>
              <p:cNvSpPr/>
              <p:nvPr/>
            </p:nvSpPr>
            <p:spPr>
              <a:xfrm rot="10800000">
                <a:off x="570550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4" name="Isosceles Triangle 473"/>
              <p:cNvSpPr/>
              <p:nvPr/>
            </p:nvSpPr>
            <p:spPr>
              <a:xfrm>
                <a:off x="414122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5" name="Isosceles Triangle 474"/>
              <p:cNvSpPr/>
              <p:nvPr/>
            </p:nvSpPr>
            <p:spPr>
              <a:xfrm>
                <a:off x="725454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6" name="Isosceles Triangle 475"/>
              <p:cNvSpPr/>
              <p:nvPr/>
            </p:nvSpPr>
            <p:spPr>
              <a:xfrm>
                <a:off x="8828971"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7" name="Isosceles Triangle 476"/>
              <p:cNvSpPr/>
              <p:nvPr/>
            </p:nvSpPr>
            <p:spPr>
              <a:xfrm>
                <a:off x="11955830"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8" name="Isosceles Triangle 477"/>
              <p:cNvSpPr/>
              <p:nvPr/>
            </p:nvSpPr>
            <p:spPr>
              <a:xfrm rot="10800000">
                <a:off x="8830664"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9" name="Isosceles Triangle 478"/>
              <p:cNvSpPr/>
              <p:nvPr/>
            </p:nvSpPr>
            <p:spPr>
              <a:xfrm rot="10800000">
                <a:off x="11955830"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0" name="Isosceles Triangle 479"/>
              <p:cNvSpPr/>
              <p:nvPr/>
            </p:nvSpPr>
            <p:spPr>
              <a:xfrm rot="10800000">
                <a:off x="10393246" y="-704850"/>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1" name="Isosceles Triangle 480"/>
              <p:cNvSpPr/>
              <p:nvPr/>
            </p:nvSpPr>
            <p:spPr>
              <a:xfrm>
                <a:off x="10391552" y="1301452"/>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2" name="Isosceles Triangle 481"/>
              <p:cNvSpPr/>
              <p:nvPr/>
            </p:nvSpPr>
            <p:spPr>
              <a:xfrm rot="10800000">
                <a:off x="7266387" y="-70485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43" name="Isosceles Triangle 442"/>
            <p:cNvSpPr/>
            <p:nvPr/>
          </p:nvSpPr>
          <p:spPr>
            <a:xfrm rot="10800000">
              <a:off x="11957525" y="5320414"/>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4" name="Isosceles Triangle 443"/>
            <p:cNvSpPr/>
            <p:nvPr/>
          </p:nvSpPr>
          <p:spPr>
            <a:xfrm>
              <a:off x="11955829" y="3314111"/>
              <a:ext cx="2962732" cy="19439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7" name="Rectangle 176"/>
          <p:cNvSpPr/>
          <p:nvPr/>
        </p:nvSpPr>
        <p:spPr>
          <a:xfrm>
            <a:off x="704851" y="565221"/>
            <a:ext cx="10909990" cy="570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p:cNvCxnSpPr/>
          <p:nvPr/>
        </p:nvCxnSpPr>
        <p:spPr>
          <a:xfrm>
            <a:off x="3400914" y="3393017"/>
            <a:ext cx="5148000" cy="0"/>
          </a:xfrm>
          <a:prstGeom prst="straightConnector1">
            <a:avLst/>
          </a:prstGeom>
          <a:ln w="285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046818" y="1241940"/>
            <a:ext cx="0" cy="4500000"/>
          </a:xfrm>
          <a:prstGeom prst="straightConnector1">
            <a:avLst/>
          </a:prstGeom>
          <a:ln w="285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498889" y="2975214"/>
            <a:ext cx="1480457" cy="830997"/>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Low Mental Illness Symptoms</a:t>
            </a:r>
          </a:p>
        </p:txBody>
      </p:sp>
      <p:sp>
        <p:nvSpPr>
          <p:cNvPr id="59" name="TextBox 58"/>
          <p:cNvSpPr txBox="1"/>
          <p:nvPr/>
        </p:nvSpPr>
        <p:spPr>
          <a:xfrm>
            <a:off x="1895377" y="2982105"/>
            <a:ext cx="1480457" cy="830997"/>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High Mental Illness Symptoms</a:t>
            </a:r>
          </a:p>
        </p:txBody>
      </p:sp>
      <p:sp>
        <p:nvSpPr>
          <p:cNvPr id="60" name="TextBox 59"/>
          <p:cNvSpPr txBox="1"/>
          <p:nvPr/>
        </p:nvSpPr>
        <p:spPr>
          <a:xfrm>
            <a:off x="5315277" y="584143"/>
            <a:ext cx="1480457" cy="584775"/>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High level of Wellbeing</a:t>
            </a:r>
          </a:p>
        </p:txBody>
      </p:sp>
      <p:sp>
        <p:nvSpPr>
          <p:cNvPr id="61" name="TextBox 60"/>
          <p:cNvSpPr txBox="1"/>
          <p:nvPr/>
        </p:nvSpPr>
        <p:spPr>
          <a:xfrm>
            <a:off x="5306589" y="5721119"/>
            <a:ext cx="1480457" cy="584775"/>
          </a:xfrm>
          <a:prstGeom prst="rect">
            <a:avLst/>
          </a:prstGeom>
          <a:noFill/>
        </p:spPr>
        <p:txBody>
          <a:bodyPr wrap="square" rtlCol="0">
            <a:spAutoFit/>
          </a:bodyPr>
          <a:lstStyle/>
          <a:p>
            <a:pPr algn="ctr"/>
            <a:r>
              <a:rPr lang="en-AU" sz="1600" i="1" dirty="0">
                <a:solidFill>
                  <a:schemeClr val="bg1">
                    <a:lumMod val="85000"/>
                  </a:schemeClr>
                </a:solidFill>
                <a:latin typeface="Arial" panose="020B0604020202020204" pitchFamily="34" charset="0"/>
                <a:cs typeface="Arial" panose="020B0604020202020204" pitchFamily="34" charset="0"/>
              </a:rPr>
              <a:t>Low level of Wellbeing</a:t>
            </a:r>
          </a:p>
        </p:txBody>
      </p:sp>
      <p:sp>
        <p:nvSpPr>
          <p:cNvPr id="62" name="TextBox 61"/>
          <p:cNvSpPr txBox="1"/>
          <p:nvPr/>
        </p:nvSpPr>
        <p:spPr>
          <a:xfrm>
            <a:off x="6931706" y="1458036"/>
            <a:ext cx="2161302" cy="646331"/>
          </a:xfrm>
          <a:prstGeom prst="rect">
            <a:avLst/>
          </a:prstGeom>
          <a:noFill/>
        </p:spPr>
        <p:txBody>
          <a:bodyPr wrap="square" rtlCol="0">
            <a:spAutoFit/>
          </a:bodyPr>
          <a:lstStyle/>
          <a:p>
            <a:pPr algn="ctr"/>
            <a:r>
              <a:rPr lang="en-AU" b="1" i="1" dirty="0">
                <a:solidFill>
                  <a:schemeClr val="bg1">
                    <a:lumMod val="85000"/>
                  </a:schemeClr>
                </a:solidFill>
              </a:rPr>
              <a:t>COMPLETE </a:t>
            </a:r>
            <a:r>
              <a:rPr lang="en-AU" b="1" dirty="0">
                <a:solidFill>
                  <a:schemeClr val="bg1">
                    <a:lumMod val="85000"/>
                  </a:schemeClr>
                </a:solidFill>
              </a:rPr>
              <a:t>MENTAL HEALTH</a:t>
            </a:r>
          </a:p>
        </p:txBody>
      </p:sp>
      <p:grpSp>
        <p:nvGrpSpPr>
          <p:cNvPr id="4" name="Group 3"/>
          <p:cNvGrpSpPr/>
          <p:nvPr/>
        </p:nvGrpSpPr>
        <p:grpSpPr>
          <a:xfrm>
            <a:off x="3599699" y="1541463"/>
            <a:ext cx="4714126" cy="3970185"/>
            <a:chOff x="3599699" y="1541463"/>
            <a:chExt cx="4714126" cy="3970185"/>
          </a:xfrm>
        </p:grpSpPr>
        <p:sp>
          <p:nvSpPr>
            <p:cNvPr id="27" name="Oval 26"/>
            <p:cNvSpPr/>
            <p:nvPr/>
          </p:nvSpPr>
          <p:spPr>
            <a:xfrm>
              <a:off x="4993369" y="3901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p:cNvSpPr/>
            <p:nvPr/>
          </p:nvSpPr>
          <p:spPr>
            <a:xfrm>
              <a:off x="5145769" y="4053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Oval 69"/>
            <p:cNvSpPr/>
            <p:nvPr/>
          </p:nvSpPr>
          <p:spPr>
            <a:xfrm>
              <a:off x="5298169" y="4205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p:cNvSpPr/>
            <p:nvPr/>
          </p:nvSpPr>
          <p:spPr>
            <a:xfrm>
              <a:off x="5594784" y="38798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p:cNvSpPr/>
            <p:nvPr/>
          </p:nvSpPr>
          <p:spPr>
            <a:xfrm>
              <a:off x="5602969" y="4510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p:cNvSpPr/>
            <p:nvPr/>
          </p:nvSpPr>
          <p:spPr>
            <a:xfrm>
              <a:off x="5363482" y="39970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Oval 76"/>
            <p:cNvSpPr/>
            <p:nvPr/>
          </p:nvSpPr>
          <p:spPr>
            <a:xfrm>
              <a:off x="5468170" y="40791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p:cNvSpPr/>
            <p:nvPr/>
          </p:nvSpPr>
          <p:spPr>
            <a:xfrm>
              <a:off x="5378569" y="37632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Oval 78"/>
            <p:cNvSpPr/>
            <p:nvPr/>
          </p:nvSpPr>
          <p:spPr>
            <a:xfrm>
              <a:off x="5622283" y="4214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p:cNvSpPr/>
            <p:nvPr/>
          </p:nvSpPr>
          <p:spPr>
            <a:xfrm>
              <a:off x="5057456" y="4277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p:cNvSpPr/>
            <p:nvPr/>
          </p:nvSpPr>
          <p:spPr>
            <a:xfrm>
              <a:off x="5450569" y="4358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p:cNvSpPr/>
            <p:nvPr/>
          </p:nvSpPr>
          <p:spPr>
            <a:xfrm>
              <a:off x="5241491" y="4438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p:cNvSpPr/>
            <p:nvPr/>
          </p:nvSpPr>
          <p:spPr>
            <a:xfrm>
              <a:off x="5239583" y="3973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p:cNvSpPr/>
            <p:nvPr/>
          </p:nvSpPr>
          <p:spPr>
            <a:xfrm>
              <a:off x="4978571" y="41338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p:cNvSpPr/>
            <p:nvPr/>
          </p:nvSpPr>
          <p:spPr>
            <a:xfrm>
              <a:off x="5245268" y="33725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p:cNvSpPr/>
            <p:nvPr/>
          </p:nvSpPr>
          <p:spPr>
            <a:xfrm>
              <a:off x="5397668" y="35249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p:cNvSpPr/>
            <p:nvPr/>
          </p:nvSpPr>
          <p:spPr>
            <a:xfrm>
              <a:off x="5550068" y="36773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Oval 90"/>
            <p:cNvSpPr/>
            <p:nvPr/>
          </p:nvSpPr>
          <p:spPr>
            <a:xfrm>
              <a:off x="5846683" y="335130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Oval 92"/>
            <p:cNvSpPr/>
            <p:nvPr/>
          </p:nvSpPr>
          <p:spPr>
            <a:xfrm>
              <a:off x="5854868" y="39821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Oval 96"/>
            <p:cNvSpPr/>
            <p:nvPr/>
          </p:nvSpPr>
          <p:spPr>
            <a:xfrm>
              <a:off x="5615381" y="346849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Oval 97"/>
            <p:cNvSpPr/>
            <p:nvPr/>
          </p:nvSpPr>
          <p:spPr>
            <a:xfrm>
              <a:off x="5720069" y="355066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Oval 98"/>
            <p:cNvSpPr/>
            <p:nvPr/>
          </p:nvSpPr>
          <p:spPr>
            <a:xfrm>
              <a:off x="5630468" y="323477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p:cNvSpPr/>
            <p:nvPr/>
          </p:nvSpPr>
          <p:spPr>
            <a:xfrm>
              <a:off x="5874182" y="3685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Oval 100"/>
            <p:cNvSpPr/>
            <p:nvPr/>
          </p:nvSpPr>
          <p:spPr>
            <a:xfrm>
              <a:off x="5309355" y="37493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Oval 101"/>
            <p:cNvSpPr/>
            <p:nvPr/>
          </p:nvSpPr>
          <p:spPr>
            <a:xfrm>
              <a:off x="5672679" y="3829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Oval 102"/>
            <p:cNvSpPr/>
            <p:nvPr/>
          </p:nvSpPr>
          <p:spPr>
            <a:xfrm>
              <a:off x="5523179" y="39101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Oval 103"/>
            <p:cNvSpPr/>
            <p:nvPr/>
          </p:nvSpPr>
          <p:spPr>
            <a:xfrm>
              <a:off x="5491482" y="34445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Oval 104"/>
            <p:cNvSpPr/>
            <p:nvPr/>
          </p:nvSpPr>
          <p:spPr>
            <a:xfrm>
              <a:off x="5230470" y="360532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Oval 105"/>
            <p:cNvSpPr/>
            <p:nvPr/>
          </p:nvSpPr>
          <p:spPr>
            <a:xfrm>
              <a:off x="5856948" y="3662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Oval 106"/>
            <p:cNvSpPr/>
            <p:nvPr/>
          </p:nvSpPr>
          <p:spPr>
            <a:xfrm>
              <a:off x="6009348" y="3815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Oval 107"/>
            <p:cNvSpPr/>
            <p:nvPr/>
          </p:nvSpPr>
          <p:spPr>
            <a:xfrm>
              <a:off x="6161748" y="3967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Oval 108"/>
            <p:cNvSpPr/>
            <p:nvPr/>
          </p:nvSpPr>
          <p:spPr>
            <a:xfrm>
              <a:off x="6458363" y="36414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Oval 109"/>
            <p:cNvSpPr/>
            <p:nvPr/>
          </p:nvSpPr>
          <p:spPr>
            <a:xfrm>
              <a:off x="6466548" y="4272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Oval 110"/>
            <p:cNvSpPr/>
            <p:nvPr/>
          </p:nvSpPr>
          <p:spPr>
            <a:xfrm>
              <a:off x="6227061" y="37586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Oval 111"/>
            <p:cNvSpPr/>
            <p:nvPr/>
          </p:nvSpPr>
          <p:spPr>
            <a:xfrm>
              <a:off x="6331749" y="384081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Oval 112"/>
            <p:cNvSpPr/>
            <p:nvPr/>
          </p:nvSpPr>
          <p:spPr>
            <a:xfrm>
              <a:off x="6242148" y="35249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Oval 113"/>
            <p:cNvSpPr/>
            <p:nvPr/>
          </p:nvSpPr>
          <p:spPr>
            <a:xfrm>
              <a:off x="6485862" y="3975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Oval 114"/>
            <p:cNvSpPr/>
            <p:nvPr/>
          </p:nvSpPr>
          <p:spPr>
            <a:xfrm>
              <a:off x="5921035" y="4039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Oval 115"/>
            <p:cNvSpPr/>
            <p:nvPr/>
          </p:nvSpPr>
          <p:spPr>
            <a:xfrm>
              <a:off x="6314148" y="4119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Oval 116"/>
            <p:cNvSpPr/>
            <p:nvPr/>
          </p:nvSpPr>
          <p:spPr>
            <a:xfrm>
              <a:off x="6134859" y="4200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Oval 117"/>
            <p:cNvSpPr/>
            <p:nvPr/>
          </p:nvSpPr>
          <p:spPr>
            <a:xfrm>
              <a:off x="6103162" y="3734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Oval 118"/>
            <p:cNvSpPr/>
            <p:nvPr/>
          </p:nvSpPr>
          <p:spPr>
            <a:xfrm>
              <a:off x="5842150" y="389547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Oval 119"/>
            <p:cNvSpPr/>
            <p:nvPr/>
          </p:nvSpPr>
          <p:spPr>
            <a:xfrm>
              <a:off x="5813195" y="2994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Oval 120"/>
            <p:cNvSpPr/>
            <p:nvPr/>
          </p:nvSpPr>
          <p:spPr>
            <a:xfrm>
              <a:off x="5965595" y="3146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Oval 121"/>
            <p:cNvSpPr/>
            <p:nvPr/>
          </p:nvSpPr>
          <p:spPr>
            <a:xfrm>
              <a:off x="6117995" y="3299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Oval 122"/>
            <p:cNvSpPr/>
            <p:nvPr/>
          </p:nvSpPr>
          <p:spPr>
            <a:xfrm>
              <a:off x="6414610" y="29732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Oval 123"/>
            <p:cNvSpPr/>
            <p:nvPr/>
          </p:nvSpPr>
          <p:spPr>
            <a:xfrm>
              <a:off x="6422795" y="3604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Oval 124"/>
            <p:cNvSpPr/>
            <p:nvPr/>
          </p:nvSpPr>
          <p:spPr>
            <a:xfrm>
              <a:off x="6183308" y="30904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p:cNvSpPr/>
            <p:nvPr/>
          </p:nvSpPr>
          <p:spPr>
            <a:xfrm>
              <a:off x="6287996" y="317261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Oval 126"/>
            <p:cNvSpPr/>
            <p:nvPr/>
          </p:nvSpPr>
          <p:spPr>
            <a:xfrm>
              <a:off x="6198395" y="2856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Oval 127"/>
            <p:cNvSpPr/>
            <p:nvPr/>
          </p:nvSpPr>
          <p:spPr>
            <a:xfrm>
              <a:off x="6442109" y="3307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Oval 128"/>
            <p:cNvSpPr/>
            <p:nvPr/>
          </p:nvSpPr>
          <p:spPr>
            <a:xfrm>
              <a:off x="5877282" y="3371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Oval 129"/>
            <p:cNvSpPr/>
            <p:nvPr/>
          </p:nvSpPr>
          <p:spPr>
            <a:xfrm>
              <a:off x="6270395" y="3451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Oval 130"/>
            <p:cNvSpPr/>
            <p:nvPr/>
          </p:nvSpPr>
          <p:spPr>
            <a:xfrm>
              <a:off x="6091106" y="3532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p:cNvSpPr/>
            <p:nvPr/>
          </p:nvSpPr>
          <p:spPr>
            <a:xfrm>
              <a:off x="6059409" y="3066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132"/>
            <p:cNvSpPr/>
            <p:nvPr/>
          </p:nvSpPr>
          <p:spPr>
            <a:xfrm>
              <a:off x="5798397" y="322727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Oval 133"/>
            <p:cNvSpPr/>
            <p:nvPr/>
          </p:nvSpPr>
          <p:spPr>
            <a:xfrm>
              <a:off x="6393438" y="32112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Oval 134"/>
            <p:cNvSpPr/>
            <p:nvPr/>
          </p:nvSpPr>
          <p:spPr>
            <a:xfrm>
              <a:off x="6545838" y="33636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Oval 135"/>
            <p:cNvSpPr/>
            <p:nvPr/>
          </p:nvSpPr>
          <p:spPr>
            <a:xfrm>
              <a:off x="6698238" y="35160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Oval 136"/>
            <p:cNvSpPr/>
            <p:nvPr/>
          </p:nvSpPr>
          <p:spPr>
            <a:xfrm>
              <a:off x="6994853" y="319004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Oval 137"/>
            <p:cNvSpPr/>
            <p:nvPr/>
          </p:nvSpPr>
          <p:spPr>
            <a:xfrm>
              <a:off x="7003038" y="38208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p:cNvSpPr/>
            <p:nvPr/>
          </p:nvSpPr>
          <p:spPr>
            <a:xfrm>
              <a:off x="6763551" y="330722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Oval 139"/>
            <p:cNvSpPr/>
            <p:nvPr/>
          </p:nvSpPr>
          <p:spPr>
            <a:xfrm>
              <a:off x="6868239" y="338939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Oval 140"/>
            <p:cNvSpPr/>
            <p:nvPr/>
          </p:nvSpPr>
          <p:spPr>
            <a:xfrm>
              <a:off x="6778638" y="307350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Oval 141"/>
            <p:cNvSpPr/>
            <p:nvPr/>
          </p:nvSpPr>
          <p:spPr>
            <a:xfrm>
              <a:off x="7022352" y="35244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p:cNvSpPr/>
            <p:nvPr/>
          </p:nvSpPr>
          <p:spPr>
            <a:xfrm>
              <a:off x="6457525" y="35880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Oval 143"/>
            <p:cNvSpPr/>
            <p:nvPr/>
          </p:nvSpPr>
          <p:spPr>
            <a:xfrm>
              <a:off x="6850638" y="36684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6671349" y="37488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Oval 145"/>
            <p:cNvSpPr/>
            <p:nvPr/>
          </p:nvSpPr>
          <p:spPr>
            <a:xfrm>
              <a:off x="6609863" y="32832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Oval 146"/>
            <p:cNvSpPr/>
            <p:nvPr/>
          </p:nvSpPr>
          <p:spPr>
            <a:xfrm>
              <a:off x="6378640" y="344405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Oval 147"/>
            <p:cNvSpPr/>
            <p:nvPr/>
          </p:nvSpPr>
          <p:spPr>
            <a:xfrm>
              <a:off x="6873960" y="33279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a:off x="7026360" y="34803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Oval 149"/>
            <p:cNvSpPr/>
            <p:nvPr/>
          </p:nvSpPr>
          <p:spPr>
            <a:xfrm>
              <a:off x="7178760" y="36327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Oval 150"/>
            <p:cNvSpPr/>
            <p:nvPr/>
          </p:nvSpPr>
          <p:spPr>
            <a:xfrm>
              <a:off x="7475375" y="330677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Oval 151"/>
            <p:cNvSpPr/>
            <p:nvPr/>
          </p:nvSpPr>
          <p:spPr>
            <a:xfrm>
              <a:off x="7483560" y="3937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Oval 152"/>
            <p:cNvSpPr/>
            <p:nvPr/>
          </p:nvSpPr>
          <p:spPr>
            <a:xfrm>
              <a:off x="7244073" y="342395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Oval 153"/>
            <p:cNvSpPr/>
            <p:nvPr/>
          </p:nvSpPr>
          <p:spPr>
            <a:xfrm>
              <a:off x="7348761" y="350612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p:cNvSpPr/>
            <p:nvPr/>
          </p:nvSpPr>
          <p:spPr>
            <a:xfrm>
              <a:off x="7259160" y="319023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a:off x="7502874" y="36411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156"/>
            <p:cNvSpPr/>
            <p:nvPr/>
          </p:nvSpPr>
          <p:spPr>
            <a:xfrm>
              <a:off x="6938047" y="37047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157"/>
            <p:cNvSpPr/>
            <p:nvPr/>
          </p:nvSpPr>
          <p:spPr>
            <a:xfrm>
              <a:off x="7331160" y="37851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158"/>
            <p:cNvSpPr/>
            <p:nvPr/>
          </p:nvSpPr>
          <p:spPr>
            <a:xfrm>
              <a:off x="7151871" y="3865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Oval 159"/>
            <p:cNvSpPr/>
            <p:nvPr/>
          </p:nvSpPr>
          <p:spPr>
            <a:xfrm>
              <a:off x="7120174" y="33999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160"/>
            <p:cNvSpPr/>
            <p:nvPr/>
          </p:nvSpPr>
          <p:spPr>
            <a:xfrm>
              <a:off x="6859162" y="356078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Oval 161"/>
            <p:cNvSpPr/>
            <p:nvPr/>
          </p:nvSpPr>
          <p:spPr>
            <a:xfrm>
              <a:off x="7366341" y="35891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Oval 162"/>
            <p:cNvSpPr/>
            <p:nvPr/>
          </p:nvSpPr>
          <p:spPr>
            <a:xfrm>
              <a:off x="7518741" y="37415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p:cNvSpPr/>
            <p:nvPr/>
          </p:nvSpPr>
          <p:spPr>
            <a:xfrm>
              <a:off x="7671141" y="3893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Oval 164"/>
            <p:cNvSpPr/>
            <p:nvPr/>
          </p:nvSpPr>
          <p:spPr>
            <a:xfrm>
              <a:off x="7967756" y="356795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Oval 165"/>
            <p:cNvSpPr/>
            <p:nvPr/>
          </p:nvSpPr>
          <p:spPr>
            <a:xfrm>
              <a:off x="7975941" y="41987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Oval 166"/>
            <p:cNvSpPr/>
            <p:nvPr/>
          </p:nvSpPr>
          <p:spPr>
            <a:xfrm>
              <a:off x="7736454" y="368514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Oval 167"/>
            <p:cNvSpPr/>
            <p:nvPr/>
          </p:nvSpPr>
          <p:spPr>
            <a:xfrm>
              <a:off x="7841142" y="37673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Oval 168"/>
            <p:cNvSpPr/>
            <p:nvPr/>
          </p:nvSpPr>
          <p:spPr>
            <a:xfrm>
              <a:off x="7751541" y="345142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Oval 169"/>
            <p:cNvSpPr/>
            <p:nvPr/>
          </p:nvSpPr>
          <p:spPr>
            <a:xfrm>
              <a:off x="7995255" y="39023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Oval 172"/>
            <p:cNvSpPr/>
            <p:nvPr/>
          </p:nvSpPr>
          <p:spPr>
            <a:xfrm>
              <a:off x="7430428" y="3965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Oval 173"/>
            <p:cNvSpPr/>
            <p:nvPr/>
          </p:nvSpPr>
          <p:spPr>
            <a:xfrm>
              <a:off x="7823541" y="40463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Oval 179"/>
            <p:cNvSpPr/>
            <p:nvPr/>
          </p:nvSpPr>
          <p:spPr>
            <a:xfrm>
              <a:off x="7644252" y="41267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Oval 180"/>
            <p:cNvSpPr/>
            <p:nvPr/>
          </p:nvSpPr>
          <p:spPr>
            <a:xfrm>
              <a:off x="7612555" y="36611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p:cNvSpPr/>
            <p:nvPr/>
          </p:nvSpPr>
          <p:spPr>
            <a:xfrm>
              <a:off x="7351543" y="382197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Oval 182"/>
            <p:cNvSpPr/>
            <p:nvPr/>
          </p:nvSpPr>
          <p:spPr>
            <a:xfrm>
              <a:off x="7381351" y="29791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Oval 183"/>
            <p:cNvSpPr/>
            <p:nvPr/>
          </p:nvSpPr>
          <p:spPr>
            <a:xfrm>
              <a:off x="7533751" y="31315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Oval 184"/>
            <p:cNvSpPr/>
            <p:nvPr/>
          </p:nvSpPr>
          <p:spPr>
            <a:xfrm>
              <a:off x="7686151" y="32839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Oval 185"/>
            <p:cNvSpPr/>
            <p:nvPr/>
          </p:nvSpPr>
          <p:spPr>
            <a:xfrm>
              <a:off x="7982766" y="295791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Oval 186"/>
            <p:cNvSpPr/>
            <p:nvPr/>
          </p:nvSpPr>
          <p:spPr>
            <a:xfrm>
              <a:off x="7990951" y="35887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7751464" y="307510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Oval 188"/>
            <p:cNvSpPr/>
            <p:nvPr/>
          </p:nvSpPr>
          <p:spPr>
            <a:xfrm>
              <a:off x="7856152" y="315726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Oval 189"/>
            <p:cNvSpPr/>
            <p:nvPr/>
          </p:nvSpPr>
          <p:spPr>
            <a:xfrm>
              <a:off x="7766551" y="28413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p:cNvSpPr/>
            <p:nvPr/>
          </p:nvSpPr>
          <p:spPr>
            <a:xfrm>
              <a:off x="8010265" y="32923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p:cNvSpPr/>
            <p:nvPr/>
          </p:nvSpPr>
          <p:spPr>
            <a:xfrm>
              <a:off x="7445438" y="33559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Oval 192"/>
            <p:cNvSpPr/>
            <p:nvPr/>
          </p:nvSpPr>
          <p:spPr>
            <a:xfrm>
              <a:off x="7808762" y="34363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Oval 193"/>
            <p:cNvSpPr/>
            <p:nvPr/>
          </p:nvSpPr>
          <p:spPr>
            <a:xfrm>
              <a:off x="7659262" y="35167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Oval 194"/>
            <p:cNvSpPr/>
            <p:nvPr/>
          </p:nvSpPr>
          <p:spPr>
            <a:xfrm>
              <a:off x="7627565" y="30511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Oval 195"/>
            <p:cNvSpPr/>
            <p:nvPr/>
          </p:nvSpPr>
          <p:spPr>
            <a:xfrm>
              <a:off x="7366553" y="321192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p:cNvSpPr/>
            <p:nvPr/>
          </p:nvSpPr>
          <p:spPr>
            <a:xfrm>
              <a:off x="7540911" y="30087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8" name="Oval 197"/>
            <p:cNvSpPr/>
            <p:nvPr/>
          </p:nvSpPr>
          <p:spPr>
            <a:xfrm>
              <a:off x="7693311" y="31611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9" name="Oval 198"/>
            <p:cNvSpPr/>
            <p:nvPr/>
          </p:nvSpPr>
          <p:spPr>
            <a:xfrm>
              <a:off x="7845711" y="33135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0" name="Oval 199"/>
            <p:cNvSpPr/>
            <p:nvPr/>
          </p:nvSpPr>
          <p:spPr>
            <a:xfrm>
              <a:off x="8142326" y="298753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Oval 200"/>
            <p:cNvSpPr/>
            <p:nvPr/>
          </p:nvSpPr>
          <p:spPr>
            <a:xfrm>
              <a:off x="8150511" y="36183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2" name="Oval 201"/>
            <p:cNvSpPr/>
            <p:nvPr/>
          </p:nvSpPr>
          <p:spPr>
            <a:xfrm>
              <a:off x="7881235" y="310471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3" name="Oval 202"/>
            <p:cNvSpPr/>
            <p:nvPr/>
          </p:nvSpPr>
          <p:spPr>
            <a:xfrm>
              <a:off x="8015712" y="318688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Oval 203"/>
            <p:cNvSpPr/>
            <p:nvPr/>
          </p:nvSpPr>
          <p:spPr>
            <a:xfrm>
              <a:off x="7926111" y="2870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Oval 204"/>
            <p:cNvSpPr/>
            <p:nvPr/>
          </p:nvSpPr>
          <p:spPr>
            <a:xfrm>
              <a:off x="8169825" y="33219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 name="Oval 205"/>
            <p:cNvSpPr/>
            <p:nvPr/>
          </p:nvSpPr>
          <p:spPr>
            <a:xfrm>
              <a:off x="7604998" y="33855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 name="Oval 206"/>
            <p:cNvSpPr/>
            <p:nvPr/>
          </p:nvSpPr>
          <p:spPr>
            <a:xfrm>
              <a:off x="7998111" y="34659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Oval 207"/>
            <p:cNvSpPr/>
            <p:nvPr/>
          </p:nvSpPr>
          <p:spPr>
            <a:xfrm>
              <a:off x="7818822" y="35463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9" name="Oval 208"/>
            <p:cNvSpPr/>
            <p:nvPr/>
          </p:nvSpPr>
          <p:spPr>
            <a:xfrm>
              <a:off x="7787125" y="30807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Oval 209"/>
            <p:cNvSpPr/>
            <p:nvPr/>
          </p:nvSpPr>
          <p:spPr>
            <a:xfrm>
              <a:off x="7526113" y="324154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Oval 210"/>
            <p:cNvSpPr/>
            <p:nvPr/>
          </p:nvSpPr>
          <p:spPr>
            <a:xfrm>
              <a:off x="7018128" y="2543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2" name="Oval 211"/>
            <p:cNvSpPr/>
            <p:nvPr/>
          </p:nvSpPr>
          <p:spPr>
            <a:xfrm>
              <a:off x="7170528" y="26963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3" name="Oval 212"/>
            <p:cNvSpPr/>
            <p:nvPr/>
          </p:nvSpPr>
          <p:spPr>
            <a:xfrm>
              <a:off x="7293139" y="28487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Oval 213"/>
            <p:cNvSpPr/>
            <p:nvPr/>
          </p:nvSpPr>
          <p:spPr>
            <a:xfrm>
              <a:off x="7619543" y="25227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5" name="Oval 214"/>
            <p:cNvSpPr/>
            <p:nvPr/>
          </p:nvSpPr>
          <p:spPr>
            <a:xfrm>
              <a:off x="7627728" y="31535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6" name="Oval 215"/>
            <p:cNvSpPr/>
            <p:nvPr/>
          </p:nvSpPr>
          <p:spPr>
            <a:xfrm>
              <a:off x="7388241" y="263996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Oval 216"/>
            <p:cNvSpPr/>
            <p:nvPr/>
          </p:nvSpPr>
          <p:spPr>
            <a:xfrm>
              <a:off x="7492929" y="272213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8" name="Oval 217"/>
            <p:cNvSpPr/>
            <p:nvPr/>
          </p:nvSpPr>
          <p:spPr>
            <a:xfrm>
              <a:off x="7403328" y="24062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Oval 218"/>
            <p:cNvSpPr/>
            <p:nvPr/>
          </p:nvSpPr>
          <p:spPr>
            <a:xfrm>
              <a:off x="7647042" y="28571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Oval 219"/>
            <p:cNvSpPr/>
            <p:nvPr/>
          </p:nvSpPr>
          <p:spPr>
            <a:xfrm>
              <a:off x="7082215" y="29207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Oval 220"/>
            <p:cNvSpPr/>
            <p:nvPr/>
          </p:nvSpPr>
          <p:spPr>
            <a:xfrm>
              <a:off x="7475328" y="30011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Oval 221"/>
            <p:cNvSpPr/>
            <p:nvPr/>
          </p:nvSpPr>
          <p:spPr>
            <a:xfrm>
              <a:off x="7296039" y="30815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Oval 222"/>
            <p:cNvSpPr/>
            <p:nvPr/>
          </p:nvSpPr>
          <p:spPr>
            <a:xfrm>
              <a:off x="7264342" y="2615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Oval 223"/>
            <p:cNvSpPr/>
            <p:nvPr/>
          </p:nvSpPr>
          <p:spPr>
            <a:xfrm>
              <a:off x="7003330" y="277679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Oval 224"/>
            <p:cNvSpPr/>
            <p:nvPr/>
          </p:nvSpPr>
          <p:spPr>
            <a:xfrm>
              <a:off x="5176031" y="40707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6" name="Oval 225"/>
            <p:cNvSpPr/>
            <p:nvPr/>
          </p:nvSpPr>
          <p:spPr>
            <a:xfrm>
              <a:off x="5328431" y="42231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Oval 226"/>
            <p:cNvSpPr/>
            <p:nvPr/>
          </p:nvSpPr>
          <p:spPr>
            <a:xfrm>
              <a:off x="5480831" y="43755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Oval 227"/>
            <p:cNvSpPr/>
            <p:nvPr/>
          </p:nvSpPr>
          <p:spPr>
            <a:xfrm>
              <a:off x="5777446" y="4049486"/>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9" name="Oval 228"/>
            <p:cNvSpPr/>
            <p:nvPr/>
          </p:nvSpPr>
          <p:spPr>
            <a:xfrm>
              <a:off x="5785631" y="46803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Oval 229"/>
            <p:cNvSpPr/>
            <p:nvPr/>
          </p:nvSpPr>
          <p:spPr>
            <a:xfrm>
              <a:off x="5546144" y="4166672"/>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Oval 230"/>
            <p:cNvSpPr/>
            <p:nvPr/>
          </p:nvSpPr>
          <p:spPr>
            <a:xfrm>
              <a:off x="5650832" y="4248840"/>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Oval 231"/>
            <p:cNvSpPr/>
            <p:nvPr/>
          </p:nvSpPr>
          <p:spPr>
            <a:xfrm>
              <a:off x="5561231" y="3932950"/>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3" name="Oval 232"/>
            <p:cNvSpPr/>
            <p:nvPr/>
          </p:nvSpPr>
          <p:spPr>
            <a:xfrm>
              <a:off x="5804945" y="43839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Oval 233"/>
            <p:cNvSpPr/>
            <p:nvPr/>
          </p:nvSpPr>
          <p:spPr>
            <a:xfrm>
              <a:off x="5240118" y="44475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5" name="Oval 234"/>
            <p:cNvSpPr/>
            <p:nvPr/>
          </p:nvSpPr>
          <p:spPr>
            <a:xfrm>
              <a:off x="5633231" y="45279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Oval 235"/>
            <p:cNvSpPr/>
            <p:nvPr/>
          </p:nvSpPr>
          <p:spPr>
            <a:xfrm>
              <a:off x="5453942" y="46083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7" name="Oval 236"/>
            <p:cNvSpPr/>
            <p:nvPr/>
          </p:nvSpPr>
          <p:spPr>
            <a:xfrm>
              <a:off x="5422245" y="4142703"/>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8" name="Oval 237"/>
            <p:cNvSpPr/>
            <p:nvPr/>
          </p:nvSpPr>
          <p:spPr>
            <a:xfrm>
              <a:off x="5161233" y="4303501"/>
              <a:ext cx="113738" cy="126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9" name="Oval 238"/>
            <p:cNvSpPr/>
            <p:nvPr/>
          </p:nvSpPr>
          <p:spPr>
            <a:xfrm>
              <a:off x="7090672" y="33712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0" name="Oval 239"/>
            <p:cNvSpPr/>
            <p:nvPr/>
          </p:nvSpPr>
          <p:spPr>
            <a:xfrm>
              <a:off x="7243072" y="35236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1" name="Oval 240"/>
            <p:cNvSpPr/>
            <p:nvPr/>
          </p:nvSpPr>
          <p:spPr>
            <a:xfrm>
              <a:off x="7395472" y="36760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2" name="Oval 241"/>
            <p:cNvSpPr/>
            <p:nvPr/>
          </p:nvSpPr>
          <p:spPr>
            <a:xfrm>
              <a:off x="7692087" y="3349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Oval 242"/>
            <p:cNvSpPr/>
            <p:nvPr/>
          </p:nvSpPr>
          <p:spPr>
            <a:xfrm>
              <a:off x="7700272" y="39808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Oval 243"/>
            <p:cNvSpPr/>
            <p:nvPr/>
          </p:nvSpPr>
          <p:spPr>
            <a:xfrm>
              <a:off x="7460785" y="346718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Oval 244"/>
            <p:cNvSpPr/>
            <p:nvPr/>
          </p:nvSpPr>
          <p:spPr>
            <a:xfrm>
              <a:off x="7565473" y="35493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Oval 245"/>
            <p:cNvSpPr/>
            <p:nvPr/>
          </p:nvSpPr>
          <p:spPr>
            <a:xfrm>
              <a:off x="7475872" y="323345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Oval 246"/>
            <p:cNvSpPr/>
            <p:nvPr/>
          </p:nvSpPr>
          <p:spPr>
            <a:xfrm>
              <a:off x="7719586" y="36844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Oval 247"/>
            <p:cNvSpPr/>
            <p:nvPr/>
          </p:nvSpPr>
          <p:spPr>
            <a:xfrm>
              <a:off x="7154759" y="37480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Oval 248"/>
            <p:cNvSpPr/>
            <p:nvPr/>
          </p:nvSpPr>
          <p:spPr>
            <a:xfrm>
              <a:off x="7547872" y="38284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Oval 249"/>
            <p:cNvSpPr/>
            <p:nvPr/>
          </p:nvSpPr>
          <p:spPr>
            <a:xfrm>
              <a:off x="7338794" y="39088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p:cNvSpPr/>
            <p:nvPr/>
          </p:nvSpPr>
          <p:spPr>
            <a:xfrm>
              <a:off x="7336886" y="344321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p:cNvSpPr/>
            <p:nvPr/>
          </p:nvSpPr>
          <p:spPr>
            <a:xfrm>
              <a:off x="7075874" y="36040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Oval 252"/>
            <p:cNvSpPr/>
            <p:nvPr/>
          </p:nvSpPr>
          <p:spPr>
            <a:xfrm>
              <a:off x="4566076" y="35889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Oval 253"/>
            <p:cNvSpPr/>
            <p:nvPr/>
          </p:nvSpPr>
          <p:spPr>
            <a:xfrm>
              <a:off x="4718476" y="37413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Oval 254"/>
            <p:cNvSpPr/>
            <p:nvPr/>
          </p:nvSpPr>
          <p:spPr>
            <a:xfrm>
              <a:off x="4870876" y="38937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Oval 255"/>
            <p:cNvSpPr/>
            <p:nvPr/>
          </p:nvSpPr>
          <p:spPr>
            <a:xfrm>
              <a:off x="5167491" y="356776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7" name="Oval 256"/>
            <p:cNvSpPr/>
            <p:nvPr/>
          </p:nvSpPr>
          <p:spPr>
            <a:xfrm>
              <a:off x="5175676" y="41985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8" name="Oval 257"/>
            <p:cNvSpPr/>
            <p:nvPr/>
          </p:nvSpPr>
          <p:spPr>
            <a:xfrm>
              <a:off x="4936189" y="36849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p:cNvSpPr/>
            <p:nvPr/>
          </p:nvSpPr>
          <p:spPr>
            <a:xfrm>
              <a:off x="5040877" y="37671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p:cNvSpPr/>
            <p:nvPr/>
          </p:nvSpPr>
          <p:spPr>
            <a:xfrm>
              <a:off x="4951276" y="345122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Oval 260"/>
            <p:cNvSpPr/>
            <p:nvPr/>
          </p:nvSpPr>
          <p:spPr>
            <a:xfrm>
              <a:off x="5194990" y="39021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Oval 261"/>
            <p:cNvSpPr/>
            <p:nvPr/>
          </p:nvSpPr>
          <p:spPr>
            <a:xfrm>
              <a:off x="4630163" y="39657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Oval 262"/>
            <p:cNvSpPr/>
            <p:nvPr/>
          </p:nvSpPr>
          <p:spPr>
            <a:xfrm>
              <a:off x="5023276" y="40461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Oval 263"/>
            <p:cNvSpPr/>
            <p:nvPr/>
          </p:nvSpPr>
          <p:spPr>
            <a:xfrm>
              <a:off x="4843987" y="41265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Oval 264"/>
            <p:cNvSpPr/>
            <p:nvPr/>
          </p:nvSpPr>
          <p:spPr>
            <a:xfrm>
              <a:off x="4812290" y="36609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Oval 265"/>
            <p:cNvSpPr/>
            <p:nvPr/>
          </p:nvSpPr>
          <p:spPr>
            <a:xfrm>
              <a:off x="4551278" y="382177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Oval 266"/>
            <p:cNvSpPr/>
            <p:nvPr/>
          </p:nvSpPr>
          <p:spPr>
            <a:xfrm>
              <a:off x="4478033" y="4053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Oval 267"/>
            <p:cNvSpPr/>
            <p:nvPr/>
          </p:nvSpPr>
          <p:spPr>
            <a:xfrm>
              <a:off x="4630433" y="4205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Oval 268"/>
            <p:cNvSpPr/>
            <p:nvPr/>
          </p:nvSpPr>
          <p:spPr>
            <a:xfrm>
              <a:off x="4782833" y="4358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Oval 269"/>
            <p:cNvSpPr/>
            <p:nvPr/>
          </p:nvSpPr>
          <p:spPr>
            <a:xfrm>
              <a:off x="5079448" y="40322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1" name="Oval 270"/>
            <p:cNvSpPr/>
            <p:nvPr/>
          </p:nvSpPr>
          <p:spPr>
            <a:xfrm>
              <a:off x="5087633" y="4663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2" name="Oval 271"/>
            <p:cNvSpPr/>
            <p:nvPr/>
          </p:nvSpPr>
          <p:spPr>
            <a:xfrm>
              <a:off x="4848146" y="41494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Oval 272"/>
            <p:cNvSpPr/>
            <p:nvPr/>
          </p:nvSpPr>
          <p:spPr>
            <a:xfrm>
              <a:off x="4952834" y="42315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Oval 273"/>
            <p:cNvSpPr/>
            <p:nvPr/>
          </p:nvSpPr>
          <p:spPr>
            <a:xfrm>
              <a:off x="4833444" y="39156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Oval 274"/>
            <p:cNvSpPr/>
            <p:nvPr/>
          </p:nvSpPr>
          <p:spPr>
            <a:xfrm>
              <a:off x="5106947" y="4366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Oval 275"/>
            <p:cNvSpPr/>
            <p:nvPr/>
          </p:nvSpPr>
          <p:spPr>
            <a:xfrm>
              <a:off x="4542120" y="4430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Oval 276"/>
            <p:cNvSpPr/>
            <p:nvPr/>
          </p:nvSpPr>
          <p:spPr>
            <a:xfrm>
              <a:off x="4935233" y="4510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8" name="Oval 277"/>
            <p:cNvSpPr/>
            <p:nvPr/>
          </p:nvSpPr>
          <p:spPr>
            <a:xfrm>
              <a:off x="4726155" y="4591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9" name="Oval 278"/>
            <p:cNvSpPr/>
            <p:nvPr/>
          </p:nvSpPr>
          <p:spPr>
            <a:xfrm>
              <a:off x="4694458" y="4125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0" name="Oval 279"/>
            <p:cNvSpPr/>
            <p:nvPr/>
          </p:nvSpPr>
          <p:spPr>
            <a:xfrm>
              <a:off x="4463235" y="42862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1" name="Oval 280"/>
            <p:cNvSpPr/>
            <p:nvPr/>
          </p:nvSpPr>
          <p:spPr>
            <a:xfrm>
              <a:off x="3794370" y="4344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2" name="Oval 281"/>
            <p:cNvSpPr/>
            <p:nvPr/>
          </p:nvSpPr>
          <p:spPr>
            <a:xfrm>
              <a:off x="3946770" y="44966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3" name="Oval 282"/>
            <p:cNvSpPr/>
            <p:nvPr/>
          </p:nvSpPr>
          <p:spPr>
            <a:xfrm>
              <a:off x="4099170" y="4649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Oval 283"/>
            <p:cNvSpPr/>
            <p:nvPr/>
          </p:nvSpPr>
          <p:spPr>
            <a:xfrm>
              <a:off x="4395785" y="43230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5" name="Oval 284"/>
            <p:cNvSpPr/>
            <p:nvPr/>
          </p:nvSpPr>
          <p:spPr>
            <a:xfrm>
              <a:off x="4403970" y="4953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6" name="Oval 285"/>
            <p:cNvSpPr/>
            <p:nvPr/>
          </p:nvSpPr>
          <p:spPr>
            <a:xfrm>
              <a:off x="4164483" y="44402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7" name="Oval 286"/>
            <p:cNvSpPr/>
            <p:nvPr/>
          </p:nvSpPr>
          <p:spPr>
            <a:xfrm>
              <a:off x="4269171" y="452241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8" name="Oval 287"/>
            <p:cNvSpPr/>
            <p:nvPr/>
          </p:nvSpPr>
          <p:spPr>
            <a:xfrm>
              <a:off x="4179570" y="42065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9" name="Oval 288"/>
            <p:cNvSpPr/>
            <p:nvPr/>
          </p:nvSpPr>
          <p:spPr>
            <a:xfrm>
              <a:off x="4423284" y="4657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0" name="Oval 289"/>
            <p:cNvSpPr/>
            <p:nvPr/>
          </p:nvSpPr>
          <p:spPr>
            <a:xfrm>
              <a:off x="3858457" y="47210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1" name="Oval 290"/>
            <p:cNvSpPr/>
            <p:nvPr/>
          </p:nvSpPr>
          <p:spPr>
            <a:xfrm>
              <a:off x="4251570" y="48014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2" name="Oval 291"/>
            <p:cNvSpPr/>
            <p:nvPr/>
          </p:nvSpPr>
          <p:spPr>
            <a:xfrm>
              <a:off x="4072281" y="48818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3" name="Oval 292"/>
            <p:cNvSpPr/>
            <p:nvPr/>
          </p:nvSpPr>
          <p:spPr>
            <a:xfrm>
              <a:off x="4040584" y="441627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4" name="Oval 293"/>
            <p:cNvSpPr/>
            <p:nvPr/>
          </p:nvSpPr>
          <p:spPr>
            <a:xfrm>
              <a:off x="3779572" y="457707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5" name="Oval 294"/>
            <p:cNvSpPr/>
            <p:nvPr/>
          </p:nvSpPr>
          <p:spPr>
            <a:xfrm>
              <a:off x="5115980" y="4053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6" name="Oval 295"/>
            <p:cNvSpPr/>
            <p:nvPr/>
          </p:nvSpPr>
          <p:spPr>
            <a:xfrm>
              <a:off x="5298169" y="4205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Oval 296"/>
            <p:cNvSpPr/>
            <p:nvPr/>
          </p:nvSpPr>
          <p:spPr>
            <a:xfrm>
              <a:off x="5420780" y="4358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8" name="Oval 297"/>
            <p:cNvSpPr/>
            <p:nvPr/>
          </p:nvSpPr>
          <p:spPr>
            <a:xfrm>
              <a:off x="5717395" y="40322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9" name="Oval 298"/>
            <p:cNvSpPr/>
            <p:nvPr/>
          </p:nvSpPr>
          <p:spPr>
            <a:xfrm>
              <a:off x="5725580" y="4663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0" name="Oval 299"/>
            <p:cNvSpPr/>
            <p:nvPr/>
          </p:nvSpPr>
          <p:spPr>
            <a:xfrm>
              <a:off x="5515882" y="41494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1" name="Oval 300"/>
            <p:cNvSpPr/>
            <p:nvPr/>
          </p:nvSpPr>
          <p:spPr>
            <a:xfrm>
              <a:off x="5620570" y="42315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2" name="Oval 301"/>
            <p:cNvSpPr/>
            <p:nvPr/>
          </p:nvSpPr>
          <p:spPr>
            <a:xfrm>
              <a:off x="5501180" y="39156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3" name="Oval 302"/>
            <p:cNvSpPr/>
            <p:nvPr/>
          </p:nvSpPr>
          <p:spPr>
            <a:xfrm>
              <a:off x="5774683" y="4366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4" name="Oval 303"/>
            <p:cNvSpPr/>
            <p:nvPr/>
          </p:nvSpPr>
          <p:spPr>
            <a:xfrm>
              <a:off x="5209856" y="4430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5" name="Oval 304"/>
            <p:cNvSpPr/>
            <p:nvPr/>
          </p:nvSpPr>
          <p:spPr>
            <a:xfrm>
              <a:off x="5573180" y="4510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6" name="Oval 305"/>
            <p:cNvSpPr/>
            <p:nvPr/>
          </p:nvSpPr>
          <p:spPr>
            <a:xfrm>
              <a:off x="5423680" y="4591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7" name="Oval 306"/>
            <p:cNvSpPr/>
            <p:nvPr/>
          </p:nvSpPr>
          <p:spPr>
            <a:xfrm>
              <a:off x="5391983" y="4125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8" name="Oval 307"/>
            <p:cNvSpPr/>
            <p:nvPr/>
          </p:nvSpPr>
          <p:spPr>
            <a:xfrm>
              <a:off x="5101182" y="42862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9" name="Oval 308"/>
            <p:cNvSpPr/>
            <p:nvPr/>
          </p:nvSpPr>
          <p:spPr>
            <a:xfrm>
              <a:off x="7388296" y="16792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0" name="Oval 309"/>
            <p:cNvSpPr/>
            <p:nvPr/>
          </p:nvSpPr>
          <p:spPr>
            <a:xfrm>
              <a:off x="7540696" y="18316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1" name="Oval 310"/>
            <p:cNvSpPr/>
            <p:nvPr/>
          </p:nvSpPr>
          <p:spPr>
            <a:xfrm>
              <a:off x="7693096" y="19840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2" name="Oval 311"/>
            <p:cNvSpPr/>
            <p:nvPr/>
          </p:nvSpPr>
          <p:spPr>
            <a:xfrm>
              <a:off x="7989711" y="165799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3" name="Oval 312"/>
            <p:cNvSpPr/>
            <p:nvPr/>
          </p:nvSpPr>
          <p:spPr>
            <a:xfrm>
              <a:off x="7997896" y="22888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4" name="Oval 313"/>
            <p:cNvSpPr/>
            <p:nvPr/>
          </p:nvSpPr>
          <p:spPr>
            <a:xfrm>
              <a:off x="7758409" y="177518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5" name="Oval 314"/>
            <p:cNvSpPr/>
            <p:nvPr/>
          </p:nvSpPr>
          <p:spPr>
            <a:xfrm>
              <a:off x="7863097" y="185735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6" name="Oval 315"/>
            <p:cNvSpPr/>
            <p:nvPr/>
          </p:nvSpPr>
          <p:spPr>
            <a:xfrm>
              <a:off x="7773496" y="154146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7" name="Oval 316"/>
            <p:cNvSpPr/>
            <p:nvPr/>
          </p:nvSpPr>
          <p:spPr>
            <a:xfrm>
              <a:off x="8017210" y="19924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8" name="Oval 317"/>
            <p:cNvSpPr/>
            <p:nvPr/>
          </p:nvSpPr>
          <p:spPr>
            <a:xfrm>
              <a:off x="7452383" y="20560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9" name="Oval 318"/>
            <p:cNvSpPr/>
            <p:nvPr/>
          </p:nvSpPr>
          <p:spPr>
            <a:xfrm>
              <a:off x="7845496" y="21364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0" name="Oval 319"/>
            <p:cNvSpPr/>
            <p:nvPr/>
          </p:nvSpPr>
          <p:spPr>
            <a:xfrm>
              <a:off x="7666207" y="22168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1" name="Oval 320"/>
            <p:cNvSpPr/>
            <p:nvPr/>
          </p:nvSpPr>
          <p:spPr>
            <a:xfrm>
              <a:off x="7634510" y="175121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2" name="Oval 321"/>
            <p:cNvSpPr/>
            <p:nvPr/>
          </p:nvSpPr>
          <p:spPr>
            <a:xfrm>
              <a:off x="7373498" y="191201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3" name="Oval 322"/>
            <p:cNvSpPr/>
            <p:nvPr/>
          </p:nvSpPr>
          <p:spPr>
            <a:xfrm>
              <a:off x="5821070" y="32334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4" name="Oval 323"/>
            <p:cNvSpPr/>
            <p:nvPr/>
          </p:nvSpPr>
          <p:spPr>
            <a:xfrm>
              <a:off x="5973470" y="33858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5" name="Oval 324"/>
            <p:cNvSpPr/>
            <p:nvPr/>
          </p:nvSpPr>
          <p:spPr>
            <a:xfrm>
              <a:off x="6125870" y="35382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6" name="Oval 325"/>
            <p:cNvSpPr/>
            <p:nvPr/>
          </p:nvSpPr>
          <p:spPr>
            <a:xfrm>
              <a:off x="6422485" y="32122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7" name="Oval 326"/>
            <p:cNvSpPr/>
            <p:nvPr/>
          </p:nvSpPr>
          <p:spPr>
            <a:xfrm>
              <a:off x="6430670" y="38430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8" name="Oval 327"/>
            <p:cNvSpPr/>
            <p:nvPr/>
          </p:nvSpPr>
          <p:spPr>
            <a:xfrm>
              <a:off x="6191183" y="332943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9" name="Oval 328"/>
            <p:cNvSpPr/>
            <p:nvPr/>
          </p:nvSpPr>
          <p:spPr>
            <a:xfrm>
              <a:off x="6295871" y="341160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0" name="Oval 329"/>
            <p:cNvSpPr/>
            <p:nvPr/>
          </p:nvSpPr>
          <p:spPr>
            <a:xfrm>
              <a:off x="6206270" y="309571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1" name="Oval 330"/>
            <p:cNvSpPr/>
            <p:nvPr/>
          </p:nvSpPr>
          <p:spPr>
            <a:xfrm>
              <a:off x="6420195" y="35466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2" name="Oval 331"/>
            <p:cNvSpPr/>
            <p:nvPr/>
          </p:nvSpPr>
          <p:spPr>
            <a:xfrm>
              <a:off x="5885157" y="36102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3" name="Oval 332"/>
            <p:cNvSpPr/>
            <p:nvPr/>
          </p:nvSpPr>
          <p:spPr>
            <a:xfrm>
              <a:off x="6278270" y="36906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Oval 333"/>
            <p:cNvSpPr/>
            <p:nvPr/>
          </p:nvSpPr>
          <p:spPr>
            <a:xfrm>
              <a:off x="6069192" y="37710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5" name="Oval 334"/>
            <p:cNvSpPr/>
            <p:nvPr/>
          </p:nvSpPr>
          <p:spPr>
            <a:xfrm>
              <a:off x="6067284" y="330546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6" name="Oval 335"/>
            <p:cNvSpPr/>
            <p:nvPr/>
          </p:nvSpPr>
          <p:spPr>
            <a:xfrm>
              <a:off x="5776483" y="346626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7" name="Oval 336"/>
            <p:cNvSpPr/>
            <p:nvPr/>
          </p:nvSpPr>
          <p:spPr>
            <a:xfrm>
              <a:off x="6589720" y="3784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8" name="Oval 337"/>
            <p:cNvSpPr/>
            <p:nvPr/>
          </p:nvSpPr>
          <p:spPr>
            <a:xfrm>
              <a:off x="6742120" y="39370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Oval 338"/>
            <p:cNvSpPr/>
            <p:nvPr/>
          </p:nvSpPr>
          <p:spPr>
            <a:xfrm>
              <a:off x="6894520" y="4089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0" name="Oval 339"/>
            <p:cNvSpPr/>
            <p:nvPr/>
          </p:nvSpPr>
          <p:spPr>
            <a:xfrm>
              <a:off x="7191135" y="37634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1" name="Oval 340"/>
            <p:cNvSpPr/>
            <p:nvPr/>
          </p:nvSpPr>
          <p:spPr>
            <a:xfrm>
              <a:off x="7199320" y="4394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2" name="Oval 341"/>
            <p:cNvSpPr/>
            <p:nvPr/>
          </p:nvSpPr>
          <p:spPr>
            <a:xfrm>
              <a:off x="6959833" y="388062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3" name="Oval 342"/>
            <p:cNvSpPr/>
            <p:nvPr/>
          </p:nvSpPr>
          <p:spPr>
            <a:xfrm>
              <a:off x="7064521" y="39627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4" name="Oval 343"/>
            <p:cNvSpPr/>
            <p:nvPr/>
          </p:nvSpPr>
          <p:spPr>
            <a:xfrm>
              <a:off x="6945131" y="36468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Oval 344"/>
            <p:cNvSpPr/>
            <p:nvPr/>
          </p:nvSpPr>
          <p:spPr>
            <a:xfrm>
              <a:off x="7218634" y="4097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Oval 345"/>
            <p:cNvSpPr/>
            <p:nvPr/>
          </p:nvSpPr>
          <p:spPr>
            <a:xfrm>
              <a:off x="6653807" y="41614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7" name="Oval 346"/>
            <p:cNvSpPr/>
            <p:nvPr/>
          </p:nvSpPr>
          <p:spPr>
            <a:xfrm>
              <a:off x="7046920" y="42418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8" name="Oval 347"/>
            <p:cNvSpPr/>
            <p:nvPr/>
          </p:nvSpPr>
          <p:spPr>
            <a:xfrm>
              <a:off x="6867631" y="43222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9" name="Oval 348"/>
            <p:cNvSpPr/>
            <p:nvPr/>
          </p:nvSpPr>
          <p:spPr>
            <a:xfrm>
              <a:off x="6806145" y="385665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Oval 349"/>
            <p:cNvSpPr/>
            <p:nvPr/>
          </p:nvSpPr>
          <p:spPr>
            <a:xfrm>
              <a:off x="6574922" y="401744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p:cNvSpPr/>
            <p:nvPr/>
          </p:nvSpPr>
          <p:spPr>
            <a:xfrm>
              <a:off x="6270576" y="40308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2" name="Oval 351"/>
            <p:cNvSpPr/>
            <p:nvPr/>
          </p:nvSpPr>
          <p:spPr>
            <a:xfrm>
              <a:off x="6422976" y="41832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3" name="Oval 352"/>
            <p:cNvSpPr/>
            <p:nvPr/>
          </p:nvSpPr>
          <p:spPr>
            <a:xfrm>
              <a:off x="6575376" y="43356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4" name="Oval 353"/>
            <p:cNvSpPr/>
            <p:nvPr/>
          </p:nvSpPr>
          <p:spPr>
            <a:xfrm>
              <a:off x="6842202" y="4009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5" name="Oval 354"/>
            <p:cNvSpPr/>
            <p:nvPr/>
          </p:nvSpPr>
          <p:spPr>
            <a:xfrm>
              <a:off x="6880176" y="46404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Oval 355"/>
            <p:cNvSpPr/>
            <p:nvPr/>
          </p:nvSpPr>
          <p:spPr>
            <a:xfrm>
              <a:off x="6640689" y="41267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7" name="Oval 356"/>
            <p:cNvSpPr/>
            <p:nvPr/>
          </p:nvSpPr>
          <p:spPr>
            <a:xfrm>
              <a:off x="6745377" y="420894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Oval 357"/>
            <p:cNvSpPr/>
            <p:nvPr/>
          </p:nvSpPr>
          <p:spPr>
            <a:xfrm>
              <a:off x="6655776" y="389305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Oval 358"/>
            <p:cNvSpPr/>
            <p:nvPr/>
          </p:nvSpPr>
          <p:spPr>
            <a:xfrm>
              <a:off x="6899490" y="43440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Oval 359"/>
            <p:cNvSpPr/>
            <p:nvPr/>
          </p:nvSpPr>
          <p:spPr>
            <a:xfrm>
              <a:off x="6334663" y="44076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p:cNvSpPr/>
            <p:nvPr/>
          </p:nvSpPr>
          <p:spPr>
            <a:xfrm>
              <a:off x="6727776" y="44880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Oval 361"/>
            <p:cNvSpPr/>
            <p:nvPr/>
          </p:nvSpPr>
          <p:spPr>
            <a:xfrm>
              <a:off x="6548487" y="45684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3" name="Oval 362"/>
            <p:cNvSpPr/>
            <p:nvPr/>
          </p:nvSpPr>
          <p:spPr>
            <a:xfrm>
              <a:off x="6516790" y="4102806"/>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p:cNvSpPr/>
            <p:nvPr/>
          </p:nvSpPr>
          <p:spPr>
            <a:xfrm>
              <a:off x="6225989" y="426360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5" name="Oval 364"/>
            <p:cNvSpPr/>
            <p:nvPr/>
          </p:nvSpPr>
          <p:spPr>
            <a:xfrm>
              <a:off x="6589720" y="27548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6" name="Oval 365"/>
            <p:cNvSpPr/>
            <p:nvPr/>
          </p:nvSpPr>
          <p:spPr>
            <a:xfrm>
              <a:off x="6742120" y="29072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7" name="Oval 366"/>
            <p:cNvSpPr/>
            <p:nvPr/>
          </p:nvSpPr>
          <p:spPr>
            <a:xfrm>
              <a:off x="6894520" y="30596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Oval 367"/>
            <p:cNvSpPr/>
            <p:nvPr/>
          </p:nvSpPr>
          <p:spPr>
            <a:xfrm>
              <a:off x="7191135" y="273365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9" name="Oval 368"/>
            <p:cNvSpPr/>
            <p:nvPr/>
          </p:nvSpPr>
          <p:spPr>
            <a:xfrm>
              <a:off x="7199320" y="33644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0" name="Oval 369"/>
            <p:cNvSpPr/>
            <p:nvPr/>
          </p:nvSpPr>
          <p:spPr>
            <a:xfrm>
              <a:off x="6959833" y="285084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Oval 370"/>
            <p:cNvSpPr/>
            <p:nvPr/>
          </p:nvSpPr>
          <p:spPr>
            <a:xfrm>
              <a:off x="7064521" y="293300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Oval 371"/>
            <p:cNvSpPr/>
            <p:nvPr/>
          </p:nvSpPr>
          <p:spPr>
            <a:xfrm>
              <a:off x="6974920" y="261711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Oval 372"/>
            <p:cNvSpPr/>
            <p:nvPr/>
          </p:nvSpPr>
          <p:spPr>
            <a:xfrm>
              <a:off x="7188845" y="30680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Oval 373"/>
            <p:cNvSpPr/>
            <p:nvPr/>
          </p:nvSpPr>
          <p:spPr>
            <a:xfrm>
              <a:off x="6653807" y="31316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Oval 374"/>
            <p:cNvSpPr/>
            <p:nvPr/>
          </p:nvSpPr>
          <p:spPr>
            <a:xfrm>
              <a:off x="7046920" y="32120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Oval 375"/>
            <p:cNvSpPr/>
            <p:nvPr/>
          </p:nvSpPr>
          <p:spPr>
            <a:xfrm>
              <a:off x="6867631" y="32924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Oval 376"/>
            <p:cNvSpPr/>
            <p:nvPr/>
          </p:nvSpPr>
          <p:spPr>
            <a:xfrm>
              <a:off x="6835934" y="28268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Oval 377"/>
            <p:cNvSpPr/>
            <p:nvPr/>
          </p:nvSpPr>
          <p:spPr>
            <a:xfrm>
              <a:off x="6574922" y="298766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Oval 378"/>
            <p:cNvSpPr/>
            <p:nvPr/>
          </p:nvSpPr>
          <p:spPr>
            <a:xfrm>
              <a:off x="3614497" y="37414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Oval 379"/>
            <p:cNvSpPr/>
            <p:nvPr/>
          </p:nvSpPr>
          <p:spPr>
            <a:xfrm>
              <a:off x="3766897" y="38938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Oval 380"/>
            <p:cNvSpPr/>
            <p:nvPr/>
          </p:nvSpPr>
          <p:spPr>
            <a:xfrm>
              <a:off x="3919297" y="40462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Oval 381"/>
            <p:cNvSpPr/>
            <p:nvPr/>
          </p:nvSpPr>
          <p:spPr>
            <a:xfrm>
              <a:off x="4215912" y="372019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3" name="Oval 382"/>
            <p:cNvSpPr/>
            <p:nvPr/>
          </p:nvSpPr>
          <p:spPr>
            <a:xfrm>
              <a:off x="4224097" y="43510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4" name="Oval 383"/>
            <p:cNvSpPr/>
            <p:nvPr/>
          </p:nvSpPr>
          <p:spPr>
            <a:xfrm>
              <a:off x="3984610" y="38373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5" name="Oval 384"/>
            <p:cNvSpPr/>
            <p:nvPr/>
          </p:nvSpPr>
          <p:spPr>
            <a:xfrm>
              <a:off x="4089298" y="391954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6" name="Oval 385"/>
            <p:cNvSpPr/>
            <p:nvPr/>
          </p:nvSpPr>
          <p:spPr>
            <a:xfrm>
              <a:off x="3999697" y="360365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7" name="Oval 386"/>
            <p:cNvSpPr/>
            <p:nvPr/>
          </p:nvSpPr>
          <p:spPr>
            <a:xfrm>
              <a:off x="4243411" y="40546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8" name="Oval 387"/>
            <p:cNvSpPr/>
            <p:nvPr/>
          </p:nvSpPr>
          <p:spPr>
            <a:xfrm>
              <a:off x="3678584" y="41182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Oval 388"/>
            <p:cNvSpPr/>
            <p:nvPr/>
          </p:nvSpPr>
          <p:spPr>
            <a:xfrm>
              <a:off x="4071697" y="41986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p:cNvSpPr/>
            <p:nvPr/>
          </p:nvSpPr>
          <p:spPr>
            <a:xfrm>
              <a:off x="3892408" y="42790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1" name="Oval 390"/>
            <p:cNvSpPr/>
            <p:nvPr/>
          </p:nvSpPr>
          <p:spPr>
            <a:xfrm>
              <a:off x="3860711" y="381341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2" name="Oval 391"/>
            <p:cNvSpPr/>
            <p:nvPr/>
          </p:nvSpPr>
          <p:spPr>
            <a:xfrm>
              <a:off x="3599699" y="397420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3" name="Oval 392"/>
            <p:cNvSpPr/>
            <p:nvPr/>
          </p:nvSpPr>
          <p:spPr>
            <a:xfrm>
              <a:off x="4427408" y="46267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4" name="Oval 393"/>
            <p:cNvSpPr/>
            <p:nvPr/>
          </p:nvSpPr>
          <p:spPr>
            <a:xfrm>
              <a:off x="4609597" y="47791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Oval 394"/>
            <p:cNvSpPr/>
            <p:nvPr/>
          </p:nvSpPr>
          <p:spPr>
            <a:xfrm>
              <a:off x="4761997" y="49315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Oval 395"/>
            <p:cNvSpPr/>
            <p:nvPr/>
          </p:nvSpPr>
          <p:spPr>
            <a:xfrm>
              <a:off x="5028823" y="46054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Oval 396"/>
            <p:cNvSpPr/>
            <p:nvPr/>
          </p:nvSpPr>
          <p:spPr>
            <a:xfrm>
              <a:off x="5066797" y="52363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Oval 397"/>
            <p:cNvSpPr/>
            <p:nvPr/>
          </p:nvSpPr>
          <p:spPr>
            <a:xfrm>
              <a:off x="4827310" y="472267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Oval 398"/>
            <p:cNvSpPr/>
            <p:nvPr/>
          </p:nvSpPr>
          <p:spPr>
            <a:xfrm>
              <a:off x="4931998" y="48048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Oval 399"/>
            <p:cNvSpPr/>
            <p:nvPr/>
          </p:nvSpPr>
          <p:spPr>
            <a:xfrm>
              <a:off x="4842397" y="448895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Oval 400"/>
            <p:cNvSpPr/>
            <p:nvPr/>
          </p:nvSpPr>
          <p:spPr>
            <a:xfrm>
              <a:off x="5086111" y="49399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Oval 401"/>
            <p:cNvSpPr/>
            <p:nvPr/>
          </p:nvSpPr>
          <p:spPr>
            <a:xfrm>
              <a:off x="4521284" y="50035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p:cNvSpPr/>
            <p:nvPr/>
          </p:nvSpPr>
          <p:spPr>
            <a:xfrm>
              <a:off x="4884608" y="50839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4" name="Oval 403"/>
            <p:cNvSpPr/>
            <p:nvPr/>
          </p:nvSpPr>
          <p:spPr>
            <a:xfrm>
              <a:off x="4705319" y="51643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5" name="Oval 404"/>
            <p:cNvSpPr/>
            <p:nvPr/>
          </p:nvSpPr>
          <p:spPr>
            <a:xfrm>
              <a:off x="4703411" y="46987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6" name="Oval 405"/>
            <p:cNvSpPr/>
            <p:nvPr/>
          </p:nvSpPr>
          <p:spPr>
            <a:xfrm>
              <a:off x="4442399" y="485950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7" name="Oval 406"/>
            <p:cNvSpPr/>
            <p:nvPr/>
          </p:nvSpPr>
          <p:spPr>
            <a:xfrm>
              <a:off x="5661248" y="40753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8" name="Oval 407"/>
            <p:cNvSpPr/>
            <p:nvPr/>
          </p:nvSpPr>
          <p:spPr>
            <a:xfrm>
              <a:off x="5813648" y="42277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 name="Oval 408"/>
            <p:cNvSpPr/>
            <p:nvPr/>
          </p:nvSpPr>
          <p:spPr>
            <a:xfrm>
              <a:off x="5966048" y="43801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 name="Oval 409"/>
            <p:cNvSpPr/>
            <p:nvPr/>
          </p:nvSpPr>
          <p:spPr>
            <a:xfrm>
              <a:off x="6262663" y="40541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1" name="Oval 410"/>
            <p:cNvSpPr/>
            <p:nvPr/>
          </p:nvSpPr>
          <p:spPr>
            <a:xfrm>
              <a:off x="6270848" y="46849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2" name="Oval 411"/>
            <p:cNvSpPr/>
            <p:nvPr/>
          </p:nvSpPr>
          <p:spPr>
            <a:xfrm>
              <a:off x="6001572" y="417131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3" name="Oval 412"/>
            <p:cNvSpPr/>
            <p:nvPr/>
          </p:nvSpPr>
          <p:spPr>
            <a:xfrm>
              <a:off x="6106260" y="425347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4" name="Oval 413"/>
            <p:cNvSpPr/>
            <p:nvPr/>
          </p:nvSpPr>
          <p:spPr>
            <a:xfrm>
              <a:off x="6046448" y="39375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5" name="Oval 414"/>
            <p:cNvSpPr/>
            <p:nvPr/>
          </p:nvSpPr>
          <p:spPr>
            <a:xfrm>
              <a:off x="6290162" y="43885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6" name="Oval 415"/>
            <p:cNvSpPr/>
            <p:nvPr/>
          </p:nvSpPr>
          <p:spPr>
            <a:xfrm>
              <a:off x="5725335" y="44521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7" name="Oval 416"/>
            <p:cNvSpPr/>
            <p:nvPr/>
          </p:nvSpPr>
          <p:spPr>
            <a:xfrm>
              <a:off x="6088659" y="45325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8" name="Oval 417"/>
            <p:cNvSpPr/>
            <p:nvPr/>
          </p:nvSpPr>
          <p:spPr>
            <a:xfrm>
              <a:off x="5939159" y="46129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9" name="Oval 418"/>
            <p:cNvSpPr/>
            <p:nvPr/>
          </p:nvSpPr>
          <p:spPr>
            <a:xfrm>
              <a:off x="5907462" y="41473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0" name="Oval 419"/>
            <p:cNvSpPr/>
            <p:nvPr/>
          </p:nvSpPr>
          <p:spPr>
            <a:xfrm>
              <a:off x="5616661" y="430814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1" name="Oval 420"/>
            <p:cNvSpPr/>
            <p:nvPr/>
          </p:nvSpPr>
          <p:spPr>
            <a:xfrm>
              <a:off x="4820265" y="2942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2" name="Oval 421"/>
            <p:cNvSpPr/>
            <p:nvPr/>
          </p:nvSpPr>
          <p:spPr>
            <a:xfrm>
              <a:off x="5167276" y="300150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3" name="Oval 422"/>
            <p:cNvSpPr/>
            <p:nvPr/>
          </p:nvSpPr>
          <p:spPr>
            <a:xfrm>
              <a:off x="4398120" y="271196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4" name="Oval 423"/>
            <p:cNvSpPr/>
            <p:nvPr/>
          </p:nvSpPr>
          <p:spPr>
            <a:xfrm>
              <a:off x="4368097" y="319042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5" name="Oval 424"/>
            <p:cNvSpPr/>
            <p:nvPr/>
          </p:nvSpPr>
          <p:spPr>
            <a:xfrm>
              <a:off x="4353980" y="348038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6" name="Oval 425"/>
            <p:cNvSpPr/>
            <p:nvPr/>
          </p:nvSpPr>
          <p:spPr>
            <a:xfrm>
              <a:off x="4196461" y="29726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7" name="Oval 426"/>
            <p:cNvSpPr/>
            <p:nvPr/>
          </p:nvSpPr>
          <p:spPr>
            <a:xfrm>
              <a:off x="3962820" y="3277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8" name="Oval 427"/>
            <p:cNvSpPr/>
            <p:nvPr/>
          </p:nvSpPr>
          <p:spPr>
            <a:xfrm>
              <a:off x="7532785" y="44827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9" name="Oval 428"/>
            <p:cNvSpPr/>
            <p:nvPr/>
          </p:nvSpPr>
          <p:spPr>
            <a:xfrm>
              <a:off x="6139284" y="243561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0" name="Oval 429"/>
            <p:cNvSpPr/>
            <p:nvPr/>
          </p:nvSpPr>
          <p:spPr>
            <a:xfrm>
              <a:off x="5587903" y="269678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1" name="Oval 430"/>
            <p:cNvSpPr/>
            <p:nvPr/>
          </p:nvSpPr>
          <p:spPr>
            <a:xfrm>
              <a:off x="5471815" y="295830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2" name="Oval 431"/>
            <p:cNvSpPr/>
            <p:nvPr/>
          </p:nvSpPr>
          <p:spPr>
            <a:xfrm>
              <a:off x="4702433" y="31757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3" name="Oval 432"/>
            <p:cNvSpPr/>
            <p:nvPr/>
          </p:nvSpPr>
          <p:spPr>
            <a:xfrm>
              <a:off x="4571842" y="295830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4" name="Oval 433"/>
            <p:cNvSpPr/>
            <p:nvPr/>
          </p:nvSpPr>
          <p:spPr>
            <a:xfrm>
              <a:off x="4599643" y="281317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5" name="Oval 434"/>
            <p:cNvSpPr/>
            <p:nvPr/>
          </p:nvSpPr>
          <p:spPr>
            <a:xfrm>
              <a:off x="4397772" y="29429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6" name="Oval 435"/>
            <p:cNvSpPr/>
            <p:nvPr/>
          </p:nvSpPr>
          <p:spPr>
            <a:xfrm>
              <a:off x="7808454" y="536764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7" name="Oval 436"/>
            <p:cNvSpPr/>
            <p:nvPr/>
          </p:nvSpPr>
          <p:spPr>
            <a:xfrm>
              <a:off x="4252219" y="216112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8" name="Oval 437"/>
            <p:cNvSpPr/>
            <p:nvPr/>
          </p:nvSpPr>
          <p:spPr>
            <a:xfrm>
              <a:off x="7430874" y="490558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9" name="Oval 438"/>
            <p:cNvSpPr/>
            <p:nvPr/>
          </p:nvSpPr>
          <p:spPr>
            <a:xfrm>
              <a:off x="6981594" y="493150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0" name="Oval 439"/>
            <p:cNvSpPr/>
            <p:nvPr/>
          </p:nvSpPr>
          <p:spPr>
            <a:xfrm>
              <a:off x="6691016" y="488988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Oval 22"/>
          <p:cNvSpPr/>
          <p:nvPr/>
        </p:nvSpPr>
        <p:spPr>
          <a:xfrm>
            <a:off x="3575087" y="3689956"/>
            <a:ext cx="1728638" cy="16839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1" name="Oval 800"/>
          <p:cNvSpPr/>
          <p:nvPr/>
        </p:nvSpPr>
        <p:spPr>
          <a:xfrm rot="2053955">
            <a:off x="6139703" y="1622091"/>
            <a:ext cx="2137464" cy="303271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5" name="TextBox 804"/>
          <p:cNvSpPr txBox="1"/>
          <p:nvPr/>
        </p:nvSpPr>
        <p:spPr>
          <a:xfrm>
            <a:off x="8388753" y="2009753"/>
            <a:ext cx="1763003" cy="369332"/>
          </a:xfrm>
          <a:prstGeom prst="rect">
            <a:avLst/>
          </a:prstGeom>
          <a:noFill/>
        </p:spPr>
        <p:txBody>
          <a:bodyPr wrap="square" rtlCol="0">
            <a:spAutoFit/>
          </a:bodyPr>
          <a:lstStyle/>
          <a:p>
            <a:r>
              <a:rPr lang="en-AU" dirty="0">
                <a:solidFill>
                  <a:srgbClr val="00B050"/>
                </a:solidFill>
              </a:rPr>
              <a:t>Stable Housing</a:t>
            </a:r>
          </a:p>
        </p:txBody>
      </p:sp>
      <p:sp>
        <p:nvSpPr>
          <p:cNvPr id="806" name="TextBox 805"/>
          <p:cNvSpPr txBox="1"/>
          <p:nvPr/>
        </p:nvSpPr>
        <p:spPr>
          <a:xfrm>
            <a:off x="1924779" y="5068332"/>
            <a:ext cx="2231249" cy="369332"/>
          </a:xfrm>
          <a:prstGeom prst="rect">
            <a:avLst/>
          </a:prstGeom>
          <a:noFill/>
        </p:spPr>
        <p:txBody>
          <a:bodyPr wrap="square" rtlCol="0">
            <a:spAutoFit/>
          </a:bodyPr>
          <a:lstStyle/>
          <a:p>
            <a:r>
              <a:rPr lang="en-AU" dirty="0">
                <a:solidFill>
                  <a:srgbClr val="FF0000"/>
                </a:solidFill>
              </a:rPr>
              <a:t>Unstable Housing</a:t>
            </a:r>
          </a:p>
        </p:txBody>
      </p:sp>
    </p:spTree>
    <p:extLst>
      <p:ext uri="{BB962C8B-B14F-4D97-AF65-F5344CB8AC3E}">
        <p14:creationId xmlns:p14="http://schemas.microsoft.com/office/powerpoint/2010/main" val="24149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1"/>
                                        </p:tgtEl>
                                        <p:attrNameLst>
                                          <p:attrName>style.visibility</p:attrName>
                                        </p:attrNameLst>
                                      </p:cBhvr>
                                      <p:to>
                                        <p:strVal val="visible"/>
                                      </p:to>
                                    </p:set>
                                    <p:animEffect transition="in" filter="fade">
                                      <p:cBhvr>
                                        <p:cTn id="10" dur="500"/>
                                        <p:tgtEl>
                                          <p:spTgt spid="8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6"/>
                                        </p:tgtEl>
                                        <p:attrNameLst>
                                          <p:attrName>style.visibility</p:attrName>
                                        </p:attrNameLst>
                                      </p:cBhvr>
                                      <p:to>
                                        <p:strVal val="visible"/>
                                      </p:to>
                                    </p:set>
                                    <p:animEffect transition="in" filter="fade">
                                      <p:cBhvr>
                                        <p:cTn id="16" dur="500"/>
                                        <p:tgtEl>
                                          <p:spTgt spid="8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5"/>
                                        </p:tgtEl>
                                        <p:attrNameLst>
                                          <p:attrName>style.visibility</p:attrName>
                                        </p:attrNameLst>
                                      </p:cBhvr>
                                      <p:to>
                                        <p:strVal val="visible"/>
                                      </p:to>
                                    </p:set>
                                    <p:animEffect transition="in" filter="fade">
                                      <p:cBhvr>
                                        <p:cTn id="19"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01" grpId="0" animBg="1"/>
      <p:bldP spid="805" grpId="0"/>
      <p:bldP spid="80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5" y="1330371"/>
            <a:ext cx="9752831" cy="3925121"/>
          </a:xfrm>
        </p:spPr>
        <p:txBody>
          <a:bodyPr numCol="1">
            <a:noAutofit/>
          </a:bodyPr>
          <a:lstStyle/>
          <a:p>
            <a:pPr marL="0" indent="0">
              <a:buNone/>
            </a:pPr>
            <a:r>
              <a:rPr lang="en-NZ" sz="2400" b="1" dirty="0">
                <a:solidFill>
                  <a:srgbClr val="6094BE"/>
                </a:solidFill>
                <a:latin typeface="Arial"/>
                <a:cs typeface="Arial"/>
              </a:rPr>
              <a:t>“Wellbeing is measurable, teachable and learnable”</a:t>
            </a:r>
          </a:p>
          <a:p>
            <a:endParaRPr lang="en-US" sz="1000" dirty="0"/>
          </a:p>
        </p:txBody>
      </p:sp>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Now</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706" y="2507276"/>
            <a:ext cx="4078587" cy="4078587"/>
          </a:xfrm>
          <a:prstGeom prst="rect">
            <a:avLst/>
          </a:prstGeom>
        </p:spPr>
      </p:pic>
    </p:spTree>
    <p:extLst>
      <p:ext uri="{BB962C8B-B14F-4D97-AF65-F5344CB8AC3E}">
        <p14:creationId xmlns:p14="http://schemas.microsoft.com/office/powerpoint/2010/main" val="1248326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0" y="0"/>
            <a:ext cx="12179190" cy="6858000"/>
          </a:xfrm>
          <a:prstGeom prst="rect">
            <a:avLst/>
          </a:prstGeom>
        </p:spPr>
      </p:pic>
      <p:sp>
        <p:nvSpPr>
          <p:cNvPr id="2" name="Title 1"/>
          <p:cNvSpPr>
            <a:spLocks noGrp="1"/>
          </p:cNvSpPr>
          <p:nvPr>
            <p:ph type="title"/>
          </p:nvPr>
        </p:nvSpPr>
        <p:spPr>
          <a:xfrm>
            <a:off x="1352033" y="626437"/>
            <a:ext cx="9513556" cy="1653705"/>
          </a:xfrm>
          <a:solidFill>
            <a:srgbClr val="2F4E89">
              <a:alpha val="85000"/>
            </a:srgbClr>
          </a:solidFill>
          <a:ln>
            <a:noFill/>
          </a:ln>
        </p:spPr>
        <p:txBody>
          <a:bodyPr>
            <a:normAutofit/>
          </a:bodyPr>
          <a:lstStyle/>
          <a:p>
            <a:pPr algn="ctr"/>
            <a:r>
              <a:rPr lang="en-AU" dirty="0">
                <a:solidFill>
                  <a:schemeClr val="bg1"/>
                </a:solidFill>
              </a:rPr>
              <a:t>Positive mental health and wellbeing </a:t>
            </a:r>
            <a:br>
              <a:rPr lang="en-AU" dirty="0">
                <a:solidFill>
                  <a:schemeClr val="bg1"/>
                </a:solidFill>
              </a:rPr>
            </a:br>
            <a:r>
              <a:rPr lang="en-AU" dirty="0">
                <a:solidFill>
                  <a:schemeClr val="bg1"/>
                </a:solidFill>
              </a:rPr>
              <a:t>for a resilient society.</a:t>
            </a:r>
            <a:endParaRPr lang="en-AU" i="1" dirty="0">
              <a:solidFill>
                <a:schemeClr val="bg1"/>
              </a:solidFill>
            </a:endParaRPr>
          </a:p>
        </p:txBody>
      </p:sp>
      <p:sp>
        <p:nvSpPr>
          <p:cNvPr id="5" name="Rectangle 4"/>
          <p:cNvSpPr/>
          <p:nvPr/>
        </p:nvSpPr>
        <p:spPr>
          <a:xfrm>
            <a:off x="135203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Position South Australia as the State of Wellbeing</a:t>
            </a:r>
          </a:p>
        </p:txBody>
      </p:sp>
      <p:sp>
        <p:nvSpPr>
          <p:cNvPr id="9" name="Rectangle 8"/>
          <p:cNvSpPr/>
          <p:nvPr/>
        </p:nvSpPr>
        <p:spPr>
          <a:xfrm>
            <a:off x="377950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Measure the wellbeing of all South Australians and beyond</a:t>
            </a:r>
          </a:p>
        </p:txBody>
      </p:sp>
      <p:sp>
        <p:nvSpPr>
          <p:cNvPr id="10" name="Rectangle 9"/>
          <p:cNvSpPr/>
          <p:nvPr/>
        </p:nvSpPr>
        <p:spPr>
          <a:xfrm>
            <a:off x="8691229" y="2597787"/>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Generate and publish research on how to build wellbeing efficiently, at scale, across the life course</a:t>
            </a:r>
            <a:endParaRPr lang="en-AU" dirty="0">
              <a:solidFill>
                <a:schemeClr val="bg1"/>
              </a:solidFill>
            </a:endParaRPr>
          </a:p>
        </p:txBody>
      </p:sp>
      <p:sp>
        <p:nvSpPr>
          <p:cNvPr id="11" name="Rectangle 10"/>
          <p:cNvSpPr/>
          <p:nvPr/>
        </p:nvSpPr>
        <p:spPr>
          <a:xfrm>
            <a:off x="6286494" y="2597787"/>
            <a:ext cx="2200940" cy="1990088"/>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Teach, build and embed wellbeing science </a:t>
            </a:r>
          </a:p>
        </p:txBody>
      </p:sp>
      <p:sp>
        <p:nvSpPr>
          <p:cNvPr id="12" name="TextBox 11"/>
          <p:cNvSpPr txBox="1"/>
          <p:nvPr/>
        </p:nvSpPr>
        <p:spPr>
          <a:xfrm>
            <a:off x="1352032" y="4905520"/>
            <a:ext cx="2164609"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LEAD</a:t>
            </a:r>
            <a:r>
              <a:rPr lang="en-AU" b="1" dirty="0">
                <a:sym typeface="Wingdings" panose="05000000000000000000" pitchFamily="2" charset="2"/>
              </a:rPr>
              <a:t>  INITIATE</a:t>
            </a:r>
            <a:endParaRPr lang="en-AU" b="1" dirty="0"/>
          </a:p>
          <a:p>
            <a:endParaRPr lang="en-AU" dirty="0"/>
          </a:p>
        </p:txBody>
      </p:sp>
      <p:sp>
        <p:nvSpPr>
          <p:cNvPr id="13" name="TextBox 12"/>
          <p:cNvSpPr txBox="1"/>
          <p:nvPr/>
        </p:nvSpPr>
        <p:spPr>
          <a:xfrm>
            <a:off x="3780405"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MEASURE</a:t>
            </a:r>
          </a:p>
          <a:p>
            <a:endParaRPr lang="en-AU" dirty="0"/>
          </a:p>
        </p:txBody>
      </p:sp>
      <p:sp>
        <p:nvSpPr>
          <p:cNvPr id="14" name="TextBox 13"/>
          <p:cNvSpPr txBox="1"/>
          <p:nvPr/>
        </p:nvSpPr>
        <p:spPr>
          <a:xfrm>
            <a:off x="6286494"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BUILD </a:t>
            </a:r>
            <a:r>
              <a:rPr lang="en-AU" b="1" dirty="0">
                <a:sym typeface="Wingdings" panose="05000000000000000000" pitchFamily="2" charset="2"/>
              </a:rPr>
              <a:t> </a:t>
            </a:r>
            <a:r>
              <a:rPr lang="en-AU" b="1" dirty="0"/>
              <a:t>EMBED</a:t>
            </a:r>
          </a:p>
          <a:p>
            <a:pPr algn="ctr"/>
            <a:endParaRPr lang="en-AU" b="1" dirty="0"/>
          </a:p>
        </p:txBody>
      </p:sp>
      <p:sp>
        <p:nvSpPr>
          <p:cNvPr id="15" name="TextBox 14"/>
          <p:cNvSpPr txBox="1"/>
          <p:nvPr/>
        </p:nvSpPr>
        <p:spPr>
          <a:xfrm>
            <a:off x="8691229" y="4905520"/>
            <a:ext cx="219998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RESEARCH</a:t>
            </a:r>
          </a:p>
          <a:p>
            <a:pPr algn="ctr"/>
            <a:r>
              <a:rPr lang="en-AU" b="1" dirty="0"/>
              <a:t> </a:t>
            </a:r>
          </a:p>
        </p:txBody>
      </p:sp>
      <p:sp>
        <p:nvSpPr>
          <p:cNvPr id="3" name="Rectangle 2"/>
          <p:cNvSpPr/>
          <p:nvPr/>
        </p:nvSpPr>
        <p:spPr>
          <a:xfrm>
            <a:off x="1352032" y="626437"/>
            <a:ext cx="9513556" cy="16543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8304663" y="348018"/>
            <a:ext cx="184731" cy="369332"/>
          </a:xfrm>
          <a:prstGeom prst="rect">
            <a:avLst/>
          </a:prstGeom>
          <a:noFill/>
        </p:spPr>
        <p:txBody>
          <a:bodyPr wrap="none" rtlCol="0">
            <a:spAutoFit/>
          </a:bodyPr>
          <a:lstStyle/>
          <a:p>
            <a:endParaRPr lang="en-AU" dirty="0"/>
          </a:p>
        </p:txBody>
      </p:sp>
      <p:grpSp>
        <p:nvGrpSpPr>
          <p:cNvPr id="8" name="Group 7"/>
          <p:cNvGrpSpPr/>
          <p:nvPr/>
        </p:nvGrpSpPr>
        <p:grpSpPr>
          <a:xfrm>
            <a:off x="1277990" y="5941962"/>
            <a:ext cx="10017008" cy="787603"/>
            <a:chOff x="1352032" y="6425046"/>
            <a:chExt cx="10017008" cy="787603"/>
          </a:xfrm>
        </p:grpSpPr>
        <p:sp>
          <p:nvSpPr>
            <p:cNvPr id="17" name="TextBox 16"/>
            <p:cNvSpPr txBox="1"/>
            <p:nvPr/>
          </p:nvSpPr>
          <p:spPr>
            <a:xfrm>
              <a:off x="1352032" y="6425046"/>
              <a:ext cx="10017008" cy="787603"/>
            </a:xfrm>
            <a:prstGeom prst="rect">
              <a:avLst/>
            </a:prstGeom>
            <a:solidFill>
              <a:schemeClr val="bg1">
                <a:alpha val="59000"/>
              </a:schemeClr>
            </a:solidFill>
            <a:ln>
              <a:solidFill>
                <a:schemeClr val="bg1"/>
              </a:solidFill>
            </a:ln>
          </p:spPr>
          <p:txBody>
            <a:bodyPr wrap="square" rtlCol="0">
              <a:spAutoFit/>
            </a:bodyPr>
            <a:lstStyle/>
            <a:p>
              <a:endParaRPr lang="en-AU" dirty="0"/>
            </a:p>
          </p:txBody>
        </p:sp>
        <p:sp>
          <p:nvSpPr>
            <p:cNvPr id="16" name="TextBox 15"/>
            <p:cNvSpPr txBox="1"/>
            <p:nvPr/>
          </p:nvSpPr>
          <p:spPr>
            <a:xfrm>
              <a:off x="1352032" y="6516740"/>
              <a:ext cx="10017008" cy="477054"/>
            </a:xfrm>
            <a:prstGeom prst="rect">
              <a:avLst/>
            </a:prstGeom>
            <a:noFill/>
          </p:spPr>
          <p:txBody>
            <a:bodyPr wrap="square" rtlCol="0">
              <a:spAutoFit/>
            </a:bodyPr>
            <a:lstStyle/>
            <a:p>
              <a:pPr algn="ctr"/>
              <a:r>
                <a:rPr lang="en-AU" sz="2500" b="1" dirty="0"/>
                <a:t>Organisations, Government, Schools, Ageing, Youth, Community</a:t>
              </a:r>
            </a:p>
          </p:txBody>
        </p:sp>
      </p:grpSp>
    </p:spTree>
    <p:extLst>
      <p:ext uri="{BB962C8B-B14F-4D97-AF65-F5344CB8AC3E}">
        <p14:creationId xmlns:p14="http://schemas.microsoft.com/office/powerpoint/2010/main" val="16575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anim calcmode="lin" valueType="num">
                                      <p:cBhvr>
                                        <p:cTn id="58" dur="500" fill="hold"/>
                                        <p:tgtEl>
                                          <p:spTgt spid="15"/>
                                        </p:tgtEl>
                                        <p:attrNameLst>
                                          <p:attrName>ppt_x</p:attrName>
                                        </p:attrNameLst>
                                      </p:cBhvr>
                                      <p:tavLst>
                                        <p:tav tm="0">
                                          <p:val>
                                            <p:strVal val="#ppt_x"/>
                                          </p:val>
                                        </p:tav>
                                        <p:tav tm="100000">
                                          <p:val>
                                            <p:strVal val="#ppt_x"/>
                                          </p:val>
                                        </p:tav>
                                      </p:tavLst>
                                    </p:anim>
                                    <p:anim calcmode="lin" valueType="num">
                                      <p:cBhvr>
                                        <p:cTn id="5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P spid="11" grpId="0" animBg="1"/>
      <p:bldP spid="12" grpId="0" animBg="1"/>
      <p:bldP spid="13" grpId="0" animBg="1"/>
      <p:bldP spid="14" grpId="0" animBg="1"/>
      <p:bldP spid="15"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348658"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psychology? </a:t>
            </a:r>
          </a:p>
          <a:p>
            <a:pPr>
              <a:spcAft>
                <a:spcPts val="600"/>
              </a:spcAft>
            </a:pPr>
            <a:r>
              <a:rPr lang="en-AU" sz="2000" dirty="0">
                <a:latin typeface="Arial"/>
                <a:cs typeface="Arial"/>
              </a:rPr>
              <a:t>"</a:t>
            </a:r>
            <a:r>
              <a:rPr lang="en-AU" sz="2000" i="1" dirty="0">
                <a:latin typeface="Arial"/>
                <a:cs typeface="Arial"/>
              </a:rPr>
              <a:t>There are two complementary strategies for improving the human condition. One is to relieve what is negative in life; the other is to strengthen what is positive. Mainstream psychology focuses largely on the first strategy; Positive Psychology emphasizes the second</a:t>
            </a:r>
            <a:r>
              <a:rPr lang="en-AU" sz="2000" dirty="0">
                <a:latin typeface="Arial"/>
                <a:cs typeface="Arial"/>
              </a:rPr>
              <a:t>" - </a:t>
            </a:r>
            <a:r>
              <a:rPr lang="en-AU" sz="2000" dirty="0">
                <a:solidFill>
                  <a:srgbClr val="5FCBEF"/>
                </a:solidFill>
                <a:latin typeface="Arial"/>
                <a:cs typeface="Arial"/>
              </a:rPr>
              <a:t>Martin Seligman</a:t>
            </a:r>
          </a:p>
          <a:p>
            <a:pPr>
              <a:spcAft>
                <a:spcPts val="600"/>
              </a:spcAft>
            </a:pPr>
            <a:r>
              <a:rPr lang="en-AU" sz="2000" dirty="0">
                <a:latin typeface="Arial"/>
                <a:cs typeface="Arial"/>
              </a:rPr>
              <a:t>"</a:t>
            </a:r>
            <a:r>
              <a:rPr lang="en-AU" sz="2000" i="1" dirty="0">
                <a:latin typeface="Arial"/>
                <a:cs typeface="Arial"/>
              </a:rPr>
              <a:t>Positive psychology is the scientific study of what enables individuals and communities to thrive</a:t>
            </a:r>
            <a:r>
              <a:rPr lang="en-AU" sz="2000" dirty="0">
                <a:latin typeface="Arial"/>
                <a:cs typeface="Arial"/>
              </a:rPr>
              <a:t>" - </a:t>
            </a:r>
            <a:r>
              <a:rPr lang="en-AU" sz="2000" dirty="0">
                <a:solidFill>
                  <a:srgbClr val="5FCBEF"/>
                </a:solidFill>
                <a:latin typeface="Arial"/>
                <a:cs typeface="Arial"/>
              </a:rPr>
              <a:t>International Positive Psychology Association</a:t>
            </a:r>
            <a:r>
              <a:rPr lang="en-AU" sz="2000" dirty="0">
                <a:latin typeface="Arial"/>
                <a:cs typeface="Arial"/>
              </a:rPr>
              <a:t>.</a:t>
            </a:r>
          </a:p>
          <a:p>
            <a:pPr>
              <a:spcAft>
                <a:spcPts val="600"/>
              </a:spcAft>
            </a:pPr>
            <a:r>
              <a:rPr lang="en-AU" sz="2000" dirty="0">
                <a:latin typeface="Arial"/>
                <a:cs typeface="Arial"/>
              </a:rPr>
              <a:t>Positive psychology is the study of topics as diverse as happiness, optimism, hope, flow, meaning, subjective wellbeing and personal growth.</a:t>
            </a:r>
          </a:p>
          <a:p>
            <a:pPr>
              <a:spcAft>
                <a:spcPts val="600"/>
              </a:spcAft>
            </a:pPr>
            <a:r>
              <a:rPr lang="en-AU" sz="2000" dirty="0">
                <a:latin typeface="Arial"/>
                <a:cs typeface="Arial"/>
              </a:rPr>
              <a:t>Positive psychology is a branch of psychology that conducts scientific inquiry into the factors that help individuals, communities and organisations thrive.</a:t>
            </a:r>
          </a:p>
          <a:p>
            <a:pPr>
              <a:spcAft>
                <a:spcPts val="600"/>
              </a:spcAft>
            </a:pPr>
            <a:endParaRPr lang="en-AU" sz="2000" dirty="0">
              <a:latin typeface="Arial"/>
              <a:cs typeface="Arial"/>
            </a:endParaRPr>
          </a:p>
          <a:p>
            <a:pPr>
              <a:spcAft>
                <a:spcPts val="600"/>
              </a:spcAft>
            </a:pPr>
            <a:endParaRPr lang="en-NZ" sz="2000" dirty="0">
              <a:latin typeface="Arial"/>
              <a:cs typeface="Arial"/>
            </a:endParaRPr>
          </a:p>
          <a:p>
            <a:endParaRPr lang="en-US" sz="1000" dirty="0"/>
          </a:p>
        </p:txBody>
      </p:sp>
      <p:sp>
        <p:nvSpPr>
          <p:cNvPr id="8" name="TextBox 7"/>
          <p:cNvSpPr txBox="1"/>
          <p:nvPr/>
        </p:nvSpPr>
        <p:spPr>
          <a:xfrm>
            <a:off x="517237" y="186268"/>
            <a:ext cx="9752830" cy="646331"/>
          </a:xfrm>
          <a:prstGeom prst="rect">
            <a:avLst/>
          </a:prstGeom>
          <a:noFill/>
        </p:spPr>
        <p:txBody>
          <a:bodyPr wrap="square" rtlCol="0">
            <a:spAutoFit/>
          </a:bodyPr>
          <a:lstStyle/>
          <a:p>
            <a:r>
              <a:rPr lang="en-AU" sz="3600" dirty="0">
                <a:solidFill>
                  <a:schemeClr val="bg1"/>
                </a:solidFill>
                <a:latin typeface="Arial"/>
                <a:cs typeface="Arial"/>
              </a:rPr>
              <a:t>Positive psychology</a:t>
            </a:r>
          </a:p>
        </p:txBody>
      </p:sp>
    </p:spTree>
    <p:extLst>
      <p:ext uri="{BB962C8B-B14F-4D97-AF65-F5344CB8AC3E}">
        <p14:creationId xmlns:p14="http://schemas.microsoft.com/office/powerpoint/2010/main" val="1778764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p:cNvSpPr>
            <a:spLocks noGrp="1"/>
          </p:cNvSpPr>
          <p:nvPr>
            <p:ph type="title"/>
          </p:nvPr>
        </p:nvSpPr>
        <p:spPr>
          <a:xfrm>
            <a:off x="137160" y="330332"/>
            <a:ext cx="11917680" cy="1325563"/>
          </a:xfrm>
        </p:spPr>
        <p:txBody>
          <a:bodyPr>
            <a:noAutofit/>
          </a:bodyPr>
          <a:lstStyle/>
          <a:p>
            <a:pPr algn="ctr"/>
            <a:r>
              <a:rPr lang="en-AU" sz="3600" b="1" dirty="0">
                <a:latin typeface="Arial" panose="020B0604020202020204" pitchFamily="34" charset="0"/>
                <a:cs typeface="Arial" panose="020B0604020202020204" pitchFamily="34" charset="0"/>
              </a:rPr>
              <a:t>RESULTS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Auto-manufacturing industry</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31080" y="1711760"/>
            <a:ext cx="2529840" cy="1207349"/>
          </a:xfrm>
        </p:spPr>
      </p:pic>
      <p:pic>
        <p:nvPicPr>
          <p:cNvPr id="10" name="Picture 9"/>
          <p:cNvPicPr>
            <a:picLocks noChangeAspect="1"/>
          </p:cNvPicPr>
          <p:nvPr/>
        </p:nvPicPr>
        <p:blipFill>
          <a:blip r:embed="rId5"/>
          <a:stretch>
            <a:fillRect/>
          </a:stretch>
        </p:blipFill>
        <p:spPr>
          <a:xfrm>
            <a:off x="715107" y="2974975"/>
            <a:ext cx="11016427" cy="3584759"/>
          </a:xfrm>
          <a:prstGeom prst="rect">
            <a:avLst/>
          </a:prstGeom>
        </p:spPr>
      </p:pic>
    </p:spTree>
    <p:extLst>
      <p:ext uri="{BB962C8B-B14F-4D97-AF65-F5344CB8AC3E}">
        <p14:creationId xmlns:p14="http://schemas.microsoft.com/office/powerpoint/2010/main" val="377526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Insight into drivers…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 name="Picture 1">
            <a:extLst>
              <a:ext uri="{FF2B5EF4-FFF2-40B4-BE49-F238E27FC236}">
                <a16:creationId xmlns:a16="http://schemas.microsoft.com/office/drawing/2014/main" id="{AC9F8179-61CD-4FE1-9351-AB893E547532}"/>
              </a:ext>
            </a:extLst>
          </p:cNvPr>
          <p:cNvPicPr>
            <a:picLocks noChangeAspect="1"/>
          </p:cNvPicPr>
          <p:nvPr/>
        </p:nvPicPr>
        <p:blipFill rotWithShape="1">
          <a:blip r:embed="rId3"/>
          <a:srcRect l="24729" t="19083" r="8466" b="14250"/>
          <a:stretch/>
        </p:blipFill>
        <p:spPr>
          <a:xfrm>
            <a:off x="1321270" y="1167898"/>
            <a:ext cx="9960265" cy="5591122"/>
          </a:xfrm>
          <a:prstGeom prst="rect">
            <a:avLst/>
          </a:prstGeom>
        </p:spPr>
      </p:pic>
    </p:spTree>
    <p:extLst>
      <p:ext uri="{BB962C8B-B14F-4D97-AF65-F5344CB8AC3E}">
        <p14:creationId xmlns:p14="http://schemas.microsoft.com/office/powerpoint/2010/main" val="1794239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endParaRPr lang="en-NZ" sz="1600" dirty="0">
              <a:latin typeface="Arial"/>
              <a:cs typeface="Arial"/>
            </a:endParaRP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p>
          <a:p>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200" dirty="0">
                <a:latin typeface="Arial"/>
                <a:cs typeface="Arial"/>
              </a:rPr>
              <a:t>Credit: This exercise was developed by Justin Robinson, Head of Positive Education at Geelong </a:t>
            </a:r>
            <a:r>
              <a:rPr lang="en-NZ" sz="1200" dirty="0" err="1">
                <a:latin typeface="Arial"/>
                <a:cs typeface="Arial"/>
              </a:rPr>
              <a:t>Grammer</a:t>
            </a:r>
            <a:r>
              <a:rPr lang="en-NZ" sz="1200" dirty="0">
                <a:latin typeface="Arial"/>
                <a:cs typeface="Arial"/>
              </a:rPr>
              <a:t> School in Australia</a:t>
            </a:r>
            <a:endParaRPr lang="en-US"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Tool</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3070283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6"/>
            <a:ext cx="11198593" cy="2501423"/>
          </a:xfrm>
        </p:spPr>
        <p:txBody>
          <a:bodyPr>
            <a:normAutofit fontScale="55000" lnSpcReduction="20000"/>
          </a:bodyPr>
          <a:lstStyle/>
          <a:p>
            <a:r>
              <a:rPr lang="en-AU" sz="5100" dirty="0">
                <a:solidFill>
                  <a:schemeClr val="accent1">
                    <a:lumMod val="75000"/>
                  </a:schemeClr>
                </a:solidFill>
                <a:latin typeface="Arial"/>
                <a:cs typeface="Arial"/>
              </a:rPr>
              <a:t>Thank you</a:t>
            </a:r>
          </a:p>
          <a:p>
            <a:endParaRPr lang="en-US" sz="3800" dirty="0">
              <a:latin typeface="Arial"/>
              <a:cs typeface="Arial"/>
            </a:endParaRPr>
          </a:p>
          <a:p>
            <a:r>
              <a:rPr lang="en-US" sz="3800" dirty="0">
                <a:latin typeface="Arial"/>
                <a:cs typeface="Arial"/>
              </a:rPr>
              <a:t>Dr Aaron Jarden &amp; Matt </a:t>
            </a:r>
            <a:r>
              <a:rPr lang="en-US" sz="3800" dirty="0" err="1">
                <a:latin typeface="Arial"/>
                <a:cs typeface="Arial"/>
              </a:rPr>
              <a:t>Iaseillo</a:t>
            </a:r>
            <a:endParaRPr lang="en-US" sz="2800" i="1" dirty="0">
              <a:latin typeface="Arial"/>
              <a:cs typeface="Arial"/>
            </a:endParaRPr>
          </a:p>
          <a:p>
            <a:endParaRPr lang="en-US" sz="2800" dirty="0">
              <a:latin typeface="Arial"/>
              <a:cs typeface="Arial"/>
            </a:endParaRPr>
          </a:p>
          <a:p>
            <a:r>
              <a:rPr lang="en-US" sz="2800" dirty="0">
                <a:latin typeface="Arial"/>
                <a:cs typeface="Arial"/>
              </a:rPr>
              <a:t>aaron.jarden@sahmri.com</a:t>
            </a:r>
          </a:p>
          <a:p>
            <a:endParaRPr lang="en-US" sz="2800" dirty="0">
              <a:latin typeface="Arial"/>
              <a:cs typeface="Arial"/>
            </a:endParaRPr>
          </a:p>
          <a:p>
            <a:endParaRPr lang="en-US" sz="2000" dirty="0">
              <a:latin typeface="Arial"/>
              <a:cs typeface="Arial"/>
            </a:endParaRPr>
          </a:p>
          <a:p>
            <a:r>
              <a:rPr lang="en-US" sz="2000" dirty="0">
                <a:latin typeface="Arial"/>
                <a:cs typeface="Arial"/>
              </a:rPr>
              <a:t>5</a:t>
            </a:r>
            <a:r>
              <a:rPr lang="en-US" sz="2000" baseline="30000" dirty="0">
                <a:latin typeface="Arial"/>
                <a:cs typeface="Arial"/>
              </a:rPr>
              <a:t>th</a:t>
            </a:r>
            <a:r>
              <a:rPr lang="en-US" sz="2000" dirty="0">
                <a:latin typeface="Arial"/>
                <a:cs typeface="Arial"/>
              </a:rPr>
              <a:t> December 2017</a:t>
            </a:r>
          </a:p>
          <a:p>
            <a:endParaRPr lang="en-US" sz="2000" dirty="0">
              <a:latin typeface="Arial"/>
              <a:cs typeface="Arial"/>
            </a:endParaRPr>
          </a:p>
          <a:p>
            <a:r>
              <a:rPr lang="en-NZ" sz="2100"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pic>
        <p:nvPicPr>
          <p:cNvPr id="5" name="Picture 4">
            <a:extLst>
              <a:ext uri="{FF2B5EF4-FFF2-40B4-BE49-F238E27FC236}">
                <a16:creationId xmlns:a16="http://schemas.microsoft.com/office/drawing/2014/main" id="{DCEBBE79-98B6-49F8-943F-E7D9127D6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585" y="5327515"/>
            <a:ext cx="1042338" cy="1042338"/>
          </a:xfrm>
          <a:prstGeom prst="rect">
            <a:avLst/>
          </a:prstGeom>
        </p:spPr>
      </p:pic>
      <p:pic>
        <p:nvPicPr>
          <p:cNvPr id="7" name="Picture 6">
            <a:extLst>
              <a:ext uri="{FF2B5EF4-FFF2-40B4-BE49-F238E27FC236}">
                <a16:creationId xmlns:a16="http://schemas.microsoft.com/office/drawing/2014/main" id="{26BA9140-8446-4045-8A1D-4FB05180A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597824" y="5327515"/>
            <a:ext cx="1042338" cy="1042338"/>
          </a:xfrm>
          <a:prstGeom prst="rect">
            <a:avLst/>
          </a:prstGeom>
        </p:spPr>
      </p:pic>
    </p:spTree>
    <p:extLst>
      <p:ext uri="{BB962C8B-B14F-4D97-AF65-F5344CB8AC3E}">
        <p14:creationId xmlns:p14="http://schemas.microsoft.com/office/powerpoint/2010/main" val="380460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8" y="1330371"/>
            <a:ext cx="3715398"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psychology? </a:t>
            </a:r>
          </a:p>
          <a:p>
            <a:pPr>
              <a:spcAft>
                <a:spcPts val="600"/>
              </a:spcAft>
            </a:pPr>
            <a:r>
              <a:rPr lang="en-AU" sz="2000" dirty="0">
                <a:latin typeface="Arial"/>
                <a:cs typeface="Arial"/>
              </a:rPr>
              <a:t>Positive psychology aims to expand psychology from its focus on repairing the negatives in life to </a:t>
            </a:r>
            <a:r>
              <a:rPr lang="en-AU" sz="2000" dirty="0">
                <a:solidFill>
                  <a:srgbClr val="00B0F0"/>
                </a:solidFill>
                <a:latin typeface="Arial"/>
                <a:cs typeface="Arial"/>
              </a:rPr>
              <a:t>also</a:t>
            </a:r>
            <a:r>
              <a:rPr lang="en-AU" sz="2000" dirty="0">
                <a:latin typeface="Arial"/>
                <a:cs typeface="Arial"/>
              </a:rPr>
              <a:t> promoting the positives in life.</a:t>
            </a:r>
          </a:p>
          <a:p>
            <a:endParaRPr lang="en-US" sz="1000" dirty="0"/>
          </a:p>
        </p:txBody>
      </p:sp>
      <p:sp>
        <p:nvSpPr>
          <p:cNvPr id="8" name="TextBox 7"/>
          <p:cNvSpPr txBox="1"/>
          <p:nvPr/>
        </p:nvSpPr>
        <p:spPr>
          <a:xfrm>
            <a:off x="517237" y="186268"/>
            <a:ext cx="9752830" cy="646331"/>
          </a:xfrm>
          <a:prstGeom prst="rect">
            <a:avLst/>
          </a:prstGeom>
          <a:noFill/>
        </p:spPr>
        <p:txBody>
          <a:bodyPr wrap="square" rtlCol="0">
            <a:spAutoFit/>
          </a:bodyPr>
          <a:lstStyle/>
          <a:p>
            <a:r>
              <a:rPr lang="en-AU" sz="3600" dirty="0">
                <a:solidFill>
                  <a:schemeClr val="bg1"/>
                </a:solidFill>
                <a:latin typeface="Arial"/>
                <a:cs typeface="Arial"/>
              </a:rPr>
              <a:t>Positive psychology</a:t>
            </a:r>
          </a:p>
        </p:txBody>
      </p:sp>
      <p:pic>
        <p:nvPicPr>
          <p:cNvPr id="5" name="Picture 4">
            <a:extLst>
              <a:ext uri="{FF2B5EF4-FFF2-40B4-BE49-F238E27FC236}">
                <a16:creationId xmlns:a16="http://schemas.microsoft.com/office/drawing/2014/main" id="{058C3DEC-B7B3-45E5-A46A-DDF547595B1A}"/>
              </a:ext>
            </a:extLst>
          </p:cNvPr>
          <p:cNvPicPr>
            <a:picLocks noChangeAspect="1"/>
          </p:cNvPicPr>
          <p:nvPr/>
        </p:nvPicPr>
        <p:blipFill rotWithShape="1">
          <a:blip r:embed="rId3"/>
          <a:srcRect l="16700" t="11840" r="15350" b="7623"/>
          <a:stretch/>
        </p:blipFill>
        <p:spPr>
          <a:xfrm>
            <a:off x="4392891" y="1075706"/>
            <a:ext cx="7799109" cy="5777463"/>
          </a:xfrm>
          <a:prstGeom prst="rect">
            <a:avLst/>
          </a:prstGeom>
        </p:spPr>
      </p:pic>
      <p:sp>
        <p:nvSpPr>
          <p:cNvPr id="2" name="Rectangle 1">
            <a:extLst>
              <a:ext uri="{FF2B5EF4-FFF2-40B4-BE49-F238E27FC236}">
                <a16:creationId xmlns:a16="http://schemas.microsoft.com/office/drawing/2014/main" id="{B1FA4164-17C7-4B46-898F-1273C137846A}"/>
              </a:ext>
            </a:extLst>
          </p:cNvPr>
          <p:cNvSpPr/>
          <p:nvPr/>
        </p:nvSpPr>
        <p:spPr>
          <a:xfrm>
            <a:off x="6054571" y="4843604"/>
            <a:ext cx="390617" cy="1585771"/>
          </a:xfrm>
          <a:prstGeom prst="rect">
            <a:avLst/>
          </a:prstGeom>
          <a:solidFill>
            <a:schemeClr val="tx2">
              <a:lumMod val="60000"/>
              <a:lumOff val="40000"/>
            </a:schemeClr>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7410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8655043"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psychotherapy? </a:t>
            </a:r>
          </a:p>
          <a:p>
            <a:pPr>
              <a:spcAft>
                <a:spcPts val="600"/>
              </a:spcAft>
            </a:pPr>
            <a:r>
              <a:rPr lang="en-AU" sz="2000" dirty="0">
                <a:latin typeface="Arial"/>
                <a:cs typeface="Arial"/>
              </a:rPr>
              <a:t>Also called </a:t>
            </a:r>
            <a:r>
              <a:rPr lang="en-AU" sz="2000" dirty="0">
                <a:solidFill>
                  <a:srgbClr val="3381BE"/>
                </a:solidFill>
                <a:latin typeface="Arial"/>
                <a:cs typeface="Arial"/>
              </a:rPr>
              <a:t>positive clinical psychology</a:t>
            </a:r>
            <a:r>
              <a:rPr lang="en-AU" sz="2000" dirty="0">
                <a:latin typeface="Arial"/>
                <a:cs typeface="Arial"/>
              </a:rPr>
              <a:t>. </a:t>
            </a:r>
          </a:p>
          <a:p>
            <a:pPr>
              <a:spcAft>
                <a:spcPts val="600"/>
              </a:spcAft>
            </a:pPr>
            <a:r>
              <a:rPr lang="en-AU" sz="2000" dirty="0">
                <a:latin typeface="Arial"/>
                <a:cs typeface="Arial"/>
              </a:rPr>
              <a:t>Positive Psychotherapy (PPT) is a therapeutic endeavour within positive psychology to broaden the scope of traditional psychotherapy. </a:t>
            </a:r>
            <a:r>
              <a:rPr lang="en-AU" sz="2000" dirty="0">
                <a:solidFill>
                  <a:srgbClr val="3381BE"/>
                </a:solidFill>
                <a:latin typeface="Arial"/>
                <a:cs typeface="Arial"/>
              </a:rPr>
              <a:t>Its central premise is to address positive resources of clients such as positive emotions, character strengths and meaning - </a:t>
            </a:r>
            <a:r>
              <a:rPr lang="en-AU" sz="2000" dirty="0">
                <a:latin typeface="Arial"/>
                <a:cs typeface="Arial"/>
              </a:rPr>
              <a:t>in addition to treating symptoms - in treating psychopathology. </a:t>
            </a:r>
          </a:p>
          <a:p>
            <a:pPr>
              <a:spcAft>
                <a:spcPts val="600"/>
              </a:spcAft>
            </a:pPr>
            <a:r>
              <a:rPr lang="en-AU" sz="2000" dirty="0">
                <a:latin typeface="Arial"/>
                <a:cs typeface="Arial"/>
              </a:rPr>
              <a:t>Accentuating positive resources may serve clients best not when life is easy, but when life is difficult. </a:t>
            </a:r>
          </a:p>
          <a:p>
            <a:pPr>
              <a:spcAft>
                <a:spcPts val="600"/>
              </a:spcAft>
            </a:pPr>
            <a:r>
              <a:rPr lang="en-AU" sz="2000" dirty="0">
                <a:latin typeface="Arial"/>
                <a:cs typeface="Arial"/>
              </a:rPr>
              <a:t>(</a:t>
            </a:r>
            <a:r>
              <a:rPr lang="en-AU" sz="2000" dirty="0">
                <a:latin typeface="Arial"/>
                <a:cs typeface="Arial"/>
                <a:hlinkClick r:id="rId3"/>
              </a:rPr>
              <a:t>http://tayyabrashid.com/pdf/ppt.pdf</a:t>
            </a:r>
            <a:r>
              <a:rPr lang="en-AU" sz="2000" dirty="0">
                <a:latin typeface="Arial"/>
                <a:cs typeface="Arial"/>
              </a:rPr>
              <a:t>) or </a:t>
            </a:r>
          </a:p>
          <a:p>
            <a:pPr>
              <a:spcAft>
                <a:spcPts val="600"/>
              </a:spcAft>
            </a:pPr>
            <a:endParaRPr lang="en-AU" sz="1800" dirty="0">
              <a:latin typeface="Arial"/>
              <a:cs typeface="Arial"/>
            </a:endParaRPr>
          </a:p>
          <a:p>
            <a:pPr>
              <a:spcAft>
                <a:spcPts val="600"/>
              </a:spcAft>
            </a:pPr>
            <a:endParaRPr lang="en-AU" sz="1800" dirty="0">
              <a:latin typeface="Arial"/>
              <a:cs typeface="Arial"/>
            </a:endParaRP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psychotherapy </a:t>
            </a:r>
          </a:p>
        </p:txBody>
      </p:sp>
      <p:pic>
        <p:nvPicPr>
          <p:cNvPr id="1026" name="Picture 2" descr="https://pictures.abebooks.com/isbn/9781138182875-us.jpg">
            <a:extLst>
              <a:ext uri="{FF2B5EF4-FFF2-40B4-BE49-F238E27FC236}">
                <a16:creationId xmlns:a16="http://schemas.microsoft.com/office/drawing/2014/main" id="{FBFE2BA9-9B1C-45C1-AEA9-8F7133B28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943" y="1103709"/>
            <a:ext cx="2158057" cy="3048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1w7fb2mkkr3kw.cloudfront.net/assets/images/book/lrg/9781/1075/9781107543058.jpg">
            <a:extLst>
              <a:ext uri="{FF2B5EF4-FFF2-40B4-BE49-F238E27FC236}">
                <a16:creationId xmlns:a16="http://schemas.microsoft.com/office/drawing/2014/main" id="{871491D5-B59E-4A43-999F-34E3F0FAA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356" y="4236653"/>
            <a:ext cx="1743196" cy="262134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E409119D-E6C1-4483-A2DE-E73B14BBE251}"/>
              </a:ext>
            </a:extLst>
          </p:cNvPr>
          <p:cNvCxnSpPr/>
          <p:nvPr/>
        </p:nvCxnSpPr>
        <p:spPr>
          <a:xfrm>
            <a:off x="5504507" y="4923311"/>
            <a:ext cx="46444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60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752831"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psychotherapy? </a:t>
            </a:r>
          </a:p>
          <a:p>
            <a:pPr>
              <a:spcAft>
                <a:spcPts val="600"/>
              </a:spcAft>
            </a:pPr>
            <a:r>
              <a:rPr lang="en-AU" sz="2000" dirty="0">
                <a:latin typeface="Arial"/>
                <a:cs typeface="Arial"/>
              </a:rPr>
              <a:t>Positive psychotherapy is based on three assumptions (Rashid &amp; Seligman, 2013). </a:t>
            </a:r>
          </a:p>
          <a:p>
            <a:pPr lvl="1">
              <a:spcAft>
                <a:spcPts val="600"/>
              </a:spcAft>
              <a:buFont typeface="+mj-lt"/>
              <a:buAutoNum type="arabicPeriod"/>
            </a:pPr>
            <a:r>
              <a:rPr lang="en-AU" sz="2000" dirty="0">
                <a:latin typeface="Arial"/>
                <a:cs typeface="Arial"/>
              </a:rPr>
              <a:t>First, </a:t>
            </a:r>
            <a:r>
              <a:rPr lang="en-AU" sz="2000" dirty="0">
                <a:solidFill>
                  <a:srgbClr val="3381BE"/>
                </a:solidFill>
                <a:latin typeface="Arial"/>
                <a:cs typeface="Arial"/>
              </a:rPr>
              <a:t>clients inherently desire growth, fulfillment and happiness </a:t>
            </a:r>
            <a:r>
              <a:rPr lang="en-AU" sz="2000" dirty="0">
                <a:latin typeface="Arial"/>
                <a:cs typeface="Arial"/>
              </a:rPr>
              <a:t>instead of </a:t>
            </a:r>
            <a:r>
              <a:rPr lang="en-AU" sz="2000" dirty="0">
                <a:solidFill>
                  <a:srgbClr val="3381BE"/>
                </a:solidFill>
                <a:latin typeface="Arial"/>
                <a:cs typeface="Arial"/>
              </a:rPr>
              <a:t>just</a:t>
            </a:r>
            <a:r>
              <a:rPr lang="en-AU" sz="2000" dirty="0">
                <a:latin typeface="Arial"/>
                <a:cs typeface="Arial"/>
              </a:rPr>
              <a:t> seeking to avoid misery, worry and anxiety. </a:t>
            </a:r>
          </a:p>
          <a:p>
            <a:pPr lvl="1">
              <a:spcAft>
                <a:spcPts val="600"/>
              </a:spcAft>
              <a:buFont typeface="+mj-lt"/>
              <a:buAutoNum type="arabicPeriod"/>
            </a:pPr>
            <a:r>
              <a:rPr lang="en-AU" sz="2000" dirty="0">
                <a:latin typeface="Arial"/>
                <a:cs typeface="Arial"/>
              </a:rPr>
              <a:t>Second, </a:t>
            </a:r>
            <a:r>
              <a:rPr lang="en-AU" sz="2000" dirty="0">
                <a:solidFill>
                  <a:srgbClr val="3381BE"/>
                </a:solidFill>
                <a:latin typeface="Arial"/>
                <a:cs typeface="Arial"/>
              </a:rPr>
              <a:t>positive resources such as strengths are authentic </a:t>
            </a:r>
            <a:r>
              <a:rPr lang="en-AU" sz="2000" dirty="0">
                <a:latin typeface="Arial"/>
                <a:cs typeface="Arial"/>
              </a:rPr>
              <a:t>and as real as symptoms and disorders. </a:t>
            </a:r>
          </a:p>
          <a:p>
            <a:pPr lvl="1">
              <a:spcAft>
                <a:spcPts val="600"/>
              </a:spcAft>
              <a:buFont typeface="+mj-lt"/>
              <a:buAutoNum type="arabicPeriod"/>
            </a:pPr>
            <a:r>
              <a:rPr lang="en-AU" sz="2000" dirty="0">
                <a:latin typeface="Arial"/>
                <a:cs typeface="Arial"/>
              </a:rPr>
              <a:t>Third, </a:t>
            </a:r>
            <a:r>
              <a:rPr lang="en-AU" sz="2000" dirty="0">
                <a:solidFill>
                  <a:srgbClr val="3381BE"/>
                </a:solidFill>
                <a:latin typeface="Arial"/>
                <a:cs typeface="Arial"/>
              </a:rPr>
              <a:t>effective therapeutic relationships can be formed through the discussion and manifestation of positive resources</a:t>
            </a:r>
            <a:r>
              <a:rPr lang="en-AU" sz="2000" dirty="0">
                <a:latin typeface="Arial"/>
                <a:cs typeface="Arial"/>
              </a:rPr>
              <a:t>, not only thorough lengthy analysis of weaknesses and deficits.</a:t>
            </a:r>
          </a:p>
          <a:p>
            <a:pPr>
              <a:spcAft>
                <a:spcPts val="600"/>
              </a:spcAft>
            </a:pPr>
            <a:endParaRPr lang="en-AU" sz="1800" dirty="0">
              <a:latin typeface="Arial"/>
              <a:cs typeface="Arial"/>
            </a:endParaRP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psychotherapy </a:t>
            </a:r>
          </a:p>
        </p:txBody>
      </p:sp>
    </p:spTree>
    <p:extLst>
      <p:ext uri="{BB962C8B-B14F-4D97-AF65-F5344CB8AC3E}">
        <p14:creationId xmlns:p14="http://schemas.microsoft.com/office/powerpoint/2010/main" val="409601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798723" cy="5202404"/>
          </a:xfrm>
        </p:spPr>
        <p:txBody>
          <a:bodyPr numCol="1">
            <a:noAutofit/>
          </a:bodyPr>
          <a:lstStyle/>
          <a:p>
            <a:pPr marL="0" indent="0">
              <a:spcAft>
                <a:spcPts val="600"/>
              </a:spcAft>
              <a:buNone/>
            </a:pPr>
            <a:r>
              <a:rPr lang="en-AU" sz="2400" b="1" dirty="0">
                <a:solidFill>
                  <a:srgbClr val="6094BE"/>
                </a:solidFill>
                <a:latin typeface="Arial"/>
                <a:cs typeface="Arial"/>
              </a:rPr>
              <a:t>What is post-traumatic growth? </a:t>
            </a:r>
          </a:p>
          <a:p>
            <a:pPr>
              <a:spcAft>
                <a:spcPts val="600"/>
              </a:spcAft>
            </a:pPr>
            <a:r>
              <a:rPr lang="en-AU" sz="2000" dirty="0" err="1">
                <a:latin typeface="Arial"/>
                <a:cs typeface="Arial"/>
              </a:rPr>
              <a:t>PTG</a:t>
            </a:r>
            <a:r>
              <a:rPr lang="en-AU" sz="2000" dirty="0">
                <a:latin typeface="Arial"/>
                <a:cs typeface="Arial"/>
              </a:rPr>
              <a:t> is positive change experienced as a result of the struggle with a major life crisis or a traumatic event. </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psychotherapy </a:t>
            </a:r>
          </a:p>
        </p:txBody>
      </p:sp>
      <p:pic>
        <p:nvPicPr>
          <p:cNvPr id="2050" name="Picture 2" descr="https://synapse.koreamed.org/ArticleImage/0055JKNA/jkna-54-32-g001-l.jpg">
            <a:extLst>
              <a:ext uri="{FF2B5EF4-FFF2-40B4-BE49-F238E27FC236}">
                <a16:creationId xmlns:a16="http://schemas.microsoft.com/office/drawing/2014/main" id="{BBEF80FC-2A39-4A1B-A2A4-D90042DE1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935" y="1509480"/>
            <a:ext cx="5744066" cy="4304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ost traumatic growth">
            <a:extLst>
              <a:ext uri="{FF2B5EF4-FFF2-40B4-BE49-F238E27FC236}">
                <a16:creationId xmlns:a16="http://schemas.microsoft.com/office/drawing/2014/main" id="{2684FE16-889F-482E-A269-1FF20824A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01" y="3079033"/>
            <a:ext cx="4600183" cy="34537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2013AB-0B1A-410C-9BA7-7C71DEB5BA9B}"/>
              </a:ext>
            </a:extLst>
          </p:cNvPr>
          <p:cNvSpPr txBox="1"/>
          <p:nvPr/>
        </p:nvSpPr>
        <p:spPr>
          <a:xfrm>
            <a:off x="7720553" y="5635318"/>
            <a:ext cx="4471448" cy="1222681"/>
          </a:xfrm>
          <a:prstGeom prst="rect">
            <a:avLst/>
          </a:prstGeom>
          <a:solidFill>
            <a:schemeClr val="bg1"/>
          </a:solidFill>
        </p:spPr>
        <p:txBody>
          <a:bodyPr wrap="square" rtlCol="0">
            <a:spAutoFit/>
          </a:bodyPr>
          <a:lstStyle/>
          <a:p>
            <a:endParaRPr lang="en-AU" dirty="0"/>
          </a:p>
        </p:txBody>
      </p:sp>
      <p:sp>
        <p:nvSpPr>
          <p:cNvPr id="2" name="Oval 1">
            <a:extLst>
              <a:ext uri="{FF2B5EF4-FFF2-40B4-BE49-F238E27FC236}">
                <a16:creationId xmlns:a16="http://schemas.microsoft.com/office/drawing/2014/main" id="{94A51F9C-2477-42D3-81AD-449F13893E88}"/>
              </a:ext>
            </a:extLst>
          </p:cNvPr>
          <p:cNvSpPr/>
          <p:nvPr/>
        </p:nvSpPr>
        <p:spPr>
          <a:xfrm rot="19770290">
            <a:off x="1683944" y="3934615"/>
            <a:ext cx="2227152" cy="86007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1863FB38-DCF5-4A4D-8AC0-74CFEB77D012}"/>
              </a:ext>
            </a:extLst>
          </p:cNvPr>
          <p:cNvSpPr/>
          <p:nvPr/>
        </p:nvSpPr>
        <p:spPr>
          <a:xfrm>
            <a:off x="3573668" y="5573528"/>
            <a:ext cx="916851" cy="86007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644905EC-6A70-4B85-88D2-2A1110AC7694}"/>
              </a:ext>
            </a:extLst>
          </p:cNvPr>
          <p:cNvSpPr/>
          <p:nvPr/>
        </p:nvSpPr>
        <p:spPr>
          <a:xfrm rot="19770290">
            <a:off x="1752078" y="4853318"/>
            <a:ext cx="3419235" cy="86007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6245DBFF-959C-4DDA-9B35-8DE9FABE1BFC}"/>
              </a:ext>
            </a:extLst>
          </p:cNvPr>
          <p:cNvSpPr txBox="1"/>
          <p:nvPr/>
        </p:nvSpPr>
        <p:spPr>
          <a:xfrm>
            <a:off x="1186004" y="3522134"/>
            <a:ext cx="1376127" cy="646331"/>
          </a:xfrm>
          <a:prstGeom prst="rect">
            <a:avLst/>
          </a:prstGeom>
          <a:noFill/>
        </p:spPr>
        <p:txBody>
          <a:bodyPr wrap="square" rtlCol="0">
            <a:spAutoFit/>
          </a:bodyPr>
          <a:lstStyle/>
          <a:p>
            <a:r>
              <a:rPr lang="en-AU" dirty="0">
                <a:solidFill>
                  <a:srgbClr val="FF0000"/>
                </a:solidFill>
              </a:rPr>
              <a:t>Meaning and purpose</a:t>
            </a:r>
          </a:p>
        </p:txBody>
      </p:sp>
      <p:sp>
        <p:nvSpPr>
          <p:cNvPr id="12" name="TextBox 11">
            <a:extLst>
              <a:ext uri="{FF2B5EF4-FFF2-40B4-BE49-F238E27FC236}">
                <a16:creationId xmlns:a16="http://schemas.microsoft.com/office/drawing/2014/main" id="{70AAC917-80C7-49FC-BB7F-05F11E4AC45F}"/>
              </a:ext>
            </a:extLst>
          </p:cNvPr>
          <p:cNvSpPr txBox="1"/>
          <p:nvPr/>
        </p:nvSpPr>
        <p:spPr>
          <a:xfrm>
            <a:off x="4408597" y="5707408"/>
            <a:ext cx="1376127" cy="369332"/>
          </a:xfrm>
          <a:prstGeom prst="rect">
            <a:avLst/>
          </a:prstGeom>
          <a:noFill/>
        </p:spPr>
        <p:txBody>
          <a:bodyPr wrap="square" rtlCol="0">
            <a:spAutoFit/>
          </a:bodyPr>
          <a:lstStyle/>
          <a:p>
            <a:r>
              <a:rPr lang="en-AU" dirty="0">
                <a:solidFill>
                  <a:srgbClr val="FF0000"/>
                </a:solidFill>
              </a:rPr>
              <a:t>Ask for help</a:t>
            </a:r>
          </a:p>
        </p:txBody>
      </p:sp>
      <p:sp>
        <p:nvSpPr>
          <p:cNvPr id="13" name="TextBox 12">
            <a:extLst>
              <a:ext uri="{FF2B5EF4-FFF2-40B4-BE49-F238E27FC236}">
                <a16:creationId xmlns:a16="http://schemas.microsoft.com/office/drawing/2014/main" id="{1FAFC2C0-ACCE-42F5-BEB1-2CEAE863A745}"/>
              </a:ext>
            </a:extLst>
          </p:cNvPr>
          <p:cNvSpPr txBox="1"/>
          <p:nvPr/>
        </p:nvSpPr>
        <p:spPr>
          <a:xfrm>
            <a:off x="4444646" y="3491325"/>
            <a:ext cx="1376127" cy="923330"/>
          </a:xfrm>
          <a:prstGeom prst="rect">
            <a:avLst/>
          </a:prstGeom>
          <a:noFill/>
        </p:spPr>
        <p:txBody>
          <a:bodyPr wrap="square" rtlCol="0">
            <a:spAutoFit/>
          </a:bodyPr>
          <a:lstStyle/>
          <a:p>
            <a:r>
              <a:rPr lang="en-AU" dirty="0">
                <a:solidFill>
                  <a:srgbClr val="FF0000"/>
                </a:solidFill>
              </a:rPr>
              <a:t>Can cope, have strengths</a:t>
            </a:r>
          </a:p>
        </p:txBody>
      </p:sp>
      <p:sp>
        <p:nvSpPr>
          <p:cNvPr id="14" name="Oval 13">
            <a:extLst>
              <a:ext uri="{FF2B5EF4-FFF2-40B4-BE49-F238E27FC236}">
                <a16:creationId xmlns:a16="http://schemas.microsoft.com/office/drawing/2014/main" id="{E84A2AB0-DEBA-425C-ADE2-B1250344AB9F}"/>
              </a:ext>
            </a:extLst>
          </p:cNvPr>
          <p:cNvSpPr/>
          <p:nvPr/>
        </p:nvSpPr>
        <p:spPr>
          <a:xfrm>
            <a:off x="10821952" y="1579441"/>
            <a:ext cx="916851" cy="86007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4540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health? </a:t>
            </a:r>
          </a:p>
          <a:p>
            <a:pPr>
              <a:spcAft>
                <a:spcPts val="600"/>
              </a:spcAft>
            </a:pPr>
            <a:r>
              <a:rPr lang="en-AU" sz="2000" dirty="0">
                <a:latin typeface="Arial"/>
                <a:cs typeface="Arial"/>
              </a:rPr>
              <a:t>Positive Health is an interdisciplinary effort from cardiology, psychiatry, psychology, epidemiology, exercise science, and public health to </a:t>
            </a:r>
            <a:r>
              <a:rPr lang="en-AU" sz="2000" dirty="0">
                <a:solidFill>
                  <a:srgbClr val="3381BE"/>
                </a:solidFill>
                <a:latin typeface="Arial"/>
                <a:cs typeface="Arial"/>
              </a:rPr>
              <a:t>examine what it means to be healthy above-and-beyond the absence of symptoms and diseases</a:t>
            </a:r>
            <a:r>
              <a:rPr lang="en-AU" sz="2000" dirty="0">
                <a:latin typeface="Arial"/>
                <a:cs typeface="Arial"/>
              </a:rPr>
              <a:t>. </a:t>
            </a:r>
          </a:p>
          <a:p>
            <a:pPr>
              <a:spcAft>
                <a:spcPts val="600"/>
              </a:spcAft>
            </a:pPr>
            <a:r>
              <a:rPr lang="en-AU" sz="2000" dirty="0">
                <a:latin typeface="Arial"/>
                <a:cs typeface="Arial"/>
              </a:rPr>
              <a:t>The newly developing field of positive health overlaps with other fields like disease prevention, health promotion, and wellness but has its own signature provided by its </a:t>
            </a:r>
            <a:r>
              <a:rPr lang="en-AU" sz="2000" dirty="0">
                <a:solidFill>
                  <a:srgbClr val="3381BE"/>
                </a:solidFill>
                <a:latin typeface="Arial"/>
                <a:cs typeface="Arial"/>
              </a:rPr>
              <a:t>explicit focus on health assets</a:t>
            </a:r>
            <a:r>
              <a:rPr lang="en-AU" sz="2000" dirty="0">
                <a:latin typeface="Arial"/>
                <a:cs typeface="Arial"/>
              </a:rPr>
              <a:t> - factors that produce longer life, lower morbidity, lower health care expenditure, better prognosis when illness strikes, and/or higher quality of physical health. </a:t>
            </a:r>
          </a:p>
          <a:p>
            <a:pPr>
              <a:spcAft>
                <a:spcPts val="600"/>
              </a:spcAft>
            </a:pPr>
            <a:r>
              <a:rPr lang="en-AU" sz="2000" dirty="0">
                <a:latin typeface="Arial"/>
                <a:cs typeface="Arial"/>
              </a:rPr>
              <a:t>These assets might include: </a:t>
            </a:r>
          </a:p>
          <a:p>
            <a:pPr lvl="1">
              <a:spcAft>
                <a:spcPts val="600"/>
              </a:spcAft>
            </a:pPr>
            <a:r>
              <a:rPr lang="en-AU" sz="2000" dirty="0">
                <a:latin typeface="Arial"/>
                <a:cs typeface="Arial"/>
              </a:rPr>
              <a:t>biological factors such as high heart rate variability.</a:t>
            </a:r>
          </a:p>
          <a:p>
            <a:pPr lvl="1">
              <a:spcAft>
                <a:spcPts val="600"/>
              </a:spcAft>
            </a:pPr>
            <a:r>
              <a:rPr lang="en-AU" sz="2000" dirty="0">
                <a:solidFill>
                  <a:srgbClr val="3381BE"/>
                </a:solidFill>
                <a:latin typeface="Arial"/>
                <a:cs typeface="Arial"/>
              </a:rPr>
              <a:t>subjective factors such as optimism</a:t>
            </a:r>
            <a:r>
              <a:rPr lang="en-AU" sz="2000" dirty="0">
                <a:latin typeface="Arial"/>
                <a:cs typeface="Arial"/>
              </a:rPr>
              <a:t>.</a:t>
            </a:r>
          </a:p>
          <a:p>
            <a:pPr lvl="1">
              <a:spcAft>
                <a:spcPts val="600"/>
              </a:spcAft>
            </a:pPr>
            <a:r>
              <a:rPr lang="en-AU" sz="2000" dirty="0">
                <a:latin typeface="Arial"/>
                <a:cs typeface="Arial"/>
              </a:rPr>
              <a:t>functional factors such as a stable marriage.</a:t>
            </a:r>
          </a:p>
          <a:p>
            <a:pPr>
              <a:spcAft>
                <a:spcPts val="600"/>
              </a:spcAft>
            </a:pPr>
            <a:r>
              <a:rPr lang="en-AU" sz="2000" dirty="0">
                <a:latin typeface="Arial"/>
                <a:cs typeface="Arial"/>
              </a:rPr>
              <a:t>Positive health = excellent status on 3 assets. </a:t>
            </a:r>
          </a:p>
          <a:p>
            <a:pPr>
              <a:spcAft>
                <a:spcPts val="600"/>
              </a:spcAft>
            </a:pPr>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health </a:t>
            </a:r>
          </a:p>
        </p:txBody>
      </p:sp>
      <p:pic>
        <p:nvPicPr>
          <p:cNvPr id="5" name="Picture 2">
            <a:extLst>
              <a:ext uri="{FF2B5EF4-FFF2-40B4-BE49-F238E27FC236}">
                <a16:creationId xmlns:a16="http://schemas.microsoft.com/office/drawing/2014/main" id="{026B9521-0A9F-4190-97BC-4847255F64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047" t="18099" r="2254" b="30551"/>
          <a:stretch/>
        </p:blipFill>
        <p:spPr bwMode="auto">
          <a:xfrm>
            <a:off x="9973559" y="4611943"/>
            <a:ext cx="2218441" cy="224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74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33535</TotalTime>
  <Words>2973</Words>
  <Application>Microsoft Office PowerPoint</Application>
  <PresentationFormat>Widescreen</PresentationFormat>
  <Paragraphs>310</Paragraphs>
  <Slides>43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mental health and wellbeing  for a resilient society.</vt:lpstr>
      <vt:lpstr>RESULTS  Auto-manufacturing industry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Madssen</dc:creator>
  <cp:lastModifiedBy>reviewer</cp:lastModifiedBy>
  <cp:revision>232</cp:revision>
  <dcterms:created xsi:type="dcterms:W3CDTF">2013-12-18T22:47:06Z</dcterms:created>
  <dcterms:modified xsi:type="dcterms:W3CDTF">2017-12-04T21:29:49Z</dcterms:modified>
</cp:coreProperties>
</file>