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21"/>
  </p:notesMasterIdLst>
  <p:sldIdLst>
    <p:sldId id="256" r:id="rId2"/>
    <p:sldId id="257" r:id="rId3"/>
    <p:sldId id="296" r:id="rId4"/>
    <p:sldId id="259" r:id="rId5"/>
    <p:sldId id="288" r:id="rId6"/>
    <p:sldId id="295" r:id="rId7"/>
    <p:sldId id="260" r:id="rId8"/>
    <p:sldId id="264" r:id="rId9"/>
    <p:sldId id="287" r:id="rId10"/>
    <p:sldId id="292" r:id="rId11"/>
    <p:sldId id="272" r:id="rId12"/>
    <p:sldId id="283" r:id="rId13"/>
    <p:sldId id="284" r:id="rId14"/>
    <p:sldId id="289" r:id="rId15"/>
    <p:sldId id="290" r:id="rId16"/>
    <p:sldId id="291" r:id="rId17"/>
    <p:sldId id="293" r:id="rId18"/>
    <p:sldId id="294" r:id="rId19"/>
    <p:sldId id="286" r:id="rId20"/>
  </p:sldIdLst>
  <p:sldSz cx="9144000" cy="5143500" type="screen16x9"/>
  <p:notesSz cx="6858000" cy="9144000"/>
  <p:embeddedFontLst>
    <p:embeddedFont>
      <p:font typeface="Roboto"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54B0AB-9F5D-4CBC-8E4A-504AFE30814E}">
  <a:tblStyle styleId="{6454B0AB-9F5D-4CBC-8E4A-504AFE30814E}"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4" d="100"/>
          <a:sy n="124" d="100"/>
        </p:scale>
        <p:origin x="90"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43931681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Shape 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 name="Shape 2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77053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34567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38498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3" name="Shape 43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92880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7" name="Shape 4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22230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7" name="Shape 4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55279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7" name="Shape 4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94769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7" name="Shape 4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84152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7" name="Shape 4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2667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7" name="Shape 4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08168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5" name="Shape 47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19327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 name="Shape 3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24536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 name="Shape 3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65787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65256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95653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82764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59622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79550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74022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400" y="4245925"/>
            <a:ext cx="897599" cy="897599"/>
          </a:xfrm>
          <a:prstGeom prst="rtTriangle">
            <a:avLst/>
          </a:prstGeom>
          <a:solidFill>
            <a:schemeClr val="l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1" name="Shape 11"/>
          <p:cNvSpPr/>
          <p:nvPr/>
        </p:nvSpPr>
        <p:spPr>
          <a:xfrm flipH="1">
            <a:off x="8246400" y="4245875"/>
            <a:ext cx="897599" cy="897599"/>
          </a:xfrm>
          <a:prstGeom prst="round1Rect">
            <a:avLst>
              <a:gd name="adj" fmla="val 16667"/>
            </a:avLst>
          </a:prstGeom>
          <a:solidFill>
            <a:schemeClr val="lt1">
              <a:alpha val="67843"/>
            </a:scheme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2" name="Shape 12"/>
          <p:cNvSpPr txBox="1">
            <a:spLocks noGrp="1"/>
          </p:cNvSpPr>
          <p:nvPr>
            <p:ph type="ctrTitle"/>
          </p:nvPr>
        </p:nvSpPr>
        <p:spPr>
          <a:xfrm>
            <a:off x="390525" y="1819275"/>
            <a:ext cx="8222100" cy="9335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Roboto"/>
              <a:buNone/>
              <a:defRPr sz="4800" b="0" i="0" u="none" strike="noStrike" cap="none">
                <a:solidFill>
                  <a:schemeClr val="lt1"/>
                </a:solidFill>
                <a:latin typeface="Roboto"/>
                <a:ea typeface="Roboto"/>
                <a:cs typeface="Roboto"/>
                <a:sym typeface="Roboto"/>
              </a:defRPr>
            </a:lvl1pPr>
            <a:lvl2pPr lvl="1" indent="0" rtl="0">
              <a:spcBef>
                <a:spcPts val="0"/>
              </a:spcBef>
              <a:buClr>
                <a:schemeClr val="lt1"/>
              </a:buClr>
              <a:buFont typeface="Roboto"/>
              <a:buNone/>
              <a:defRPr sz="4800">
                <a:solidFill>
                  <a:schemeClr val="lt1"/>
                </a:solidFill>
                <a:latin typeface="Roboto"/>
                <a:ea typeface="Roboto"/>
                <a:cs typeface="Roboto"/>
                <a:sym typeface="Roboto"/>
              </a:defRPr>
            </a:lvl2pPr>
            <a:lvl3pPr lvl="2" indent="0" rtl="0">
              <a:spcBef>
                <a:spcPts val="0"/>
              </a:spcBef>
              <a:buClr>
                <a:schemeClr val="lt1"/>
              </a:buClr>
              <a:buFont typeface="Roboto"/>
              <a:buNone/>
              <a:defRPr sz="4800">
                <a:solidFill>
                  <a:schemeClr val="lt1"/>
                </a:solidFill>
                <a:latin typeface="Roboto"/>
                <a:ea typeface="Roboto"/>
                <a:cs typeface="Roboto"/>
                <a:sym typeface="Roboto"/>
              </a:defRPr>
            </a:lvl3pPr>
            <a:lvl4pPr lvl="3" indent="0" rtl="0">
              <a:spcBef>
                <a:spcPts val="0"/>
              </a:spcBef>
              <a:buClr>
                <a:schemeClr val="lt1"/>
              </a:buClr>
              <a:buFont typeface="Roboto"/>
              <a:buNone/>
              <a:defRPr sz="4800">
                <a:solidFill>
                  <a:schemeClr val="lt1"/>
                </a:solidFill>
                <a:latin typeface="Roboto"/>
                <a:ea typeface="Roboto"/>
                <a:cs typeface="Roboto"/>
                <a:sym typeface="Roboto"/>
              </a:defRPr>
            </a:lvl4pPr>
            <a:lvl5pPr lvl="4" indent="0" rtl="0">
              <a:spcBef>
                <a:spcPts val="0"/>
              </a:spcBef>
              <a:buClr>
                <a:schemeClr val="lt1"/>
              </a:buClr>
              <a:buFont typeface="Roboto"/>
              <a:buNone/>
              <a:defRPr sz="4800">
                <a:solidFill>
                  <a:schemeClr val="lt1"/>
                </a:solidFill>
                <a:latin typeface="Roboto"/>
                <a:ea typeface="Roboto"/>
                <a:cs typeface="Roboto"/>
                <a:sym typeface="Roboto"/>
              </a:defRPr>
            </a:lvl5pPr>
            <a:lvl6pPr lvl="5" indent="0" rtl="0">
              <a:spcBef>
                <a:spcPts val="0"/>
              </a:spcBef>
              <a:buClr>
                <a:schemeClr val="lt1"/>
              </a:buClr>
              <a:buFont typeface="Roboto"/>
              <a:buNone/>
              <a:defRPr sz="4800">
                <a:solidFill>
                  <a:schemeClr val="lt1"/>
                </a:solidFill>
                <a:latin typeface="Roboto"/>
                <a:ea typeface="Roboto"/>
                <a:cs typeface="Roboto"/>
                <a:sym typeface="Roboto"/>
              </a:defRPr>
            </a:lvl6pPr>
            <a:lvl7pPr lvl="6" indent="0" rtl="0">
              <a:spcBef>
                <a:spcPts val="0"/>
              </a:spcBef>
              <a:buClr>
                <a:schemeClr val="lt1"/>
              </a:buClr>
              <a:buFont typeface="Roboto"/>
              <a:buNone/>
              <a:defRPr sz="4800">
                <a:solidFill>
                  <a:schemeClr val="lt1"/>
                </a:solidFill>
                <a:latin typeface="Roboto"/>
                <a:ea typeface="Roboto"/>
                <a:cs typeface="Roboto"/>
                <a:sym typeface="Roboto"/>
              </a:defRPr>
            </a:lvl7pPr>
            <a:lvl8pPr lvl="7" indent="0" rtl="0">
              <a:spcBef>
                <a:spcPts val="0"/>
              </a:spcBef>
              <a:buClr>
                <a:schemeClr val="lt1"/>
              </a:buClr>
              <a:buFont typeface="Roboto"/>
              <a:buNone/>
              <a:defRPr sz="4800">
                <a:solidFill>
                  <a:schemeClr val="lt1"/>
                </a:solidFill>
                <a:latin typeface="Roboto"/>
                <a:ea typeface="Roboto"/>
                <a:cs typeface="Roboto"/>
                <a:sym typeface="Roboto"/>
              </a:defRPr>
            </a:lvl8pPr>
            <a:lvl9pPr lvl="8" indent="0" rtl="0">
              <a:spcBef>
                <a:spcPts val="0"/>
              </a:spcBef>
              <a:buClr>
                <a:schemeClr val="lt1"/>
              </a:buClr>
              <a:buFont typeface="Roboto"/>
              <a:buNone/>
              <a:defRPr sz="4800">
                <a:solidFill>
                  <a:schemeClr val="lt1"/>
                </a:solidFill>
                <a:latin typeface="Roboto"/>
                <a:ea typeface="Roboto"/>
                <a:cs typeface="Roboto"/>
                <a:sym typeface="Roboto"/>
              </a:defRPr>
            </a:lvl9pPr>
          </a:lstStyle>
          <a:p>
            <a:endParaRPr/>
          </a:p>
        </p:txBody>
      </p:sp>
      <p:sp>
        <p:nvSpPr>
          <p:cNvPr id="13" name="Shape 13"/>
          <p:cNvSpPr txBox="1">
            <a:spLocks noGrp="1"/>
          </p:cNvSpPr>
          <p:nvPr>
            <p:ph type="subTitle" idx="1"/>
          </p:nvPr>
        </p:nvSpPr>
        <p:spPr>
          <a:xfrm>
            <a:off x="390525" y="2789130"/>
            <a:ext cx="8222100" cy="4328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1pPr>
            <a:lvl2pPr marL="457200" marR="0" lvl="1"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2pPr>
            <a:lvl3pPr marL="914400" marR="0" lvl="2"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3pPr>
            <a:lvl4pPr marL="1371600" marR="0" lvl="3"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4pPr>
            <a:lvl5pPr marL="1828800" marR="0" lvl="4"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5pPr>
            <a:lvl6pPr marL="2286000" marR="0" lvl="5"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6pPr>
            <a:lvl7pPr marL="2743200" marR="0" lvl="6"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7pPr>
            <a:lvl8pPr marL="3200400" marR="0" lvl="7"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8pPr>
            <a:lvl9pPr marL="3657600" marR="0" lvl="8" indent="0" algn="l" rtl="0">
              <a:lnSpc>
                <a:spcPct val="100000"/>
              </a:lnSpc>
              <a:spcBef>
                <a:spcPts val="0"/>
              </a:spcBef>
              <a:spcAft>
                <a:spcPts val="0"/>
              </a:spcAft>
              <a:buClr>
                <a:schemeClr val="lt1"/>
              </a:buClr>
              <a:buFont typeface="Roboto"/>
              <a:buNone/>
              <a:defRPr sz="1800" b="0" i="0" u="none" strike="noStrike" cap="none">
                <a:solidFill>
                  <a:schemeClr val="lt1"/>
                </a:solidFill>
                <a:latin typeface="Roboto"/>
                <a:ea typeface="Roboto"/>
                <a:cs typeface="Roboto"/>
                <a:sym typeface="Roboto"/>
              </a:defRPr>
            </a:lvl9pPr>
          </a:lstStyle>
          <a:p>
            <a:endParaRPr/>
          </a:p>
        </p:txBody>
      </p:sp>
      <p:sp>
        <p:nvSpPr>
          <p:cNvPr id="14" name="Shape 14"/>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aption">
    <p:spTree>
      <p:nvGrpSpPr>
        <p:cNvPr id="1" name="Shape 15"/>
        <p:cNvGrpSpPr/>
        <p:nvPr/>
      </p:nvGrpSpPr>
      <p:grpSpPr>
        <a:xfrm>
          <a:off x="0" y="0"/>
          <a:ext cx="0" cy="0"/>
          <a:chOff x="0" y="0"/>
          <a:chExt cx="0" cy="0"/>
        </a:xfrm>
      </p:grpSpPr>
      <p:sp>
        <p:nvSpPr>
          <p:cNvPr id="16" name="Shape 16"/>
          <p:cNvSpPr txBox="1"/>
          <p:nvPr/>
        </p:nvSpPr>
        <p:spPr>
          <a:xfrm rot="10800000" flipH="1">
            <a:off x="0" y="0"/>
            <a:ext cx="9144000" cy="4695898"/>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7" name="Shape 17"/>
          <p:cNvSpPr/>
          <p:nvPr/>
        </p:nvSpPr>
        <p:spPr>
          <a:xfrm rot="10800000" flipH="1">
            <a:off x="0" y="4622723"/>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18" name="Shape 18"/>
          <p:cNvSpPr txBox="1">
            <a:spLocks noGrp="1"/>
          </p:cNvSpPr>
          <p:nvPr>
            <p:ph type="body" idx="1"/>
          </p:nvPr>
        </p:nvSpPr>
        <p:spPr>
          <a:xfrm>
            <a:off x="57150" y="4696825"/>
            <a:ext cx="8381999" cy="4467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Roboto"/>
              <a:buNone/>
              <a:defRPr sz="1200" b="0" i="0" u="none" strike="noStrike" cap="none">
                <a:solidFill>
                  <a:schemeClr val="lt1"/>
                </a:solidFill>
                <a:latin typeface="Roboto"/>
                <a:ea typeface="Roboto"/>
                <a:cs typeface="Roboto"/>
                <a:sym typeface="Roboto"/>
              </a:defRPr>
            </a:lvl1pPr>
            <a:lvl2pPr marL="457200" marR="0" lvl="1"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2pPr>
            <a:lvl3pPr marL="914400" marR="0" lvl="2"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3pPr>
            <a:lvl4pPr marL="1371600" marR="0" lvl="3"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4pPr>
            <a:lvl5pPr marL="1828800" marR="0" lvl="4"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5pPr>
            <a:lvl6pPr marL="2286000" marR="0" lvl="5"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6pPr>
            <a:lvl7pPr marL="2743200" marR="0" lvl="6"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7pPr>
            <a:lvl8pPr marL="3200400" marR="0" lvl="7"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8pPr>
            <a:lvl9pPr marL="3657600" marR="0" lvl="8"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9pPr>
          </a:lstStyle>
          <a:p>
            <a:endParaRPr/>
          </a:p>
        </p:txBody>
      </p:sp>
      <p:sp>
        <p:nvSpPr>
          <p:cNvPr id="19" name="Shape 19"/>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ig number">
    <p:bg>
      <p:bgPr>
        <a:solidFill>
          <a:schemeClr val="accent4"/>
        </a:solidFill>
        <a:effectLst/>
      </p:bgPr>
    </p:bg>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75500" y="1258525"/>
            <a:ext cx="8222100" cy="19635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2"/>
              </a:buClr>
              <a:buFont typeface="Roboto"/>
              <a:buNone/>
              <a:defRPr sz="12000" b="0" i="0" u="none" strike="noStrike" cap="none">
                <a:solidFill>
                  <a:schemeClr val="dk2"/>
                </a:solidFill>
                <a:latin typeface="Roboto"/>
                <a:ea typeface="Roboto"/>
                <a:cs typeface="Roboto"/>
                <a:sym typeface="Roboto"/>
              </a:defRPr>
            </a:lvl1pPr>
            <a:lvl2pPr lvl="1" indent="0" algn="ctr" rtl="0">
              <a:spcBef>
                <a:spcPts val="0"/>
              </a:spcBef>
              <a:buClr>
                <a:schemeClr val="dk2"/>
              </a:buClr>
              <a:buFont typeface="Roboto"/>
              <a:buNone/>
              <a:defRPr sz="12000">
                <a:solidFill>
                  <a:schemeClr val="dk2"/>
                </a:solidFill>
                <a:latin typeface="Roboto"/>
                <a:ea typeface="Roboto"/>
                <a:cs typeface="Roboto"/>
                <a:sym typeface="Roboto"/>
              </a:defRPr>
            </a:lvl2pPr>
            <a:lvl3pPr lvl="2" indent="0" algn="ctr" rtl="0">
              <a:spcBef>
                <a:spcPts val="0"/>
              </a:spcBef>
              <a:buClr>
                <a:schemeClr val="dk2"/>
              </a:buClr>
              <a:buFont typeface="Roboto"/>
              <a:buNone/>
              <a:defRPr sz="12000">
                <a:solidFill>
                  <a:schemeClr val="dk2"/>
                </a:solidFill>
                <a:latin typeface="Roboto"/>
                <a:ea typeface="Roboto"/>
                <a:cs typeface="Roboto"/>
                <a:sym typeface="Roboto"/>
              </a:defRPr>
            </a:lvl3pPr>
            <a:lvl4pPr lvl="3" indent="0" algn="ctr" rtl="0">
              <a:spcBef>
                <a:spcPts val="0"/>
              </a:spcBef>
              <a:buClr>
                <a:schemeClr val="dk2"/>
              </a:buClr>
              <a:buFont typeface="Roboto"/>
              <a:buNone/>
              <a:defRPr sz="12000">
                <a:solidFill>
                  <a:schemeClr val="dk2"/>
                </a:solidFill>
                <a:latin typeface="Roboto"/>
                <a:ea typeface="Roboto"/>
                <a:cs typeface="Roboto"/>
                <a:sym typeface="Roboto"/>
              </a:defRPr>
            </a:lvl4pPr>
            <a:lvl5pPr lvl="4" indent="0" algn="ctr" rtl="0">
              <a:spcBef>
                <a:spcPts val="0"/>
              </a:spcBef>
              <a:buClr>
                <a:schemeClr val="dk2"/>
              </a:buClr>
              <a:buFont typeface="Roboto"/>
              <a:buNone/>
              <a:defRPr sz="12000">
                <a:solidFill>
                  <a:schemeClr val="dk2"/>
                </a:solidFill>
                <a:latin typeface="Roboto"/>
                <a:ea typeface="Roboto"/>
                <a:cs typeface="Roboto"/>
                <a:sym typeface="Roboto"/>
              </a:defRPr>
            </a:lvl5pPr>
            <a:lvl6pPr lvl="5" indent="0" algn="ctr" rtl="0">
              <a:spcBef>
                <a:spcPts val="0"/>
              </a:spcBef>
              <a:buClr>
                <a:schemeClr val="dk2"/>
              </a:buClr>
              <a:buFont typeface="Roboto"/>
              <a:buNone/>
              <a:defRPr sz="12000">
                <a:solidFill>
                  <a:schemeClr val="dk2"/>
                </a:solidFill>
                <a:latin typeface="Roboto"/>
                <a:ea typeface="Roboto"/>
                <a:cs typeface="Roboto"/>
                <a:sym typeface="Roboto"/>
              </a:defRPr>
            </a:lvl6pPr>
            <a:lvl7pPr lvl="6" indent="0" algn="ctr" rtl="0">
              <a:spcBef>
                <a:spcPts val="0"/>
              </a:spcBef>
              <a:buClr>
                <a:schemeClr val="dk2"/>
              </a:buClr>
              <a:buFont typeface="Roboto"/>
              <a:buNone/>
              <a:defRPr sz="12000">
                <a:solidFill>
                  <a:schemeClr val="dk2"/>
                </a:solidFill>
                <a:latin typeface="Roboto"/>
                <a:ea typeface="Roboto"/>
                <a:cs typeface="Roboto"/>
                <a:sym typeface="Roboto"/>
              </a:defRPr>
            </a:lvl7pPr>
            <a:lvl8pPr lvl="7" indent="0" algn="ctr" rtl="0">
              <a:spcBef>
                <a:spcPts val="0"/>
              </a:spcBef>
              <a:buClr>
                <a:schemeClr val="dk2"/>
              </a:buClr>
              <a:buFont typeface="Roboto"/>
              <a:buNone/>
              <a:defRPr sz="12000">
                <a:solidFill>
                  <a:schemeClr val="dk2"/>
                </a:solidFill>
                <a:latin typeface="Roboto"/>
                <a:ea typeface="Roboto"/>
                <a:cs typeface="Roboto"/>
                <a:sym typeface="Roboto"/>
              </a:defRPr>
            </a:lvl8pPr>
            <a:lvl9pPr lvl="8" indent="0" algn="ctr" rtl="0">
              <a:spcBef>
                <a:spcPts val="0"/>
              </a:spcBef>
              <a:buClr>
                <a:schemeClr val="dk2"/>
              </a:buClr>
              <a:buFont typeface="Roboto"/>
              <a:buNone/>
              <a:defRPr sz="12000">
                <a:solidFill>
                  <a:schemeClr val="dk2"/>
                </a:solidFill>
                <a:latin typeface="Roboto"/>
                <a:ea typeface="Roboto"/>
                <a:cs typeface="Roboto"/>
                <a:sym typeface="Roboto"/>
              </a:defRPr>
            </a:lvl9pPr>
          </a:lstStyle>
          <a:p>
            <a:endParaRPr/>
          </a:p>
        </p:txBody>
      </p:sp>
      <p:sp>
        <p:nvSpPr>
          <p:cNvPr id="22" name="Shape 22"/>
          <p:cNvSpPr txBox="1">
            <a:spLocks noGrp="1"/>
          </p:cNvSpPr>
          <p:nvPr>
            <p:ph type="body" idx="1"/>
          </p:nvPr>
        </p:nvSpPr>
        <p:spPr>
          <a:xfrm>
            <a:off x="475500" y="3304625"/>
            <a:ext cx="8222100" cy="13008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lt2"/>
              </a:buClr>
              <a:buFont typeface="Roboto"/>
              <a:buNone/>
              <a:defRPr sz="1800" b="0" i="0" u="none" strike="noStrike" cap="none">
                <a:solidFill>
                  <a:schemeClr val="lt2"/>
                </a:solidFill>
                <a:latin typeface="Roboto"/>
                <a:ea typeface="Roboto"/>
                <a:cs typeface="Roboto"/>
                <a:sym typeface="Roboto"/>
              </a:defRPr>
            </a:lvl1pPr>
            <a:lvl2pPr marL="457200" marR="0" lvl="1" indent="0" algn="ctr"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2pPr>
            <a:lvl3pPr marL="914400" marR="0" lvl="2" indent="0" algn="ctr"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3pPr>
            <a:lvl4pPr marL="1371600" marR="0" lvl="3" indent="0" algn="ctr"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4pPr>
            <a:lvl5pPr marL="1828800" marR="0" lvl="4" indent="0" algn="ctr"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5pPr>
            <a:lvl6pPr marL="2286000" marR="0" lvl="5" indent="0" algn="ctr"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6pPr>
            <a:lvl7pPr marL="2743200" marR="0" lvl="6" indent="0" algn="ctr"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7pPr>
            <a:lvl8pPr marL="3200400" marR="0" lvl="7" indent="0" algn="ctr"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8pPr>
            <a:lvl9pPr marL="3657600" marR="0" lvl="8" indent="0" algn="ctr"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9pPr>
          </a:lstStyle>
          <a:p>
            <a:endParaRPr/>
          </a:p>
        </p:txBody>
      </p:sp>
      <p:sp>
        <p:nvSpPr>
          <p:cNvPr id="23" name="Shape 23"/>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6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Roboto"/>
              <a:buNone/>
              <a:defRPr sz="3200" b="0" i="0" u="none" strike="noStrike" cap="none">
                <a:solidFill>
                  <a:schemeClr val="lt1"/>
                </a:solidFill>
                <a:latin typeface="Roboto"/>
                <a:ea typeface="Roboto"/>
                <a:cs typeface="Roboto"/>
                <a:sym typeface="Roboto"/>
              </a:defRPr>
            </a:lvl1pPr>
            <a:lvl2pPr lvl="1" indent="0" rtl="0">
              <a:spcBef>
                <a:spcPts val="0"/>
              </a:spcBef>
              <a:buClr>
                <a:schemeClr val="lt1"/>
              </a:buClr>
              <a:buFont typeface="Roboto"/>
              <a:buNone/>
              <a:defRPr sz="3200">
                <a:solidFill>
                  <a:schemeClr val="lt1"/>
                </a:solidFill>
                <a:latin typeface="Roboto"/>
                <a:ea typeface="Roboto"/>
                <a:cs typeface="Roboto"/>
                <a:sym typeface="Roboto"/>
              </a:defRPr>
            </a:lvl2pPr>
            <a:lvl3pPr lvl="2" indent="0" rtl="0">
              <a:spcBef>
                <a:spcPts val="0"/>
              </a:spcBef>
              <a:buClr>
                <a:schemeClr val="lt1"/>
              </a:buClr>
              <a:buFont typeface="Roboto"/>
              <a:buNone/>
              <a:defRPr sz="3200">
                <a:solidFill>
                  <a:schemeClr val="lt1"/>
                </a:solidFill>
                <a:latin typeface="Roboto"/>
                <a:ea typeface="Roboto"/>
                <a:cs typeface="Roboto"/>
                <a:sym typeface="Roboto"/>
              </a:defRPr>
            </a:lvl3pPr>
            <a:lvl4pPr lvl="3" indent="0" rtl="0">
              <a:spcBef>
                <a:spcPts val="0"/>
              </a:spcBef>
              <a:buClr>
                <a:schemeClr val="lt1"/>
              </a:buClr>
              <a:buFont typeface="Roboto"/>
              <a:buNone/>
              <a:defRPr sz="3200">
                <a:solidFill>
                  <a:schemeClr val="lt1"/>
                </a:solidFill>
                <a:latin typeface="Roboto"/>
                <a:ea typeface="Roboto"/>
                <a:cs typeface="Roboto"/>
                <a:sym typeface="Roboto"/>
              </a:defRPr>
            </a:lvl4pPr>
            <a:lvl5pPr lvl="4" indent="0" rtl="0">
              <a:spcBef>
                <a:spcPts val="0"/>
              </a:spcBef>
              <a:buClr>
                <a:schemeClr val="lt1"/>
              </a:buClr>
              <a:buFont typeface="Roboto"/>
              <a:buNone/>
              <a:defRPr sz="3200">
                <a:solidFill>
                  <a:schemeClr val="lt1"/>
                </a:solidFill>
                <a:latin typeface="Roboto"/>
                <a:ea typeface="Roboto"/>
                <a:cs typeface="Roboto"/>
                <a:sym typeface="Roboto"/>
              </a:defRPr>
            </a:lvl5pPr>
            <a:lvl6pPr lvl="5" indent="0" rtl="0">
              <a:spcBef>
                <a:spcPts val="0"/>
              </a:spcBef>
              <a:buClr>
                <a:schemeClr val="lt1"/>
              </a:buClr>
              <a:buFont typeface="Roboto"/>
              <a:buNone/>
              <a:defRPr sz="3200">
                <a:solidFill>
                  <a:schemeClr val="lt1"/>
                </a:solidFill>
                <a:latin typeface="Roboto"/>
                <a:ea typeface="Roboto"/>
                <a:cs typeface="Roboto"/>
                <a:sym typeface="Roboto"/>
              </a:defRPr>
            </a:lvl6pPr>
            <a:lvl7pPr lvl="6" indent="0" rtl="0">
              <a:spcBef>
                <a:spcPts val="0"/>
              </a:spcBef>
              <a:buClr>
                <a:schemeClr val="lt1"/>
              </a:buClr>
              <a:buFont typeface="Roboto"/>
              <a:buNone/>
              <a:defRPr sz="3200">
                <a:solidFill>
                  <a:schemeClr val="lt1"/>
                </a:solidFill>
                <a:latin typeface="Roboto"/>
                <a:ea typeface="Roboto"/>
                <a:cs typeface="Roboto"/>
                <a:sym typeface="Roboto"/>
              </a:defRPr>
            </a:lvl7pPr>
            <a:lvl8pPr lvl="7" indent="0" rtl="0">
              <a:spcBef>
                <a:spcPts val="0"/>
              </a:spcBef>
              <a:buClr>
                <a:schemeClr val="lt1"/>
              </a:buClr>
              <a:buFont typeface="Roboto"/>
              <a:buNone/>
              <a:defRPr sz="3200">
                <a:solidFill>
                  <a:schemeClr val="lt1"/>
                </a:solidFill>
                <a:latin typeface="Roboto"/>
                <a:ea typeface="Roboto"/>
                <a:cs typeface="Roboto"/>
                <a:sym typeface="Roboto"/>
              </a:defRPr>
            </a:lvl8pPr>
            <a:lvl9pPr lvl="8" indent="0" rtl="0">
              <a:spcBef>
                <a:spcPts val="0"/>
              </a:spcBef>
              <a:buClr>
                <a:schemeClr val="lt1"/>
              </a:buClr>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lt2"/>
              </a:buClr>
              <a:buFont typeface="Roboto"/>
              <a:buNone/>
              <a:defRPr sz="1800" b="0" i="0" u="none" strike="noStrike" cap="none">
                <a:solidFill>
                  <a:schemeClr val="lt2"/>
                </a:solidFill>
                <a:latin typeface="Roboto"/>
                <a:ea typeface="Roboto"/>
                <a:cs typeface="Roboto"/>
                <a:sym typeface="Roboto"/>
              </a:defRPr>
            </a:lvl1pPr>
            <a:lvl2pPr marL="457200" marR="0" lvl="1"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2pPr>
            <a:lvl3pPr marL="914400" marR="0" lvl="2"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3pPr>
            <a:lvl4pPr marL="1371600" marR="0" lvl="3"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4pPr>
            <a:lvl5pPr marL="1828800" marR="0" lvl="4"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5pPr>
            <a:lvl6pPr marL="2286000" marR="0" lvl="5"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6pPr>
            <a:lvl7pPr marL="2743200" marR="0" lvl="6"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7pPr>
            <a:lvl8pPr marL="3200400" marR="0" lvl="7"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8pPr>
            <a:lvl9pPr marL="3657600" marR="0" lvl="8" indent="0" algn="l" rtl="0">
              <a:lnSpc>
                <a:spcPct val="115000"/>
              </a:lnSpc>
              <a:spcBef>
                <a:spcPts val="0"/>
              </a:spcBef>
              <a:spcAft>
                <a:spcPts val="1600"/>
              </a:spcAft>
              <a:buClr>
                <a:schemeClr val="lt2"/>
              </a:buClr>
              <a:buFont typeface="Roboto"/>
              <a:buNone/>
              <a:defRPr sz="1400" b="0" i="0" u="none" strike="noStrike" cap="none">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0" y="4695623"/>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lt2"/>
              </a:buClr>
              <a:buSzPct val="25000"/>
              <a:buFont typeface="Roboto"/>
              <a:buNone/>
            </a:pPr>
            <a:fld id="{00000000-1234-1234-1234-123412341234}" type="slidenum">
              <a:rPr lang="en" sz="1000" b="0" i="0" u="none" strike="noStrike" cap="none">
                <a:solidFill>
                  <a:schemeClr val="lt2"/>
                </a:solidFill>
                <a:latin typeface="Roboto"/>
                <a:ea typeface="Roboto"/>
                <a:cs typeface="Roboto"/>
                <a:sym typeface="Roboto"/>
              </a:rPr>
              <a:t>‹#›</a:t>
            </a:fld>
            <a:endParaRPr lang="en" sz="1000" b="0" i="0" u="none" strike="noStrike" cap="none">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4.jpg"/><Relationship Id="rId4"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321C"/>
        </a:solidFill>
        <a:effectLst/>
      </p:bgPr>
    </p:bg>
    <p:spTree>
      <p:nvGrpSpPr>
        <p:cNvPr id="1" name="Shape 27"/>
        <p:cNvGrpSpPr/>
        <p:nvPr/>
      </p:nvGrpSpPr>
      <p:grpSpPr>
        <a:xfrm>
          <a:off x="0" y="0"/>
          <a:ext cx="0" cy="0"/>
          <a:chOff x="0" y="0"/>
          <a:chExt cx="0" cy="0"/>
        </a:xfrm>
      </p:grpSpPr>
      <p:sp>
        <p:nvSpPr>
          <p:cNvPr id="28" name="Shape 28"/>
          <p:cNvSpPr txBox="1">
            <a:spLocks noGrp="1"/>
          </p:cNvSpPr>
          <p:nvPr>
            <p:ph type="subTitle" idx="1"/>
          </p:nvPr>
        </p:nvSpPr>
        <p:spPr>
          <a:xfrm>
            <a:off x="0" y="1049708"/>
            <a:ext cx="9144000" cy="432899"/>
          </a:xfrm>
          <a:prstGeom prst="rect">
            <a:avLst/>
          </a:prstGeom>
          <a:noFill/>
          <a:ln>
            <a:noFill/>
          </a:ln>
        </p:spPr>
        <p:txBody>
          <a:bodyPr lIns="91425" tIns="91425" rIns="91425" bIns="91425" anchor="t" anchorCtr="0">
            <a:noAutofit/>
          </a:bodyPr>
          <a:lstStyle/>
          <a:p>
            <a:pPr lvl="0" algn="ctr">
              <a:buSzPct val="25000"/>
            </a:pPr>
            <a:r>
              <a:rPr lang="en-NZ" sz="2800" dirty="0"/>
              <a:t>Embedding Positive Psychology Across Organisations</a:t>
            </a:r>
          </a:p>
          <a:p>
            <a:pPr lvl="0" algn="ctr">
              <a:buSzPct val="25000"/>
            </a:pPr>
            <a:endParaRPr lang="en-NZ" dirty="0"/>
          </a:p>
          <a:p>
            <a:pPr lvl="0" algn="ctr">
              <a:buSzPct val="25000"/>
            </a:pPr>
            <a:endParaRPr dirty="0"/>
          </a:p>
          <a:p>
            <a:pPr marL="0" marR="0" lvl="0" indent="0" algn="ctr" rtl="0">
              <a:lnSpc>
                <a:spcPct val="100000"/>
              </a:lnSpc>
              <a:spcBef>
                <a:spcPts val="0"/>
              </a:spcBef>
              <a:spcAft>
                <a:spcPts val="0"/>
              </a:spcAft>
              <a:buClr>
                <a:schemeClr val="lt1"/>
              </a:buClr>
              <a:buSzPct val="25000"/>
              <a:buFont typeface="Roboto"/>
              <a:buNone/>
            </a:pPr>
            <a:r>
              <a:rPr lang="en" sz="1400" dirty="0"/>
              <a:t>Dr Aaron Jarden</a:t>
            </a:r>
          </a:p>
          <a:p>
            <a:pPr marL="0" marR="0" lvl="0" indent="0" algn="ctr" rtl="0">
              <a:lnSpc>
                <a:spcPct val="100000"/>
              </a:lnSpc>
              <a:spcBef>
                <a:spcPts val="0"/>
              </a:spcBef>
              <a:spcAft>
                <a:spcPts val="0"/>
              </a:spcAft>
              <a:buClr>
                <a:schemeClr val="lt1"/>
              </a:buClr>
              <a:buSzPct val="25000"/>
              <a:buFont typeface="Roboto"/>
              <a:buNone/>
            </a:pPr>
            <a:r>
              <a:rPr lang="en" sz="1000" dirty="0"/>
              <a:t>November 2016</a:t>
            </a:r>
          </a:p>
          <a:p>
            <a:pPr marL="0" marR="0" lvl="0" indent="0" algn="ctr" rtl="0">
              <a:lnSpc>
                <a:spcPct val="100000"/>
              </a:lnSpc>
              <a:spcBef>
                <a:spcPts val="0"/>
              </a:spcBef>
              <a:spcAft>
                <a:spcPts val="0"/>
              </a:spcAft>
              <a:buClr>
                <a:schemeClr val="lt1"/>
              </a:buClr>
              <a:buSzPct val="25000"/>
              <a:buFont typeface="Roboto"/>
              <a:buNone/>
            </a:pPr>
            <a:endParaRPr lang="en" sz="1400" dirty="0"/>
          </a:p>
        </p:txBody>
      </p:sp>
      <p:sp>
        <p:nvSpPr>
          <p:cNvPr id="29" name="Shape 29"/>
          <p:cNvSpPr/>
          <p:nvPr/>
        </p:nvSpPr>
        <p:spPr>
          <a:xfrm>
            <a:off x="0" y="0"/>
            <a:ext cx="9144000" cy="347942"/>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31" name="Shape 31"/>
          <p:cNvSpPr/>
          <p:nvPr/>
        </p:nvSpPr>
        <p:spPr>
          <a:xfrm>
            <a:off x="0" y="4234989"/>
            <a:ext cx="9144000" cy="90850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32" name="Shape 32"/>
          <p:cNvSpPr txBox="1"/>
          <p:nvPr/>
        </p:nvSpPr>
        <p:spPr>
          <a:xfrm>
            <a:off x="0" y="4782373"/>
            <a:ext cx="9144000" cy="23083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A321C"/>
              </a:buClr>
              <a:buSzPct val="25000"/>
              <a:buFont typeface="Arial"/>
              <a:buNone/>
            </a:pPr>
            <a:r>
              <a:rPr lang="en" sz="900" b="0" i="0" u="none" strike="noStrike" cap="none" spc="300" dirty="0">
                <a:solidFill>
                  <a:srgbClr val="EA321C"/>
                </a:solidFill>
                <a:sym typeface="Arial"/>
              </a:rPr>
              <a:t>www.</a:t>
            </a:r>
            <a:r>
              <a:rPr lang="en" sz="900" spc="300" dirty="0">
                <a:solidFill>
                  <a:srgbClr val="EA321C"/>
                </a:solidFill>
              </a:rPr>
              <a:t>aaronjarden.com</a:t>
            </a:r>
            <a:endParaRPr lang="en" sz="900" b="0" i="0" u="none" strike="noStrike" cap="none" spc="300" dirty="0">
              <a:solidFill>
                <a:srgbClr val="EA321C"/>
              </a:solidFill>
              <a:sym typeface="Arial"/>
            </a:endParaRPr>
          </a:p>
        </p:txBody>
      </p:sp>
      <p:pic>
        <p:nvPicPr>
          <p:cNvPr id="33" name="Shape 33"/>
          <p:cNvPicPr preferRelativeResize="0"/>
          <p:nvPr/>
        </p:nvPicPr>
        <p:blipFill rotWithShape="1">
          <a:blip r:embed="rId3">
            <a:alphaModFix/>
          </a:blip>
          <a:srcRect/>
          <a:stretch/>
        </p:blipFill>
        <p:spPr>
          <a:xfrm>
            <a:off x="8304163" y="4782373"/>
            <a:ext cx="308461" cy="361126"/>
          </a:xfrm>
          <a:prstGeom prst="rect">
            <a:avLst/>
          </a:prstGeom>
          <a:noFill/>
          <a:ln>
            <a:noFill/>
          </a:ln>
        </p:spPr>
      </p:pic>
      <p:sp>
        <p:nvSpPr>
          <p:cNvPr id="34" name="Shape 34"/>
          <p:cNvSpPr txBox="1">
            <a:spLocks noGrp="1"/>
          </p:cNvSpPr>
          <p:nvPr>
            <p:ph type="sldNum" idx="12"/>
          </p:nvPr>
        </p:nvSpPr>
        <p:spPr>
          <a:xfrm>
            <a:off x="8686800" y="4846319"/>
            <a:ext cx="385440" cy="242902"/>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EA321C"/>
              </a:buClr>
              <a:buSzPct val="25000"/>
              <a:buFont typeface="Arial"/>
              <a:buNone/>
            </a:pPr>
            <a:fld id="{00000000-1234-1234-1234-123412341234}" type="slidenum">
              <a:rPr lang="en" sz="900" b="0" i="0" u="none" strike="noStrike" cap="none">
                <a:solidFill>
                  <a:srgbClr val="EA321C"/>
                </a:solidFill>
                <a:latin typeface="Arial"/>
                <a:ea typeface="Arial"/>
                <a:cs typeface="Arial"/>
                <a:sym typeface="Arial"/>
              </a:rPr>
              <a:t>1</a:t>
            </a:fld>
            <a:endParaRPr lang="en" sz="900" b="0" i="0" u="none" strike="noStrike" cap="none">
              <a:solidFill>
                <a:srgbClr val="EA321C"/>
              </a:solidFill>
              <a:latin typeface="Arial"/>
              <a:ea typeface="Arial"/>
              <a:cs typeface="Arial"/>
              <a:sym typeface="Aria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1"/>
            <a:ext cx="914400" cy="345781"/>
          </a:xfrm>
          <a:prstGeom prst="rect">
            <a:avLst/>
          </a:prstGeom>
        </p:spPr>
      </p:pic>
      <p:pic>
        <p:nvPicPr>
          <p:cNvPr id="9" name="Shape 402" descr="little person with stack of papers.png"/>
          <p:cNvPicPr preferRelativeResize="0"/>
          <p:nvPr/>
        </p:nvPicPr>
        <p:blipFill rotWithShape="1">
          <a:blip r:embed="rId5">
            <a:alphaModFix/>
          </a:blip>
          <a:srcRect/>
          <a:stretch/>
        </p:blipFill>
        <p:spPr>
          <a:xfrm>
            <a:off x="3418871" y="2511794"/>
            <a:ext cx="2019000" cy="20498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321C"/>
        </a:solidFill>
        <a:effectLst/>
      </p:bgPr>
    </p:bg>
    <p:spTree>
      <p:nvGrpSpPr>
        <p:cNvPr id="1" name="Shape 156"/>
        <p:cNvGrpSpPr/>
        <p:nvPr/>
      </p:nvGrpSpPr>
      <p:grpSpPr>
        <a:xfrm>
          <a:off x="0" y="0"/>
          <a:ext cx="0" cy="0"/>
          <a:chOff x="0" y="0"/>
          <a:chExt cx="0" cy="0"/>
        </a:xfrm>
      </p:grpSpPr>
      <p:sp>
        <p:nvSpPr>
          <p:cNvPr id="157" name="Shape 157"/>
          <p:cNvSpPr txBox="1">
            <a:spLocks noGrp="1"/>
          </p:cNvSpPr>
          <p:nvPr>
            <p:ph type="ctrTitle"/>
          </p:nvPr>
        </p:nvSpPr>
        <p:spPr>
          <a:xfrm>
            <a:off x="179509" y="560216"/>
            <a:ext cx="8222100" cy="9336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 b="1" dirty="0"/>
              <a:t>More essentials…</a:t>
            </a:r>
          </a:p>
        </p:txBody>
      </p:sp>
      <p:sp>
        <p:nvSpPr>
          <p:cNvPr id="158" name="Shape 158"/>
          <p:cNvSpPr txBox="1">
            <a:spLocks noGrp="1"/>
          </p:cNvSpPr>
          <p:nvPr>
            <p:ph type="subTitle" idx="1"/>
          </p:nvPr>
        </p:nvSpPr>
        <p:spPr>
          <a:xfrm>
            <a:off x="179509" y="1608300"/>
            <a:ext cx="6863400" cy="2550600"/>
          </a:xfrm>
          <a:prstGeom prst="rect">
            <a:avLst/>
          </a:prstGeom>
          <a:noFill/>
          <a:ln>
            <a:noFill/>
          </a:ln>
        </p:spPr>
        <p:txBody>
          <a:bodyPr lIns="91425" tIns="91425" rIns="91425" bIns="91425" anchor="t" anchorCtr="0">
            <a:noAutofit/>
          </a:bodyPr>
          <a:lstStyle/>
          <a:p>
            <a:pPr marL="514350" lvl="0" indent="-285750" rtl="0">
              <a:spcBef>
                <a:spcPts val="0"/>
              </a:spcBef>
              <a:buSzPct val="150000"/>
              <a:buFont typeface="Arial" panose="020B0604020202020204" pitchFamily="34" charset="0"/>
              <a:buChar char="•"/>
            </a:pPr>
            <a:r>
              <a:rPr lang="en" dirty="0"/>
              <a:t>Timing important (when to introduce, when to embed).  </a:t>
            </a:r>
          </a:p>
          <a:p>
            <a:pPr marL="514350" lvl="0" indent="-285750" rtl="0">
              <a:spcBef>
                <a:spcPts val="0"/>
              </a:spcBef>
              <a:buSzPct val="150000"/>
              <a:buFont typeface="Arial" panose="020B0604020202020204" pitchFamily="34" charset="0"/>
              <a:buChar char="•"/>
            </a:pPr>
            <a:r>
              <a:rPr lang="en" dirty="0"/>
              <a:t>Play is much underrated. As is simplification. </a:t>
            </a:r>
          </a:p>
          <a:p>
            <a:pPr marL="514350" lvl="0" indent="-285750" rtl="0">
              <a:spcBef>
                <a:spcPts val="0"/>
              </a:spcBef>
              <a:buSzPct val="150000"/>
              <a:buFont typeface="Arial" panose="020B0604020202020204" pitchFamily="34" charset="0"/>
              <a:buChar char="•"/>
            </a:pPr>
            <a:r>
              <a:rPr lang="en" dirty="0"/>
              <a:t>Utilisation of strengths. </a:t>
            </a:r>
          </a:p>
          <a:p>
            <a:pPr marL="514350" lvl="0" indent="-285750">
              <a:buSzPct val="150000"/>
              <a:buFont typeface="Arial" panose="020B0604020202020204" pitchFamily="34" charset="0"/>
              <a:buChar char="•"/>
            </a:pPr>
            <a:r>
              <a:rPr lang="en" dirty="0"/>
              <a:t>Have an </a:t>
            </a:r>
            <a:r>
              <a:rPr lang="en-NZ" dirty="0"/>
              <a:t>implementation </a:t>
            </a:r>
            <a:r>
              <a:rPr lang="en" dirty="0"/>
              <a:t>plan. </a:t>
            </a:r>
          </a:p>
          <a:p>
            <a:pPr marL="514350" lvl="0" indent="-285750">
              <a:buSzPct val="150000"/>
              <a:buFont typeface="Arial" panose="020B0604020202020204" pitchFamily="34" charset="0"/>
              <a:buChar char="•"/>
            </a:pPr>
            <a:r>
              <a:rPr lang="en" dirty="0"/>
              <a:t>Linking wellbeing metrics to KPI’s. </a:t>
            </a:r>
          </a:p>
          <a:p>
            <a:pPr marL="514350" lvl="0" indent="-285750">
              <a:buSzPct val="150000"/>
              <a:buFont typeface="Arial" panose="020B0604020202020204" pitchFamily="34" charset="0"/>
              <a:buChar char="•"/>
            </a:pPr>
            <a:r>
              <a:rPr lang="en" dirty="0"/>
              <a:t>Informing all stakholders of the wellbeing change – so they know what is, and has, changed. </a:t>
            </a:r>
          </a:p>
          <a:p>
            <a:pPr marL="514350" lvl="0" indent="-285750">
              <a:buSzPct val="150000"/>
              <a:buFont typeface="Arial" panose="020B0604020202020204" pitchFamily="34" charset="0"/>
              <a:buChar char="•"/>
            </a:pPr>
            <a:r>
              <a:rPr lang="en" dirty="0"/>
              <a:t>Pull them into a better future, rather than push from the past. </a:t>
            </a:r>
          </a:p>
        </p:txBody>
      </p:sp>
      <p:sp>
        <p:nvSpPr>
          <p:cNvPr id="159" name="Shape 159"/>
          <p:cNvSpPr/>
          <p:nvPr/>
        </p:nvSpPr>
        <p:spPr>
          <a:xfrm>
            <a:off x="0" y="0"/>
            <a:ext cx="9144000" cy="3480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161" name="Shape 161"/>
          <p:cNvSpPr/>
          <p:nvPr/>
        </p:nvSpPr>
        <p:spPr>
          <a:xfrm>
            <a:off x="0" y="4234989"/>
            <a:ext cx="9144000" cy="9084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162" name="Shape 162"/>
          <p:cNvSpPr txBox="1"/>
          <p:nvPr/>
        </p:nvSpPr>
        <p:spPr>
          <a:xfrm>
            <a:off x="0" y="4782373"/>
            <a:ext cx="9144000" cy="230700"/>
          </a:xfrm>
          <a:prstGeom prst="rect">
            <a:avLst/>
          </a:prstGeom>
          <a:noFill/>
          <a:ln>
            <a:noFill/>
          </a:ln>
        </p:spPr>
        <p:txBody>
          <a:bodyPr lIns="91425" tIns="45700" rIns="91425" bIns="45700" anchor="t" anchorCtr="0">
            <a:noAutofit/>
          </a:bodyPr>
          <a:lstStyle/>
          <a:p>
            <a:pPr lvl="0" algn="ctr">
              <a:buClr>
                <a:srgbClr val="EA321C"/>
              </a:buClr>
              <a:buSzPct val="25000"/>
            </a:pPr>
            <a:r>
              <a:rPr lang="en" sz="900" spc="300" dirty="0">
                <a:solidFill>
                  <a:srgbClr val="EA321C"/>
                </a:solidFill>
              </a:rPr>
              <a:t>www.ourpluswellbeing.com</a:t>
            </a:r>
            <a:endParaRPr lang="en" sz="900" dirty="0">
              <a:solidFill>
                <a:srgbClr val="EA321C"/>
              </a:solidFill>
            </a:endParaRPr>
          </a:p>
        </p:txBody>
      </p:sp>
      <p:pic>
        <p:nvPicPr>
          <p:cNvPr id="163" name="Shape 163"/>
          <p:cNvPicPr preferRelativeResize="0"/>
          <p:nvPr/>
        </p:nvPicPr>
        <p:blipFill rotWithShape="1">
          <a:blip r:embed="rId3">
            <a:alphaModFix/>
          </a:blip>
          <a:srcRect/>
          <a:stretch/>
        </p:blipFill>
        <p:spPr>
          <a:xfrm>
            <a:off x="8304163" y="4782373"/>
            <a:ext cx="308400" cy="361200"/>
          </a:xfrm>
          <a:prstGeom prst="rect">
            <a:avLst/>
          </a:prstGeom>
          <a:noFill/>
          <a:ln>
            <a:noFill/>
          </a:ln>
        </p:spPr>
      </p:pic>
      <p:sp>
        <p:nvSpPr>
          <p:cNvPr id="164" name="Shape 164"/>
          <p:cNvSpPr txBox="1">
            <a:spLocks noGrp="1"/>
          </p:cNvSpPr>
          <p:nvPr>
            <p:ph type="sldNum" idx="12"/>
          </p:nvPr>
        </p:nvSpPr>
        <p:spPr>
          <a:xfrm>
            <a:off x="8686800" y="4846319"/>
            <a:ext cx="385500" cy="2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EA321C"/>
              </a:buClr>
              <a:buSzPct val="25000"/>
              <a:buFont typeface="Arial"/>
              <a:buNone/>
            </a:pPr>
            <a:fld id="{00000000-1234-1234-1234-123412341234}" type="slidenum">
              <a:rPr lang="en" sz="900" b="0" i="0" u="none" strike="noStrike" cap="none">
                <a:solidFill>
                  <a:srgbClr val="EA321C"/>
                </a:solidFill>
                <a:latin typeface="Arial"/>
                <a:ea typeface="Arial"/>
                <a:cs typeface="Arial"/>
                <a:sym typeface="Arial"/>
              </a:rPr>
              <a:t>10</a:t>
            </a:fld>
            <a:endParaRPr lang="en" sz="900" b="0" i="0" u="none" strike="noStrike" cap="none">
              <a:solidFill>
                <a:srgbClr val="EA321C"/>
              </a:solidFill>
              <a:latin typeface="Arial"/>
              <a:ea typeface="Arial"/>
              <a:cs typeface="Arial"/>
              <a:sym typeface="Arial"/>
            </a:endParaRPr>
          </a:p>
        </p:txBody>
      </p:sp>
      <p:sp>
        <p:nvSpPr>
          <p:cNvPr id="165" name="Shape 165"/>
          <p:cNvSpPr/>
          <p:nvPr/>
        </p:nvSpPr>
        <p:spPr>
          <a:xfrm>
            <a:off x="7058890" y="347940"/>
            <a:ext cx="2085000" cy="3984900"/>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1"/>
            <a:ext cx="914400" cy="345781"/>
          </a:xfrm>
          <a:prstGeom prst="rect">
            <a:avLst/>
          </a:prstGeom>
        </p:spPr>
      </p:pic>
      <p:pic>
        <p:nvPicPr>
          <p:cNvPr id="13" name="Shape 416" descr="FLOW-CHART-02.png"/>
          <p:cNvPicPr preferRelativeResize="0"/>
          <p:nvPr/>
        </p:nvPicPr>
        <p:blipFill rotWithShape="1">
          <a:blip r:embed="rId5">
            <a:alphaModFix/>
          </a:blip>
          <a:srcRect/>
          <a:stretch/>
        </p:blipFill>
        <p:spPr>
          <a:xfrm>
            <a:off x="7042854" y="1839441"/>
            <a:ext cx="2019000" cy="2049899"/>
          </a:xfrm>
          <a:prstGeom prst="rect">
            <a:avLst/>
          </a:prstGeom>
          <a:noFill/>
          <a:ln>
            <a:noFill/>
          </a:ln>
        </p:spPr>
      </p:pic>
    </p:spTree>
    <p:extLst>
      <p:ext uri="{BB962C8B-B14F-4D97-AF65-F5344CB8AC3E}">
        <p14:creationId xmlns:p14="http://schemas.microsoft.com/office/powerpoint/2010/main" val="139820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A321C"/>
        </a:solidFill>
        <a:effectLst/>
      </p:bgPr>
    </p:bg>
    <p:spTree>
      <p:nvGrpSpPr>
        <p:cNvPr id="1" name="Shape 273"/>
        <p:cNvGrpSpPr/>
        <p:nvPr/>
      </p:nvGrpSpPr>
      <p:grpSpPr>
        <a:xfrm>
          <a:off x="0" y="0"/>
          <a:ext cx="0" cy="0"/>
          <a:chOff x="0" y="0"/>
          <a:chExt cx="0" cy="0"/>
        </a:xfrm>
      </p:grpSpPr>
      <p:sp>
        <p:nvSpPr>
          <p:cNvPr id="274" name="Shape 274"/>
          <p:cNvSpPr txBox="1">
            <a:spLocks noGrp="1"/>
          </p:cNvSpPr>
          <p:nvPr>
            <p:ph type="ctrTitle"/>
          </p:nvPr>
        </p:nvSpPr>
        <p:spPr>
          <a:xfrm>
            <a:off x="179509" y="560216"/>
            <a:ext cx="8222100" cy="933598"/>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NZ" b="1" dirty="0"/>
              <a:t>B</a:t>
            </a:r>
            <a:r>
              <a:rPr lang="en" b="1" dirty="0"/>
              <a:t>ig risks…</a:t>
            </a:r>
          </a:p>
        </p:txBody>
      </p:sp>
      <p:sp>
        <p:nvSpPr>
          <p:cNvPr id="275" name="Shape 275"/>
          <p:cNvSpPr txBox="1">
            <a:spLocks noGrp="1"/>
          </p:cNvSpPr>
          <p:nvPr>
            <p:ph type="subTitle" idx="1"/>
          </p:nvPr>
        </p:nvSpPr>
        <p:spPr>
          <a:xfrm>
            <a:off x="179509" y="1608300"/>
            <a:ext cx="6863345" cy="2550672"/>
          </a:xfrm>
          <a:prstGeom prst="rect">
            <a:avLst/>
          </a:prstGeom>
          <a:noFill/>
          <a:ln>
            <a:noFill/>
          </a:ln>
        </p:spPr>
        <p:txBody>
          <a:bodyPr lIns="91425" tIns="91425" rIns="91425" bIns="91425" anchor="t" anchorCtr="0">
            <a:noAutofit/>
          </a:bodyPr>
          <a:lstStyle/>
          <a:p>
            <a:pPr marL="285750" marR="0" lvl="0" indent="-285750" algn="l" rtl="0">
              <a:lnSpc>
                <a:spcPct val="100000"/>
              </a:lnSpc>
              <a:spcBef>
                <a:spcPts val="0"/>
              </a:spcBef>
              <a:spcAft>
                <a:spcPts val="0"/>
              </a:spcAft>
              <a:buClr>
                <a:schemeClr val="lt1"/>
              </a:buClr>
              <a:buSzPct val="150000"/>
              <a:buFont typeface="Arial" panose="020B0604020202020204" pitchFamily="34" charset="0"/>
              <a:buChar char="•"/>
            </a:pPr>
            <a:r>
              <a:rPr lang="en-NZ" dirty="0"/>
              <a:t>Overpromise, under deliver – selling false hope.</a:t>
            </a:r>
          </a:p>
          <a:p>
            <a:pPr marL="285750" marR="0" lvl="0" indent="-285750" algn="l" rtl="0">
              <a:lnSpc>
                <a:spcPct val="100000"/>
              </a:lnSpc>
              <a:spcBef>
                <a:spcPts val="0"/>
              </a:spcBef>
              <a:spcAft>
                <a:spcPts val="0"/>
              </a:spcAft>
              <a:buClr>
                <a:schemeClr val="lt1"/>
              </a:buClr>
              <a:buSzPct val="150000"/>
              <a:buFont typeface="Arial" panose="020B0604020202020204" pitchFamily="34" charset="0"/>
              <a:buChar char="•"/>
            </a:pPr>
            <a:r>
              <a:rPr lang="en-NZ" dirty="0"/>
              <a:t>Bad advice, poor program logic.</a:t>
            </a:r>
          </a:p>
          <a:p>
            <a:pPr marL="285750" marR="0" lvl="0" indent="-285750" algn="l" rtl="0">
              <a:lnSpc>
                <a:spcPct val="100000"/>
              </a:lnSpc>
              <a:spcBef>
                <a:spcPts val="0"/>
              </a:spcBef>
              <a:spcAft>
                <a:spcPts val="0"/>
              </a:spcAft>
              <a:buClr>
                <a:schemeClr val="lt1"/>
              </a:buClr>
              <a:buSzPct val="150000"/>
              <a:buFont typeface="Arial" panose="020B0604020202020204" pitchFamily="34" charset="0"/>
              <a:buChar char="•"/>
            </a:pPr>
            <a:r>
              <a:rPr lang="en-NZ" dirty="0"/>
              <a:t>Low ROI, look bad to those above.</a:t>
            </a:r>
          </a:p>
          <a:p>
            <a:pPr marL="285750" marR="0" lvl="0" indent="-285750" algn="l" rtl="0">
              <a:lnSpc>
                <a:spcPct val="100000"/>
              </a:lnSpc>
              <a:spcBef>
                <a:spcPts val="0"/>
              </a:spcBef>
              <a:spcAft>
                <a:spcPts val="0"/>
              </a:spcAft>
              <a:buClr>
                <a:schemeClr val="lt1"/>
              </a:buClr>
              <a:buSzPct val="150000"/>
              <a:buFont typeface="Arial" panose="020B0604020202020204" pitchFamily="34" charset="0"/>
              <a:buChar char="•"/>
            </a:pPr>
            <a:r>
              <a:rPr lang="en-NZ" dirty="0"/>
              <a:t>Bad apples and win-lose power struggles. </a:t>
            </a:r>
          </a:p>
          <a:p>
            <a:pPr marL="285750" marR="0" lvl="0" indent="-285750" algn="l" rtl="0">
              <a:lnSpc>
                <a:spcPct val="100000"/>
              </a:lnSpc>
              <a:spcBef>
                <a:spcPts val="0"/>
              </a:spcBef>
              <a:spcAft>
                <a:spcPts val="0"/>
              </a:spcAft>
              <a:buClr>
                <a:schemeClr val="lt1"/>
              </a:buClr>
              <a:buSzPct val="150000"/>
              <a:buFont typeface="Arial" panose="020B0604020202020204" pitchFamily="34" charset="0"/>
              <a:buChar char="•"/>
            </a:pPr>
            <a:r>
              <a:rPr lang="en-NZ" dirty="0"/>
              <a:t>Enabling the lower ranks = look bad. </a:t>
            </a:r>
          </a:p>
          <a:p>
            <a:pPr marL="285750" marR="0" lvl="0" indent="-285750" algn="l" rtl="0">
              <a:lnSpc>
                <a:spcPct val="100000"/>
              </a:lnSpc>
              <a:spcBef>
                <a:spcPts val="0"/>
              </a:spcBef>
              <a:spcAft>
                <a:spcPts val="0"/>
              </a:spcAft>
              <a:buClr>
                <a:schemeClr val="lt1"/>
              </a:buClr>
              <a:buSzPct val="150000"/>
              <a:buFont typeface="Arial" panose="020B0604020202020204" pitchFamily="34" charset="0"/>
              <a:buChar char="•"/>
            </a:pPr>
            <a:r>
              <a:rPr lang="en-NZ" dirty="0"/>
              <a:t>Expecting fast change – wellbeing is hard work. </a:t>
            </a:r>
          </a:p>
          <a:p>
            <a:pPr marL="285750" lvl="0" indent="-285750">
              <a:buSzPct val="150000"/>
              <a:buFont typeface="Arial" panose="020B0604020202020204" pitchFamily="34" charset="0"/>
              <a:buChar char="•"/>
            </a:pPr>
            <a:r>
              <a:rPr lang="en-NZ" dirty="0"/>
              <a:t>A lack of leadership and top level support is the main reason for the failure to sustain changes in an organisation.</a:t>
            </a:r>
          </a:p>
          <a:p>
            <a:pPr lvl="0">
              <a:buSzPct val="150000"/>
            </a:pPr>
            <a:endParaRPr lang="en" dirty="0"/>
          </a:p>
          <a:p>
            <a:pPr marL="0" marR="0" lvl="0" indent="0" algn="l" rtl="0">
              <a:lnSpc>
                <a:spcPct val="100000"/>
              </a:lnSpc>
              <a:spcBef>
                <a:spcPts val="0"/>
              </a:spcBef>
              <a:spcAft>
                <a:spcPts val="0"/>
              </a:spcAft>
              <a:buClr>
                <a:schemeClr val="lt1"/>
              </a:buClr>
              <a:buSzPct val="25000"/>
              <a:buFont typeface="Roboto"/>
              <a:buNone/>
            </a:pPr>
            <a:endParaRPr dirty="0"/>
          </a:p>
        </p:txBody>
      </p:sp>
      <p:sp>
        <p:nvSpPr>
          <p:cNvPr id="276" name="Shape 276"/>
          <p:cNvSpPr/>
          <p:nvPr/>
        </p:nvSpPr>
        <p:spPr>
          <a:xfrm>
            <a:off x="0" y="0"/>
            <a:ext cx="9144000" cy="347942"/>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278" name="Shape 278"/>
          <p:cNvSpPr/>
          <p:nvPr/>
        </p:nvSpPr>
        <p:spPr>
          <a:xfrm>
            <a:off x="0" y="4234989"/>
            <a:ext cx="9144000" cy="90850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279" name="Shape 279"/>
          <p:cNvSpPr txBox="1"/>
          <p:nvPr/>
        </p:nvSpPr>
        <p:spPr>
          <a:xfrm>
            <a:off x="0" y="4782373"/>
            <a:ext cx="9144000" cy="230832"/>
          </a:xfrm>
          <a:prstGeom prst="rect">
            <a:avLst/>
          </a:prstGeom>
          <a:noFill/>
          <a:ln>
            <a:noFill/>
          </a:ln>
        </p:spPr>
        <p:txBody>
          <a:bodyPr lIns="91425" tIns="45700" rIns="91425" bIns="45700" anchor="t" anchorCtr="0">
            <a:noAutofit/>
          </a:bodyPr>
          <a:lstStyle/>
          <a:p>
            <a:pPr lvl="0" algn="ctr">
              <a:buClr>
                <a:srgbClr val="EA321C"/>
              </a:buClr>
              <a:buSzPct val="25000"/>
            </a:pPr>
            <a:r>
              <a:rPr lang="en" sz="900" spc="300" dirty="0">
                <a:solidFill>
                  <a:srgbClr val="EA321C"/>
                </a:solidFill>
              </a:rPr>
              <a:t>www.ourpluswellbeing.com</a:t>
            </a:r>
            <a:endParaRPr lang="en" sz="900" dirty="0">
              <a:solidFill>
                <a:srgbClr val="EA321C"/>
              </a:solidFill>
            </a:endParaRPr>
          </a:p>
        </p:txBody>
      </p:sp>
      <p:pic>
        <p:nvPicPr>
          <p:cNvPr id="280" name="Shape 280"/>
          <p:cNvPicPr preferRelativeResize="0"/>
          <p:nvPr/>
        </p:nvPicPr>
        <p:blipFill rotWithShape="1">
          <a:blip r:embed="rId3">
            <a:alphaModFix/>
          </a:blip>
          <a:srcRect/>
          <a:stretch/>
        </p:blipFill>
        <p:spPr>
          <a:xfrm>
            <a:off x="8304163" y="4782373"/>
            <a:ext cx="308461" cy="361126"/>
          </a:xfrm>
          <a:prstGeom prst="rect">
            <a:avLst/>
          </a:prstGeom>
          <a:noFill/>
          <a:ln>
            <a:noFill/>
          </a:ln>
        </p:spPr>
      </p:pic>
      <p:sp>
        <p:nvSpPr>
          <p:cNvPr id="281" name="Shape 281"/>
          <p:cNvSpPr txBox="1">
            <a:spLocks noGrp="1"/>
          </p:cNvSpPr>
          <p:nvPr>
            <p:ph type="sldNum" idx="12"/>
          </p:nvPr>
        </p:nvSpPr>
        <p:spPr>
          <a:xfrm>
            <a:off x="8686800" y="4846319"/>
            <a:ext cx="385440" cy="242902"/>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EA321C"/>
              </a:buClr>
              <a:buSzPct val="25000"/>
              <a:buFont typeface="Arial"/>
              <a:buNone/>
            </a:pPr>
            <a:fld id="{00000000-1234-1234-1234-123412341234}" type="slidenum">
              <a:rPr lang="en" sz="900" b="0" i="0" u="none" strike="noStrike" cap="none">
                <a:solidFill>
                  <a:srgbClr val="EA321C"/>
                </a:solidFill>
                <a:latin typeface="Arial"/>
                <a:ea typeface="Arial"/>
                <a:cs typeface="Arial"/>
                <a:sym typeface="Arial"/>
              </a:rPr>
              <a:t>11</a:t>
            </a:fld>
            <a:endParaRPr lang="en" sz="900" b="0" i="0" u="none" strike="noStrike" cap="none">
              <a:solidFill>
                <a:srgbClr val="EA321C"/>
              </a:solidFill>
              <a:latin typeface="Arial"/>
              <a:ea typeface="Arial"/>
              <a:cs typeface="Arial"/>
              <a:sym typeface="Arial"/>
            </a:endParaRPr>
          </a:p>
        </p:txBody>
      </p:sp>
      <p:sp>
        <p:nvSpPr>
          <p:cNvPr id="282" name="Shape 282"/>
          <p:cNvSpPr/>
          <p:nvPr/>
        </p:nvSpPr>
        <p:spPr>
          <a:xfrm>
            <a:off x="7058890" y="347940"/>
            <a:ext cx="2085109" cy="3984907"/>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pic>
        <p:nvPicPr>
          <p:cNvPr id="283" name="Shape 283"/>
          <p:cNvPicPr preferRelativeResize="0"/>
          <p:nvPr/>
        </p:nvPicPr>
        <p:blipFill rotWithShape="1">
          <a:blip r:embed="rId4">
            <a:alphaModFix/>
          </a:blip>
          <a:srcRect l="27736" t="43365" r="31225" b="8498"/>
          <a:stretch/>
        </p:blipFill>
        <p:spPr>
          <a:xfrm>
            <a:off x="7694461" y="2830713"/>
            <a:ext cx="813966" cy="954751"/>
          </a:xfrm>
          <a:prstGeom prst="rect">
            <a:avLst/>
          </a:prstGeom>
          <a:noFill/>
          <a:ln>
            <a:no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9600" y="1"/>
            <a:ext cx="914400" cy="34578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A321C"/>
        </a:solidFill>
        <a:effectLst/>
      </p:bgPr>
    </p:bg>
    <p:spTree>
      <p:nvGrpSpPr>
        <p:cNvPr id="1" name="Shape 434"/>
        <p:cNvGrpSpPr/>
        <p:nvPr/>
      </p:nvGrpSpPr>
      <p:grpSpPr>
        <a:xfrm>
          <a:off x="0" y="0"/>
          <a:ext cx="0" cy="0"/>
          <a:chOff x="0" y="0"/>
          <a:chExt cx="0" cy="0"/>
        </a:xfrm>
      </p:grpSpPr>
      <p:sp>
        <p:nvSpPr>
          <p:cNvPr id="435" name="Shape 435"/>
          <p:cNvSpPr txBox="1">
            <a:spLocks noGrp="1"/>
          </p:cNvSpPr>
          <p:nvPr>
            <p:ph type="ctrTitle"/>
          </p:nvPr>
        </p:nvSpPr>
        <p:spPr>
          <a:xfrm>
            <a:off x="179509" y="560216"/>
            <a:ext cx="8222100" cy="933598"/>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 b="1" dirty="0"/>
              <a:t>Checklist</a:t>
            </a:r>
          </a:p>
        </p:txBody>
      </p:sp>
      <p:sp>
        <p:nvSpPr>
          <p:cNvPr id="436" name="Shape 436"/>
          <p:cNvSpPr txBox="1">
            <a:spLocks noGrp="1"/>
          </p:cNvSpPr>
          <p:nvPr>
            <p:ph type="subTitle" idx="1"/>
          </p:nvPr>
        </p:nvSpPr>
        <p:spPr>
          <a:xfrm>
            <a:off x="179509" y="1608300"/>
            <a:ext cx="6863345" cy="2550672"/>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lt1"/>
              </a:buClr>
              <a:buSzPct val="25000"/>
              <a:buFont typeface="Roboto"/>
              <a:buNone/>
            </a:pPr>
            <a:r>
              <a:rPr lang="en" sz="1600" dirty="0">
                <a:solidFill>
                  <a:srgbClr val="FFFFFF"/>
                </a:solidFill>
              </a:rPr>
              <a:t>This checklist </a:t>
            </a:r>
            <a:r>
              <a:rPr lang="en-NZ" sz="1600" dirty="0">
                <a:solidFill>
                  <a:srgbClr val="FFFFFF"/>
                </a:solidFill>
              </a:rPr>
              <a:t>is another way of saying some of what I have covered:</a:t>
            </a:r>
          </a:p>
          <a:p>
            <a:pPr marL="0" marR="0" lvl="0" indent="0" algn="l" rtl="0">
              <a:lnSpc>
                <a:spcPct val="100000"/>
              </a:lnSpc>
              <a:spcBef>
                <a:spcPts val="0"/>
              </a:spcBef>
              <a:spcAft>
                <a:spcPts val="0"/>
              </a:spcAft>
              <a:buClr>
                <a:schemeClr val="lt1"/>
              </a:buClr>
              <a:buSzPct val="25000"/>
              <a:buFont typeface="Roboto"/>
              <a:buNone/>
            </a:pPr>
            <a:endParaRPr sz="1600" dirty="0">
              <a:solidFill>
                <a:srgbClr val="FFFFFF"/>
              </a:solidFill>
            </a:endParaRPr>
          </a:p>
          <a:p>
            <a:pPr marL="412750" indent="-285750">
              <a:buClr>
                <a:srgbClr val="FFFFFF"/>
              </a:buClr>
              <a:buSzPct val="150000"/>
              <a:buBlip>
                <a:blip r:embed="rId3"/>
              </a:buBlip>
            </a:pPr>
            <a:r>
              <a:rPr lang="en-NZ" sz="1600" dirty="0">
                <a:solidFill>
                  <a:srgbClr val="FFFFFF"/>
                </a:solidFill>
              </a:rPr>
              <a:t>T</a:t>
            </a:r>
            <a:r>
              <a:rPr lang="en" sz="1600" dirty="0">
                <a:solidFill>
                  <a:srgbClr val="FFFFFF"/>
                </a:solidFill>
              </a:rPr>
              <a:t>he workplace has to ‘feel’ good</a:t>
            </a:r>
          </a:p>
          <a:p>
            <a:pPr marL="412750" indent="-285750">
              <a:buClr>
                <a:srgbClr val="FFFFFF"/>
              </a:buClr>
              <a:buSzPct val="150000"/>
              <a:buBlip>
                <a:blip r:embed="rId3"/>
              </a:buBlip>
            </a:pPr>
            <a:r>
              <a:rPr lang="en-NZ" sz="1600" dirty="0">
                <a:solidFill>
                  <a:srgbClr val="FFFFFF"/>
                </a:solidFill>
              </a:rPr>
              <a:t>P</a:t>
            </a:r>
            <a:r>
              <a:rPr lang="en" sz="1600" dirty="0">
                <a:solidFill>
                  <a:srgbClr val="FFFFFF"/>
                </a:solidFill>
              </a:rPr>
              <a:t>lay to everyones strengths</a:t>
            </a:r>
          </a:p>
          <a:p>
            <a:pPr marL="412750" indent="-285750">
              <a:buClr>
                <a:srgbClr val="FFFFFF"/>
              </a:buClr>
              <a:buSzPct val="150000"/>
              <a:buBlip>
                <a:blip r:embed="rId3"/>
              </a:buBlip>
            </a:pPr>
            <a:r>
              <a:rPr lang="en-NZ" sz="1600" dirty="0">
                <a:solidFill>
                  <a:srgbClr val="FFFFFF"/>
                </a:solidFill>
              </a:rPr>
              <a:t>E</a:t>
            </a:r>
            <a:r>
              <a:rPr lang="en" sz="1600" dirty="0">
                <a:solidFill>
                  <a:srgbClr val="FFFFFF"/>
                </a:solidFill>
              </a:rPr>
              <a:t>ncourage risk and failure</a:t>
            </a:r>
          </a:p>
          <a:p>
            <a:pPr marL="412750" indent="-285750">
              <a:buClr>
                <a:srgbClr val="FFFFFF"/>
              </a:buClr>
              <a:buSzPct val="150000"/>
              <a:buBlip>
                <a:blip r:embed="rId3"/>
              </a:buBlip>
            </a:pPr>
            <a:r>
              <a:rPr lang="en-NZ" sz="1600" dirty="0">
                <a:solidFill>
                  <a:srgbClr val="FFFFFF"/>
                </a:solidFill>
              </a:rPr>
              <a:t>B</a:t>
            </a:r>
            <a:r>
              <a:rPr lang="en" sz="1600" dirty="0">
                <a:solidFill>
                  <a:srgbClr val="FFFFFF"/>
                </a:solidFill>
              </a:rPr>
              <a:t>uild social capital</a:t>
            </a:r>
          </a:p>
          <a:p>
            <a:pPr marL="412750" indent="-285750">
              <a:buClr>
                <a:srgbClr val="FFFFFF"/>
              </a:buClr>
              <a:buSzPct val="150000"/>
              <a:buBlip>
                <a:blip r:embed="rId3"/>
              </a:buBlip>
            </a:pPr>
            <a:r>
              <a:rPr lang="en-NZ" sz="1600" dirty="0">
                <a:solidFill>
                  <a:srgbClr val="FFFFFF"/>
                </a:solidFill>
              </a:rPr>
              <a:t>B</a:t>
            </a:r>
            <a:r>
              <a:rPr lang="en" sz="1600" dirty="0">
                <a:solidFill>
                  <a:srgbClr val="FFFFFF"/>
                </a:solidFill>
              </a:rPr>
              <a:t>e grateful and appreciative at all levels</a:t>
            </a:r>
          </a:p>
          <a:p>
            <a:pPr marL="412750" indent="-285750">
              <a:buClr>
                <a:srgbClr val="FFFFFF"/>
              </a:buClr>
              <a:buSzPct val="150000"/>
              <a:buBlip>
                <a:blip r:embed="rId3"/>
              </a:buBlip>
            </a:pPr>
            <a:r>
              <a:rPr lang="en-NZ" sz="1600" dirty="0">
                <a:solidFill>
                  <a:srgbClr val="FFFFFF"/>
                </a:solidFill>
              </a:rPr>
              <a:t>B</a:t>
            </a:r>
            <a:r>
              <a:rPr lang="en" sz="1600" dirty="0">
                <a:solidFill>
                  <a:srgbClr val="FFFFFF"/>
                </a:solidFill>
              </a:rPr>
              <a:t>e authentic at all levels </a:t>
            </a:r>
          </a:p>
          <a:p>
            <a:pPr marL="412750" indent="-285750">
              <a:buClr>
                <a:srgbClr val="FFFFFF"/>
              </a:buClr>
              <a:buSzPct val="150000"/>
              <a:buBlip>
                <a:blip r:embed="rId3"/>
              </a:buBlip>
            </a:pPr>
            <a:r>
              <a:rPr lang="en-NZ" sz="1600" dirty="0">
                <a:solidFill>
                  <a:srgbClr val="FFFFFF"/>
                </a:solidFill>
              </a:rPr>
              <a:t>C</a:t>
            </a:r>
            <a:r>
              <a:rPr lang="en" sz="1600" dirty="0">
                <a:solidFill>
                  <a:srgbClr val="FFFFFF"/>
                </a:solidFill>
              </a:rPr>
              <a:t>reate the conditions for change</a:t>
            </a:r>
          </a:p>
          <a:p>
            <a:pPr marL="412750" indent="-285750">
              <a:buClr>
                <a:srgbClr val="FFFFFF"/>
              </a:buClr>
              <a:buSzPct val="150000"/>
              <a:buBlip>
                <a:blip r:embed="rId3"/>
              </a:buBlip>
            </a:pPr>
            <a:r>
              <a:rPr lang="en-NZ" sz="1600" dirty="0">
                <a:solidFill>
                  <a:srgbClr val="FFFFFF"/>
                </a:solidFill>
              </a:rPr>
              <a:t>C</a:t>
            </a:r>
            <a:r>
              <a:rPr lang="en" sz="1600" dirty="0">
                <a:solidFill>
                  <a:srgbClr val="FFFFFF"/>
                </a:solidFill>
              </a:rPr>
              <a:t>reate positive practices – e.g., positive forecasting </a:t>
            </a:r>
          </a:p>
          <a:p>
            <a:pPr marL="0" marR="0" lvl="0" indent="0" algn="l" rtl="0">
              <a:lnSpc>
                <a:spcPct val="100000"/>
              </a:lnSpc>
              <a:spcBef>
                <a:spcPts val="0"/>
              </a:spcBef>
              <a:spcAft>
                <a:spcPts val="0"/>
              </a:spcAft>
              <a:buClr>
                <a:schemeClr val="lt1"/>
              </a:buClr>
              <a:buSzPct val="25000"/>
              <a:buFont typeface="Roboto"/>
              <a:buNone/>
            </a:pPr>
            <a:endParaRPr sz="1800" b="0" i="0" u="none" strike="noStrike" cap="none" dirty="0">
              <a:solidFill>
                <a:srgbClr val="4285F4"/>
              </a:solidFill>
              <a:latin typeface="Roboto"/>
              <a:ea typeface="Roboto"/>
              <a:cs typeface="Roboto"/>
              <a:sym typeface="Roboto"/>
            </a:endParaRPr>
          </a:p>
          <a:p>
            <a:pPr marL="0" marR="0" lvl="0" indent="0" algn="l" rtl="0">
              <a:lnSpc>
                <a:spcPct val="100000"/>
              </a:lnSpc>
              <a:spcBef>
                <a:spcPts val="0"/>
              </a:spcBef>
              <a:spcAft>
                <a:spcPts val="0"/>
              </a:spcAft>
              <a:buClr>
                <a:schemeClr val="lt1"/>
              </a:buClr>
              <a:buSzPct val="25000"/>
              <a:buFont typeface="Roboto"/>
              <a:buNone/>
            </a:pPr>
            <a:endParaRPr sz="1800" b="0" i="0" u="none" strike="noStrike" cap="none" dirty="0">
              <a:solidFill>
                <a:srgbClr val="4285F4"/>
              </a:solidFill>
              <a:latin typeface="Roboto"/>
              <a:ea typeface="Roboto"/>
              <a:cs typeface="Roboto"/>
              <a:sym typeface="Roboto"/>
            </a:endParaRPr>
          </a:p>
          <a:p>
            <a:pPr marL="0" marR="0" lvl="0" indent="0" algn="l" rtl="0">
              <a:lnSpc>
                <a:spcPct val="100000"/>
              </a:lnSpc>
              <a:spcBef>
                <a:spcPts val="0"/>
              </a:spcBef>
              <a:spcAft>
                <a:spcPts val="0"/>
              </a:spcAft>
              <a:buClr>
                <a:schemeClr val="lt1"/>
              </a:buClr>
              <a:buSzPct val="25000"/>
              <a:buFont typeface="Roboto"/>
              <a:buNone/>
            </a:pPr>
            <a:endParaRPr sz="1800" b="0" i="0" u="none" strike="noStrike" cap="none" dirty="0">
              <a:solidFill>
                <a:srgbClr val="4285F4"/>
              </a:solidFill>
              <a:latin typeface="Roboto"/>
              <a:ea typeface="Roboto"/>
              <a:cs typeface="Roboto"/>
              <a:sym typeface="Roboto"/>
            </a:endParaRPr>
          </a:p>
          <a:p>
            <a:pPr marL="0" marR="0" lvl="0" indent="0" algn="l" rtl="0">
              <a:lnSpc>
                <a:spcPct val="100000"/>
              </a:lnSpc>
              <a:spcBef>
                <a:spcPts val="0"/>
              </a:spcBef>
              <a:spcAft>
                <a:spcPts val="0"/>
              </a:spcAft>
              <a:buClr>
                <a:schemeClr val="lt1"/>
              </a:buClr>
              <a:buSzPct val="25000"/>
              <a:buFont typeface="Roboto"/>
              <a:buNone/>
            </a:pPr>
            <a:endParaRPr sz="1800" b="0" i="0" u="none" strike="noStrike" cap="none" dirty="0">
              <a:solidFill>
                <a:srgbClr val="4285F4"/>
              </a:solidFill>
              <a:latin typeface="Roboto"/>
              <a:ea typeface="Roboto"/>
              <a:cs typeface="Roboto"/>
              <a:sym typeface="Roboto"/>
            </a:endParaRPr>
          </a:p>
          <a:p>
            <a:pPr marL="0" marR="0" lvl="0" indent="0" algn="l" rtl="0">
              <a:lnSpc>
                <a:spcPct val="100000"/>
              </a:lnSpc>
              <a:spcBef>
                <a:spcPts val="0"/>
              </a:spcBef>
              <a:spcAft>
                <a:spcPts val="0"/>
              </a:spcAft>
              <a:buClr>
                <a:schemeClr val="lt1"/>
              </a:buClr>
              <a:buSzPct val="25000"/>
              <a:buFont typeface="Roboto"/>
              <a:buNone/>
            </a:pPr>
            <a:endParaRPr sz="1800" b="0" i="0" u="none" strike="noStrike" cap="none" dirty="0">
              <a:solidFill>
                <a:srgbClr val="4285F4"/>
              </a:solidFill>
              <a:latin typeface="Roboto"/>
              <a:ea typeface="Roboto"/>
              <a:cs typeface="Roboto"/>
              <a:sym typeface="Roboto"/>
            </a:endParaRPr>
          </a:p>
          <a:p>
            <a:pPr marL="0" marR="0" lvl="0" indent="0" algn="l" rtl="0">
              <a:lnSpc>
                <a:spcPct val="100000"/>
              </a:lnSpc>
              <a:spcBef>
                <a:spcPts val="0"/>
              </a:spcBef>
              <a:spcAft>
                <a:spcPts val="0"/>
              </a:spcAft>
              <a:buClr>
                <a:schemeClr val="lt1"/>
              </a:buClr>
              <a:buSzPct val="25000"/>
              <a:buFont typeface="Roboto"/>
              <a:buNone/>
            </a:pPr>
            <a:endParaRPr sz="1800" b="0" i="0" u="none" strike="noStrike" cap="none" dirty="0">
              <a:solidFill>
                <a:srgbClr val="4285F4"/>
              </a:solidFill>
              <a:latin typeface="Roboto"/>
              <a:ea typeface="Roboto"/>
              <a:cs typeface="Roboto"/>
              <a:sym typeface="Roboto"/>
            </a:endParaRPr>
          </a:p>
          <a:p>
            <a:pPr marL="0" marR="0" lvl="0" indent="0" algn="l" rtl="0">
              <a:lnSpc>
                <a:spcPct val="100000"/>
              </a:lnSpc>
              <a:spcBef>
                <a:spcPts val="0"/>
              </a:spcBef>
              <a:spcAft>
                <a:spcPts val="0"/>
              </a:spcAft>
              <a:buClr>
                <a:schemeClr val="lt1"/>
              </a:buClr>
              <a:buSzPct val="25000"/>
              <a:buFont typeface="Roboto"/>
              <a:buNone/>
            </a:pPr>
            <a:endParaRPr sz="1800" b="0" i="0" u="none" strike="noStrike" cap="none" dirty="0">
              <a:solidFill>
                <a:srgbClr val="4285F4"/>
              </a:solidFill>
              <a:latin typeface="Roboto"/>
              <a:ea typeface="Roboto"/>
              <a:cs typeface="Roboto"/>
              <a:sym typeface="Roboto"/>
            </a:endParaRPr>
          </a:p>
          <a:p>
            <a:pPr marL="0" marR="0" lvl="0" indent="0" algn="l" rtl="0">
              <a:lnSpc>
                <a:spcPct val="100000"/>
              </a:lnSpc>
              <a:spcBef>
                <a:spcPts val="0"/>
              </a:spcBef>
              <a:spcAft>
                <a:spcPts val="0"/>
              </a:spcAft>
              <a:buClr>
                <a:schemeClr val="lt1"/>
              </a:buClr>
              <a:buSzPct val="25000"/>
              <a:buFont typeface="Roboto"/>
              <a:buNone/>
            </a:pPr>
            <a:endParaRPr sz="1800" b="0" i="0" u="none" strike="noStrike" cap="none" dirty="0">
              <a:solidFill>
                <a:srgbClr val="4285F4"/>
              </a:solidFill>
              <a:latin typeface="Roboto"/>
              <a:ea typeface="Roboto"/>
              <a:cs typeface="Roboto"/>
              <a:sym typeface="Roboto"/>
            </a:endParaRPr>
          </a:p>
          <a:p>
            <a:pPr marL="0" marR="0" lvl="0" indent="0" algn="l" rtl="0">
              <a:lnSpc>
                <a:spcPct val="100000"/>
              </a:lnSpc>
              <a:spcBef>
                <a:spcPts val="0"/>
              </a:spcBef>
              <a:spcAft>
                <a:spcPts val="0"/>
              </a:spcAft>
              <a:buClr>
                <a:schemeClr val="lt1"/>
              </a:buClr>
              <a:buSzPct val="25000"/>
              <a:buFont typeface="Roboto"/>
              <a:buNone/>
            </a:pPr>
            <a:endParaRPr sz="1800" b="0" i="0" u="none" strike="noStrike" cap="none" dirty="0">
              <a:solidFill>
                <a:srgbClr val="4285F4"/>
              </a:solidFill>
              <a:latin typeface="Roboto"/>
              <a:ea typeface="Roboto"/>
              <a:cs typeface="Roboto"/>
              <a:sym typeface="Roboto"/>
            </a:endParaRPr>
          </a:p>
        </p:txBody>
      </p:sp>
      <p:sp>
        <p:nvSpPr>
          <p:cNvPr id="437" name="Shape 437"/>
          <p:cNvSpPr/>
          <p:nvPr/>
        </p:nvSpPr>
        <p:spPr>
          <a:xfrm>
            <a:off x="0" y="0"/>
            <a:ext cx="9144000" cy="347942"/>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439" name="Shape 439"/>
          <p:cNvSpPr/>
          <p:nvPr/>
        </p:nvSpPr>
        <p:spPr>
          <a:xfrm>
            <a:off x="0" y="4234989"/>
            <a:ext cx="9144000" cy="90850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440" name="Shape 440"/>
          <p:cNvSpPr txBox="1"/>
          <p:nvPr/>
        </p:nvSpPr>
        <p:spPr>
          <a:xfrm>
            <a:off x="0" y="4782373"/>
            <a:ext cx="9144000" cy="230832"/>
          </a:xfrm>
          <a:prstGeom prst="rect">
            <a:avLst/>
          </a:prstGeom>
          <a:noFill/>
          <a:ln>
            <a:noFill/>
          </a:ln>
        </p:spPr>
        <p:txBody>
          <a:bodyPr lIns="91425" tIns="45700" rIns="91425" bIns="45700" anchor="t" anchorCtr="0">
            <a:noAutofit/>
          </a:bodyPr>
          <a:lstStyle/>
          <a:p>
            <a:pPr lvl="0" algn="ctr">
              <a:buClr>
                <a:srgbClr val="EA321C"/>
              </a:buClr>
              <a:buSzPct val="25000"/>
            </a:pPr>
            <a:r>
              <a:rPr lang="en" sz="900" spc="300" dirty="0">
                <a:solidFill>
                  <a:srgbClr val="EA321C"/>
                </a:solidFill>
              </a:rPr>
              <a:t>www.ourpluswellbeing.com</a:t>
            </a:r>
            <a:endParaRPr lang="en" sz="900" dirty="0">
              <a:solidFill>
                <a:srgbClr val="EA321C"/>
              </a:solidFill>
            </a:endParaRPr>
          </a:p>
        </p:txBody>
      </p:sp>
      <p:pic>
        <p:nvPicPr>
          <p:cNvPr id="441" name="Shape 441"/>
          <p:cNvPicPr preferRelativeResize="0"/>
          <p:nvPr/>
        </p:nvPicPr>
        <p:blipFill rotWithShape="1">
          <a:blip r:embed="rId4">
            <a:alphaModFix/>
          </a:blip>
          <a:srcRect/>
          <a:stretch/>
        </p:blipFill>
        <p:spPr>
          <a:xfrm>
            <a:off x="8304163" y="4782373"/>
            <a:ext cx="308461" cy="361126"/>
          </a:xfrm>
          <a:prstGeom prst="rect">
            <a:avLst/>
          </a:prstGeom>
          <a:noFill/>
          <a:ln>
            <a:noFill/>
          </a:ln>
        </p:spPr>
      </p:pic>
      <p:sp>
        <p:nvSpPr>
          <p:cNvPr id="442" name="Shape 442"/>
          <p:cNvSpPr txBox="1">
            <a:spLocks noGrp="1"/>
          </p:cNvSpPr>
          <p:nvPr>
            <p:ph type="sldNum" idx="12"/>
          </p:nvPr>
        </p:nvSpPr>
        <p:spPr>
          <a:xfrm>
            <a:off x="8686800" y="4846319"/>
            <a:ext cx="385440" cy="242902"/>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EA321C"/>
              </a:buClr>
              <a:buSzPct val="25000"/>
              <a:buFont typeface="Arial"/>
              <a:buNone/>
            </a:pPr>
            <a:fld id="{00000000-1234-1234-1234-123412341234}" type="slidenum">
              <a:rPr lang="en" sz="900" b="0" i="0" u="none" strike="noStrike" cap="none">
                <a:solidFill>
                  <a:srgbClr val="EA321C"/>
                </a:solidFill>
                <a:latin typeface="Arial"/>
                <a:ea typeface="Arial"/>
                <a:cs typeface="Arial"/>
                <a:sym typeface="Arial"/>
              </a:rPr>
              <a:t>12</a:t>
            </a:fld>
            <a:endParaRPr lang="en" sz="900" b="0" i="0" u="none" strike="noStrike" cap="none">
              <a:solidFill>
                <a:srgbClr val="EA321C"/>
              </a:solidFill>
              <a:latin typeface="Arial"/>
              <a:ea typeface="Arial"/>
              <a:cs typeface="Arial"/>
              <a:sym typeface="Arial"/>
            </a:endParaRPr>
          </a:p>
        </p:txBody>
      </p:sp>
      <p:sp>
        <p:nvSpPr>
          <p:cNvPr id="443" name="Shape 443"/>
          <p:cNvSpPr/>
          <p:nvPr/>
        </p:nvSpPr>
        <p:spPr>
          <a:xfrm>
            <a:off x="7058890" y="347940"/>
            <a:ext cx="2085109" cy="3984907"/>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pic>
        <p:nvPicPr>
          <p:cNvPr id="444" name="Shape 444" descr="flowchart new-11.jpg"/>
          <p:cNvPicPr preferRelativeResize="0"/>
          <p:nvPr/>
        </p:nvPicPr>
        <p:blipFill rotWithShape="1">
          <a:blip r:embed="rId5">
            <a:alphaModFix/>
          </a:blip>
          <a:srcRect t="5245" b="5236"/>
          <a:stretch/>
        </p:blipFill>
        <p:spPr>
          <a:xfrm>
            <a:off x="7042850" y="1839449"/>
            <a:ext cx="1569900" cy="1593900"/>
          </a:xfrm>
          <a:prstGeom prst="rect">
            <a:avLst/>
          </a:prstGeom>
          <a:noFill/>
          <a:ln>
            <a:noFill/>
          </a:ln>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9600" y="1"/>
            <a:ext cx="914400" cy="34578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A321C"/>
        </a:solidFill>
        <a:effectLst/>
      </p:bgPr>
    </p:bg>
    <p:spTree>
      <p:nvGrpSpPr>
        <p:cNvPr id="1" name="Shape 448"/>
        <p:cNvGrpSpPr/>
        <p:nvPr/>
      </p:nvGrpSpPr>
      <p:grpSpPr>
        <a:xfrm>
          <a:off x="0" y="0"/>
          <a:ext cx="0" cy="0"/>
          <a:chOff x="0" y="0"/>
          <a:chExt cx="0" cy="0"/>
        </a:xfrm>
      </p:grpSpPr>
      <p:sp>
        <p:nvSpPr>
          <p:cNvPr id="449" name="Shape 449"/>
          <p:cNvSpPr txBox="1">
            <a:spLocks noGrp="1"/>
          </p:cNvSpPr>
          <p:nvPr>
            <p:ph type="ctrTitle"/>
          </p:nvPr>
        </p:nvSpPr>
        <p:spPr>
          <a:xfrm>
            <a:off x="179509" y="560216"/>
            <a:ext cx="8222100" cy="933600"/>
          </a:xfrm>
          <a:prstGeom prst="rect">
            <a:avLst/>
          </a:prstGeom>
          <a:noFill/>
          <a:ln>
            <a:noFill/>
          </a:ln>
        </p:spPr>
        <p:txBody>
          <a:bodyPr lIns="91425" tIns="91425" rIns="91425" bIns="91425" anchor="b" anchorCtr="0">
            <a:noAutofit/>
          </a:bodyPr>
          <a:lstStyle/>
          <a:p>
            <a:pPr lvl="0">
              <a:buSzPct val="25000"/>
            </a:pPr>
            <a:r>
              <a:rPr lang="en-NZ" b="1" dirty="0"/>
              <a:t>The literature…</a:t>
            </a:r>
            <a:endParaRPr lang="en" b="1" dirty="0"/>
          </a:p>
        </p:txBody>
      </p:sp>
      <p:sp>
        <p:nvSpPr>
          <p:cNvPr id="450" name="Shape 450"/>
          <p:cNvSpPr txBox="1">
            <a:spLocks noGrp="1"/>
          </p:cNvSpPr>
          <p:nvPr>
            <p:ph type="subTitle" idx="1"/>
          </p:nvPr>
        </p:nvSpPr>
        <p:spPr>
          <a:xfrm>
            <a:off x="179509" y="1608300"/>
            <a:ext cx="6863345" cy="2550672"/>
          </a:xfrm>
          <a:prstGeom prst="rect">
            <a:avLst/>
          </a:prstGeom>
          <a:noFill/>
          <a:ln>
            <a:noFill/>
          </a:ln>
        </p:spPr>
        <p:txBody>
          <a:bodyPr lIns="91425" tIns="91425" rIns="91425" bIns="91425" anchor="t" anchorCtr="0">
            <a:noAutofit/>
          </a:bodyPr>
          <a:lstStyle/>
          <a:p>
            <a:pPr lvl="0">
              <a:buClr>
                <a:srgbClr val="000000"/>
              </a:buClr>
              <a:buSzPct val="61111"/>
            </a:pPr>
            <a:r>
              <a:rPr lang="en-NZ" sz="1400" dirty="0">
                <a:solidFill>
                  <a:schemeClr val="bg1"/>
                </a:solidFill>
              </a:rPr>
              <a:t>Change must have a </a:t>
            </a:r>
            <a:r>
              <a:rPr lang="en-NZ" sz="1400" u="sng" dirty="0">
                <a:solidFill>
                  <a:schemeClr val="bg1"/>
                </a:solidFill>
              </a:rPr>
              <a:t>clear strategic mandate and be linked to a compelling rationale</a:t>
            </a:r>
            <a:r>
              <a:rPr lang="en-NZ" sz="1400" dirty="0">
                <a:solidFill>
                  <a:schemeClr val="bg1"/>
                </a:solidFill>
              </a:rPr>
              <a:t>. Organisations are made up of individuals and we all respond to change differently. Some people like to move towards pleasure and others to move away from pain.</a:t>
            </a:r>
          </a:p>
          <a:p>
            <a:pPr lvl="0">
              <a:buClr>
                <a:srgbClr val="000000"/>
              </a:buClr>
              <a:buSzPct val="61111"/>
            </a:pPr>
            <a:endParaRPr lang="en-NZ" sz="1400" dirty="0">
              <a:solidFill>
                <a:schemeClr val="bg1"/>
              </a:solidFill>
            </a:endParaRPr>
          </a:p>
          <a:p>
            <a:pPr lvl="0">
              <a:buClr>
                <a:srgbClr val="000000"/>
              </a:buClr>
              <a:buSzPct val="61111"/>
            </a:pPr>
            <a:r>
              <a:rPr lang="en-NZ" sz="1400" dirty="0">
                <a:solidFill>
                  <a:schemeClr val="bg1"/>
                </a:solidFill>
              </a:rPr>
              <a:t>Organisations must </a:t>
            </a:r>
            <a:r>
              <a:rPr lang="en-NZ" sz="1400" u="sng" dirty="0">
                <a:solidFill>
                  <a:schemeClr val="bg1"/>
                </a:solidFill>
              </a:rPr>
              <a:t>bring to life the compelling rationale </a:t>
            </a:r>
            <a:r>
              <a:rPr lang="en-NZ" sz="1400" dirty="0">
                <a:solidFill>
                  <a:schemeClr val="bg1"/>
                </a:solidFill>
              </a:rPr>
              <a:t>for the change they wish to drive through. A compelling vision must either represent the dire consequences of failing to act or a sufficiently exciting and motivating future state.</a:t>
            </a:r>
          </a:p>
          <a:p>
            <a:pPr lvl="0">
              <a:buClr>
                <a:srgbClr val="000000"/>
              </a:buClr>
              <a:buSzPct val="61111"/>
            </a:pPr>
            <a:endParaRPr lang="en-NZ" sz="1400" dirty="0">
              <a:solidFill>
                <a:schemeClr val="bg1"/>
              </a:solidFill>
            </a:endParaRPr>
          </a:p>
          <a:p>
            <a:pPr lvl="0">
              <a:buClr>
                <a:srgbClr val="000000"/>
              </a:buClr>
              <a:buSzPct val="61111"/>
            </a:pPr>
            <a:r>
              <a:rPr lang="en-NZ" sz="1400" dirty="0">
                <a:solidFill>
                  <a:schemeClr val="bg1"/>
                </a:solidFill>
              </a:rPr>
              <a:t>A vision alone is not sufficient to capture the hearts and minds of everyone but it is a good start. </a:t>
            </a:r>
            <a:r>
              <a:rPr lang="en-NZ" sz="1400" u="sng" dirty="0">
                <a:solidFill>
                  <a:schemeClr val="bg1"/>
                </a:solidFill>
              </a:rPr>
              <a:t>People must be able to make the link with what is important to them personally</a:t>
            </a:r>
            <a:r>
              <a:rPr lang="en-NZ" sz="1400" dirty="0">
                <a:solidFill>
                  <a:schemeClr val="bg1"/>
                </a:solidFill>
              </a:rPr>
              <a:t>.</a:t>
            </a:r>
            <a:endParaRPr sz="1800" b="0" i="0" u="none" strike="noStrike" cap="none" dirty="0">
              <a:solidFill>
                <a:srgbClr val="4285F4"/>
              </a:solidFill>
              <a:latin typeface="Roboto"/>
              <a:ea typeface="Roboto"/>
              <a:cs typeface="Roboto"/>
              <a:sym typeface="Roboto"/>
            </a:endParaRPr>
          </a:p>
        </p:txBody>
      </p:sp>
      <p:sp>
        <p:nvSpPr>
          <p:cNvPr id="451" name="Shape 451"/>
          <p:cNvSpPr/>
          <p:nvPr/>
        </p:nvSpPr>
        <p:spPr>
          <a:xfrm>
            <a:off x="0" y="0"/>
            <a:ext cx="9144000" cy="347942"/>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453" name="Shape 453"/>
          <p:cNvSpPr/>
          <p:nvPr/>
        </p:nvSpPr>
        <p:spPr>
          <a:xfrm>
            <a:off x="0" y="4234989"/>
            <a:ext cx="9144000" cy="90850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454" name="Shape 454"/>
          <p:cNvSpPr txBox="1"/>
          <p:nvPr/>
        </p:nvSpPr>
        <p:spPr>
          <a:xfrm>
            <a:off x="0" y="4782373"/>
            <a:ext cx="9144000" cy="230832"/>
          </a:xfrm>
          <a:prstGeom prst="rect">
            <a:avLst/>
          </a:prstGeom>
          <a:noFill/>
          <a:ln>
            <a:noFill/>
          </a:ln>
        </p:spPr>
        <p:txBody>
          <a:bodyPr lIns="91425" tIns="45700" rIns="91425" bIns="45700" anchor="t" anchorCtr="0">
            <a:noAutofit/>
          </a:bodyPr>
          <a:lstStyle/>
          <a:p>
            <a:pPr lvl="0" algn="ctr">
              <a:buClr>
                <a:srgbClr val="EA321C"/>
              </a:buClr>
              <a:buSzPct val="25000"/>
            </a:pPr>
            <a:r>
              <a:rPr lang="en" sz="900" spc="300" dirty="0">
                <a:solidFill>
                  <a:srgbClr val="EA321C"/>
                </a:solidFill>
              </a:rPr>
              <a:t>www.ourpluswellbeing.com</a:t>
            </a:r>
            <a:endParaRPr lang="en" sz="900" dirty="0">
              <a:solidFill>
                <a:srgbClr val="EA321C"/>
              </a:solidFill>
            </a:endParaRPr>
          </a:p>
        </p:txBody>
      </p:sp>
      <p:pic>
        <p:nvPicPr>
          <p:cNvPr id="455" name="Shape 455"/>
          <p:cNvPicPr preferRelativeResize="0"/>
          <p:nvPr/>
        </p:nvPicPr>
        <p:blipFill rotWithShape="1">
          <a:blip r:embed="rId3">
            <a:alphaModFix/>
          </a:blip>
          <a:srcRect/>
          <a:stretch/>
        </p:blipFill>
        <p:spPr>
          <a:xfrm>
            <a:off x="8304163" y="4782373"/>
            <a:ext cx="308461" cy="361126"/>
          </a:xfrm>
          <a:prstGeom prst="rect">
            <a:avLst/>
          </a:prstGeom>
          <a:noFill/>
          <a:ln>
            <a:noFill/>
          </a:ln>
        </p:spPr>
      </p:pic>
      <p:sp>
        <p:nvSpPr>
          <p:cNvPr id="456" name="Shape 456"/>
          <p:cNvSpPr txBox="1">
            <a:spLocks noGrp="1"/>
          </p:cNvSpPr>
          <p:nvPr>
            <p:ph type="sldNum" idx="12"/>
          </p:nvPr>
        </p:nvSpPr>
        <p:spPr>
          <a:xfrm>
            <a:off x="8686800" y="4846319"/>
            <a:ext cx="385440" cy="242902"/>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EA321C"/>
              </a:buClr>
              <a:buSzPct val="25000"/>
              <a:buFont typeface="Arial"/>
              <a:buNone/>
            </a:pPr>
            <a:fld id="{00000000-1234-1234-1234-123412341234}" type="slidenum">
              <a:rPr lang="en" sz="900" b="0" i="0" u="none" strike="noStrike" cap="none">
                <a:solidFill>
                  <a:srgbClr val="EA321C"/>
                </a:solidFill>
                <a:latin typeface="Arial"/>
                <a:ea typeface="Arial"/>
                <a:cs typeface="Arial"/>
                <a:sym typeface="Arial"/>
              </a:rPr>
              <a:t>13</a:t>
            </a:fld>
            <a:endParaRPr lang="en" sz="900" b="0" i="0" u="none" strike="noStrike" cap="none">
              <a:solidFill>
                <a:srgbClr val="EA321C"/>
              </a:solidFill>
              <a:latin typeface="Arial"/>
              <a:ea typeface="Arial"/>
              <a:cs typeface="Arial"/>
              <a:sym typeface="Arial"/>
            </a:endParaRPr>
          </a:p>
        </p:txBody>
      </p:sp>
      <p:sp>
        <p:nvSpPr>
          <p:cNvPr id="457" name="Shape 457"/>
          <p:cNvSpPr/>
          <p:nvPr/>
        </p:nvSpPr>
        <p:spPr>
          <a:xfrm>
            <a:off x="7058890" y="347940"/>
            <a:ext cx="2085109" cy="3984907"/>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pic>
        <p:nvPicPr>
          <p:cNvPr id="458" name="Shape 458" descr="FLOW-CHART-03.png"/>
          <p:cNvPicPr preferRelativeResize="0"/>
          <p:nvPr/>
        </p:nvPicPr>
        <p:blipFill rotWithShape="1">
          <a:blip r:embed="rId4">
            <a:alphaModFix/>
          </a:blip>
          <a:srcRect/>
          <a:stretch/>
        </p:blipFill>
        <p:spPr>
          <a:xfrm>
            <a:off x="7042854" y="1839441"/>
            <a:ext cx="2019000" cy="2049899"/>
          </a:xfrm>
          <a:prstGeom prst="rect">
            <a:avLst/>
          </a:prstGeom>
          <a:noFill/>
          <a:ln>
            <a:no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9600" y="1"/>
            <a:ext cx="914400" cy="34578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A321C"/>
        </a:solidFill>
        <a:effectLst/>
      </p:bgPr>
    </p:bg>
    <p:spTree>
      <p:nvGrpSpPr>
        <p:cNvPr id="1" name="Shape 448"/>
        <p:cNvGrpSpPr/>
        <p:nvPr/>
      </p:nvGrpSpPr>
      <p:grpSpPr>
        <a:xfrm>
          <a:off x="0" y="0"/>
          <a:ext cx="0" cy="0"/>
          <a:chOff x="0" y="0"/>
          <a:chExt cx="0" cy="0"/>
        </a:xfrm>
      </p:grpSpPr>
      <p:sp>
        <p:nvSpPr>
          <p:cNvPr id="449" name="Shape 449"/>
          <p:cNvSpPr txBox="1">
            <a:spLocks noGrp="1"/>
          </p:cNvSpPr>
          <p:nvPr>
            <p:ph type="ctrTitle"/>
          </p:nvPr>
        </p:nvSpPr>
        <p:spPr>
          <a:xfrm>
            <a:off x="179509" y="560216"/>
            <a:ext cx="8222100" cy="933600"/>
          </a:xfrm>
          <a:prstGeom prst="rect">
            <a:avLst/>
          </a:prstGeom>
          <a:noFill/>
          <a:ln>
            <a:noFill/>
          </a:ln>
        </p:spPr>
        <p:txBody>
          <a:bodyPr lIns="91425" tIns="91425" rIns="91425" bIns="91425" anchor="b" anchorCtr="0">
            <a:noAutofit/>
          </a:bodyPr>
          <a:lstStyle/>
          <a:p>
            <a:pPr lvl="0">
              <a:buSzPct val="25000"/>
            </a:pPr>
            <a:r>
              <a:rPr lang="en-NZ" b="1" dirty="0"/>
              <a:t>The literature…</a:t>
            </a:r>
            <a:endParaRPr lang="en" b="1" dirty="0"/>
          </a:p>
        </p:txBody>
      </p:sp>
      <p:sp>
        <p:nvSpPr>
          <p:cNvPr id="450" name="Shape 450"/>
          <p:cNvSpPr txBox="1">
            <a:spLocks noGrp="1"/>
          </p:cNvSpPr>
          <p:nvPr>
            <p:ph type="subTitle" idx="1"/>
          </p:nvPr>
        </p:nvSpPr>
        <p:spPr>
          <a:xfrm>
            <a:off x="179509" y="1608300"/>
            <a:ext cx="6863345" cy="2550672"/>
          </a:xfrm>
          <a:prstGeom prst="rect">
            <a:avLst/>
          </a:prstGeom>
          <a:noFill/>
          <a:ln>
            <a:noFill/>
          </a:ln>
        </p:spPr>
        <p:txBody>
          <a:bodyPr lIns="91425" tIns="91425" rIns="91425" bIns="91425" anchor="t" anchorCtr="0">
            <a:noAutofit/>
          </a:bodyPr>
          <a:lstStyle/>
          <a:p>
            <a:pPr lvl="0">
              <a:buClr>
                <a:srgbClr val="000000"/>
              </a:buClr>
              <a:buSzPct val="61111"/>
            </a:pPr>
            <a:r>
              <a:rPr lang="en-NZ" sz="1400" dirty="0">
                <a:solidFill>
                  <a:schemeClr val="bg1"/>
                </a:solidFill>
              </a:rPr>
              <a:t>The </a:t>
            </a:r>
            <a:r>
              <a:rPr lang="en-NZ" sz="1400" u="sng" dirty="0">
                <a:solidFill>
                  <a:schemeClr val="bg1"/>
                </a:solidFill>
              </a:rPr>
              <a:t>change must be driven top-down and bottom-up</a:t>
            </a:r>
            <a:r>
              <a:rPr lang="en-NZ" sz="1400" dirty="0">
                <a:solidFill>
                  <a:schemeClr val="bg1"/>
                </a:solidFill>
              </a:rPr>
              <a:t>. The old adage of leading from the front is true but, for change to really stick, it must be driven throughout the organization.</a:t>
            </a:r>
          </a:p>
          <a:p>
            <a:pPr lvl="0">
              <a:buClr>
                <a:srgbClr val="000000"/>
              </a:buClr>
              <a:buSzPct val="61111"/>
            </a:pPr>
            <a:endParaRPr lang="en-NZ" sz="1400" dirty="0">
              <a:solidFill>
                <a:schemeClr val="bg1"/>
              </a:solidFill>
            </a:endParaRPr>
          </a:p>
          <a:p>
            <a:pPr lvl="0">
              <a:buClr>
                <a:srgbClr val="000000"/>
              </a:buClr>
              <a:buSzPct val="61111"/>
            </a:pPr>
            <a:r>
              <a:rPr lang="en-NZ" sz="1400" dirty="0">
                <a:solidFill>
                  <a:schemeClr val="bg1"/>
                </a:solidFill>
              </a:rPr>
              <a:t>In every company there are influential and dynamic individuals throughout the hierarchy; it is imperative that </a:t>
            </a:r>
            <a:r>
              <a:rPr lang="en-NZ" sz="1400" u="sng" dirty="0">
                <a:solidFill>
                  <a:schemeClr val="bg1"/>
                </a:solidFill>
              </a:rPr>
              <a:t>these individuals are ‘on side’ and championing the change from the bottom up and inside out</a:t>
            </a:r>
            <a:r>
              <a:rPr lang="en-NZ" sz="1400" dirty="0">
                <a:solidFill>
                  <a:schemeClr val="bg1"/>
                </a:solidFill>
              </a:rPr>
              <a:t>. However, these individuals must still be supported by great leadership; it does not matter how galvanised the troops are, the change will fail if there is insufficient direction, support and drive from the top.</a:t>
            </a:r>
          </a:p>
          <a:p>
            <a:pPr marL="0" marR="0" lvl="0" indent="0" algn="l" rtl="0">
              <a:lnSpc>
                <a:spcPct val="100000"/>
              </a:lnSpc>
              <a:spcBef>
                <a:spcPts val="0"/>
              </a:spcBef>
              <a:spcAft>
                <a:spcPts val="0"/>
              </a:spcAft>
              <a:buClr>
                <a:schemeClr val="lt1"/>
              </a:buClr>
              <a:buSzPct val="25000"/>
              <a:buFont typeface="Roboto"/>
              <a:buNone/>
            </a:pPr>
            <a:endParaRPr sz="1800" b="0" i="0" u="none" strike="noStrike" cap="none" dirty="0">
              <a:solidFill>
                <a:srgbClr val="4285F4"/>
              </a:solidFill>
              <a:latin typeface="Roboto"/>
              <a:ea typeface="Roboto"/>
              <a:cs typeface="Roboto"/>
              <a:sym typeface="Roboto"/>
            </a:endParaRPr>
          </a:p>
        </p:txBody>
      </p:sp>
      <p:sp>
        <p:nvSpPr>
          <p:cNvPr id="451" name="Shape 451"/>
          <p:cNvSpPr/>
          <p:nvPr/>
        </p:nvSpPr>
        <p:spPr>
          <a:xfrm>
            <a:off x="0" y="0"/>
            <a:ext cx="9144000" cy="347942"/>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453" name="Shape 453"/>
          <p:cNvSpPr/>
          <p:nvPr/>
        </p:nvSpPr>
        <p:spPr>
          <a:xfrm>
            <a:off x="0" y="4234989"/>
            <a:ext cx="9144000" cy="90850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454" name="Shape 454"/>
          <p:cNvSpPr txBox="1"/>
          <p:nvPr/>
        </p:nvSpPr>
        <p:spPr>
          <a:xfrm>
            <a:off x="0" y="4782373"/>
            <a:ext cx="9144000" cy="230832"/>
          </a:xfrm>
          <a:prstGeom prst="rect">
            <a:avLst/>
          </a:prstGeom>
          <a:noFill/>
          <a:ln>
            <a:noFill/>
          </a:ln>
        </p:spPr>
        <p:txBody>
          <a:bodyPr lIns="91425" tIns="45700" rIns="91425" bIns="45700" anchor="t" anchorCtr="0">
            <a:noAutofit/>
          </a:bodyPr>
          <a:lstStyle/>
          <a:p>
            <a:pPr lvl="0" algn="ctr">
              <a:buClr>
                <a:srgbClr val="EA321C"/>
              </a:buClr>
              <a:buSzPct val="25000"/>
            </a:pPr>
            <a:r>
              <a:rPr lang="en" sz="900" spc="300" dirty="0">
                <a:solidFill>
                  <a:srgbClr val="EA321C"/>
                </a:solidFill>
              </a:rPr>
              <a:t>www.ourpluswellbeing.com</a:t>
            </a:r>
            <a:endParaRPr lang="en" sz="900" dirty="0">
              <a:solidFill>
                <a:srgbClr val="EA321C"/>
              </a:solidFill>
            </a:endParaRPr>
          </a:p>
        </p:txBody>
      </p:sp>
      <p:pic>
        <p:nvPicPr>
          <p:cNvPr id="455" name="Shape 455"/>
          <p:cNvPicPr preferRelativeResize="0"/>
          <p:nvPr/>
        </p:nvPicPr>
        <p:blipFill rotWithShape="1">
          <a:blip r:embed="rId3">
            <a:alphaModFix/>
          </a:blip>
          <a:srcRect/>
          <a:stretch/>
        </p:blipFill>
        <p:spPr>
          <a:xfrm>
            <a:off x="8304163" y="4782373"/>
            <a:ext cx="308461" cy="361126"/>
          </a:xfrm>
          <a:prstGeom prst="rect">
            <a:avLst/>
          </a:prstGeom>
          <a:noFill/>
          <a:ln>
            <a:noFill/>
          </a:ln>
        </p:spPr>
      </p:pic>
      <p:sp>
        <p:nvSpPr>
          <p:cNvPr id="456" name="Shape 456"/>
          <p:cNvSpPr txBox="1">
            <a:spLocks noGrp="1"/>
          </p:cNvSpPr>
          <p:nvPr>
            <p:ph type="sldNum" idx="12"/>
          </p:nvPr>
        </p:nvSpPr>
        <p:spPr>
          <a:xfrm>
            <a:off x="8686800" y="4846319"/>
            <a:ext cx="385440" cy="242902"/>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EA321C"/>
              </a:buClr>
              <a:buSzPct val="25000"/>
              <a:buFont typeface="Arial"/>
              <a:buNone/>
            </a:pPr>
            <a:fld id="{00000000-1234-1234-1234-123412341234}" type="slidenum">
              <a:rPr lang="en" sz="900" b="0" i="0" u="none" strike="noStrike" cap="none">
                <a:solidFill>
                  <a:srgbClr val="EA321C"/>
                </a:solidFill>
                <a:latin typeface="Arial"/>
                <a:ea typeface="Arial"/>
                <a:cs typeface="Arial"/>
                <a:sym typeface="Arial"/>
              </a:rPr>
              <a:t>14</a:t>
            </a:fld>
            <a:endParaRPr lang="en" sz="900" b="0" i="0" u="none" strike="noStrike" cap="none">
              <a:solidFill>
                <a:srgbClr val="EA321C"/>
              </a:solidFill>
              <a:latin typeface="Arial"/>
              <a:ea typeface="Arial"/>
              <a:cs typeface="Arial"/>
              <a:sym typeface="Arial"/>
            </a:endParaRPr>
          </a:p>
        </p:txBody>
      </p:sp>
      <p:sp>
        <p:nvSpPr>
          <p:cNvPr id="457" name="Shape 457"/>
          <p:cNvSpPr/>
          <p:nvPr/>
        </p:nvSpPr>
        <p:spPr>
          <a:xfrm>
            <a:off x="7058890" y="347940"/>
            <a:ext cx="2085109" cy="3984907"/>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pic>
        <p:nvPicPr>
          <p:cNvPr id="458" name="Shape 458" descr="FLOW-CHART-03.png"/>
          <p:cNvPicPr preferRelativeResize="0"/>
          <p:nvPr/>
        </p:nvPicPr>
        <p:blipFill rotWithShape="1">
          <a:blip r:embed="rId4">
            <a:alphaModFix/>
          </a:blip>
          <a:srcRect/>
          <a:stretch/>
        </p:blipFill>
        <p:spPr>
          <a:xfrm>
            <a:off x="7042854" y="1839441"/>
            <a:ext cx="2019000" cy="2049899"/>
          </a:xfrm>
          <a:prstGeom prst="rect">
            <a:avLst/>
          </a:prstGeom>
          <a:noFill/>
          <a:ln>
            <a:no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9600" y="1"/>
            <a:ext cx="914400" cy="345781"/>
          </a:xfrm>
          <a:prstGeom prst="rect">
            <a:avLst/>
          </a:prstGeom>
        </p:spPr>
      </p:pic>
    </p:spTree>
    <p:extLst>
      <p:ext uri="{BB962C8B-B14F-4D97-AF65-F5344CB8AC3E}">
        <p14:creationId xmlns:p14="http://schemas.microsoft.com/office/powerpoint/2010/main" val="4045752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A321C"/>
        </a:solidFill>
        <a:effectLst/>
      </p:bgPr>
    </p:bg>
    <p:spTree>
      <p:nvGrpSpPr>
        <p:cNvPr id="1" name="Shape 448"/>
        <p:cNvGrpSpPr/>
        <p:nvPr/>
      </p:nvGrpSpPr>
      <p:grpSpPr>
        <a:xfrm>
          <a:off x="0" y="0"/>
          <a:ext cx="0" cy="0"/>
          <a:chOff x="0" y="0"/>
          <a:chExt cx="0" cy="0"/>
        </a:xfrm>
      </p:grpSpPr>
      <p:sp>
        <p:nvSpPr>
          <p:cNvPr id="449" name="Shape 449"/>
          <p:cNvSpPr txBox="1">
            <a:spLocks noGrp="1"/>
          </p:cNvSpPr>
          <p:nvPr>
            <p:ph type="ctrTitle"/>
          </p:nvPr>
        </p:nvSpPr>
        <p:spPr>
          <a:xfrm>
            <a:off x="179509" y="560216"/>
            <a:ext cx="8222100" cy="933600"/>
          </a:xfrm>
          <a:prstGeom prst="rect">
            <a:avLst/>
          </a:prstGeom>
          <a:noFill/>
          <a:ln>
            <a:noFill/>
          </a:ln>
        </p:spPr>
        <p:txBody>
          <a:bodyPr lIns="91425" tIns="91425" rIns="91425" bIns="91425" anchor="b" anchorCtr="0">
            <a:noAutofit/>
          </a:bodyPr>
          <a:lstStyle/>
          <a:p>
            <a:pPr lvl="0">
              <a:buSzPct val="25000"/>
            </a:pPr>
            <a:r>
              <a:rPr lang="en-NZ" b="1" dirty="0"/>
              <a:t>The literature…</a:t>
            </a:r>
            <a:endParaRPr lang="en" b="1" dirty="0"/>
          </a:p>
        </p:txBody>
      </p:sp>
      <p:sp>
        <p:nvSpPr>
          <p:cNvPr id="450" name="Shape 450"/>
          <p:cNvSpPr txBox="1">
            <a:spLocks noGrp="1"/>
          </p:cNvSpPr>
          <p:nvPr>
            <p:ph type="subTitle" idx="1"/>
          </p:nvPr>
        </p:nvSpPr>
        <p:spPr>
          <a:xfrm>
            <a:off x="179509" y="1608300"/>
            <a:ext cx="6863345" cy="2550672"/>
          </a:xfrm>
          <a:prstGeom prst="rect">
            <a:avLst/>
          </a:prstGeom>
          <a:noFill/>
          <a:ln>
            <a:noFill/>
          </a:ln>
        </p:spPr>
        <p:txBody>
          <a:bodyPr lIns="91425" tIns="91425" rIns="91425" bIns="91425" anchor="t" anchorCtr="0">
            <a:noAutofit/>
          </a:bodyPr>
          <a:lstStyle/>
          <a:p>
            <a:pPr lvl="0">
              <a:buClr>
                <a:srgbClr val="000000"/>
              </a:buClr>
              <a:buSzPct val="61111"/>
            </a:pPr>
            <a:r>
              <a:rPr lang="en-NZ" sz="1400" dirty="0">
                <a:solidFill>
                  <a:schemeClr val="bg1"/>
                </a:solidFill>
              </a:rPr>
              <a:t>The approach to embedding change </a:t>
            </a:r>
            <a:r>
              <a:rPr lang="en-NZ" sz="1400" u="sng" dirty="0">
                <a:solidFill>
                  <a:schemeClr val="bg1"/>
                </a:solidFill>
              </a:rPr>
              <a:t>must be holistic and systemic</a:t>
            </a:r>
            <a:r>
              <a:rPr lang="en-NZ" sz="1400" dirty="0">
                <a:solidFill>
                  <a:schemeClr val="bg1"/>
                </a:solidFill>
              </a:rPr>
              <a:t>. All organizations are complex and dynamic systems, not simple and linear. As a result, a simple cause-and-effect approach to embedding change will not work – “I say change… you change” just does not wash in such a complex world.</a:t>
            </a:r>
          </a:p>
          <a:p>
            <a:pPr lvl="0">
              <a:buClr>
                <a:srgbClr val="000000"/>
              </a:buClr>
              <a:buSzPct val="61111"/>
            </a:pPr>
            <a:endParaRPr lang="en-NZ" sz="1400" dirty="0">
              <a:solidFill>
                <a:schemeClr val="bg1"/>
              </a:solidFill>
            </a:endParaRPr>
          </a:p>
          <a:p>
            <a:pPr lvl="0">
              <a:buClr>
                <a:srgbClr val="000000"/>
              </a:buClr>
              <a:buSzPct val="61111"/>
            </a:pPr>
            <a:r>
              <a:rPr lang="en-NZ" sz="1400" dirty="0">
                <a:solidFill>
                  <a:schemeClr val="bg1"/>
                </a:solidFill>
              </a:rPr>
              <a:t>There are a number of organizational ‘levers’ that need attention. For example, objectives, leadership, recruitment, promotion and training. Not all need to be ‘yanked’ but </a:t>
            </a:r>
            <a:r>
              <a:rPr lang="en-NZ" sz="1400" u="sng" dirty="0">
                <a:solidFill>
                  <a:schemeClr val="bg1"/>
                </a:solidFill>
              </a:rPr>
              <a:t>all need to be at least tweaked and nudged </a:t>
            </a:r>
            <a:r>
              <a:rPr lang="en-NZ" sz="1400" dirty="0">
                <a:solidFill>
                  <a:schemeClr val="bg1"/>
                </a:solidFill>
              </a:rPr>
              <a:t>so they support each other and are all lined up.</a:t>
            </a:r>
          </a:p>
          <a:p>
            <a:pPr marL="0" marR="0" lvl="0" indent="0" algn="l" rtl="0">
              <a:lnSpc>
                <a:spcPct val="100000"/>
              </a:lnSpc>
              <a:spcBef>
                <a:spcPts val="0"/>
              </a:spcBef>
              <a:spcAft>
                <a:spcPts val="0"/>
              </a:spcAft>
              <a:buClr>
                <a:schemeClr val="lt1"/>
              </a:buClr>
              <a:buSzPct val="25000"/>
              <a:buFont typeface="Roboto"/>
              <a:buNone/>
            </a:pPr>
            <a:endParaRPr sz="1800" b="0" i="0" u="none" strike="noStrike" cap="none" dirty="0">
              <a:solidFill>
                <a:srgbClr val="4285F4"/>
              </a:solidFill>
              <a:latin typeface="Roboto"/>
              <a:ea typeface="Roboto"/>
              <a:cs typeface="Roboto"/>
              <a:sym typeface="Roboto"/>
            </a:endParaRPr>
          </a:p>
        </p:txBody>
      </p:sp>
      <p:sp>
        <p:nvSpPr>
          <p:cNvPr id="451" name="Shape 451"/>
          <p:cNvSpPr/>
          <p:nvPr/>
        </p:nvSpPr>
        <p:spPr>
          <a:xfrm>
            <a:off x="0" y="0"/>
            <a:ext cx="9144000" cy="347942"/>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453" name="Shape 453"/>
          <p:cNvSpPr/>
          <p:nvPr/>
        </p:nvSpPr>
        <p:spPr>
          <a:xfrm>
            <a:off x="0" y="4234989"/>
            <a:ext cx="9144000" cy="90850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454" name="Shape 454"/>
          <p:cNvSpPr txBox="1"/>
          <p:nvPr/>
        </p:nvSpPr>
        <p:spPr>
          <a:xfrm>
            <a:off x="0" y="4782373"/>
            <a:ext cx="9144000" cy="230832"/>
          </a:xfrm>
          <a:prstGeom prst="rect">
            <a:avLst/>
          </a:prstGeom>
          <a:noFill/>
          <a:ln>
            <a:noFill/>
          </a:ln>
        </p:spPr>
        <p:txBody>
          <a:bodyPr lIns="91425" tIns="45700" rIns="91425" bIns="45700" anchor="t" anchorCtr="0">
            <a:noAutofit/>
          </a:bodyPr>
          <a:lstStyle/>
          <a:p>
            <a:pPr lvl="0" algn="ctr">
              <a:buClr>
                <a:srgbClr val="EA321C"/>
              </a:buClr>
              <a:buSzPct val="25000"/>
            </a:pPr>
            <a:r>
              <a:rPr lang="en" sz="900" spc="300" dirty="0">
                <a:solidFill>
                  <a:srgbClr val="EA321C"/>
                </a:solidFill>
              </a:rPr>
              <a:t>www.ourpluswellbeing.com</a:t>
            </a:r>
            <a:endParaRPr lang="en" sz="900" dirty="0">
              <a:solidFill>
                <a:srgbClr val="EA321C"/>
              </a:solidFill>
            </a:endParaRPr>
          </a:p>
        </p:txBody>
      </p:sp>
      <p:pic>
        <p:nvPicPr>
          <p:cNvPr id="455" name="Shape 455"/>
          <p:cNvPicPr preferRelativeResize="0"/>
          <p:nvPr/>
        </p:nvPicPr>
        <p:blipFill rotWithShape="1">
          <a:blip r:embed="rId3">
            <a:alphaModFix/>
          </a:blip>
          <a:srcRect/>
          <a:stretch/>
        </p:blipFill>
        <p:spPr>
          <a:xfrm>
            <a:off x="8304163" y="4782373"/>
            <a:ext cx="308461" cy="361126"/>
          </a:xfrm>
          <a:prstGeom prst="rect">
            <a:avLst/>
          </a:prstGeom>
          <a:noFill/>
          <a:ln>
            <a:noFill/>
          </a:ln>
        </p:spPr>
      </p:pic>
      <p:sp>
        <p:nvSpPr>
          <p:cNvPr id="456" name="Shape 456"/>
          <p:cNvSpPr txBox="1">
            <a:spLocks noGrp="1"/>
          </p:cNvSpPr>
          <p:nvPr>
            <p:ph type="sldNum" idx="12"/>
          </p:nvPr>
        </p:nvSpPr>
        <p:spPr>
          <a:xfrm>
            <a:off x="8686800" y="4846319"/>
            <a:ext cx="385440" cy="242902"/>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EA321C"/>
              </a:buClr>
              <a:buSzPct val="25000"/>
              <a:buFont typeface="Arial"/>
              <a:buNone/>
            </a:pPr>
            <a:fld id="{00000000-1234-1234-1234-123412341234}" type="slidenum">
              <a:rPr lang="en" sz="900" b="0" i="0" u="none" strike="noStrike" cap="none">
                <a:solidFill>
                  <a:srgbClr val="EA321C"/>
                </a:solidFill>
                <a:latin typeface="Arial"/>
                <a:ea typeface="Arial"/>
                <a:cs typeface="Arial"/>
                <a:sym typeface="Arial"/>
              </a:rPr>
              <a:t>15</a:t>
            </a:fld>
            <a:endParaRPr lang="en" sz="900" b="0" i="0" u="none" strike="noStrike" cap="none">
              <a:solidFill>
                <a:srgbClr val="EA321C"/>
              </a:solidFill>
              <a:latin typeface="Arial"/>
              <a:ea typeface="Arial"/>
              <a:cs typeface="Arial"/>
              <a:sym typeface="Arial"/>
            </a:endParaRPr>
          </a:p>
        </p:txBody>
      </p:sp>
      <p:sp>
        <p:nvSpPr>
          <p:cNvPr id="457" name="Shape 457"/>
          <p:cNvSpPr/>
          <p:nvPr/>
        </p:nvSpPr>
        <p:spPr>
          <a:xfrm>
            <a:off x="7058890" y="347940"/>
            <a:ext cx="2085109" cy="3984907"/>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pic>
        <p:nvPicPr>
          <p:cNvPr id="458" name="Shape 458" descr="FLOW-CHART-03.png"/>
          <p:cNvPicPr preferRelativeResize="0"/>
          <p:nvPr/>
        </p:nvPicPr>
        <p:blipFill rotWithShape="1">
          <a:blip r:embed="rId4">
            <a:alphaModFix/>
          </a:blip>
          <a:srcRect/>
          <a:stretch/>
        </p:blipFill>
        <p:spPr>
          <a:xfrm>
            <a:off x="7042854" y="1839441"/>
            <a:ext cx="2019000" cy="2049899"/>
          </a:xfrm>
          <a:prstGeom prst="rect">
            <a:avLst/>
          </a:prstGeom>
          <a:noFill/>
          <a:ln>
            <a:no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9600" y="1"/>
            <a:ext cx="914400" cy="345781"/>
          </a:xfrm>
          <a:prstGeom prst="rect">
            <a:avLst/>
          </a:prstGeom>
        </p:spPr>
      </p:pic>
    </p:spTree>
    <p:extLst>
      <p:ext uri="{BB962C8B-B14F-4D97-AF65-F5344CB8AC3E}">
        <p14:creationId xmlns:p14="http://schemas.microsoft.com/office/powerpoint/2010/main" val="759396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A321C"/>
        </a:solidFill>
        <a:effectLst/>
      </p:bgPr>
    </p:bg>
    <p:spTree>
      <p:nvGrpSpPr>
        <p:cNvPr id="1" name="Shape 448"/>
        <p:cNvGrpSpPr/>
        <p:nvPr/>
      </p:nvGrpSpPr>
      <p:grpSpPr>
        <a:xfrm>
          <a:off x="0" y="0"/>
          <a:ext cx="0" cy="0"/>
          <a:chOff x="0" y="0"/>
          <a:chExt cx="0" cy="0"/>
        </a:xfrm>
      </p:grpSpPr>
      <p:sp>
        <p:nvSpPr>
          <p:cNvPr id="449" name="Shape 449"/>
          <p:cNvSpPr txBox="1">
            <a:spLocks noGrp="1"/>
          </p:cNvSpPr>
          <p:nvPr>
            <p:ph type="ctrTitle"/>
          </p:nvPr>
        </p:nvSpPr>
        <p:spPr>
          <a:xfrm>
            <a:off x="179509" y="560216"/>
            <a:ext cx="8222100" cy="933600"/>
          </a:xfrm>
          <a:prstGeom prst="rect">
            <a:avLst/>
          </a:prstGeom>
          <a:noFill/>
          <a:ln>
            <a:noFill/>
          </a:ln>
        </p:spPr>
        <p:txBody>
          <a:bodyPr lIns="91425" tIns="91425" rIns="91425" bIns="91425" anchor="b" anchorCtr="0">
            <a:noAutofit/>
          </a:bodyPr>
          <a:lstStyle/>
          <a:p>
            <a:pPr lvl="0">
              <a:buSzPct val="25000"/>
            </a:pPr>
            <a:r>
              <a:rPr lang="en-NZ" b="1" dirty="0"/>
              <a:t>The literature…</a:t>
            </a:r>
            <a:endParaRPr lang="en" b="1" dirty="0"/>
          </a:p>
        </p:txBody>
      </p:sp>
      <p:sp>
        <p:nvSpPr>
          <p:cNvPr id="450" name="Shape 450"/>
          <p:cNvSpPr txBox="1">
            <a:spLocks noGrp="1"/>
          </p:cNvSpPr>
          <p:nvPr>
            <p:ph type="subTitle" idx="1"/>
          </p:nvPr>
        </p:nvSpPr>
        <p:spPr>
          <a:xfrm>
            <a:off x="179509" y="1608300"/>
            <a:ext cx="6863345" cy="2550672"/>
          </a:xfrm>
          <a:prstGeom prst="rect">
            <a:avLst/>
          </a:prstGeom>
          <a:noFill/>
          <a:ln>
            <a:noFill/>
          </a:ln>
        </p:spPr>
        <p:txBody>
          <a:bodyPr lIns="91425" tIns="91425" rIns="91425" bIns="91425" anchor="t" anchorCtr="0">
            <a:noAutofit/>
          </a:bodyPr>
          <a:lstStyle/>
          <a:p>
            <a:pPr lvl="0">
              <a:buClr>
                <a:srgbClr val="000000"/>
              </a:buClr>
              <a:buSzPct val="61111"/>
            </a:pPr>
            <a:r>
              <a:rPr lang="en-NZ" sz="1400" dirty="0">
                <a:solidFill>
                  <a:schemeClr val="bg1"/>
                </a:solidFill>
              </a:rPr>
              <a:t>Focus should be on changing actual behaviours, not just rhetoric and enthusiasm. It is more effective to change what we can see, and we can see how people behave.</a:t>
            </a:r>
          </a:p>
          <a:p>
            <a:pPr lvl="0">
              <a:buClr>
                <a:srgbClr val="000000"/>
              </a:buClr>
              <a:buSzPct val="61111"/>
            </a:pPr>
            <a:endParaRPr lang="en-NZ" sz="1400" dirty="0">
              <a:solidFill>
                <a:schemeClr val="bg1"/>
              </a:solidFill>
            </a:endParaRPr>
          </a:p>
          <a:p>
            <a:pPr lvl="0">
              <a:buClr>
                <a:srgbClr val="000000"/>
              </a:buClr>
              <a:buSzPct val="61111"/>
            </a:pPr>
            <a:r>
              <a:rPr lang="en-NZ" sz="1400" dirty="0">
                <a:solidFill>
                  <a:schemeClr val="bg1"/>
                </a:solidFill>
              </a:rPr>
              <a:t>The hardest organizational change to effect is that which requires people to think and feel differently, often referred to as ‘culture change’. Too often these change programmes fail because they are not grounded in what people are being asked to do that is different. Focus on what you want people to be ‘doing’.</a:t>
            </a:r>
          </a:p>
          <a:p>
            <a:pPr lvl="0">
              <a:buClr>
                <a:srgbClr val="000000"/>
              </a:buClr>
              <a:buSzPct val="61111"/>
            </a:pPr>
            <a:endParaRPr lang="en-NZ" sz="1400" dirty="0">
              <a:solidFill>
                <a:schemeClr val="bg1"/>
              </a:solidFill>
            </a:endParaRPr>
          </a:p>
          <a:p>
            <a:pPr lvl="0">
              <a:buClr>
                <a:srgbClr val="000000"/>
              </a:buClr>
              <a:buSzPct val="61111"/>
            </a:pPr>
            <a:r>
              <a:rPr lang="en-NZ" sz="1400" dirty="0">
                <a:solidFill>
                  <a:schemeClr val="bg1"/>
                </a:solidFill>
              </a:rPr>
              <a:t>Be prepared to ‘course correct’. Very few change programmes end up exactly where they predicted at the outset, for many reasons. Ensure you have checkpoints that enable you to see where progress is being made and where progress is not; redefining the course you are following as a consequence is vital to success.</a:t>
            </a:r>
            <a:endParaRPr sz="1800" b="0" i="0" u="none" strike="noStrike" cap="none" dirty="0">
              <a:solidFill>
                <a:srgbClr val="4285F4"/>
              </a:solidFill>
              <a:latin typeface="Roboto"/>
              <a:ea typeface="Roboto"/>
              <a:cs typeface="Roboto"/>
              <a:sym typeface="Roboto"/>
            </a:endParaRPr>
          </a:p>
        </p:txBody>
      </p:sp>
      <p:sp>
        <p:nvSpPr>
          <p:cNvPr id="451" name="Shape 451"/>
          <p:cNvSpPr/>
          <p:nvPr/>
        </p:nvSpPr>
        <p:spPr>
          <a:xfrm>
            <a:off x="0" y="0"/>
            <a:ext cx="9144000" cy="347942"/>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453" name="Shape 453"/>
          <p:cNvSpPr/>
          <p:nvPr/>
        </p:nvSpPr>
        <p:spPr>
          <a:xfrm>
            <a:off x="0" y="4234989"/>
            <a:ext cx="9144000" cy="90850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454" name="Shape 454"/>
          <p:cNvSpPr txBox="1"/>
          <p:nvPr/>
        </p:nvSpPr>
        <p:spPr>
          <a:xfrm>
            <a:off x="0" y="4782373"/>
            <a:ext cx="9144000" cy="230832"/>
          </a:xfrm>
          <a:prstGeom prst="rect">
            <a:avLst/>
          </a:prstGeom>
          <a:noFill/>
          <a:ln>
            <a:noFill/>
          </a:ln>
        </p:spPr>
        <p:txBody>
          <a:bodyPr lIns="91425" tIns="45700" rIns="91425" bIns="45700" anchor="t" anchorCtr="0">
            <a:noAutofit/>
          </a:bodyPr>
          <a:lstStyle/>
          <a:p>
            <a:pPr lvl="0" algn="ctr">
              <a:buClr>
                <a:srgbClr val="EA321C"/>
              </a:buClr>
              <a:buSzPct val="25000"/>
            </a:pPr>
            <a:r>
              <a:rPr lang="en" sz="900" spc="300" dirty="0">
                <a:solidFill>
                  <a:srgbClr val="EA321C"/>
                </a:solidFill>
              </a:rPr>
              <a:t>www.ourpluswellbeing.com</a:t>
            </a:r>
            <a:endParaRPr lang="en" sz="900" dirty="0">
              <a:solidFill>
                <a:srgbClr val="EA321C"/>
              </a:solidFill>
            </a:endParaRPr>
          </a:p>
        </p:txBody>
      </p:sp>
      <p:pic>
        <p:nvPicPr>
          <p:cNvPr id="455" name="Shape 455"/>
          <p:cNvPicPr preferRelativeResize="0"/>
          <p:nvPr/>
        </p:nvPicPr>
        <p:blipFill rotWithShape="1">
          <a:blip r:embed="rId3">
            <a:alphaModFix/>
          </a:blip>
          <a:srcRect/>
          <a:stretch/>
        </p:blipFill>
        <p:spPr>
          <a:xfrm>
            <a:off x="8304163" y="4782373"/>
            <a:ext cx="308461" cy="361126"/>
          </a:xfrm>
          <a:prstGeom prst="rect">
            <a:avLst/>
          </a:prstGeom>
          <a:noFill/>
          <a:ln>
            <a:noFill/>
          </a:ln>
        </p:spPr>
      </p:pic>
      <p:sp>
        <p:nvSpPr>
          <p:cNvPr id="456" name="Shape 456"/>
          <p:cNvSpPr txBox="1">
            <a:spLocks noGrp="1"/>
          </p:cNvSpPr>
          <p:nvPr>
            <p:ph type="sldNum" idx="12"/>
          </p:nvPr>
        </p:nvSpPr>
        <p:spPr>
          <a:xfrm>
            <a:off x="8686800" y="4846319"/>
            <a:ext cx="385440" cy="242902"/>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EA321C"/>
              </a:buClr>
              <a:buSzPct val="25000"/>
              <a:buFont typeface="Arial"/>
              <a:buNone/>
            </a:pPr>
            <a:fld id="{00000000-1234-1234-1234-123412341234}" type="slidenum">
              <a:rPr lang="en" sz="900" b="0" i="0" u="none" strike="noStrike" cap="none">
                <a:solidFill>
                  <a:srgbClr val="EA321C"/>
                </a:solidFill>
                <a:latin typeface="Arial"/>
                <a:ea typeface="Arial"/>
                <a:cs typeface="Arial"/>
                <a:sym typeface="Arial"/>
              </a:rPr>
              <a:t>16</a:t>
            </a:fld>
            <a:endParaRPr lang="en" sz="900" b="0" i="0" u="none" strike="noStrike" cap="none">
              <a:solidFill>
                <a:srgbClr val="EA321C"/>
              </a:solidFill>
              <a:latin typeface="Arial"/>
              <a:ea typeface="Arial"/>
              <a:cs typeface="Arial"/>
              <a:sym typeface="Arial"/>
            </a:endParaRPr>
          </a:p>
        </p:txBody>
      </p:sp>
      <p:sp>
        <p:nvSpPr>
          <p:cNvPr id="457" name="Shape 457"/>
          <p:cNvSpPr/>
          <p:nvPr/>
        </p:nvSpPr>
        <p:spPr>
          <a:xfrm>
            <a:off x="7058890" y="347940"/>
            <a:ext cx="2085109" cy="3984907"/>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pic>
        <p:nvPicPr>
          <p:cNvPr id="458" name="Shape 458" descr="FLOW-CHART-03.png"/>
          <p:cNvPicPr preferRelativeResize="0"/>
          <p:nvPr/>
        </p:nvPicPr>
        <p:blipFill rotWithShape="1">
          <a:blip r:embed="rId4">
            <a:alphaModFix/>
          </a:blip>
          <a:srcRect/>
          <a:stretch/>
        </p:blipFill>
        <p:spPr>
          <a:xfrm>
            <a:off x="7042854" y="1839441"/>
            <a:ext cx="2019000" cy="2049899"/>
          </a:xfrm>
          <a:prstGeom prst="rect">
            <a:avLst/>
          </a:prstGeom>
          <a:noFill/>
          <a:ln>
            <a:no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9600" y="1"/>
            <a:ext cx="914400" cy="345781"/>
          </a:xfrm>
          <a:prstGeom prst="rect">
            <a:avLst/>
          </a:prstGeom>
        </p:spPr>
      </p:pic>
    </p:spTree>
    <p:extLst>
      <p:ext uri="{BB962C8B-B14F-4D97-AF65-F5344CB8AC3E}">
        <p14:creationId xmlns:p14="http://schemas.microsoft.com/office/powerpoint/2010/main" val="4094545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A321C"/>
        </a:solidFill>
        <a:effectLst/>
      </p:bgPr>
    </p:bg>
    <p:spTree>
      <p:nvGrpSpPr>
        <p:cNvPr id="1" name="Shape 448"/>
        <p:cNvGrpSpPr/>
        <p:nvPr/>
      </p:nvGrpSpPr>
      <p:grpSpPr>
        <a:xfrm>
          <a:off x="0" y="0"/>
          <a:ext cx="0" cy="0"/>
          <a:chOff x="0" y="0"/>
          <a:chExt cx="0" cy="0"/>
        </a:xfrm>
      </p:grpSpPr>
      <p:sp>
        <p:nvSpPr>
          <p:cNvPr id="449" name="Shape 449"/>
          <p:cNvSpPr txBox="1">
            <a:spLocks noGrp="1"/>
          </p:cNvSpPr>
          <p:nvPr>
            <p:ph type="ctrTitle"/>
          </p:nvPr>
        </p:nvSpPr>
        <p:spPr>
          <a:xfrm>
            <a:off x="179509" y="560216"/>
            <a:ext cx="8222100" cy="9336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NZ" b="1" dirty="0"/>
              <a:t>W</a:t>
            </a:r>
            <a:r>
              <a:rPr lang="en" b="1" dirty="0"/>
              <a:t>hat </a:t>
            </a:r>
            <a:r>
              <a:rPr lang="en-NZ" b="1" dirty="0"/>
              <a:t>I</a:t>
            </a:r>
            <a:r>
              <a:rPr lang="en" b="1" dirty="0"/>
              <a:t>’ve not mentioned</a:t>
            </a:r>
          </a:p>
        </p:txBody>
      </p:sp>
      <p:sp>
        <p:nvSpPr>
          <p:cNvPr id="450" name="Shape 450"/>
          <p:cNvSpPr txBox="1">
            <a:spLocks noGrp="1"/>
          </p:cNvSpPr>
          <p:nvPr>
            <p:ph type="subTitle" idx="1"/>
          </p:nvPr>
        </p:nvSpPr>
        <p:spPr>
          <a:xfrm>
            <a:off x="179509" y="1608300"/>
            <a:ext cx="6863345" cy="2550672"/>
          </a:xfrm>
          <a:prstGeom prst="rect">
            <a:avLst/>
          </a:prstGeom>
          <a:noFill/>
          <a:ln>
            <a:noFill/>
          </a:ln>
        </p:spPr>
        <p:txBody>
          <a:bodyPr lIns="91425" tIns="91425" rIns="91425" bIns="91425" anchor="t" anchorCtr="0">
            <a:noAutofit/>
          </a:bodyPr>
          <a:lstStyle/>
          <a:p>
            <a:pPr marL="285750" lvl="0" indent="-285750">
              <a:buClr>
                <a:schemeClr val="bg1"/>
              </a:buClr>
              <a:buSzPct val="150000"/>
              <a:buFont typeface="Arial" panose="020B0604020202020204" pitchFamily="34" charset="0"/>
              <a:buChar char="•"/>
            </a:pPr>
            <a:r>
              <a:rPr lang="en-NZ" dirty="0">
                <a:solidFill>
                  <a:schemeClr val="bg1"/>
                </a:solidFill>
              </a:rPr>
              <a:t>I don’t know too much about embedding wellbeing “across” organisations – </a:t>
            </a:r>
            <a:r>
              <a:rPr lang="en-NZ" dirty="0" err="1">
                <a:solidFill>
                  <a:schemeClr val="bg1"/>
                </a:solidFill>
              </a:rPr>
              <a:t>esp</a:t>
            </a:r>
            <a:r>
              <a:rPr lang="en-NZ" dirty="0">
                <a:solidFill>
                  <a:schemeClr val="bg1"/>
                </a:solidFill>
              </a:rPr>
              <a:t> of different types. I don’t think anybody really does. I don’t think it’s been intentionally tried much. But probably relies on:</a:t>
            </a:r>
          </a:p>
          <a:p>
            <a:pPr marL="742950" lvl="1" indent="-285750">
              <a:buClr>
                <a:schemeClr val="bg1"/>
              </a:buClr>
              <a:buSzPct val="150000"/>
              <a:buFont typeface="Arial" panose="020B0604020202020204" pitchFamily="34" charset="0"/>
              <a:buChar char="•"/>
            </a:pPr>
            <a:r>
              <a:rPr lang="en-NZ" b="0" i="0" u="none" strike="noStrike" cap="none" dirty="0">
                <a:solidFill>
                  <a:schemeClr val="bg1"/>
                </a:solidFill>
                <a:latin typeface="Roboto"/>
                <a:ea typeface="Roboto"/>
                <a:cs typeface="Roboto"/>
                <a:sym typeface="Roboto"/>
              </a:rPr>
              <a:t>Cooperation</a:t>
            </a:r>
          </a:p>
          <a:p>
            <a:pPr marL="742950" lvl="1" indent="-285750">
              <a:buClr>
                <a:schemeClr val="bg1"/>
              </a:buClr>
              <a:buSzPct val="150000"/>
              <a:buFont typeface="Arial" panose="020B0604020202020204" pitchFamily="34" charset="0"/>
              <a:buChar char="•"/>
            </a:pPr>
            <a:r>
              <a:rPr lang="en-NZ" dirty="0">
                <a:solidFill>
                  <a:schemeClr val="bg1"/>
                </a:solidFill>
              </a:rPr>
              <a:t>Collaboration</a:t>
            </a:r>
          </a:p>
          <a:p>
            <a:pPr marL="742950" lvl="1" indent="-285750">
              <a:buClr>
                <a:schemeClr val="bg1"/>
              </a:buClr>
              <a:buSzPct val="150000"/>
              <a:buFont typeface="Arial" panose="020B0604020202020204" pitchFamily="34" charset="0"/>
              <a:buChar char="•"/>
            </a:pPr>
            <a:r>
              <a:rPr lang="en-NZ" dirty="0">
                <a:solidFill>
                  <a:schemeClr val="bg1"/>
                </a:solidFill>
              </a:rPr>
              <a:t>Commitment to a common purpose </a:t>
            </a:r>
          </a:p>
          <a:p>
            <a:pPr marL="742950" lvl="1" indent="-285750">
              <a:buClr>
                <a:schemeClr val="bg1"/>
              </a:buClr>
              <a:buSzPct val="150000"/>
              <a:buFont typeface="Arial" panose="020B0604020202020204" pitchFamily="34" charset="0"/>
              <a:buChar char="•"/>
            </a:pPr>
            <a:endParaRPr b="0" i="0" u="none" strike="noStrike" cap="none" dirty="0">
              <a:solidFill>
                <a:srgbClr val="4285F4"/>
              </a:solidFill>
              <a:latin typeface="Roboto"/>
              <a:ea typeface="Roboto"/>
              <a:cs typeface="Roboto"/>
              <a:sym typeface="Roboto"/>
            </a:endParaRPr>
          </a:p>
        </p:txBody>
      </p:sp>
      <p:sp>
        <p:nvSpPr>
          <p:cNvPr id="451" name="Shape 451"/>
          <p:cNvSpPr/>
          <p:nvPr/>
        </p:nvSpPr>
        <p:spPr>
          <a:xfrm>
            <a:off x="0" y="0"/>
            <a:ext cx="9144000" cy="347942"/>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453" name="Shape 453"/>
          <p:cNvSpPr/>
          <p:nvPr/>
        </p:nvSpPr>
        <p:spPr>
          <a:xfrm>
            <a:off x="0" y="4234989"/>
            <a:ext cx="9144000" cy="90850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454" name="Shape 454"/>
          <p:cNvSpPr txBox="1"/>
          <p:nvPr/>
        </p:nvSpPr>
        <p:spPr>
          <a:xfrm>
            <a:off x="0" y="4782373"/>
            <a:ext cx="9144000" cy="230832"/>
          </a:xfrm>
          <a:prstGeom prst="rect">
            <a:avLst/>
          </a:prstGeom>
          <a:noFill/>
          <a:ln>
            <a:noFill/>
          </a:ln>
        </p:spPr>
        <p:txBody>
          <a:bodyPr lIns="91425" tIns="45700" rIns="91425" bIns="45700" anchor="t" anchorCtr="0">
            <a:noAutofit/>
          </a:bodyPr>
          <a:lstStyle/>
          <a:p>
            <a:pPr lvl="0" algn="ctr">
              <a:buClr>
                <a:srgbClr val="EA321C"/>
              </a:buClr>
              <a:buSzPct val="25000"/>
            </a:pPr>
            <a:r>
              <a:rPr lang="en" sz="900" spc="300" dirty="0">
                <a:solidFill>
                  <a:srgbClr val="EA321C"/>
                </a:solidFill>
              </a:rPr>
              <a:t>www.ourpluswellbeing.com</a:t>
            </a:r>
            <a:endParaRPr lang="en" sz="900" dirty="0">
              <a:solidFill>
                <a:srgbClr val="EA321C"/>
              </a:solidFill>
            </a:endParaRPr>
          </a:p>
        </p:txBody>
      </p:sp>
      <p:pic>
        <p:nvPicPr>
          <p:cNvPr id="455" name="Shape 455"/>
          <p:cNvPicPr preferRelativeResize="0"/>
          <p:nvPr/>
        </p:nvPicPr>
        <p:blipFill rotWithShape="1">
          <a:blip r:embed="rId3">
            <a:alphaModFix/>
          </a:blip>
          <a:srcRect/>
          <a:stretch/>
        </p:blipFill>
        <p:spPr>
          <a:xfrm>
            <a:off x="8304163" y="4782373"/>
            <a:ext cx="308461" cy="361126"/>
          </a:xfrm>
          <a:prstGeom prst="rect">
            <a:avLst/>
          </a:prstGeom>
          <a:noFill/>
          <a:ln>
            <a:noFill/>
          </a:ln>
        </p:spPr>
      </p:pic>
      <p:sp>
        <p:nvSpPr>
          <p:cNvPr id="456" name="Shape 456"/>
          <p:cNvSpPr txBox="1">
            <a:spLocks noGrp="1"/>
          </p:cNvSpPr>
          <p:nvPr>
            <p:ph type="sldNum" idx="12"/>
          </p:nvPr>
        </p:nvSpPr>
        <p:spPr>
          <a:xfrm>
            <a:off x="8686800" y="4846319"/>
            <a:ext cx="385440" cy="242902"/>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EA321C"/>
              </a:buClr>
              <a:buSzPct val="25000"/>
              <a:buFont typeface="Arial"/>
              <a:buNone/>
            </a:pPr>
            <a:fld id="{00000000-1234-1234-1234-123412341234}" type="slidenum">
              <a:rPr lang="en" sz="900" b="0" i="0" u="none" strike="noStrike" cap="none">
                <a:solidFill>
                  <a:srgbClr val="EA321C"/>
                </a:solidFill>
                <a:latin typeface="Arial"/>
                <a:ea typeface="Arial"/>
                <a:cs typeface="Arial"/>
                <a:sym typeface="Arial"/>
              </a:rPr>
              <a:t>17</a:t>
            </a:fld>
            <a:endParaRPr lang="en" sz="900" b="0" i="0" u="none" strike="noStrike" cap="none">
              <a:solidFill>
                <a:srgbClr val="EA321C"/>
              </a:solidFill>
              <a:latin typeface="Arial"/>
              <a:ea typeface="Arial"/>
              <a:cs typeface="Arial"/>
              <a:sym typeface="Arial"/>
            </a:endParaRPr>
          </a:p>
        </p:txBody>
      </p:sp>
      <p:sp>
        <p:nvSpPr>
          <p:cNvPr id="457" name="Shape 457"/>
          <p:cNvSpPr/>
          <p:nvPr/>
        </p:nvSpPr>
        <p:spPr>
          <a:xfrm>
            <a:off x="7058890" y="347940"/>
            <a:ext cx="2085109" cy="3984907"/>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1"/>
            <a:ext cx="914400" cy="345781"/>
          </a:xfrm>
          <a:prstGeom prst="rect">
            <a:avLst/>
          </a:prstGeom>
        </p:spPr>
      </p:pic>
      <p:pic>
        <p:nvPicPr>
          <p:cNvPr id="14" name="Shape 152"/>
          <p:cNvPicPr preferRelativeResize="0"/>
          <p:nvPr/>
        </p:nvPicPr>
        <p:blipFill rotWithShape="1">
          <a:blip r:embed="rId5">
            <a:alphaModFix/>
          </a:blip>
          <a:srcRect l="27734" t="43366" r="31226" b="8496"/>
          <a:stretch/>
        </p:blipFill>
        <p:spPr>
          <a:xfrm>
            <a:off x="7694461" y="2830713"/>
            <a:ext cx="813900" cy="954900"/>
          </a:xfrm>
          <a:prstGeom prst="rect">
            <a:avLst/>
          </a:prstGeom>
          <a:noFill/>
          <a:ln>
            <a:noFill/>
          </a:ln>
        </p:spPr>
      </p:pic>
    </p:spTree>
    <p:extLst>
      <p:ext uri="{BB962C8B-B14F-4D97-AF65-F5344CB8AC3E}">
        <p14:creationId xmlns:p14="http://schemas.microsoft.com/office/powerpoint/2010/main" val="291215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A321C"/>
        </a:solidFill>
        <a:effectLst/>
      </p:bgPr>
    </p:bg>
    <p:spTree>
      <p:nvGrpSpPr>
        <p:cNvPr id="1" name="Shape 448"/>
        <p:cNvGrpSpPr/>
        <p:nvPr/>
      </p:nvGrpSpPr>
      <p:grpSpPr>
        <a:xfrm>
          <a:off x="0" y="0"/>
          <a:ext cx="0" cy="0"/>
          <a:chOff x="0" y="0"/>
          <a:chExt cx="0" cy="0"/>
        </a:xfrm>
      </p:grpSpPr>
      <p:sp>
        <p:nvSpPr>
          <p:cNvPr id="449" name="Shape 449"/>
          <p:cNvSpPr txBox="1">
            <a:spLocks noGrp="1"/>
          </p:cNvSpPr>
          <p:nvPr>
            <p:ph type="ctrTitle"/>
          </p:nvPr>
        </p:nvSpPr>
        <p:spPr>
          <a:xfrm>
            <a:off x="179509" y="560216"/>
            <a:ext cx="8222100" cy="9336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NZ" b="1" dirty="0"/>
              <a:t>Questions &amp; insights</a:t>
            </a:r>
            <a:r>
              <a:rPr lang="en" b="1" dirty="0"/>
              <a:t>…</a:t>
            </a:r>
          </a:p>
        </p:txBody>
      </p:sp>
      <p:sp>
        <p:nvSpPr>
          <p:cNvPr id="451" name="Shape 451"/>
          <p:cNvSpPr/>
          <p:nvPr/>
        </p:nvSpPr>
        <p:spPr>
          <a:xfrm>
            <a:off x="0" y="0"/>
            <a:ext cx="9144000" cy="347942"/>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453" name="Shape 453"/>
          <p:cNvSpPr/>
          <p:nvPr/>
        </p:nvSpPr>
        <p:spPr>
          <a:xfrm>
            <a:off x="0" y="4234989"/>
            <a:ext cx="9144000" cy="90850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454" name="Shape 454"/>
          <p:cNvSpPr txBox="1"/>
          <p:nvPr/>
        </p:nvSpPr>
        <p:spPr>
          <a:xfrm>
            <a:off x="0" y="4782373"/>
            <a:ext cx="9144000" cy="230832"/>
          </a:xfrm>
          <a:prstGeom prst="rect">
            <a:avLst/>
          </a:prstGeom>
          <a:noFill/>
          <a:ln>
            <a:noFill/>
          </a:ln>
        </p:spPr>
        <p:txBody>
          <a:bodyPr lIns="91425" tIns="45700" rIns="91425" bIns="45700" anchor="t" anchorCtr="0">
            <a:noAutofit/>
          </a:bodyPr>
          <a:lstStyle/>
          <a:p>
            <a:pPr lvl="0" algn="ctr">
              <a:buClr>
                <a:srgbClr val="EA321C"/>
              </a:buClr>
              <a:buSzPct val="25000"/>
            </a:pPr>
            <a:r>
              <a:rPr lang="en" sz="900" spc="300" dirty="0">
                <a:solidFill>
                  <a:srgbClr val="EA321C"/>
                </a:solidFill>
              </a:rPr>
              <a:t>www.ourpluswellbeing.com</a:t>
            </a:r>
            <a:endParaRPr lang="en" sz="900" dirty="0">
              <a:solidFill>
                <a:srgbClr val="EA321C"/>
              </a:solidFill>
            </a:endParaRPr>
          </a:p>
        </p:txBody>
      </p:sp>
      <p:pic>
        <p:nvPicPr>
          <p:cNvPr id="455" name="Shape 455"/>
          <p:cNvPicPr preferRelativeResize="0"/>
          <p:nvPr/>
        </p:nvPicPr>
        <p:blipFill rotWithShape="1">
          <a:blip r:embed="rId3">
            <a:alphaModFix/>
          </a:blip>
          <a:srcRect/>
          <a:stretch/>
        </p:blipFill>
        <p:spPr>
          <a:xfrm>
            <a:off x="8304163" y="4782373"/>
            <a:ext cx="308461" cy="361126"/>
          </a:xfrm>
          <a:prstGeom prst="rect">
            <a:avLst/>
          </a:prstGeom>
          <a:noFill/>
          <a:ln>
            <a:noFill/>
          </a:ln>
        </p:spPr>
      </p:pic>
      <p:sp>
        <p:nvSpPr>
          <p:cNvPr id="456" name="Shape 456"/>
          <p:cNvSpPr txBox="1">
            <a:spLocks noGrp="1"/>
          </p:cNvSpPr>
          <p:nvPr>
            <p:ph type="sldNum" idx="12"/>
          </p:nvPr>
        </p:nvSpPr>
        <p:spPr>
          <a:xfrm>
            <a:off x="8686800" y="4846319"/>
            <a:ext cx="385440" cy="242902"/>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EA321C"/>
              </a:buClr>
              <a:buSzPct val="25000"/>
              <a:buFont typeface="Arial"/>
              <a:buNone/>
            </a:pPr>
            <a:fld id="{00000000-1234-1234-1234-123412341234}" type="slidenum">
              <a:rPr lang="en" sz="900" b="0" i="0" u="none" strike="noStrike" cap="none">
                <a:solidFill>
                  <a:srgbClr val="EA321C"/>
                </a:solidFill>
                <a:latin typeface="Arial"/>
                <a:ea typeface="Arial"/>
                <a:cs typeface="Arial"/>
                <a:sym typeface="Arial"/>
              </a:rPr>
              <a:t>18</a:t>
            </a:fld>
            <a:endParaRPr lang="en" sz="900" b="0" i="0" u="none" strike="noStrike" cap="none">
              <a:solidFill>
                <a:srgbClr val="EA321C"/>
              </a:solidFill>
              <a:latin typeface="Arial"/>
              <a:ea typeface="Arial"/>
              <a:cs typeface="Arial"/>
              <a:sym typeface="Arial"/>
            </a:endParaRPr>
          </a:p>
        </p:txBody>
      </p:sp>
      <p:sp>
        <p:nvSpPr>
          <p:cNvPr id="457" name="Shape 457"/>
          <p:cNvSpPr/>
          <p:nvPr/>
        </p:nvSpPr>
        <p:spPr>
          <a:xfrm>
            <a:off x="7058890" y="347940"/>
            <a:ext cx="2085109" cy="3984907"/>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1"/>
            <a:ext cx="914400" cy="345781"/>
          </a:xfrm>
          <a:prstGeom prst="rect">
            <a:avLst/>
          </a:prstGeom>
        </p:spPr>
      </p:pic>
      <p:pic>
        <p:nvPicPr>
          <p:cNvPr id="14" name="Shape 332"/>
          <p:cNvPicPr preferRelativeResize="0"/>
          <p:nvPr/>
        </p:nvPicPr>
        <p:blipFill rotWithShape="1">
          <a:blip r:embed="rId5">
            <a:alphaModFix/>
          </a:blip>
          <a:srcRect/>
          <a:stretch/>
        </p:blipFill>
        <p:spPr>
          <a:xfrm>
            <a:off x="7042854" y="1839441"/>
            <a:ext cx="2018965" cy="2049922"/>
          </a:xfrm>
          <a:prstGeom prst="rect">
            <a:avLst/>
          </a:prstGeom>
          <a:noFill/>
          <a:ln>
            <a:noFill/>
          </a:ln>
        </p:spPr>
      </p:pic>
    </p:spTree>
    <p:extLst>
      <p:ext uri="{BB962C8B-B14F-4D97-AF65-F5344CB8AC3E}">
        <p14:creationId xmlns:p14="http://schemas.microsoft.com/office/powerpoint/2010/main" val="4129630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A321C"/>
        </a:solidFill>
        <a:effectLst/>
      </p:bgPr>
    </p:bg>
    <p:spTree>
      <p:nvGrpSpPr>
        <p:cNvPr id="1" name="Shape 476"/>
        <p:cNvGrpSpPr/>
        <p:nvPr/>
      </p:nvGrpSpPr>
      <p:grpSpPr>
        <a:xfrm>
          <a:off x="0" y="0"/>
          <a:ext cx="0" cy="0"/>
          <a:chOff x="0" y="0"/>
          <a:chExt cx="0" cy="0"/>
        </a:xfrm>
      </p:grpSpPr>
      <p:sp>
        <p:nvSpPr>
          <p:cNvPr id="477" name="Shape 477"/>
          <p:cNvSpPr txBox="1">
            <a:spLocks noGrp="1"/>
          </p:cNvSpPr>
          <p:nvPr>
            <p:ph type="ctrTitle"/>
          </p:nvPr>
        </p:nvSpPr>
        <p:spPr>
          <a:xfrm>
            <a:off x="179509" y="560216"/>
            <a:ext cx="8222100" cy="9336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 b="1" dirty="0"/>
              <a:t>Thanks</a:t>
            </a:r>
          </a:p>
        </p:txBody>
      </p:sp>
      <p:sp>
        <p:nvSpPr>
          <p:cNvPr id="478" name="Shape 478"/>
          <p:cNvSpPr txBox="1">
            <a:spLocks noGrp="1"/>
          </p:cNvSpPr>
          <p:nvPr>
            <p:ph type="subTitle" idx="1"/>
          </p:nvPr>
        </p:nvSpPr>
        <p:spPr>
          <a:xfrm>
            <a:off x="179509" y="1608300"/>
            <a:ext cx="6863400" cy="2550600"/>
          </a:xfrm>
          <a:prstGeom prst="rect">
            <a:avLst/>
          </a:prstGeom>
          <a:noFill/>
          <a:ln>
            <a:noFill/>
          </a:ln>
        </p:spPr>
        <p:txBody>
          <a:bodyPr lIns="91425" tIns="91425" rIns="91425" bIns="91425" anchor="t" anchorCtr="0">
            <a:noAutofit/>
          </a:bodyPr>
          <a:lstStyle/>
          <a:p>
            <a:pPr marL="285750" lvl="0" indent="-285750" rtl="0">
              <a:spcBef>
                <a:spcPts val="0"/>
              </a:spcBef>
              <a:buFont typeface="Arial" panose="020B0604020202020204" pitchFamily="34" charset="0"/>
              <a:buChar char="•"/>
            </a:pPr>
            <a:r>
              <a:rPr lang="en" dirty="0"/>
              <a:t>I hope there was a pearl of wisdom in there somewhere… </a:t>
            </a:r>
          </a:p>
          <a:p>
            <a:pPr marL="285750" lvl="0" indent="-285750" rtl="0">
              <a:spcBef>
                <a:spcPts val="0"/>
              </a:spcBef>
              <a:buFont typeface="Arial" panose="020B0604020202020204" pitchFamily="34" charset="0"/>
              <a:buChar char="•"/>
            </a:pPr>
            <a:r>
              <a:rPr lang="en" dirty="0"/>
              <a:t>“Get a good chair”</a:t>
            </a:r>
          </a:p>
          <a:p>
            <a:pPr marL="0" marR="0" lvl="0" indent="0" algn="l" rtl="0">
              <a:lnSpc>
                <a:spcPct val="100000"/>
              </a:lnSpc>
              <a:spcBef>
                <a:spcPts val="0"/>
              </a:spcBef>
              <a:spcAft>
                <a:spcPts val="0"/>
              </a:spcAft>
              <a:buClr>
                <a:schemeClr val="lt1"/>
              </a:buClr>
              <a:buSzPct val="25000"/>
              <a:buFont typeface="Roboto"/>
              <a:buNone/>
            </a:pPr>
            <a:endParaRPr sz="1800" b="0" i="0" u="none" strike="noStrike" cap="none" dirty="0">
              <a:solidFill>
                <a:srgbClr val="4285F4"/>
              </a:solidFill>
              <a:latin typeface="Roboto"/>
              <a:ea typeface="Roboto"/>
              <a:cs typeface="Roboto"/>
              <a:sym typeface="Roboto"/>
            </a:endParaRPr>
          </a:p>
          <a:p>
            <a:pPr marL="0" marR="0" lvl="0" indent="0" algn="l" rtl="0">
              <a:lnSpc>
                <a:spcPct val="100000"/>
              </a:lnSpc>
              <a:spcBef>
                <a:spcPts val="0"/>
              </a:spcBef>
              <a:spcAft>
                <a:spcPts val="0"/>
              </a:spcAft>
              <a:buClr>
                <a:schemeClr val="lt1"/>
              </a:buClr>
              <a:buSzPct val="25000"/>
              <a:buFont typeface="Roboto"/>
              <a:buNone/>
            </a:pPr>
            <a:endParaRPr sz="1800" b="0" i="0" u="none" strike="noStrike" cap="none" dirty="0">
              <a:solidFill>
                <a:srgbClr val="4285F4"/>
              </a:solidFill>
              <a:latin typeface="Roboto"/>
              <a:ea typeface="Roboto"/>
              <a:cs typeface="Roboto"/>
              <a:sym typeface="Roboto"/>
            </a:endParaRPr>
          </a:p>
          <a:p>
            <a:pPr marL="0" marR="0" lvl="0" indent="0" algn="l" rtl="0">
              <a:lnSpc>
                <a:spcPct val="100000"/>
              </a:lnSpc>
              <a:spcBef>
                <a:spcPts val="0"/>
              </a:spcBef>
              <a:spcAft>
                <a:spcPts val="0"/>
              </a:spcAft>
              <a:buClr>
                <a:schemeClr val="lt1"/>
              </a:buClr>
              <a:buSzPct val="25000"/>
              <a:buFont typeface="Roboto"/>
              <a:buNone/>
            </a:pPr>
            <a:endParaRPr sz="1800" b="0" i="0" u="none" strike="noStrike" cap="none" dirty="0">
              <a:solidFill>
                <a:srgbClr val="4285F4"/>
              </a:solidFill>
              <a:latin typeface="Roboto"/>
              <a:ea typeface="Roboto"/>
              <a:cs typeface="Roboto"/>
              <a:sym typeface="Roboto"/>
            </a:endParaRPr>
          </a:p>
          <a:p>
            <a:pPr marL="0" marR="0" lvl="0" indent="0" algn="l" rtl="0">
              <a:lnSpc>
                <a:spcPct val="100000"/>
              </a:lnSpc>
              <a:spcBef>
                <a:spcPts val="0"/>
              </a:spcBef>
              <a:spcAft>
                <a:spcPts val="0"/>
              </a:spcAft>
              <a:buClr>
                <a:schemeClr val="lt1"/>
              </a:buClr>
              <a:buSzPct val="25000"/>
              <a:buFont typeface="Roboto"/>
              <a:buNone/>
            </a:pPr>
            <a:endParaRPr sz="1800" b="0" i="0" u="none" strike="noStrike" cap="none" dirty="0">
              <a:solidFill>
                <a:srgbClr val="4285F4"/>
              </a:solidFill>
              <a:latin typeface="Roboto"/>
              <a:ea typeface="Roboto"/>
              <a:cs typeface="Roboto"/>
              <a:sym typeface="Roboto"/>
            </a:endParaRPr>
          </a:p>
          <a:p>
            <a:pPr marL="0" marR="0" lvl="0" indent="0" algn="l" rtl="0">
              <a:lnSpc>
                <a:spcPct val="100000"/>
              </a:lnSpc>
              <a:spcBef>
                <a:spcPts val="0"/>
              </a:spcBef>
              <a:spcAft>
                <a:spcPts val="0"/>
              </a:spcAft>
              <a:buClr>
                <a:schemeClr val="lt1"/>
              </a:buClr>
              <a:buSzPct val="25000"/>
              <a:buFont typeface="Roboto"/>
              <a:buNone/>
            </a:pPr>
            <a:endParaRPr sz="1800" b="0" i="0" u="none" strike="noStrike" cap="none" dirty="0">
              <a:solidFill>
                <a:srgbClr val="4285F4"/>
              </a:solidFill>
              <a:latin typeface="Roboto"/>
              <a:ea typeface="Roboto"/>
              <a:cs typeface="Roboto"/>
              <a:sym typeface="Roboto"/>
            </a:endParaRPr>
          </a:p>
          <a:p>
            <a:pPr marL="0" marR="0" lvl="0" indent="0" algn="l" rtl="0">
              <a:lnSpc>
                <a:spcPct val="100000"/>
              </a:lnSpc>
              <a:spcBef>
                <a:spcPts val="0"/>
              </a:spcBef>
              <a:spcAft>
                <a:spcPts val="0"/>
              </a:spcAft>
              <a:buClr>
                <a:schemeClr val="lt1"/>
              </a:buClr>
              <a:buSzPct val="25000"/>
              <a:buFont typeface="Roboto"/>
              <a:buNone/>
            </a:pPr>
            <a:endParaRPr sz="1800" b="0" i="0" u="none" strike="noStrike" cap="none" dirty="0">
              <a:solidFill>
                <a:srgbClr val="4285F4"/>
              </a:solidFill>
              <a:latin typeface="Roboto"/>
              <a:ea typeface="Roboto"/>
              <a:cs typeface="Roboto"/>
              <a:sym typeface="Roboto"/>
            </a:endParaRPr>
          </a:p>
          <a:p>
            <a:pPr marL="0" marR="0" lvl="0" indent="0" algn="l" rtl="0">
              <a:lnSpc>
                <a:spcPct val="100000"/>
              </a:lnSpc>
              <a:spcBef>
                <a:spcPts val="0"/>
              </a:spcBef>
              <a:spcAft>
                <a:spcPts val="0"/>
              </a:spcAft>
              <a:buClr>
                <a:schemeClr val="lt1"/>
              </a:buClr>
              <a:buSzPct val="25000"/>
              <a:buFont typeface="Roboto"/>
              <a:buNone/>
            </a:pPr>
            <a:endParaRPr sz="1800" b="0" i="0" u="none" strike="noStrike" cap="none" dirty="0">
              <a:solidFill>
                <a:srgbClr val="4285F4"/>
              </a:solidFill>
              <a:latin typeface="Roboto"/>
              <a:ea typeface="Roboto"/>
              <a:cs typeface="Roboto"/>
              <a:sym typeface="Roboto"/>
            </a:endParaRPr>
          </a:p>
          <a:p>
            <a:pPr marL="0" marR="0" lvl="0" indent="0" algn="l" rtl="0">
              <a:lnSpc>
                <a:spcPct val="100000"/>
              </a:lnSpc>
              <a:spcBef>
                <a:spcPts val="0"/>
              </a:spcBef>
              <a:spcAft>
                <a:spcPts val="0"/>
              </a:spcAft>
              <a:buClr>
                <a:schemeClr val="lt1"/>
              </a:buClr>
              <a:buSzPct val="25000"/>
              <a:buFont typeface="Roboto"/>
              <a:buNone/>
            </a:pPr>
            <a:endParaRPr sz="1800" b="0" i="0" u="none" strike="noStrike" cap="none" dirty="0">
              <a:solidFill>
                <a:srgbClr val="4285F4"/>
              </a:solidFill>
              <a:latin typeface="Roboto"/>
              <a:ea typeface="Roboto"/>
              <a:cs typeface="Roboto"/>
              <a:sym typeface="Roboto"/>
            </a:endParaRPr>
          </a:p>
          <a:p>
            <a:pPr marL="0" marR="0" lvl="0" indent="0" algn="l" rtl="0">
              <a:lnSpc>
                <a:spcPct val="100000"/>
              </a:lnSpc>
              <a:spcBef>
                <a:spcPts val="0"/>
              </a:spcBef>
              <a:spcAft>
                <a:spcPts val="0"/>
              </a:spcAft>
              <a:buClr>
                <a:schemeClr val="lt1"/>
              </a:buClr>
              <a:buSzPct val="25000"/>
              <a:buFont typeface="Roboto"/>
              <a:buNone/>
            </a:pPr>
            <a:endParaRPr sz="1800" b="0" i="0" u="none" strike="noStrike" cap="none" dirty="0">
              <a:solidFill>
                <a:srgbClr val="4285F4"/>
              </a:solidFill>
              <a:latin typeface="Roboto"/>
              <a:ea typeface="Roboto"/>
              <a:cs typeface="Roboto"/>
              <a:sym typeface="Roboto"/>
            </a:endParaRPr>
          </a:p>
          <a:p>
            <a:pPr marL="0" marR="0" lvl="0" indent="0" algn="l" rtl="0">
              <a:lnSpc>
                <a:spcPct val="100000"/>
              </a:lnSpc>
              <a:spcBef>
                <a:spcPts val="0"/>
              </a:spcBef>
              <a:spcAft>
                <a:spcPts val="0"/>
              </a:spcAft>
              <a:buClr>
                <a:schemeClr val="lt1"/>
              </a:buClr>
              <a:buSzPct val="25000"/>
              <a:buFont typeface="Roboto"/>
              <a:buNone/>
            </a:pPr>
            <a:endParaRPr sz="1800" b="0" i="0" u="none" strike="noStrike" cap="none" dirty="0">
              <a:solidFill>
                <a:srgbClr val="4285F4"/>
              </a:solidFill>
              <a:latin typeface="Roboto"/>
              <a:ea typeface="Roboto"/>
              <a:cs typeface="Roboto"/>
              <a:sym typeface="Roboto"/>
            </a:endParaRPr>
          </a:p>
        </p:txBody>
      </p:sp>
      <p:sp>
        <p:nvSpPr>
          <p:cNvPr id="479" name="Shape 479"/>
          <p:cNvSpPr/>
          <p:nvPr/>
        </p:nvSpPr>
        <p:spPr>
          <a:xfrm>
            <a:off x="0" y="0"/>
            <a:ext cx="9144000" cy="3480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481" name="Shape 481"/>
          <p:cNvSpPr/>
          <p:nvPr/>
        </p:nvSpPr>
        <p:spPr>
          <a:xfrm>
            <a:off x="0" y="2884393"/>
            <a:ext cx="9144000" cy="225899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482" name="Shape 482"/>
          <p:cNvSpPr txBox="1"/>
          <p:nvPr/>
        </p:nvSpPr>
        <p:spPr>
          <a:xfrm>
            <a:off x="0" y="4782373"/>
            <a:ext cx="9144000" cy="230700"/>
          </a:xfrm>
          <a:prstGeom prst="rect">
            <a:avLst/>
          </a:prstGeom>
          <a:noFill/>
          <a:ln>
            <a:noFill/>
          </a:ln>
        </p:spPr>
        <p:txBody>
          <a:bodyPr lIns="91425" tIns="45700" rIns="91425" bIns="45700" anchor="t" anchorCtr="0">
            <a:noAutofit/>
          </a:bodyPr>
          <a:lstStyle/>
          <a:p>
            <a:pPr lvl="0" algn="ctr">
              <a:buClr>
                <a:srgbClr val="EA321C"/>
              </a:buClr>
              <a:buSzPct val="25000"/>
            </a:pPr>
            <a:r>
              <a:rPr lang="en" sz="900" spc="300" dirty="0">
                <a:solidFill>
                  <a:srgbClr val="EA321C"/>
                </a:solidFill>
              </a:rPr>
              <a:t>www.ourpluswellbeing.com</a:t>
            </a:r>
            <a:endParaRPr lang="en" sz="900" dirty="0">
              <a:solidFill>
                <a:srgbClr val="EA321C"/>
              </a:solidFill>
            </a:endParaRPr>
          </a:p>
        </p:txBody>
      </p:sp>
      <p:pic>
        <p:nvPicPr>
          <p:cNvPr id="483" name="Shape 483"/>
          <p:cNvPicPr preferRelativeResize="0"/>
          <p:nvPr/>
        </p:nvPicPr>
        <p:blipFill rotWithShape="1">
          <a:blip r:embed="rId3">
            <a:alphaModFix/>
          </a:blip>
          <a:srcRect/>
          <a:stretch/>
        </p:blipFill>
        <p:spPr>
          <a:xfrm>
            <a:off x="8304163" y="4782373"/>
            <a:ext cx="308400" cy="361200"/>
          </a:xfrm>
          <a:prstGeom prst="rect">
            <a:avLst/>
          </a:prstGeom>
          <a:noFill/>
          <a:ln>
            <a:noFill/>
          </a:ln>
        </p:spPr>
      </p:pic>
      <p:sp>
        <p:nvSpPr>
          <p:cNvPr id="484" name="Shape 484"/>
          <p:cNvSpPr txBox="1">
            <a:spLocks noGrp="1"/>
          </p:cNvSpPr>
          <p:nvPr>
            <p:ph type="sldNum" idx="12"/>
          </p:nvPr>
        </p:nvSpPr>
        <p:spPr>
          <a:xfrm>
            <a:off x="8686800" y="4846319"/>
            <a:ext cx="385500" cy="2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EA321C"/>
              </a:buClr>
              <a:buSzPct val="25000"/>
              <a:buFont typeface="Arial"/>
              <a:buNone/>
            </a:pPr>
            <a:fld id="{00000000-1234-1234-1234-123412341234}" type="slidenum">
              <a:rPr lang="en" sz="900" b="0" i="0" u="none" strike="noStrike" cap="none">
                <a:solidFill>
                  <a:srgbClr val="EA321C"/>
                </a:solidFill>
                <a:latin typeface="Arial"/>
                <a:ea typeface="Arial"/>
                <a:cs typeface="Arial"/>
                <a:sym typeface="Arial"/>
              </a:rPr>
              <a:t>19</a:t>
            </a:fld>
            <a:endParaRPr lang="en" sz="900" b="0" i="0" u="none" strike="noStrike" cap="none">
              <a:solidFill>
                <a:srgbClr val="EA321C"/>
              </a:solidFill>
              <a:latin typeface="Arial"/>
              <a:ea typeface="Arial"/>
              <a:cs typeface="Arial"/>
              <a:sym typeface="Arial"/>
            </a:endParaRPr>
          </a:p>
        </p:txBody>
      </p:sp>
      <p:sp>
        <p:nvSpPr>
          <p:cNvPr id="485" name="Shape 485"/>
          <p:cNvSpPr/>
          <p:nvPr/>
        </p:nvSpPr>
        <p:spPr>
          <a:xfrm>
            <a:off x="7058890" y="347940"/>
            <a:ext cx="2085000" cy="3984900"/>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pic>
        <p:nvPicPr>
          <p:cNvPr id="486" name="Shape 486" descr="FLOW-CHART-03.png"/>
          <p:cNvPicPr preferRelativeResize="0"/>
          <p:nvPr/>
        </p:nvPicPr>
        <p:blipFill rotWithShape="1">
          <a:blip r:embed="rId4">
            <a:alphaModFix/>
          </a:blip>
          <a:srcRect/>
          <a:stretch/>
        </p:blipFill>
        <p:spPr>
          <a:xfrm>
            <a:off x="3281059" y="2732289"/>
            <a:ext cx="2019000" cy="2049899"/>
          </a:xfrm>
          <a:prstGeom prst="rect">
            <a:avLst/>
          </a:prstGeom>
          <a:noFill/>
          <a:ln>
            <a:no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9600" y="1"/>
            <a:ext cx="914400" cy="3457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321C"/>
        </a:solidFill>
        <a:effectLst/>
      </p:bgPr>
    </p:bg>
    <p:spTree>
      <p:nvGrpSpPr>
        <p:cNvPr id="1" name="Shape 39"/>
        <p:cNvGrpSpPr/>
        <p:nvPr/>
      </p:nvGrpSpPr>
      <p:grpSpPr>
        <a:xfrm>
          <a:off x="0" y="0"/>
          <a:ext cx="0" cy="0"/>
          <a:chOff x="0" y="0"/>
          <a:chExt cx="0" cy="0"/>
        </a:xfrm>
      </p:grpSpPr>
      <p:sp>
        <p:nvSpPr>
          <p:cNvPr id="40" name="Shape 40"/>
          <p:cNvSpPr txBox="1">
            <a:spLocks noGrp="1"/>
          </p:cNvSpPr>
          <p:nvPr>
            <p:ph type="ctrTitle"/>
          </p:nvPr>
        </p:nvSpPr>
        <p:spPr>
          <a:xfrm>
            <a:off x="179509" y="560216"/>
            <a:ext cx="8222100" cy="933598"/>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 b="1" dirty="0"/>
              <a:t>Outline</a:t>
            </a:r>
          </a:p>
        </p:txBody>
      </p:sp>
      <p:sp>
        <p:nvSpPr>
          <p:cNvPr id="41" name="Shape 41"/>
          <p:cNvSpPr txBox="1">
            <a:spLocks noGrp="1"/>
          </p:cNvSpPr>
          <p:nvPr>
            <p:ph type="subTitle" idx="1"/>
          </p:nvPr>
        </p:nvSpPr>
        <p:spPr>
          <a:xfrm>
            <a:off x="179499" y="1608300"/>
            <a:ext cx="6748500" cy="432900"/>
          </a:xfrm>
          <a:prstGeom prst="rect">
            <a:avLst/>
          </a:prstGeom>
          <a:noFill/>
          <a:ln>
            <a:noFill/>
          </a:ln>
        </p:spPr>
        <p:txBody>
          <a:bodyPr lIns="91425" tIns="91425" rIns="91425" bIns="91425" anchor="t" anchorCtr="0">
            <a:noAutofit/>
          </a:bodyPr>
          <a:lstStyle/>
          <a:p>
            <a:pPr marL="285750" lvl="0" indent="-285750" rtl="0">
              <a:spcBef>
                <a:spcPts val="0"/>
              </a:spcBef>
              <a:buClr>
                <a:schemeClr val="lt1"/>
              </a:buClr>
              <a:buSzPct val="150000"/>
              <a:buFont typeface="Arial" panose="020B0604020202020204" pitchFamily="34" charset="0"/>
              <a:buChar char="•"/>
            </a:pPr>
            <a:r>
              <a:rPr lang="en" dirty="0"/>
              <a:t>Who is Aaron? </a:t>
            </a:r>
          </a:p>
          <a:p>
            <a:pPr marL="285750" lvl="0" indent="-285750" rtl="0">
              <a:spcBef>
                <a:spcPts val="0"/>
              </a:spcBef>
              <a:buClr>
                <a:schemeClr val="lt1"/>
              </a:buClr>
              <a:buSzPct val="150000"/>
              <a:buFont typeface="Arial" panose="020B0604020202020204" pitchFamily="34" charset="0"/>
              <a:buChar char="•"/>
            </a:pPr>
            <a:r>
              <a:rPr lang="en" dirty="0"/>
              <a:t>Some beautiful questions.</a:t>
            </a:r>
          </a:p>
          <a:p>
            <a:pPr marL="285750" lvl="0" indent="-285750" rtl="0">
              <a:spcBef>
                <a:spcPts val="0"/>
              </a:spcBef>
              <a:buClr>
                <a:schemeClr val="lt1"/>
              </a:buClr>
              <a:buSzPct val="150000"/>
              <a:buFont typeface="Arial" panose="020B0604020202020204" pitchFamily="34" charset="0"/>
              <a:buChar char="•"/>
            </a:pPr>
            <a:r>
              <a:rPr lang="en" dirty="0"/>
              <a:t>Some exemplars of embedding wellbeing.</a:t>
            </a:r>
          </a:p>
          <a:p>
            <a:pPr marL="285750" lvl="0" indent="-285750" rtl="0">
              <a:spcBef>
                <a:spcPts val="0"/>
              </a:spcBef>
              <a:buClr>
                <a:schemeClr val="lt1"/>
              </a:buClr>
              <a:buSzPct val="150000"/>
              <a:buFont typeface="Arial" panose="020B0604020202020204" pitchFamily="34" charset="0"/>
              <a:buChar char="•"/>
            </a:pPr>
            <a:r>
              <a:rPr lang="en" dirty="0"/>
              <a:t>What’s essential to making it all work? </a:t>
            </a:r>
          </a:p>
          <a:p>
            <a:pPr marL="285750" lvl="0" indent="-285750" rtl="0">
              <a:spcBef>
                <a:spcPts val="0"/>
              </a:spcBef>
              <a:buClr>
                <a:schemeClr val="lt1"/>
              </a:buClr>
              <a:buSzPct val="150000"/>
              <a:buFont typeface="Arial" panose="020B0604020202020204" pitchFamily="34" charset="0"/>
              <a:buChar char="•"/>
            </a:pPr>
            <a:r>
              <a:rPr lang="en" dirty="0"/>
              <a:t>The big, bad risks.</a:t>
            </a:r>
          </a:p>
          <a:p>
            <a:pPr marL="285750" lvl="0" indent="-285750" rtl="0">
              <a:spcBef>
                <a:spcPts val="0"/>
              </a:spcBef>
              <a:buClr>
                <a:schemeClr val="lt1"/>
              </a:buClr>
              <a:buSzPct val="150000"/>
              <a:buFont typeface="Arial" panose="020B0604020202020204" pitchFamily="34" charset="0"/>
              <a:buChar char="•"/>
            </a:pPr>
            <a:r>
              <a:rPr lang="en" dirty="0"/>
              <a:t>What does the literature suggest. </a:t>
            </a:r>
          </a:p>
          <a:p>
            <a:pPr marL="285750" lvl="0" indent="-285750" rtl="0">
              <a:spcBef>
                <a:spcPts val="0"/>
              </a:spcBef>
              <a:buClr>
                <a:schemeClr val="lt1"/>
              </a:buClr>
              <a:buSzPct val="150000"/>
              <a:buFont typeface="Arial" panose="020B0604020202020204" pitchFamily="34" charset="0"/>
              <a:buChar char="•"/>
            </a:pPr>
            <a:r>
              <a:rPr lang="en" dirty="0"/>
              <a:t>Questions? Own insights?  </a:t>
            </a:r>
          </a:p>
        </p:txBody>
      </p:sp>
      <p:sp>
        <p:nvSpPr>
          <p:cNvPr id="42" name="Shape 42"/>
          <p:cNvSpPr/>
          <p:nvPr/>
        </p:nvSpPr>
        <p:spPr>
          <a:xfrm>
            <a:off x="0" y="0"/>
            <a:ext cx="9144000" cy="347942"/>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44" name="Shape 44"/>
          <p:cNvSpPr/>
          <p:nvPr/>
        </p:nvSpPr>
        <p:spPr>
          <a:xfrm>
            <a:off x="0" y="4234989"/>
            <a:ext cx="9144000" cy="90850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45" name="Shape 45"/>
          <p:cNvSpPr txBox="1"/>
          <p:nvPr/>
        </p:nvSpPr>
        <p:spPr>
          <a:xfrm>
            <a:off x="0" y="4782373"/>
            <a:ext cx="9144000" cy="23083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A321C"/>
              </a:buClr>
              <a:buSzPct val="25000"/>
              <a:buFont typeface="Arial"/>
              <a:buNone/>
            </a:pPr>
            <a:r>
              <a:rPr lang="en" sz="900" b="0" i="0" u="none" strike="noStrike" cap="none" spc="300" dirty="0">
                <a:solidFill>
                  <a:srgbClr val="EA321C"/>
                </a:solidFill>
                <a:sym typeface="Arial"/>
              </a:rPr>
              <a:t>www.</a:t>
            </a:r>
            <a:r>
              <a:rPr lang="en" sz="900" spc="300" dirty="0">
                <a:solidFill>
                  <a:srgbClr val="EA321C"/>
                </a:solidFill>
              </a:rPr>
              <a:t>ourpluswellbeing.com</a:t>
            </a:r>
          </a:p>
        </p:txBody>
      </p:sp>
      <p:pic>
        <p:nvPicPr>
          <p:cNvPr id="46" name="Shape 46"/>
          <p:cNvPicPr preferRelativeResize="0"/>
          <p:nvPr/>
        </p:nvPicPr>
        <p:blipFill rotWithShape="1">
          <a:blip r:embed="rId3">
            <a:alphaModFix/>
          </a:blip>
          <a:srcRect/>
          <a:stretch/>
        </p:blipFill>
        <p:spPr>
          <a:xfrm>
            <a:off x="8304163" y="4782373"/>
            <a:ext cx="308461" cy="361126"/>
          </a:xfrm>
          <a:prstGeom prst="rect">
            <a:avLst/>
          </a:prstGeom>
          <a:noFill/>
          <a:ln>
            <a:noFill/>
          </a:ln>
        </p:spPr>
      </p:pic>
      <p:sp>
        <p:nvSpPr>
          <p:cNvPr id="47" name="Shape 47"/>
          <p:cNvSpPr txBox="1">
            <a:spLocks noGrp="1"/>
          </p:cNvSpPr>
          <p:nvPr>
            <p:ph type="sldNum" idx="12"/>
          </p:nvPr>
        </p:nvSpPr>
        <p:spPr>
          <a:xfrm>
            <a:off x="8686800" y="4846319"/>
            <a:ext cx="385440" cy="242902"/>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EA321C"/>
              </a:buClr>
              <a:buSzPct val="25000"/>
              <a:buFont typeface="Arial"/>
              <a:buNone/>
            </a:pPr>
            <a:fld id="{00000000-1234-1234-1234-123412341234}" type="slidenum">
              <a:rPr lang="en" sz="900" b="0" i="0" u="none" strike="noStrike" cap="none">
                <a:solidFill>
                  <a:srgbClr val="EA321C"/>
                </a:solidFill>
                <a:latin typeface="Arial"/>
                <a:ea typeface="Arial"/>
                <a:cs typeface="Arial"/>
                <a:sym typeface="Arial"/>
              </a:rPr>
              <a:t>2</a:t>
            </a:fld>
            <a:endParaRPr lang="en" sz="900" b="0" i="0" u="none" strike="noStrike" cap="none">
              <a:solidFill>
                <a:srgbClr val="EA321C"/>
              </a:solidFill>
              <a:latin typeface="Arial"/>
              <a:ea typeface="Arial"/>
              <a:cs typeface="Arial"/>
              <a:sym typeface="Arial"/>
            </a:endParaRPr>
          </a:p>
        </p:txBody>
      </p:sp>
      <p:sp>
        <p:nvSpPr>
          <p:cNvPr id="48" name="Shape 48"/>
          <p:cNvSpPr/>
          <p:nvPr/>
        </p:nvSpPr>
        <p:spPr>
          <a:xfrm>
            <a:off x="7058890" y="347942"/>
            <a:ext cx="2085110" cy="3984907"/>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pic>
        <p:nvPicPr>
          <p:cNvPr id="49" name="Shape 49"/>
          <p:cNvPicPr preferRelativeResize="0"/>
          <p:nvPr/>
        </p:nvPicPr>
        <p:blipFill rotWithShape="1">
          <a:blip r:embed="rId4">
            <a:alphaModFix/>
          </a:blip>
          <a:srcRect/>
          <a:stretch/>
        </p:blipFill>
        <p:spPr>
          <a:xfrm>
            <a:off x="7267104" y="1901733"/>
            <a:ext cx="1769769" cy="1601219"/>
          </a:xfrm>
          <a:prstGeom prst="rect">
            <a:avLst/>
          </a:prstGeom>
          <a:noFill/>
          <a:ln>
            <a:noFill/>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9600" y="1"/>
            <a:ext cx="914400" cy="34578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321C"/>
        </a:solidFill>
        <a:effectLst/>
      </p:bgPr>
    </p:bg>
    <p:spTree>
      <p:nvGrpSpPr>
        <p:cNvPr id="1" name="Shape 39"/>
        <p:cNvGrpSpPr/>
        <p:nvPr/>
      </p:nvGrpSpPr>
      <p:grpSpPr>
        <a:xfrm>
          <a:off x="0" y="0"/>
          <a:ext cx="0" cy="0"/>
          <a:chOff x="0" y="0"/>
          <a:chExt cx="0" cy="0"/>
        </a:xfrm>
      </p:grpSpPr>
      <p:sp>
        <p:nvSpPr>
          <p:cNvPr id="40" name="Shape 40"/>
          <p:cNvSpPr txBox="1">
            <a:spLocks noGrp="1"/>
          </p:cNvSpPr>
          <p:nvPr>
            <p:ph type="ctrTitle"/>
          </p:nvPr>
        </p:nvSpPr>
        <p:spPr>
          <a:xfrm>
            <a:off x="179509" y="560216"/>
            <a:ext cx="8222100" cy="933598"/>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 b="1" dirty="0"/>
              <a:t>Aaron</a:t>
            </a:r>
          </a:p>
        </p:txBody>
      </p:sp>
      <p:sp>
        <p:nvSpPr>
          <p:cNvPr id="41" name="Shape 41"/>
          <p:cNvSpPr txBox="1">
            <a:spLocks noGrp="1"/>
          </p:cNvSpPr>
          <p:nvPr>
            <p:ph type="subTitle" idx="1"/>
          </p:nvPr>
        </p:nvSpPr>
        <p:spPr>
          <a:xfrm>
            <a:off x="179499" y="1608300"/>
            <a:ext cx="6748500" cy="432900"/>
          </a:xfrm>
          <a:prstGeom prst="rect">
            <a:avLst/>
          </a:prstGeom>
          <a:noFill/>
          <a:ln>
            <a:noFill/>
          </a:ln>
        </p:spPr>
        <p:txBody>
          <a:bodyPr lIns="91425" tIns="91425" rIns="91425" bIns="91425" anchor="t" anchorCtr="0">
            <a:noAutofit/>
          </a:bodyPr>
          <a:lstStyle/>
          <a:p>
            <a:pPr marL="285750" lvl="0" indent="-285750">
              <a:buSzPct val="150000"/>
              <a:buFont typeface="Arial" panose="020B0604020202020204" pitchFamily="34" charset="0"/>
              <a:buChar char="•"/>
            </a:pPr>
            <a:r>
              <a:rPr lang="en-NZ" sz="1400" dirty="0"/>
              <a:t>Dr Aaron Jarden is a Senior Lecturer at Auckland University of Technology, wellbeing consultant and social entrepreneur. He has multiple qualifications in philosophy, computing, education, and psychology, and is a prolific author and presenter. Dr Jarden consults to many of New Zealand and Australia’s top companies, and both governments. He is also co-founder and co-editor of the International Journal of Wellbeing, president of the New Zealand Association of Positive Psychology, lead investigator for the International Wellbeing Study, co-investigator of the Sovereign New Zealand Wellbeing Index, founder of The Tuesday Program, co-founder of Heart of Wellbeing, and Senior Scientist for to companies Work on Wellbeing, Assessing Wellbeing in Education, and Plus Wellbeing. </a:t>
            </a:r>
            <a:endParaRPr lang="en" sz="1400" dirty="0"/>
          </a:p>
        </p:txBody>
      </p:sp>
      <p:sp>
        <p:nvSpPr>
          <p:cNvPr id="42" name="Shape 42"/>
          <p:cNvSpPr/>
          <p:nvPr/>
        </p:nvSpPr>
        <p:spPr>
          <a:xfrm>
            <a:off x="0" y="0"/>
            <a:ext cx="9144000" cy="347942"/>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44" name="Shape 44"/>
          <p:cNvSpPr/>
          <p:nvPr/>
        </p:nvSpPr>
        <p:spPr>
          <a:xfrm>
            <a:off x="0" y="4234989"/>
            <a:ext cx="9144000" cy="90850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45" name="Shape 45"/>
          <p:cNvSpPr txBox="1"/>
          <p:nvPr/>
        </p:nvSpPr>
        <p:spPr>
          <a:xfrm>
            <a:off x="0" y="4782373"/>
            <a:ext cx="9144000" cy="23083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A321C"/>
              </a:buClr>
              <a:buSzPct val="25000"/>
              <a:buFont typeface="Arial"/>
              <a:buNone/>
            </a:pPr>
            <a:r>
              <a:rPr lang="en" sz="900" b="0" i="0" u="none" strike="noStrike" cap="none" spc="300" dirty="0">
                <a:solidFill>
                  <a:srgbClr val="EA321C"/>
                </a:solidFill>
                <a:sym typeface="Arial"/>
              </a:rPr>
              <a:t>www.</a:t>
            </a:r>
            <a:r>
              <a:rPr lang="en" sz="900" spc="300" dirty="0">
                <a:solidFill>
                  <a:srgbClr val="EA321C"/>
                </a:solidFill>
              </a:rPr>
              <a:t>ourpluswellbeing.com</a:t>
            </a:r>
          </a:p>
        </p:txBody>
      </p:sp>
      <p:pic>
        <p:nvPicPr>
          <p:cNvPr id="46" name="Shape 46"/>
          <p:cNvPicPr preferRelativeResize="0"/>
          <p:nvPr/>
        </p:nvPicPr>
        <p:blipFill rotWithShape="1">
          <a:blip r:embed="rId3">
            <a:alphaModFix/>
          </a:blip>
          <a:srcRect/>
          <a:stretch/>
        </p:blipFill>
        <p:spPr>
          <a:xfrm>
            <a:off x="8304163" y="4782373"/>
            <a:ext cx="308461" cy="361126"/>
          </a:xfrm>
          <a:prstGeom prst="rect">
            <a:avLst/>
          </a:prstGeom>
          <a:noFill/>
          <a:ln>
            <a:noFill/>
          </a:ln>
        </p:spPr>
      </p:pic>
      <p:sp>
        <p:nvSpPr>
          <p:cNvPr id="47" name="Shape 47"/>
          <p:cNvSpPr txBox="1">
            <a:spLocks noGrp="1"/>
          </p:cNvSpPr>
          <p:nvPr>
            <p:ph type="sldNum" idx="12"/>
          </p:nvPr>
        </p:nvSpPr>
        <p:spPr>
          <a:xfrm>
            <a:off x="8686800" y="4846319"/>
            <a:ext cx="385440" cy="242902"/>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EA321C"/>
              </a:buClr>
              <a:buSzPct val="25000"/>
              <a:buFont typeface="Arial"/>
              <a:buNone/>
            </a:pPr>
            <a:fld id="{00000000-1234-1234-1234-123412341234}" type="slidenum">
              <a:rPr lang="en" sz="900" b="0" i="0" u="none" strike="noStrike" cap="none">
                <a:solidFill>
                  <a:srgbClr val="EA321C"/>
                </a:solidFill>
                <a:latin typeface="Arial"/>
                <a:ea typeface="Arial"/>
                <a:cs typeface="Arial"/>
                <a:sym typeface="Arial"/>
              </a:rPr>
              <a:t>3</a:t>
            </a:fld>
            <a:endParaRPr lang="en" sz="900" b="0" i="0" u="none" strike="noStrike" cap="none">
              <a:solidFill>
                <a:srgbClr val="EA321C"/>
              </a:solidFill>
              <a:latin typeface="Arial"/>
              <a:ea typeface="Arial"/>
              <a:cs typeface="Arial"/>
              <a:sym typeface="Arial"/>
            </a:endParaRPr>
          </a:p>
        </p:txBody>
      </p:sp>
      <p:sp>
        <p:nvSpPr>
          <p:cNvPr id="48" name="Shape 48"/>
          <p:cNvSpPr/>
          <p:nvPr/>
        </p:nvSpPr>
        <p:spPr>
          <a:xfrm>
            <a:off x="7058890" y="347942"/>
            <a:ext cx="2085110" cy="3984907"/>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pic>
        <p:nvPicPr>
          <p:cNvPr id="49" name="Shape 49"/>
          <p:cNvPicPr preferRelativeResize="0"/>
          <p:nvPr/>
        </p:nvPicPr>
        <p:blipFill rotWithShape="1">
          <a:blip r:embed="rId4">
            <a:alphaModFix/>
          </a:blip>
          <a:srcRect/>
          <a:stretch/>
        </p:blipFill>
        <p:spPr>
          <a:xfrm>
            <a:off x="7267104" y="1901733"/>
            <a:ext cx="1769769" cy="1601219"/>
          </a:xfrm>
          <a:prstGeom prst="rect">
            <a:avLst/>
          </a:prstGeom>
          <a:noFill/>
          <a:ln>
            <a:noFill/>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9600" y="1"/>
            <a:ext cx="914400" cy="345781"/>
          </a:xfrm>
          <a:prstGeom prst="rect">
            <a:avLst/>
          </a:prstGeom>
        </p:spPr>
      </p:pic>
    </p:spTree>
    <p:extLst>
      <p:ext uri="{BB962C8B-B14F-4D97-AF65-F5344CB8AC3E}">
        <p14:creationId xmlns:p14="http://schemas.microsoft.com/office/powerpoint/2010/main" val="2747602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321C"/>
        </a:solidFill>
        <a:effectLst/>
      </p:bgPr>
    </p:bg>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179509" y="560216"/>
            <a:ext cx="8222100" cy="933598"/>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 b="1" dirty="0"/>
              <a:t>Some beautiful questions</a:t>
            </a:r>
          </a:p>
        </p:txBody>
      </p:sp>
      <p:sp>
        <p:nvSpPr>
          <p:cNvPr id="87" name="Shape 87"/>
          <p:cNvSpPr txBox="1">
            <a:spLocks noGrp="1"/>
          </p:cNvSpPr>
          <p:nvPr>
            <p:ph type="subTitle" idx="1"/>
          </p:nvPr>
        </p:nvSpPr>
        <p:spPr>
          <a:xfrm>
            <a:off x="179509" y="1608300"/>
            <a:ext cx="6863345" cy="2550672"/>
          </a:xfrm>
          <a:prstGeom prst="rect">
            <a:avLst/>
          </a:prstGeom>
          <a:noFill/>
          <a:ln>
            <a:noFill/>
          </a:ln>
        </p:spPr>
        <p:txBody>
          <a:bodyPr lIns="91425" tIns="91425" rIns="91425" bIns="91425" anchor="t" anchorCtr="0">
            <a:noAutofit/>
          </a:bodyPr>
          <a:lstStyle/>
          <a:p>
            <a:pPr marL="285750" lvl="0" indent="-285750" rtl="0">
              <a:spcBef>
                <a:spcPts val="0"/>
              </a:spcBef>
              <a:buClr>
                <a:schemeClr val="bg1"/>
              </a:buClr>
              <a:buSzPct val="150000"/>
              <a:buFont typeface="Arial" panose="020B0604020202020204" pitchFamily="34" charset="0"/>
              <a:buChar char="•"/>
            </a:pPr>
            <a:r>
              <a:rPr lang="en-NZ" dirty="0"/>
              <a:t>What’s working? </a:t>
            </a:r>
          </a:p>
          <a:p>
            <a:pPr marL="742950" lvl="1" indent="-285750">
              <a:buClr>
                <a:schemeClr val="bg1"/>
              </a:buClr>
              <a:buSzPct val="150000"/>
              <a:buFont typeface="Arial" panose="020B0604020202020204" pitchFamily="34" charset="0"/>
              <a:buChar char="•"/>
            </a:pPr>
            <a:r>
              <a:rPr lang="en-NZ" dirty="0">
                <a:solidFill>
                  <a:schemeClr val="bg1"/>
                </a:solidFill>
              </a:rPr>
              <a:t>What has already been embedded within the organisation?</a:t>
            </a:r>
          </a:p>
          <a:p>
            <a:pPr marL="742950" lvl="1" indent="-285750">
              <a:buClr>
                <a:schemeClr val="bg1"/>
              </a:buClr>
              <a:buSzPct val="150000"/>
              <a:buFont typeface="Arial" panose="020B0604020202020204" pitchFamily="34" charset="0"/>
              <a:buChar char="•"/>
            </a:pPr>
            <a:r>
              <a:rPr lang="en-NZ" dirty="0">
                <a:solidFill>
                  <a:schemeClr val="bg1"/>
                </a:solidFill>
              </a:rPr>
              <a:t>Why is it working?  </a:t>
            </a:r>
          </a:p>
          <a:p>
            <a:pPr marL="1200150" lvl="2" indent="-285750">
              <a:buClr>
                <a:schemeClr val="bg1"/>
              </a:buClr>
              <a:buSzPct val="150000"/>
              <a:buFont typeface="Arial" panose="020B0604020202020204" pitchFamily="34" charset="0"/>
              <a:buChar char="•"/>
            </a:pPr>
            <a:r>
              <a:rPr lang="en-NZ" dirty="0">
                <a:solidFill>
                  <a:schemeClr val="bg1"/>
                </a:solidFill>
              </a:rPr>
              <a:t>What (or more likely who) has sustained this embedding?</a:t>
            </a:r>
          </a:p>
          <a:p>
            <a:pPr marL="1200150" lvl="2" indent="-285750">
              <a:buClr>
                <a:schemeClr val="bg1"/>
              </a:buClr>
              <a:buSzPct val="150000"/>
              <a:buFont typeface="Arial" panose="020B0604020202020204" pitchFamily="34" charset="0"/>
              <a:buChar char="•"/>
            </a:pPr>
            <a:r>
              <a:rPr lang="en-NZ" dirty="0">
                <a:solidFill>
                  <a:schemeClr val="bg1"/>
                </a:solidFill>
              </a:rPr>
              <a:t>What are the positive processes? How did it happen? </a:t>
            </a:r>
          </a:p>
          <a:p>
            <a:pPr marL="285750" lvl="0" indent="-285750" rtl="0">
              <a:spcBef>
                <a:spcPts val="0"/>
              </a:spcBef>
              <a:buClr>
                <a:schemeClr val="bg1"/>
              </a:buClr>
              <a:buSzPct val="150000"/>
              <a:buFont typeface="Arial" panose="020B0604020202020204" pitchFamily="34" charset="0"/>
              <a:buChar char="•"/>
            </a:pPr>
            <a:r>
              <a:rPr lang="en-NZ" dirty="0"/>
              <a:t>What has failed? </a:t>
            </a:r>
          </a:p>
          <a:p>
            <a:pPr marL="742950" lvl="1" indent="-285750">
              <a:buClr>
                <a:schemeClr val="bg1"/>
              </a:buClr>
              <a:buSzPct val="150000"/>
              <a:buFont typeface="Arial" panose="020B0604020202020204" pitchFamily="34" charset="0"/>
              <a:buChar char="•"/>
            </a:pPr>
            <a:r>
              <a:rPr lang="en-NZ" dirty="0"/>
              <a:t>Why? </a:t>
            </a:r>
          </a:p>
          <a:p>
            <a:pPr marL="742950" lvl="1" indent="-285750">
              <a:buClr>
                <a:schemeClr val="bg1"/>
              </a:buClr>
              <a:buSzPct val="150000"/>
              <a:buFont typeface="Arial" panose="020B0604020202020204" pitchFamily="34" charset="0"/>
              <a:buChar char="•"/>
            </a:pPr>
            <a:r>
              <a:rPr lang="en-NZ" dirty="0"/>
              <a:t>Disengaged Health &amp; Safety? </a:t>
            </a:r>
          </a:p>
        </p:txBody>
      </p:sp>
      <p:sp>
        <p:nvSpPr>
          <p:cNvPr id="88" name="Shape 88"/>
          <p:cNvSpPr/>
          <p:nvPr/>
        </p:nvSpPr>
        <p:spPr>
          <a:xfrm>
            <a:off x="0" y="0"/>
            <a:ext cx="9144000" cy="347942"/>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90" name="Shape 90"/>
          <p:cNvSpPr/>
          <p:nvPr/>
        </p:nvSpPr>
        <p:spPr>
          <a:xfrm>
            <a:off x="0" y="4234989"/>
            <a:ext cx="9144000" cy="90850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91" name="Shape 91"/>
          <p:cNvSpPr txBox="1"/>
          <p:nvPr/>
        </p:nvSpPr>
        <p:spPr>
          <a:xfrm>
            <a:off x="0" y="4782373"/>
            <a:ext cx="9144000" cy="23083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A321C"/>
              </a:buClr>
              <a:buSzPct val="25000"/>
              <a:buFont typeface="Arial"/>
              <a:buNone/>
            </a:pPr>
            <a:r>
              <a:rPr lang="en" sz="900" b="0" i="0" u="none" strike="noStrike" cap="none" spc="300" dirty="0">
                <a:solidFill>
                  <a:srgbClr val="EA321C"/>
                </a:solidFill>
                <a:sym typeface="Arial"/>
              </a:rPr>
              <a:t>www.</a:t>
            </a:r>
            <a:r>
              <a:rPr lang="en" sz="900" spc="300" dirty="0">
                <a:solidFill>
                  <a:srgbClr val="EA321C"/>
                </a:solidFill>
              </a:rPr>
              <a:t>ourpluswellbeing.com</a:t>
            </a:r>
          </a:p>
        </p:txBody>
      </p:sp>
      <p:pic>
        <p:nvPicPr>
          <p:cNvPr id="92" name="Shape 92"/>
          <p:cNvPicPr preferRelativeResize="0"/>
          <p:nvPr/>
        </p:nvPicPr>
        <p:blipFill rotWithShape="1">
          <a:blip r:embed="rId3">
            <a:alphaModFix/>
          </a:blip>
          <a:srcRect/>
          <a:stretch/>
        </p:blipFill>
        <p:spPr>
          <a:xfrm>
            <a:off x="8304163" y="4782373"/>
            <a:ext cx="308461" cy="361126"/>
          </a:xfrm>
          <a:prstGeom prst="rect">
            <a:avLst/>
          </a:prstGeom>
          <a:noFill/>
          <a:ln>
            <a:noFill/>
          </a:ln>
        </p:spPr>
      </p:pic>
      <p:sp>
        <p:nvSpPr>
          <p:cNvPr id="93" name="Shape 93"/>
          <p:cNvSpPr txBox="1">
            <a:spLocks noGrp="1"/>
          </p:cNvSpPr>
          <p:nvPr>
            <p:ph type="sldNum" idx="12"/>
          </p:nvPr>
        </p:nvSpPr>
        <p:spPr>
          <a:xfrm>
            <a:off x="8686800" y="4846319"/>
            <a:ext cx="385440" cy="242902"/>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EA321C"/>
              </a:buClr>
              <a:buSzPct val="25000"/>
              <a:buFont typeface="Arial"/>
              <a:buNone/>
            </a:pPr>
            <a:fld id="{00000000-1234-1234-1234-123412341234}" type="slidenum">
              <a:rPr lang="en" sz="900" b="0" i="0" u="none" strike="noStrike" cap="none">
                <a:solidFill>
                  <a:srgbClr val="EA321C"/>
                </a:solidFill>
                <a:latin typeface="Arial"/>
                <a:ea typeface="Arial"/>
                <a:cs typeface="Arial"/>
                <a:sym typeface="Arial"/>
              </a:rPr>
              <a:t>4</a:t>
            </a:fld>
            <a:endParaRPr lang="en" sz="900" b="0" i="0" u="none" strike="noStrike" cap="none">
              <a:solidFill>
                <a:srgbClr val="EA321C"/>
              </a:solidFill>
              <a:latin typeface="Arial"/>
              <a:ea typeface="Arial"/>
              <a:cs typeface="Arial"/>
              <a:sym typeface="Arial"/>
            </a:endParaRPr>
          </a:p>
        </p:txBody>
      </p:sp>
      <p:sp>
        <p:nvSpPr>
          <p:cNvPr id="94" name="Shape 94"/>
          <p:cNvSpPr/>
          <p:nvPr/>
        </p:nvSpPr>
        <p:spPr>
          <a:xfrm>
            <a:off x="7362265" y="347940"/>
            <a:ext cx="1781734" cy="3984907"/>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pic>
        <p:nvPicPr>
          <p:cNvPr id="95" name="Shape 95"/>
          <p:cNvPicPr preferRelativeResize="0"/>
          <p:nvPr/>
        </p:nvPicPr>
        <p:blipFill rotWithShape="1">
          <a:blip r:embed="rId4">
            <a:alphaModFix/>
          </a:blip>
          <a:srcRect/>
          <a:stretch/>
        </p:blipFill>
        <p:spPr>
          <a:xfrm>
            <a:off x="7480360" y="2862775"/>
            <a:ext cx="1647603" cy="1154792"/>
          </a:xfrm>
          <a:prstGeom prst="rect">
            <a:avLst/>
          </a:prstGeom>
          <a:noFill/>
          <a:ln>
            <a:no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9600" y="1"/>
            <a:ext cx="914400" cy="34578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321C"/>
        </a:solidFill>
        <a:effectLst/>
      </p:bgPr>
    </p:bg>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179509" y="560216"/>
            <a:ext cx="8222100" cy="933598"/>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 b="1" dirty="0"/>
              <a:t>Some beautiful questions</a:t>
            </a:r>
          </a:p>
        </p:txBody>
      </p:sp>
      <p:sp>
        <p:nvSpPr>
          <p:cNvPr id="87" name="Shape 87"/>
          <p:cNvSpPr txBox="1">
            <a:spLocks noGrp="1"/>
          </p:cNvSpPr>
          <p:nvPr>
            <p:ph type="subTitle" idx="1"/>
          </p:nvPr>
        </p:nvSpPr>
        <p:spPr>
          <a:xfrm>
            <a:off x="179509" y="1608300"/>
            <a:ext cx="6863345" cy="2550672"/>
          </a:xfrm>
          <a:prstGeom prst="rect">
            <a:avLst/>
          </a:prstGeom>
          <a:noFill/>
          <a:ln>
            <a:noFill/>
          </a:ln>
        </p:spPr>
        <p:txBody>
          <a:bodyPr lIns="91425" tIns="91425" rIns="91425" bIns="91425" anchor="t" anchorCtr="0">
            <a:noAutofit/>
          </a:bodyPr>
          <a:lstStyle/>
          <a:p>
            <a:pPr marL="285750" lvl="0" indent="-285750">
              <a:buClr>
                <a:schemeClr val="bg1"/>
              </a:buClr>
              <a:buSzPct val="150000"/>
              <a:buFont typeface="Arial" panose="020B0604020202020204" pitchFamily="34" charset="0"/>
              <a:buChar char="•"/>
            </a:pPr>
            <a:r>
              <a:rPr lang="en-NZ" dirty="0"/>
              <a:t>How will you know wellbeing has worked? </a:t>
            </a:r>
          </a:p>
          <a:p>
            <a:pPr marL="742950" lvl="1" indent="-285750">
              <a:buClr>
                <a:schemeClr val="bg1"/>
              </a:buClr>
              <a:buSzPct val="150000"/>
              <a:buFont typeface="Arial" panose="020B0604020202020204" pitchFamily="34" charset="0"/>
              <a:buChar char="•"/>
            </a:pPr>
            <a:r>
              <a:rPr lang="en-NZ" dirty="0"/>
              <a:t>Types of evidence &amp; triangulating information.</a:t>
            </a:r>
          </a:p>
          <a:p>
            <a:pPr marL="742950" lvl="1" indent="-285750">
              <a:buClr>
                <a:schemeClr val="bg1"/>
              </a:buClr>
              <a:buSzPct val="150000"/>
              <a:buFont typeface="Arial" panose="020B0604020202020204" pitchFamily="34" charset="0"/>
              <a:buChar char="•"/>
            </a:pPr>
            <a:r>
              <a:rPr lang="en-NZ" dirty="0"/>
              <a:t>Measuring IV’s and </a:t>
            </a:r>
            <a:r>
              <a:rPr lang="en-NZ" dirty="0" err="1"/>
              <a:t>DV’s</a:t>
            </a:r>
            <a:r>
              <a:rPr lang="en-NZ" dirty="0"/>
              <a:t> - Indicators of change. </a:t>
            </a:r>
          </a:p>
          <a:p>
            <a:pPr marL="742950" lvl="1" indent="-285750">
              <a:buClr>
                <a:schemeClr val="bg1"/>
              </a:buClr>
              <a:buSzPct val="150000"/>
              <a:buFont typeface="Arial" panose="020B0604020202020204" pitchFamily="34" charset="0"/>
              <a:buChar char="•"/>
            </a:pPr>
            <a:r>
              <a:rPr lang="en-NZ" dirty="0"/>
              <a:t>Pre – post – longer term assessment.</a:t>
            </a:r>
          </a:p>
          <a:p>
            <a:pPr marL="285750" lvl="0" indent="-285750">
              <a:buClr>
                <a:schemeClr val="bg1"/>
              </a:buClr>
              <a:buSzPct val="150000"/>
              <a:buFont typeface="Arial" panose="020B0604020202020204" pitchFamily="34" charset="0"/>
              <a:buChar char="•"/>
            </a:pPr>
            <a:r>
              <a:rPr lang="en-NZ" dirty="0"/>
              <a:t>Is the organisation ready and willing for wellbeing? (or more likely ‘who’ in the organisation is ready?).</a:t>
            </a:r>
          </a:p>
          <a:p>
            <a:pPr marL="285750" lvl="0" indent="-285750">
              <a:buClr>
                <a:schemeClr val="bg1"/>
              </a:buClr>
              <a:buSzPct val="150000"/>
              <a:buFont typeface="Arial" panose="020B0604020202020204" pitchFamily="34" charset="0"/>
              <a:buChar char="•"/>
            </a:pPr>
            <a:r>
              <a:rPr lang="en-NZ" dirty="0"/>
              <a:t>Is the organisation connected to wellbeing people and knowledge? (support)</a:t>
            </a:r>
          </a:p>
          <a:p>
            <a:pPr marL="285750" lvl="0" indent="-285750" rtl="0">
              <a:spcBef>
                <a:spcPts val="0"/>
              </a:spcBef>
              <a:buClr>
                <a:schemeClr val="bg1"/>
              </a:buClr>
              <a:buSzPct val="150000"/>
              <a:buFont typeface="Arial" panose="020B0604020202020204" pitchFamily="34" charset="0"/>
              <a:buChar char="•"/>
            </a:pPr>
            <a:endParaRPr lang="en-NZ" dirty="0"/>
          </a:p>
        </p:txBody>
      </p:sp>
      <p:sp>
        <p:nvSpPr>
          <p:cNvPr id="88" name="Shape 88"/>
          <p:cNvSpPr/>
          <p:nvPr/>
        </p:nvSpPr>
        <p:spPr>
          <a:xfrm>
            <a:off x="0" y="0"/>
            <a:ext cx="9144000" cy="347942"/>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90" name="Shape 90"/>
          <p:cNvSpPr/>
          <p:nvPr/>
        </p:nvSpPr>
        <p:spPr>
          <a:xfrm>
            <a:off x="0" y="4234989"/>
            <a:ext cx="9144000" cy="90850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91" name="Shape 91"/>
          <p:cNvSpPr txBox="1"/>
          <p:nvPr/>
        </p:nvSpPr>
        <p:spPr>
          <a:xfrm>
            <a:off x="0" y="4782373"/>
            <a:ext cx="9144000" cy="23083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A321C"/>
              </a:buClr>
              <a:buSzPct val="25000"/>
              <a:buFont typeface="Arial"/>
              <a:buNone/>
            </a:pPr>
            <a:r>
              <a:rPr lang="en" sz="900" b="0" i="0" u="none" strike="noStrike" cap="none" spc="300" dirty="0">
                <a:solidFill>
                  <a:srgbClr val="EA321C"/>
                </a:solidFill>
                <a:sym typeface="Arial"/>
              </a:rPr>
              <a:t>www.</a:t>
            </a:r>
            <a:r>
              <a:rPr lang="en" sz="900" spc="300" dirty="0">
                <a:solidFill>
                  <a:srgbClr val="EA321C"/>
                </a:solidFill>
              </a:rPr>
              <a:t>ourpluswellbeing.com</a:t>
            </a:r>
          </a:p>
        </p:txBody>
      </p:sp>
      <p:pic>
        <p:nvPicPr>
          <p:cNvPr id="92" name="Shape 92"/>
          <p:cNvPicPr preferRelativeResize="0"/>
          <p:nvPr/>
        </p:nvPicPr>
        <p:blipFill rotWithShape="1">
          <a:blip r:embed="rId3">
            <a:alphaModFix/>
          </a:blip>
          <a:srcRect/>
          <a:stretch/>
        </p:blipFill>
        <p:spPr>
          <a:xfrm>
            <a:off x="8304163" y="4782373"/>
            <a:ext cx="308461" cy="361126"/>
          </a:xfrm>
          <a:prstGeom prst="rect">
            <a:avLst/>
          </a:prstGeom>
          <a:noFill/>
          <a:ln>
            <a:noFill/>
          </a:ln>
        </p:spPr>
      </p:pic>
      <p:sp>
        <p:nvSpPr>
          <p:cNvPr id="93" name="Shape 93"/>
          <p:cNvSpPr txBox="1">
            <a:spLocks noGrp="1"/>
          </p:cNvSpPr>
          <p:nvPr>
            <p:ph type="sldNum" idx="12"/>
          </p:nvPr>
        </p:nvSpPr>
        <p:spPr>
          <a:xfrm>
            <a:off x="8686800" y="4846319"/>
            <a:ext cx="385440" cy="242902"/>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EA321C"/>
              </a:buClr>
              <a:buSzPct val="25000"/>
              <a:buFont typeface="Arial"/>
              <a:buNone/>
            </a:pPr>
            <a:fld id="{00000000-1234-1234-1234-123412341234}" type="slidenum">
              <a:rPr lang="en" sz="900" b="0" i="0" u="none" strike="noStrike" cap="none">
                <a:solidFill>
                  <a:srgbClr val="EA321C"/>
                </a:solidFill>
                <a:latin typeface="Arial"/>
                <a:ea typeface="Arial"/>
                <a:cs typeface="Arial"/>
                <a:sym typeface="Arial"/>
              </a:rPr>
              <a:t>5</a:t>
            </a:fld>
            <a:endParaRPr lang="en" sz="900" b="0" i="0" u="none" strike="noStrike" cap="none">
              <a:solidFill>
                <a:srgbClr val="EA321C"/>
              </a:solidFill>
              <a:latin typeface="Arial"/>
              <a:ea typeface="Arial"/>
              <a:cs typeface="Arial"/>
              <a:sym typeface="Arial"/>
            </a:endParaRPr>
          </a:p>
        </p:txBody>
      </p:sp>
      <p:sp>
        <p:nvSpPr>
          <p:cNvPr id="94" name="Shape 94"/>
          <p:cNvSpPr/>
          <p:nvPr/>
        </p:nvSpPr>
        <p:spPr>
          <a:xfrm>
            <a:off x="7362265" y="347940"/>
            <a:ext cx="1781734" cy="3984907"/>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1"/>
            <a:ext cx="914400" cy="345781"/>
          </a:xfrm>
          <a:prstGeom prst="rect">
            <a:avLst/>
          </a:prstGeom>
        </p:spPr>
      </p:pic>
      <p:pic>
        <p:nvPicPr>
          <p:cNvPr id="14" name="Shape 109" descr="how-5th-sep-01-2.png"/>
          <p:cNvPicPr preferRelativeResize="0"/>
          <p:nvPr/>
        </p:nvPicPr>
        <p:blipFill>
          <a:blip r:embed="rId5">
            <a:alphaModFix/>
          </a:blip>
          <a:stretch>
            <a:fillRect/>
          </a:stretch>
        </p:blipFill>
        <p:spPr>
          <a:xfrm>
            <a:off x="7555949" y="2545748"/>
            <a:ext cx="1056675" cy="1415549"/>
          </a:xfrm>
          <a:prstGeom prst="rect">
            <a:avLst/>
          </a:prstGeom>
          <a:noFill/>
          <a:ln>
            <a:noFill/>
          </a:ln>
        </p:spPr>
      </p:pic>
    </p:spTree>
    <p:extLst>
      <p:ext uri="{BB962C8B-B14F-4D97-AF65-F5344CB8AC3E}">
        <p14:creationId xmlns:p14="http://schemas.microsoft.com/office/powerpoint/2010/main" val="3610452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A321C"/>
        </a:solidFill>
        <a:effectLst/>
      </p:bgPr>
    </p:bg>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179509" y="560216"/>
            <a:ext cx="8222100" cy="933598"/>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 b="1" dirty="0"/>
              <a:t>Some beautiful questions</a:t>
            </a:r>
          </a:p>
        </p:txBody>
      </p:sp>
      <p:sp>
        <p:nvSpPr>
          <p:cNvPr id="87" name="Shape 87"/>
          <p:cNvSpPr txBox="1">
            <a:spLocks noGrp="1"/>
          </p:cNvSpPr>
          <p:nvPr>
            <p:ph type="subTitle" idx="1"/>
          </p:nvPr>
        </p:nvSpPr>
        <p:spPr>
          <a:xfrm>
            <a:off x="179509" y="1608300"/>
            <a:ext cx="6863345" cy="2550672"/>
          </a:xfrm>
          <a:prstGeom prst="rect">
            <a:avLst/>
          </a:prstGeom>
          <a:noFill/>
          <a:ln>
            <a:noFill/>
          </a:ln>
        </p:spPr>
        <p:txBody>
          <a:bodyPr lIns="91425" tIns="91425" rIns="91425" bIns="91425" anchor="t" anchorCtr="0">
            <a:noAutofit/>
          </a:bodyPr>
          <a:lstStyle/>
          <a:p>
            <a:pPr marL="285750" lvl="0" indent="-285750">
              <a:buClr>
                <a:schemeClr val="bg1"/>
              </a:buClr>
              <a:buSzPct val="150000"/>
              <a:buFont typeface="Arial" panose="020B0604020202020204" pitchFamily="34" charset="0"/>
              <a:buChar char="•"/>
            </a:pPr>
            <a:r>
              <a:rPr lang="en-NZ" dirty="0"/>
              <a:t>Why are the employees working there? What do they want out of work? (what does a good day at work look like?)</a:t>
            </a:r>
          </a:p>
          <a:p>
            <a:pPr marL="285750" lvl="0" indent="-285750">
              <a:buClr>
                <a:schemeClr val="bg1"/>
              </a:buClr>
              <a:buSzPct val="150000"/>
              <a:buFont typeface="Arial" panose="020B0604020202020204" pitchFamily="34" charset="0"/>
              <a:buChar char="•"/>
            </a:pPr>
            <a:r>
              <a:rPr lang="en-NZ" dirty="0"/>
              <a:t>Is there much point increasing wellbeing, when illbeing is getting worse? </a:t>
            </a:r>
          </a:p>
          <a:p>
            <a:pPr marL="285750" lvl="0" indent="-285750">
              <a:buClr>
                <a:schemeClr val="bg1"/>
              </a:buClr>
              <a:buSzPct val="150000"/>
              <a:buFont typeface="Arial" panose="020B0604020202020204" pitchFamily="34" charset="0"/>
              <a:buChar char="•"/>
            </a:pPr>
            <a:r>
              <a:rPr lang="en-NZ" dirty="0"/>
              <a:t>How will the organisation capitalise on other opportunities during the wellbeing change? </a:t>
            </a:r>
          </a:p>
          <a:p>
            <a:pPr marL="285750" lvl="0" indent="-285750">
              <a:buClr>
                <a:schemeClr val="bg1"/>
              </a:buClr>
              <a:buSzPct val="150000"/>
              <a:buFont typeface="Arial" panose="020B0604020202020204" pitchFamily="34" charset="0"/>
              <a:buChar char="•"/>
            </a:pPr>
            <a:endParaRPr lang="en-NZ" dirty="0"/>
          </a:p>
          <a:p>
            <a:pPr marL="285750" lvl="0" indent="-285750" rtl="0">
              <a:spcBef>
                <a:spcPts val="0"/>
              </a:spcBef>
              <a:buClr>
                <a:schemeClr val="bg1"/>
              </a:buClr>
              <a:buSzPct val="150000"/>
              <a:buFont typeface="Arial" panose="020B0604020202020204" pitchFamily="34" charset="0"/>
              <a:buChar char="•"/>
            </a:pPr>
            <a:endParaRPr lang="en-NZ" dirty="0"/>
          </a:p>
        </p:txBody>
      </p:sp>
      <p:sp>
        <p:nvSpPr>
          <p:cNvPr id="88" name="Shape 88"/>
          <p:cNvSpPr/>
          <p:nvPr/>
        </p:nvSpPr>
        <p:spPr>
          <a:xfrm>
            <a:off x="0" y="0"/>
            <a:ext cx="9144000" cy="347942"/>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90" name="Shape 90"/>
          <p:cNvSpPr/>
          <p:nvPr/>
        </p:nvSpPr>
        <p:spPr>
          <a:xfrm>
            <a:off x="0" y="4234989"/>
            <a:ext cx="9144000" cy="908509"/>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91" name="Shape 91"/>
          <p:cNvSpPr txBox="1"/>
          <p:nvPr/>
        </p:nvSpPr>
        <p:spPr>
          <a:xfrm>
            <a:off x="0" y="4782373"/>
            <a:ext cx="9144000" cy="23083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A321C"/>
              </a:buClr>
              <a:buSzPct val="25000"/>
              <a:buFont typeface="Arial"/>
              <a:buNone/>
            </a:pPr>
            <a:r>
              <a:rPr lang="en" sz="900" b="0" i="0" u="none" strike="noStrike" cap="none" spc="300" dirty="0">
                <a:solidFill>
                  <a:srgbClr val="EA321C"/>
                </a:solidFill>
                <a:sym typeface="Arial"/>
              </a:rPr>
              <a:t>www.</a:t>
            </a:r>
            <a:r>
              <a:rPr lang="en" sz="900" spc="300" dirty="0">
                <a:solidFill>
                  <a:srgbClr val="EA321C"/>
                </a:solidFill>
              </a:rPr>
              <a:t>ourpluswellbeing.com</a:t>
            </a:r>
          </a:p>
        </p:txBody>
      </p:sp>
      <p:pic>
        <p:nvPicPr>
          <p:cNvPr id="92" name="Shape 92"/>
          <p:cNvPicPr preferRelativeResize="0"/>
          <p:nvPr/>
        </p:nvPicPr>
        <p:blipFill rotWithShape="1">
          <a:blip r:embed="rId3">
            <a:alphaModFix/>
          </a:blip>
          <a:srcRect/>
          <a:stretch/>
        </p:blipFill>
        <p:spPr>
          <a:xfrm>
            <a:off x="8304163" y="4782373"/>
            <a:ext cx="308461" cy="361126"/>
          </a:xfrm>
          <a:prstGeom prst="rect">
            <a:avLst/>
          </a:prstGeom>
          <a:noFill/>
          <a:ln>
            <a:noFill/>
          </a:ln>
        </p:spPr>
      </p:pic>
      <p:sp>
        <p:nvSpPr>
          <p:cNvPr id="93" name="Shape 93"/>
          <p:cNvSpPr txBox="1">
            <a:spLocks noGrp="1"/>
          </p:cNvSpPr>
          <p:nvPr>
            <p:ph type="sldNum" idx="12"/>
          </p:nvPr>
        </p:nvSpPr>
        <p:spPr>
          <a:xfrm>
            <a:off x="8686800" y="4846319"/>
            <a:ext cx="385440" cy="242902"/>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EA321C"/>
              </a:buClr>
              <a:buSzPct val="25000"/>
              <a:buFont typeface="Arial"/>
              <a:buNone/>
            </a:pPr>
            <a:fld id="{00000000-1234-1234-1234-123412341234}" type="slidenum">
              <a:rPr lang="en" sz="900" b="0" i="0" u="none" strike="noStrike" cap="none">
                <a:solidFill>
                  <a:srgbClr val="EA321C"/>
                </a:solidFill>
                <a:latin typeface="Arial"/>
                <a:ea typeface="Arial"/>
                <a:cs typeface="Arial"/>
                <a:sym typeface="Arial"/>
              </a:rPr>
              <a:t>6</a:t>
            </a:fld>
            <a:endParaRPr lang="en" sz="900" b="0" i="0" u="none" strike="noStrike" cap="none">
              <a:solidFill>
                <a:srgbClr val="EA321C"/>
              </a:solidFill>
              <a:latin typeface="Arial"/>
              <a:ea typeface="Arial"/>
              <a:cs typeface="Arial"/>
              <a:sym typeface="Arial"/>
            </a:endParaRPr>
          </a:p>
        </p:txBody>
      </p:sp>
      <p:sp>
        <p:nvSpPr>
          <p:cNvPr id="94" name="Shape 94"/>
          <p:cNvSpPr/>
          <p:nvPr/>
        </p:nvSpPr>
        <p:spPr>
          <a:xfrm>
            <a:off x="7362265" y="347940"/>
            <a:ext cx="1781734" cy="3984907"/>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1"/>
            <a:ext cx="914400" cy="345781"/>
          </a:xfrm>
          <a:prstGeom prst="rect">
            <a:avLst/>
          </a:prstGeom>
        </p:spPr>
      </p:pic>
      <p:pic>
        <p:nvPicPr>
          <p:cNvPr id="13" name="Shape 297"/>
          <p:cNvPicPr preferRelativeResize="0"/>
          <p:nvPr/>
        </p:nvPicPr>
        <p:blipFill rotWithShape="1">
          <a:blip r:embed="rId5">
            <a:alphaModFix/>
          </a:blip>
          <a:srcRect l="8514" t="49455" r="58397" b="6148"/>
          <a:stretch/>
        </p:blipFill>
        <p:spPr>
          <a:xfrm>
            <a:off x="7660886" y="2962480"/>
            <a:ext cx="1184492" cy="1191947"/>
          </a:xfrm>
          <a:prstGeom prst="rect">
            <a:avLst/>
          </a:prstGeom>
          <a:noFill/>
          <a:ln>
            <a:noFill/>
          </a:ln>
        </p:spPr>
      </p:pic>
    </p:spTree>
    <p:extLst>
      <p:ext uri="{BB962C8B-B14F-4D97-AF65-F5344CB8AC3E}">
        <p14:creationId xmlns:p14="http://schemas.microsoft.com/office/powerpoint/2010/main" val="3936133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A321C"/>
        </a:solidFill>
        <a:effectLst/>
      </p:bgPr>
    </p:bg>
    <p:spTree>
      <p:nvGrpSpPr>
        <p:cNvPr id="1" name="Shape 99"/>
        <p:cNvGrpSpPr/>
        <p:nvPr/>
      </p:nvGrpSpPr>
      <p:grpSpPr>
        <a:xfrm>
          <a:off x="0" y="0"/>
          <a:ext cx="0" cy="0"/>
          <a:chOff x="0" y="0"/>
          <a:chExt cx="0" cy="0"/>
        </a:xfrm>
      </p:grpSpPr>
      <p:sp>
        <p:nvSpPr>
          <p:cNvPr id="100" name="Shape 100"/>
          <p:cNvSpPr txBox="1">
            <a:spLocks noGrp="1"/>
          </p:cNvSpPr>
          <p:nvPr>
            <p:ph type="ctrTitle"/>
          </p:nvPr>
        </p:nvSpPr>
        <p:spPr>
          <a:xfrm>
            <a:off x="179509" y="560216"/>
            <a:ext cx="8222100" cy="9336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 b="1" dirty="0"/>
              <a:t>Some good exemplars…</a:t>
            </a:r>
          </a:p>
        </p:txBody>
      </p:sp>
      <p:sp>
        <p:nvSpPr>
          <p:cNvPr id="101" name="Shape 101"/>
          <p:cNvSpPr txBox="1">
            <a:spLocks noGrp="1"/>
          </p:cNvSpPr>
          <p:nvPr>
            <p:ph type="subTitle" idx="1"/>
          </p:nvPr>
        </p:nvSpPr>
        <p:spPr>
          <a:xfrm>
            <a:off x="179509" y="1608300"/>
            <a:ext cx="6863400" cy="2550600"/>
          </a:xfrm>
          <a:prstGeom prst="rect">
            <a:avLst/>
          </a:prstGeom>
          <a:noFill/>
          <a:ln>
            <a:noFill/>
          </a:ln>
        </p:spPr>
        <p:txBody>
          <a:bodyPr lIns="91425" tIns="91425" rIns="91425" bIns="91425" anchor="t" anchorCtr="0">
            <a:noAutofit/>
          </a:bodyPr>
          <a:lstStyle/>
          <a:p>
            <a:pPr marL="285750" lvl="0" indent="-285750" rtl="0">
              <a:spcBef>
                <a:spcPts val="0"/>
              </a:spcBef>
              <a:buSzPct val="150000"/>
              <a:buFont typeface="Arial" panose="020B0604020202020204" pitchFamily="34" charset="0"/>
              <a:buChar char="•"/>
            </a:pPr>
            <a:r>
              <a:rPr lang="en" dirty="0"/>
              <a:t>CEO </a:t>
            </a:r>
            <a:r>
              <a:rPr lang="en-NZ" dirty="0"/>
              <a:t>F</a:t>
            </a:r>
            <a:r>
              <a:rPr lang="en" dirty="0"/>
              <a:t>riday lunch.</a:t>
            </a:r>
          </a:p>
          <a:p>
            <a:pPr marL="285750" indent="-285750">
              <a:buSzPct val="150000"/>
              <a:buFont typeface="Arial" panose="020B0604020202020204" pitchFamily="34" charset="0"/>
              <a:buChar char="•"/>
            </a:pPr>
            <a:r>
              <a:rPr lang="en-NZ" dirty="0"/>
              <a:t>Cape of Awesomeness.</a:t>
            </a:r>
          </a:p>
          <a:p>
            <a:pPr marL="285750" lvl="0" indent="-285750">
              <a:buSzPct val="150000"/>
              <a:buFont typeface="Arial" panose="020B0604020202020204" pitchFamily="34" charset="0"/>
              <a:buChar char="•"/>
            </a:pPr>
            <a:r>
              <a:rPr lang="en" dirty="0"/>
              <a:t>10/2 rule - </a:t>
            </a:r>
            <a:r>
              <a:rPr lang="en-NZ" dirty="0"/>
              <a:t>Ritz-Carlton.</a:t>
            </a:r>
          </a:p>
          <a:p>
            <a:pPr marL="285750" lvl="0" indent="-285750">
              <a:buSzPct val="150000"/>
              <a:buFont typeface="Arial" panose="020B0604020202020204" pitchFamily="34" charset="0"/>
              <a:buChar char="•"/>
            </a:pPr>
            <a:r>
              <a:rPr lang="en-NZ" dirty="0"/>
              <a:t>Gratitude walls.</a:t>
            </a:r>
          </a:p>
          <a:p>
            <a:pPr marL="285750" lvl="0" indent="-285750">
              <a:buSzPct val="150000"/>
              <a:buFont typeface="Arial" panose="020B0604020202020204" pitchFamily="34" charset="0"/>
              <a:buChar char="•"/>
            </a:pPr>
            <a:r>
              <a:rPr lang="en-NZ" dirty="0"/>
              <a:t>Entrance door activities and messaging.</a:t>
            </a:r>
          </a:p>
          <a:p>
            <a:pPr marL="285750" lvl="0" indent="-285750">
              <a:buSzPct val="150000"/>
              <a:buFont typeface="Arial" panose="020B0604020202020204" pitchFamily="34" charset="0"/>
              <a:buChar char="•"/>
            </a:pPr>
            <a:r>
              <a:rPr lang="en-NZ" dirty="0"/>
              <a:t>Team meetings – start with ‘what went well’, walking meetings.</a:t>
            </a:r>
          </a:p>
          <a:p>
            <a:pPr marL="285750" lvl="0" indent="-285750">
              <a:buSzPct val="150000"/>
              <a:buFont typeface="Arial" panose="020B0604020202020204" pitchFamily="34" charset="0"/>
              <a:buChar char="•"/>
            </a:pPr>
            <a:r>
              <a:rPr lang="en-NZ" dirty="0"/>
              <a:t>Gamification (leader boards, points, etc.). </a:t>
            </a:r>
          </a:p>
          <a:p>
            <a:pPr marL="285750" lvl="0" indent="-285750">
              <a:buSzPct val="150000"/>
              <a:buFont typeface="Arial" panose="020B0604020202020204" pitchFamily="34" charset="0"/>
              <a:buChar char="•"/>
            </a:pPr>
            <a:r>
              <a:rPr lang="en-NZ" dirty="0"/>
              <a:t>Visual things  </a:t>
            </a:r>
            <a:endParaRPr dirty="0"/>
          </a:p>
          <a:p>
            <a:pPr marL="0" marR="0" lvl="0" indent="0" algn="l" rtl="0">
              <a:lnSpc>
                <a:spcPct val="100000"/>
              </a:lnSpc>
              <a:spcBef>
                <a:spcPts val="0"/>
              </a:spcBef>
              <a:spcAft>
                <a:spcPts val="0"/>
              </a:spcAft>
              <a:buClr>
                <a:schemeClr val="lt1"/>
              </a:buClr>
              <a:buSzPct val="25000"/>
              <a:buFont typeface="Roboto"/>
              <a:buNone/>
            </a:pPr>
            <a:endParaRPr sz="1800" b="0" i="0" u="none" strike="noStrike" cap="none" dirty="0">
              <a:solidFill>
                <a:schemeClr val="dk1"/>
              </a:solidFill>
              <a:latin typeface="Roboto"/>
              <a:ea typeface="Roboto"/>
              <a:cs typeface="Roboto"/>
              <a:sym typeface="Roboto"/>
            </a:endParaRPr>
          </a:p>
        </p:txBody>
      </p:sp>
      <p:sp>
        <p:nvSpPr>
          <p:cNvPr id="102" name="Shape 102"/>
          <p:cNvSpPr/>
          <p:nvPr/>
        </p:nvSpPr>
        <p:spPr>
          <a:xfrm>
            <a:off x="0" y="0"/>
            <a:ext cx="9144000" cy="3480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104" name="Shape 104"/>
          <p:cNvSpPr/>
          <p:nvPr/>
        </p:nvSpPr>
        <p:spPr>
          <a:xfrm>
            <a:off x="0" y="4234989"/>
            <a:ext cx="9144000" cy="9084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105" name="Shape 105"/>
          <p:cNvSpPr txBox="1"/>
          <p:nvPr/>
        </p:nvSpPr>
        <p:spPr>
          <a:xfrm>
            <a:off x="0" y="4782373"/>
            <a:ext cx="9144000" cy="2307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A321C"/>
              </a:buClr>
              <a:buSzPct val="25000"/>
              <a:buFont typeface="Arial"/>
              <a:buNone/>
            </a:pPr>
            <a:r>
              <a:rPr lang="en" sz="900" b="0" i="0" u="none" strike="noStrike" cap="none" spc="300" dirty="0">
                <a:solidFill>
                  <a:srgbClr val="EA321C"/>
                </a:solidFill>
                <a:sym typeface="Arial"/>
              </a:rPr>
              <a:t>www.</a:t>
            </a:r>
            <a:r>
              <a:rPr lang="en" sz="900" spc="300" dirty="0">
                <a:solidFill>
                  <a:srgbClr val="EA321C"/>
                </a:solidFill>
              </a:rPr>
              <a:t>ourpluswellbeing.com</a:t>
            </a:r>
          </a:p>
        </p:txBody>
      </p:sp>
      <p:pic>
        <p:nvPicPr>
          <p:cNvPr id="106" name="Shape 106"/>
          <p:cNvPicPr preferRelativeResize="0"/>
          <p:nvPr/>
        </p:nvPicPr>
        <p:blipFill rotWithShape="1">
          <a:blip r:embed="rId3">
            <a:alphaModFix/>
          </a:blip>
          <a:srcRect/>
          <a:stretch/>
        </p:blipFill>
        <p:spPr>
          <a:xfrm>
            <a:off x="8304163" y="4782373"/>
            <a:ext cx="308400" cy="361200"/>
          </a:xfrm>
          <a:prstGeom prst="rect">
            <a:avLst/>
          </a:prstGeom>
          <a:noFill/>
          <a:ln>
            <a:noFill/>
          </a:ln>
        </p:spPr>
      </p:pic>
      <p:sp>
        <p:nvSpPr>
          <p:cNvPr id="107" name="Shape 107"/>
          <p:cNvSpPr txBox="1">
            <a:spLocks noGrp="1"/>
          </p:cNvSpPr>
          <p:nvPr>
            <p:ph type="sldNum" idx="12"/>
          </p:nvPr>
        </p:nvSpPr>
        <p:spPr>
          <a:xfrm>
            <a:off x="8686800" y="4846319"/>
            <a:ext cx="385500" cy="2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EA321C"/>
              </a:buClr>
              <a:buSzPct val="25000"/>
              <a:buFont typeface="Arial"/>
              <a:buNone/>
            </a:pPr>
            <a:fld id="{00000000-1234-1234-1234-123412341234}" type="slidenum">
              <a:rPr lang="en" sz="900" b="0" i="0" u="none" strike="noStrike" cap="none">
                <a:solidFill>
                  <a:srgbClr val="EA321C"/>
                </a:solidFill>
                <a:latin typeface="Arial"/>
                <a:ea typeface="Arial"/>
                <a:cs typeface="Arial"/>
                <a:sym typeface="Arial"/>
              </a:rPr>
              <a:t>7</a:t>
            </a:fld>
            <a:endParaRPr lang="en" sz="900" b="0" i="0" u="none" strike="noStrike" cap="none">
              <a:solidFill>
                <a:srgbClr val="EA321C"/>
              </a:solidFill>
              <a:latin typeface="Arial"/>
              <a:ea typeface="Arial"/>
              <a:cs typeface="Arial"/>
              <a:sym typeface="Arial"/>
            </a:endParaRPr>
          </a:p>
        </p:txBody>
      </p:sp>
      <p:sp>
        <p:nvSpPr>
          <p:cNvPr id="108" name="Shape 108"/>
          <p:cNvSpPr/>
          <p:nvPr/>
        </p:nvSpPr>
        <p:spPr>
          <a:xfrm>
            <a:off x="7058890" y="347940"/>
            <a:ext cx="2085000" cy="3984900"/>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1"/>
            <a:ext cx="914400" cy="345781"/>
          </a:xfrm>
          <a:prstGeom prst="rect">
            <a:avLst/>
          </a:prstGeom>
        </p:spPr>
      </p:pic>
      <p:pic>
        <p:nvPicPr>
          <p:cNvPr id="2" name="Picture 1"/>
          <p:cNvPicPr>
            <a:picLocks noChangeAspect="1"/>
          </p:cNvPicPr>
          <p:nvPr/>
        </p:nvPicPr>
        <p:blipFill rotWithShape="1">
          <a:blip r:embed="rId5"/>
          <a:srcRect l="31717" t="23416" r="44738" b="17667"/>
          <a:stretch/>
        </p:blipFill>
        <p:spPr>
          <a:xfrm>
            <a:off x="7237243" y="1689889"/>
            <a:ext cx="1449557" cy="2040341"/>
          </a:xfrm>
          <a:prstGeom prst="rect">
            <a:avLst/>
          </a:prstGeom>
        </p:spPr>
      </p:pic>
      <p:cxnSp>
        <p:nvCxnSpPr>
          <p:cNvPr id="4" name="Straight Arrow Connector 3"/>
          <p:cNvCxnSpPr/>
          <p:nvPr/>
        </p:nvCxnSpPr>
        <p:spPr>
          <a:xfrm flipV="1">
            <a:off x="1936376" y="3788229"/>
            <a:ext cx="5025358" cy="1115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A321C"/>
        </a:solidFill>
        <a:effectLst/>
      </p:bgPr>
    </p:bg>
    <p:spTree>
      <p:nvGrpSpPr>
        <p:cNvPr id="1" name="Shape 156"/>
        <p:cNvGrpSpPr/>
        <p:nvPr/>
      </p:nvGrpSpPr>
      <p:grpSpPr>
        <a:xfrm>
          <a:off x="0" y="0"/>
          <a:ext cx="0" cy="0"/>
          <a:chOff x="0" y="0"/>
          <a:chExt cx="0" cy="0"/>
        </a:xfrm>
      </p:grpSpPr>
      <p:sp>
        <p:nvSpPr>
          <p:cNvPr id="157" name="Shape 157"/>
          <p:cNvSpPr txBox="1">
            <a:spLocks noGrp="1"/>
          </p:cNvSpPr>
          <p:nvPr>
            <p:ph type="ctrTitle"/>
          </p:nvPr>
        </p:nvSpPr>
        <p:spPr>
          <a:xfrm>
            <a:off x="179509" y="560216"/>
            <a:ext cx="8222100" cy="9336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 b="1" dirty="0"/>
              <a:t>Essential elements… </a:t>
            </a:r>
          </a:p>
        </p:txBody>
      </p:sp>
      <p:sp>
        <p:nvSpPr>
          <p:cNvPr id="158" name="Shape 158"/>
          <p:cNvSpPr txBox="1">
            <a:spLocks noGrp="1"/>
          </p:cNvSpPr>
          <p:nvPr>
            <p:ph type="subTitle" idx="1"/>
          </p:nvPr>
        </p:nvSpPr>
        <p:spPr>
          <a:xfrm>
            <a:off x="179509" y="1608300"/>
            <a:ext cx="6863400" cy="2550600"/>
          </a:xfrm>
          <a:prstGeom prst="rect">
            <a:avLst/>
          </a:prstGeom>
          <a:noFill/>
          <a:ln>
            <a:noFill/>
          </a:ln>
        </p:spPr>
        <p:txBody>
          <a:bodyPr lIns="91425" tIns="91425" rIns="91425" bIns="91425" anchor="t" anchorCtr="0">
            <a:noAutofit/>
          </a:bodyPr>
          <a:lstStyle/>
          <a:p>
            <a:pPr marL="514350" lvl="0" indent="-285750" rtl="0">
              <a:spcBef>
                <a:spcPts val="0"/>
              </a:spcBef>
              <a:buSzPct val="150000"/>
              <a:buFont typeface="Arial" panose="020B0604020202020204" pitchFamily="34" charset="0"/>
              <a:buChar char="•"/>
            </a:pPr>
            <a:r>
              <a:rPr lang="en" dirty="0"/>
              <a:t>Wellbeing conversations, via:</a:t>
            </a:r>
          </a:p>
          <a:p>
            <a:pPr marL="971550" lvl="1" indent="-285750">
              <a:buSzPct val="150000"/>
              <a:buFont typeface="Arial" panose="020B0604020202020204" pitchFamily="34" charset="0"/>
              <a:buChar char="•"/>
            </a:pPr>
            <a:r>
              <a:rPr lang="en-NZ" dirty="0"/>
              <a:t>A</a:t>
            </a:r>
            <a:r>
              <a:rPr lang="en" dirty="0"/>
              <a:t>ssesments.</a:t>
            </a:r>
          </a:p>
          <a:p>
            <a:pPr marL="971550" lvl="1" indent="-285750">
              <a:buSzPct val="150000"/>
              <a:buFont typeface="Arial" panose="020B0604020202020204" pitchFamily="34" charset="0"/>
              <a:buChar char="•"/>
            </a:pPr>
            <a:r>
              <a:rPr lang="en" dirty="0"/>
              <a:t>Pre-existing events (xmas drinks, awards).</a:t>
            </a:r>
          </a:p>
          <a:p>
            <a:pPr marL="971550" lvl="1" indent="-285750">
              <a:buSzPct val="150000"/>
              <a:buFont typeface="Arial" panose="020B0604020202020204" pitchFamily="34" charset="0"/>
              <a:buChar char="•"/>
            </a:pPr>
            <a:r>
              <a:rPr lang="en" dirty="0"/>
              <a:t>Specific wellbeing events and projects: AI.</a:t>
            </a:r>
          </a:p>
          <a:p>
            <a:pPr marL="514350" lvl="0" indent="-285750" rtl="0">
              <a:spcBef>
                <a:spcPts val="0"/>
              </a:spcBef>
              <a:buSzPct val="150000"/>
              <a:buFont typeface="Arial" panose="020B0604020202020204" pitchFamily="34" charset="0"/>
              <a:buChar char="•"/>
            </a:pPr>
            <a:r>
              <a:rPr lang="en" dirty="0"/>
              <a:t>Positive leadership and a clear co-developed vision.</a:t>
            </a:r>
          </a:p>
          <a:p>
            <a:pPr marL="514350" lvl="0" indent="-285750" rtl="0">
              <a:spcBef>
                <a:spcPts val="0"/>
              </a:spcBef>
              <a:buSzPct val="150000"/>
              <a:buFont typeface="Arial" panose="020B0604020202020204" pitchFamily="34" charset="0"/>
              <a:buChar char="•"/>
            </a:pPr>
            <a:r>
              <a:rPr lang="en" dirty="0"/>
              <a:t>Wellbeing champions – who start and keep projects going.</a:t>
            </a:r>
          </a:p>
          <a:p>
            <a:pPr marL="514350" lvl="0" indent="-285750" rtl="0">
              <a:spcBef>
                <a:spcPts val="0"/>
              </a:spcBef>
              <a:buSzPct val="150000"/>
              <a:buFont typeface="Arial" panose="020B0604020202020204" pitchFamily="34" charset="0"/>
              <a:buChar char="•"/>
            </a:pPr>
            <a:r>
              <a:rPr lang="en" dirty="0"/>
              <a:t>Budget and resources.</a:t>
            </a:r>
          </a:p>
          <a:p>
            <a:pPr marL="514350" lvl="0" indent="-285750" rtl="0">
              <a:spcBef>
                <a:spcPts val="0"/>
              </a:spcBef>
              <a:buSzPct val="150000"/>
              <a:buFont typeface="Arial" panose="020B0604020202020204" pitchFamily="34" charset="0"/>
              <a:buChar char="•"/>
            </a:pPr>
            <a:r>
              <a:rPr lang="en" dirty="0"/>
              <a:t>All three of Me, We and Us.  </a:t>
            </a:r>
          </a:p>
          <a:p>
            <a:pPr marL="514350" lvl="0" indent="-285750" rtl="0">
              <a:spcBef>
                <a:spcPts val="0"/>
              </a:spcBef>
              <a:buSzPct val="150000"/>
              <a:buFont typeface="Arial" panose="020B0604020202020204" pitchFamily="34" charset="0"/>
              <a:buChar char="•"/>
            </a:pPr>
            <a:r>
              <a:rPr lang="en" dirty="0"/>
              <a:t>Celebrating success – regularly.</a:t>
            </a:r>
          </a:p>
        </p:txBody>
      </p:sp>
      <p:sp>
        <p:nvSpPr>
          <p:cNvPr id="159" name="Shape 159"/>
          <p:cNvSpPr/>
          <p:nvPr/>
        </p:nvSpPr>
        <p:spPr>
          <a:xfrm>
            <a:off x="0" y="0"/>
            <a:ext cx="9144000" cy="3480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161" name="Shape 161"/>
          <p:cNvSpPr/>
          <p:nvPr/>
        </p:nvSpPr>
        <p:spPr>
          <a:xfrm>
            <a:off x="0" y="4234989"/>
            <a:ext cx="9144000" cy="9084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162" name="Shape 162"/>
          <p:cNvSpPr txBox="1"/>
          <p:nvPr/>
        </p:nvSpPr>
        <p:spPr>
          <a:xfrm>
            <a:off x="0" y="4782373"/>
            <a:ext cx="9144000" cy="230700"/>
          </a:xfrm>
          <a:prstGeom prst="rect">
            <a:avLst/>
          </a:prstGeom>
          <a:noFill/>
          <a:ln>
            <a:noFill/>
          </a:ln>
        </p:spPr>
        <p:txBody>
          <a:bodyPr lIns="91425" tIns="45700" rIns="91425" bIns="45700" anchor="t" anchorCtr="0">
            <a:noAutofit/>
          </a:bodyPr>
          <a:lstStyle/>
          <a:p>
            <a:pPr lvl="0" algn="ctr">
              <a:buClr>
                <a:srgbClr val="EA321C"/>
              </a:buClr>
              <a:buSzPct val="25000"/>
            </a:pPr>
            <a:r>
              <a:rPr lang="en" sz="900" spc="300" dirty="0">
                <a:solidFill>
                  <a:srgbClr val="EA321C"/>
                </a:solidFill>
              </a:rPr>
              <a:t>www.ourpluswellbeing.com</a:t>
            </a:r>
            <a:endParaRPr lang="en" sz="900" dirty="0">
              <a:solidFill>
                <a:srgbClr val="EA321C"/>
              </a:solidFill>
            </a:endParaRPr>
          </a:p>
        </p:txBody>
      </p:sp>
      <p:pic>
        <p:nvPicPr>
          <p:cNvPr id="163" name="Shape 163"/>
          <p:cNvPicPr preferRelativeResize="0"/>
          <p:nvPr/>
        </p:nvPicPr>
        <p:blipFill rotWithShape="1">
          <a:blip r:embed="rId3">
            <a:alphaModFix/>
          </a:blip>
          <a:srcRect/>
          <a:stretch/>
        </p:blipFill>
        <p:spPr>
          <a:xfrm>
            <a:off x="8304163" y="4782373"/>
            <a:ext cx="308400" cy="361200"/>
          </a:xfrm>
          <a:prstGeom prst="rect">
            <a:avLst/>
          </a:prstGeom>
          <a:noFill/>
          <a:ln>
            <a:noFill/>
          </a:ln>
        </p:spPr>
      </p:pic>
      <p:sp>
        <p:nvSpPr>
          <p:cNvPr id="164" name="Shape 164"/>
          <p:cNvSpPr txBox="1">
            <a:spLocks noGrp="1"/>
          </p:cNvSpPr>
          <p:nvPr>
            <p:ph type="sldNum" idx="12"/>
          </p:nvPr>
        </p:nvSpPr>
        <p:spPr>
          <a:xfrm>
            <a:off x="8686800" y="4846319"/>
            <a:ext cx="385500" cy="2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EA321C"/>
              </a:buClr>
              <a:buSzPct val="25000"/>
              <a:buFont typeface="Arial"/>
              <a:buNone/>
            </a:pPr>
            <a:fld id="{00000000-1234-1234-1234-123412341234}" type="slidenum">
              <a:rPr lang="en" sz="900" b="0" i="0" u="none" strike="noStrike" cap="none">
                <a:solidFill>
                  <a:srgbClr val="EA321C"/>
                </a:solidFill>
                <a:latin typeface="Arial"/>
                <a:ea typeface="Arial"/>
                <a:cs typeface="Arial"/>
                <a:sym typeface="Arial"/>
              </a:rPr>
              <a:t>8</a:t>
            </a:fld>
            <a:endParaRPr lang="en" sz="900" b="0" i="0" u="none" strike="noStrike" cap="none">
              <a:solidFill>
                <a:srgbClr val="EA321C"/>
              </a:solidFill>
              <a:latin typeface="Arial"/>
              <a:ea typeface="Arial"/>
              <a:cs typeface="Arial"/>
              <a:sym typeface="Arial"/>
            </a:endParaRPr>
          </a:p>
        </p:txBody>
      </p:sp>
      <p:sp>
        <p:nvSpPr>
          <p:cNvPr id="165" name="Shape 165"/>
          <p:cNvSpPr/>
          <p:nvPr/>
        </p:nvSpPr>
        <p:spPr>
          <a:xfrm>
            <a:off x="7058890" y="347940"/>
            <a:ext cx="2085000" cy="3984900"/>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1"/>
            <a:ext cx="914400" cy="345781"/>
          </a:xfrm>
          <a:prstGeom prst="rect">
            <a:avLst/>
          </a:prstGeom>
        </p:spPr>
      </p:pic>
      <p:pic>
        <p:nvPicPr>
          <p:cNvPr id="2" name="Picture 1"/>
          <p:cNvPicPr>
            <a:picLocks noChangeAspect="1"/>
          </p:cNvPicPr>
          <p:nvPr/>
        </p:nvPicPr>
        <p:blipFill>
          <a:blip r:embed="rId5"/>
          <a:stretch>
            <a:fillRect/>
          </a:stretch>
        </p:blipFill>
        <p:spPr>
          <a:xfrm>
            <a:off x="7097890" y="2265967"/>
            <a:ext cx="2006999" cy="2066873"/>
          </a:xfrm>
          <a:prstGeom prst="rect">
            <a:avLst/>
          </a:prstGeom>
        </p:spPr>
      </p:pic>
      <p:cxnSp>
        <p:nvCxnSpPr>
          <p:cNvPr id="4" name="Straight Arrow Connector 3"/>
          <p:cNvCxnSpPr/>
          <p:nvPr/>
        </p:nvCxnSpPr>
        <p:spPr>
          <a:xfrm>
            <a:off x="3780545" y="3749808"/>
            <a:ext cx="29353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A321C"/>
        </a:solidFill>
        <a:effectLst/>
      </p:bgPr>
    </p:bg>
    <p:spTree>
      <p:nvGrpSpPr>
        <p:cNvPr id="1" name="Shape 156"/>
        <p:cNvGrpSpPr/>
        <p:nvPr/>
      </p:nvGrpSpPr>
      <p:grpSpPr>
        <a:xfrm>
          <a:off x="0" y="0"/>
          <a:ext cx="0" cy="0"/>
          <a:chOff x="0" y="0"/>
          <a:chExt cx="0" cy="0"/>
        </a:xfrm>
      </p:grpSpPr>
      <p:sp>
        <p:nvSpPr>
          <p:cNvPr id="157" name="Shape 157"/>
          <p:cNvSpPr txBox="1">
            <a:spLocks noGrp="1"/>
          </p:cNvSpPr>
          <p:nvPr>
            <p:ph type="ctrTitle"/>
          </p:nvPr>
        </p:nvSpPr>
        <p:spPr>
          <a:xfrm>
            <a:off x="179509" y="560216"/>
            <a:ext cx="8222100" cy="9336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Roboto"/>
              <a:buNone/>
            </a:pPr>
            <a:r>
              <a:rPr lang="en" b="1" dirty="0"/>
              <a:t>More essentials…</a:t>
            </a:r>
          </a:p>
        </p:txBody>
      </p:sp>
      <p:sp>
        <p:nvSpPr>
          <p:cNvPr id="158" name="Shape 158"/>
          <p:cNvSpPr txBox="1">
            <a:spLocks noGrp="1"/>
          </p:cNvSpPr>
          <p:nvPr>
            <p:ph type="subTitle" idx="1"/>
          </p:nvPr>
        </p:nvSpPr>
        <p:spPr>
          <a:xfrm>
            <a:off x="179509" y="1608300"/>
            <a:ext cx="6863400" cy="2550600"/>
          </a:xfrm>
          <a:prstGeom prst="rect">
            <a:avLst/>
          </a:prstGeom>
          <a:noFill/>
          <a:ln>
            <a:noFill/>
          </a:ln>
        </p:spPr>
        <p:txBody>
          <a:bodyPr lIns="91425" tIns="91425" rIns="91425" bIns="91425" anchor="t" anchorCtr="0">
            <a:noAutofit/>
          </a:bodyPr>
          <a:lstStyle/>
          <a:p>
            <a:pPr marL="514350" lvl="0" indent="-285750" rtl="0">
              <a:spcBef>
                <a:spcPts val="0"/>
              </a:spcBef>
              <a:buSzPct val="150000"/>
              <a:buFont typeface="Arial" panose="020B0604020202020204" pitchFamily="34" charset="0"/>
              <a:buChar char="•"/>
            </a:pPr>
            <a:r>
              <a:rPr lang="en" dirty="0"/>
              <a:t>Clear, minimal, communication (no long docs, less email).</a:t>
            </a:r>
          </a:p>
          <a:p>
            <a:pPr marL="514350" lvl="0" indent="-285750" rtl="0">
              <a:spcBef>
                <a:spcPts val="0"/>
              </a:spcBef>
              <a:buSzPct val="150000"/>
              <a:buFont typeface="Arial" panose="020B0604020202020204" pitchFamily="34" charset="0"/>
              <a:buChar char="•"/>
            </a:pPr>
            <a:r>
              <a:rPr lang="en" dirty="0"/>
              <a:t>Autonomy supportive.</a:t>
            </a:r>
          </a:p>
          <a:p>
            <a:pPr marL="514350" lvl="0" indent="-285750" rtl="0">
              <a:spcBef>
                <a:spcPts val="0"/>
              </a:spcBef>
              <a:buSzPct val="150000"/>
              <a:buFont typeface="Arial" panose="020B0604020202020204" pitchFamily="34" charset="0"/>
              <a:buChar char="•"/>
            </a:pPr>
            <a:r>
              <a:rPr lang="en" dirty="0"/>
              <a:t>Sense of meaning and job-crafting.</a:t>
            </a:r>
          </a:p>
          <a:p>
            <a:pPr marL="514350" lvl="0" indent="-285750" rtl="0">
              <a:spcBef>
                <a:spcPts val="0"/>
              </a:spcBef>
              <a:buSzPct val="150000"/>
              <a:buFont typeface="Arial" panose="020B0604020202020204" pitchFamily="34" charset="0"/>
              <a:buChar char="•"/>
            </a:pPr>
            <a:r>
              <a:rPr lang="en-NZ" dirty="0"/>
              <a:t>T</a:t>
            </a:r>
            <a:r>
              <a:rPr lang="en" dirty="0"/>
              <a:t>ransparency about what’s planned – Trust.</a:t>
            </a:r>
          </a:p>
          <a:p>
            <a:pPr marL="514350" lvl="0" indent="-285750">
              <a:buSzPct val="150000"/>
              <a:buFont typeface="Arial" panose="020B0604020202020204" pitchFamily="34" charset="0"/>
              <a:buChar char="•"/>
            </a:pPr>
            <a:r>
              <a:rPr lang="en-NZ" dirty="0"/>
              <a:t>Endorse things officially.</a:t>
            </a:r>
          </a:p>
          <a:p>
            <a:pPr marL="514350" lvl="0" indent="-285750">
              <a:buSzPct val="150000"/>
              <a:buFont typeface="Arial" panose="020B0604020202020204" pitchFamily="34" charset="0"/>
              <a:buChar char="•"/>
            </a:pPr>
            <a:r>
              <a:rPr lang="en-NZ" dirty="0"/>
              <a:t>No one-size model – scientifically informed practice, trial and error.</a:t>
            </a:r>
          </a:p>
          <a:p>
            <a:pPr marL="514350" lvl="0" indent="-285750">
              <a:buSzPct val="150000"/>
              <a:buFont typeface="Arial" panose="020B0604020202020204" pitchFamily="34" charset="0"/>
              <a:buChar char="•"/>
            </a:pPr>
            <a:r>
              <a:rPr lang="en-NZ" dirty="0"/>
              <a:t>Create time and space for wellbeing.</a:t>
            </a:r>
          </a:p>
          <a:p>
            <a:pPr marL="514350" lvl="0" indent="-285750">
              <a:buSzPct val="150000"/>
              <a:buFont typeface="Arial" panose="020B0604020202020204" pitchFamily="34" charset="0"/>
              <a:buChar char="•"/>
            </a:pPr>
            <a:r>
              <a:rPr lang="en-NZ" dirty="0"/>
              <a:t>On-boarding is key! </a:t>
            </a:r>
            <a:endParaRPr lang="en" dirty="0"/>
          </a:p>
        </p:txBody>
      </p:sp>
      <p:sp>
        <p:nvSpPr>
          <p:cNvPr id="159" name="Shape 159"/>
          <p:cNvSpPr/>
          <p:nvPr/>
        </p:nvSpPr>
        <p:spPr>
          <a:xfrm>
            <a:off x="0" y="0"/>
            <a:ext cx="9144000" cy="3480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161" name="Shape 161"/>
          <p:cNvSpPr/>
          <p:nvPr/>
        </p:nvSpPr>
        <p:spPr>
          <a:xfrm>
            <a:off x="0" y="4234989"/>
            <a:ext cx="9144000" cy="9084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162" name="Shape 162"/>
          <p:cNvSpPr txBox="1"/>
          <p:nvPr/>
        </p:nvSpPr>
        <p:spPr>
          <a:xfrm>
            <a:off x="0" y="4782373"/>
            <a:ext cx="9144000" cy="230700"/>
          </a:xfrm>
          <a:prstGeom prst="rect">
            <a:avLst/>
          </a:prstGeom>
          <a:noFill/>
          <a:ln>
            <a:noFill/>
          </a:ln>
        </p:spPr>
        <p:txBody>
          <a:bodyPr lIns="91425" tIns="45700" rIns="91425" bIns="45700" anchor="t" anchorCtr="0">
            <a:noAutofit/>
          </a:bodyPr>
          <a:lstStyle/>
          <a:p>
            <a:pPr lvl="0" algn="ctr">
              <a:buClr>
                <a:srgbClr val="EA321C"/>
              </a:buClr>
              <a:buSzPct val="25000"/>
            </a:pPr>
            <a:r>
              <a:rPr lang="en" sz="900" spc="300" dirty="0">
                <a:solidFill>
                  <a:srgbClr val="EA321C"/>
                </a:solidFill>
              </a:rPr>
              <a:t>www.ourpluswellbeing.com</a:t>
            </a:r>
            <a:endParaRPr lang="en" sz="900" dirty="0">
              <a:solidFill>
                <a:srgbClr val="EA321C"/>
              </a:solidFill>
            </a:endParaRPr>
          </a:p>
        </p:txBody>
      </p:sp>
      <p:pic>
        <p:nvPicPr>
          <p:cNvPr id="163" name="Shape 163"/>
          <p:cNvPicPr preferRelativeResize="0"/>
          <p:nvPr/>
        </p:nvPicPr>
        <p:blipFill rotWithShape="1">
          <a:blip r:embed="rId3">
            <a:alphaModFix/>
          </a:blip>
          <a:srcRect/>
          <a:stretch/>
        </p:blipFill>
        <p:spPr>
          <a:xfrm>
            <a:off x="8304163" y="4782373"/>
            <a:ext cx="308400" cy="361200"/>
          </a:xfrm>
          <a:prstGeom prst="rect">
            <a:avLst/>
          </a:prstGeom>
          <a:noFill/>
          <a:ln>
            <a:noFill/>
          </a:ln>
        </p:spPr>
      </p:pic>
      <p:sp>
        <p:nvSpPr>
          <p:cNvPr id="164" name="Shape 164"/>
          <p:cNvSpPr txBox="1">
            <a:spLocks noGrp="1"/>
          </p:cNvSpPr>
          <p:nvPr>
            <p:ph type="sldNum" idx="12"/>
          </p:nvPr>
        </p:nvSpPr>
        <p:spPr>
          <a:xfrm>
            <a:off x="8686800" y="4846319"/>
            <a:ext cx="385500" cy="2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EA321C"/>
              </a:buClr>
              <a:buSzPct val="25000"/>
              <a:buFont typeface="Arial"/>
              <a:buNone/>
            </a:pPr>
            <a:fld id="{00000000-1234-1234-1234-123412341234}" type="slidenum">
              <a:rPr lang="en" sz="900" b="0" i="0" u="none" strike="noStrike" cap="none">
                <a:solidFill>
                  <a:srgbClr val="EA321C"/>
                </a:solidFill>
                <a:latin typeface="Arial"/>
                <a:ea typeface="Arial"/>
                <a:cs typeface="Arial"/>
                <a:sym typeface="Arial"/>
              </a:rPr>
              <a:t>9</a:t>
            </a:fld>
            <a:endParaRPr lang="en" sz="900" b="0" i="0" u="none" strike="noStrike" cap="none">
              <a:solidFill>
                <a:srgbClr val="EA321C"/>
              </a:solidFill>
              <a:latin typeface="Arial"/>
              <a:ea typeface="Arial"/>
              <a:cs typeface="Arial"/>
              <a:sym typeface="Arial"/>
            </a:endParaRPr>
          </a:p>
        </p:txBody>
      </p:sp>
      <p:sp>
        <p:nvSpPr>
          <p:cNvPr id="165" name="Shape 165"/>
          <p:cNvSpPr/>
          <p:nvPr/>
        </p:nvSpPr>
        <p:spPr>
          <a:xfrm>
            <a:off x="7058890" y="347940"/>
            <a:ext cx="2085000" cy="3984900"/>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1"/>
            <a:ext cx="914400" cy="345781"/>
          </a:xfrm>
          <a:prstGeom prst="rect">
            <a:avLst/>
          </a:prstGeom>
        </p:spPr>
      </p:pic>
      <p:pic>
        <p:nvPicPr>
          <p:cNvPr id="14" name="Shape 318"/>
          <p:cNvPicPr preferRelativeResize="0"/>
          <p:nvPr/>
        </p:nvPicPr>
        <p:blipFill rotWithShape="1">
          <a:blip r:embed="rId5">
            <a:alphaModFix/>
          </a:blip>
          <a:srcRect/>
          <a:stretch/>
        </p:blipFill>
        <p:spPr>
          <a:xfrm>
            <a:off x="7058890" y="1837210"/>
            <a:ext cx="2023359" cy="2054383"/>
          </a:xfrm>
          <a:prstGeom prst="rect">
            <a:avLst/>
          </a:prstGeom>
          <a:noFill/>
          <a:ln>
            <a:noFill/>
          </a:ln>
        </p:spPr>
      </p:pic>
    </p:spTree>
    <p:extLst>
      <p:ext uri="{BB962C8B-B14F-4D97-AF65-F5344CB8AC3E}">
        <p14:creationId xmlns:p14="http://schemas.microsoft.com/office/powerpoint/2010/main" val="1373486198"/>
      </p:ext>
    </p:extLst>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2290</TotalTime>
  <Words>1364</Words>
  <Application>Microsoft Office PowerPoint</Application>
  <PresentationFormat>On-screen Show (16:9)</PresentationFormat>
  <Paragraphs>172</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Roboto</vt:lpstr>
      <vt:lpstr>material</vt:lpstr>
      <vt:lpstr>PowerPoint Presentation</vt:lpstr>
      <vt:lpstr>Outline</vt:lpstr>
      <vt:lpstr>Aaron</vt:lpstr>
      <vt:lpstr>Some beautiful questions</vt:lpstr>
      <vt:lpstr>Some beautiful questions</vt:lpstr>
      <vt:lpstr>Some beautiful questions</vt:lpstr>
      <vt:lpstr>Some good exemplars…</vt:lpstr>
      <vt:lpstr>Essential elements… </vt:lpstr>
      <vt:lpstr>More essentials…</vt:lpstr>
      <vt:lpstr>More essentials…</vt:lpstr>
      <vt:lpstr>Big risks…</vt:lpstr>
      <vt:lpstr>Checklist</vt:lpstr>
      <vt:lpstr>The literature…</vt:lpstr>
      <vt:lpstr>The literature…</vt:lpstr>
      <vt:lpstr>The literature…</vt:lpstr>
      <vt:lpstr>The literature…</vt:lpstr>
      <vt:lpstr>What I’ve not mentioned</vt:lpstr>
      <vt:lpstr>Questions &amp; insights…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Jarden</dc:creator>
  <cp:lastModifiedBy>reviewer</cp:lastModifiedBy>
  <cp:revision>41</cp:revision>
  <dcterms:modified xsi:type="dcterms:W3CDTF">2016-11-16T05:50:18Z</dcterms:modified>
</cp:coreProperties>
</file>