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2" r:id="rId4"/>
    <p:sldId id="378" r:id="rId5"/>
    <p:sldId id="258" r:id="rId6"/>
    <p:sldId id="379" r:id="rId7"/>
    <p:sldId id="380" r:id="rId8"/>
    <p:sldId id="375" r:id="rId9"/>
    <p:sldId id="384" r:id="rId10"/>
    <p:sldId id="260" r:id="rId11"/>
    <p:sldId id="386" r:id="rId12"/>
    <p:sldId id="376" r:id="rId13"/>
    <p:sldId id="387" r:id="rId14"/>
    <p:sldId id="388" r:id="rId15"/>
    <p:sldId id="389" r:id="rId16"/>
    <p:sldId id="411" r:id="rId17"/>
    <p:sldId id="390" r:id="rId18"/>
    <p:sldId id="391" r:id="rId19"/>
    <p:sldId id="392" r:id="rId20"/>
    <p:sldId id="393" r:id="rId21"/>
    <p:sldId id="394" r:id="rId22"/>
    <p:sldId id="398" r:id="rId23"/>
    <p:sldId id="399" r:id="rId24"/>
    <p:sldId id="400" r:id="rId25"/>
    <p:sldId id="401" r:id="rId26"/>
    <p:sldId id="402" r:id="rId27"/>
    <p:sldId id="407" r:id="rId28"/>
    <p:sldId id="403" r:id="rId29"/>
    <p:sldId id="404" r:id="rId30"/>
    <p:sldId id="409" r:id="rId31"/>
    <p:sldId id="405" r:id="rId32"/>
    <p:sldId id="382" r:id="rId33"/>
    <p:sldId id="395" r:id="rId34"/>
    <p:sldId id="397" r:id="rId35"/>
    <p:sldId id="406" r:id="rId36"/>
    <p:sldId id="408" r:id="rId37"/>
    <p:sldId id="383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72F4E-F58E-470B-B451-B0729972ABEA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D3FC2-234A-4B6B-A2AC-3D145044B0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6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D3FC2-234A-4B6B-A2AC-3D145044B02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94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D3FC2-234A-4B6B-A2AC-3D145044B022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57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6/20/2017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6/20/2017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6/20/2017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6/20/2017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6/20/2017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6/20/2017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6/20/2017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6/20/2017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6/20/2017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6/20/2017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6/20/2017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1B410-608A-44F5-8A54-0334A5011B82}" type="datetimeFigureOut">
              <a:rPr lang="en-US" smtClean="0"/>
              <a:t>6/20/2017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3637"/>
            <a:ext cx="9144000" cy="420221"/>
          </a:xfrm>
        </p:spPr>
        <p:txBody>
          <a:bodyPr>
            <a:normAutofit fontScale="90000"/>
          </a:bodyPr>
          <a:lstStyle/>
          <a:p>
            <a:r>
              <a:rPr lang="en-AU" dirty="0"/>
              <a:t>Dr Aaron Jarden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80511"/>
            <a:ext cx="9144000" cy="929347"/>
          </a:xfrm>
        </p:spPr>
        <p:txBody>
          <a:bodyPr>
            <a:normAutofit fontScale="92500" lnSpcReduction="10000"/>
          </a:bodyPr>
          <a:lstStyle/>
          <a:p>
            <a:r>
              <a:rPr lang="en-AU" sz="2000" dirty="0">
                <a:solidFill>
                  <a:srgbClr val="00B0F0"/>
                </a:solidFill>
              </a:rPr>
              <a:t>Wellbeing Simplified </a:t>
            </a:r>
          </a:p>
          <a:p>
            <a:endParaRPr lang="en-AU" sz="700" dirty="0">
              <a:solidFill>
                <a:schemeClr val="tx1"/>
              </a:solidFill>
            </a:endParaRPr>
          </a:p>
          <a:p>
            <a:r>
              <a:rPr lang="en-A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aaron.jarden@sahmri.com</a:t>
            </a:r>
          </a:p>
          <a:p>
            <a:r>
              <a:rPr lang="en-A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Happiness and Its Causes, Sydney, 22-23 June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280" y="3666521"/>
            <a:ext cx="720080" cy="72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" y="4509265"/>
            <a:ext cx="2535231" cy="61965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9" b="7771"/>
          <a:stretch/>
        </p:blipFill>
        <p:spPr>
          <a:xfrm>
            <a:off x="0" y="0"/>
            <a:ext cx="9144000" cy="3088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1313" t="23031" r="7778" b="28484"/>
          <a:stretch/>
        </p:blipFill>
        <p:spPr>
          <a:xfrm>
            <a:off x="2562458" y="4648179"/>
            <a:ext cx="1038700" cy="497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8845" t="32978" r="6124" b="23849"/>
          <a:stretch/>
        </p:blipFill>
        <p:spPr>
          <a:xfrm>
            <a:off x="6116602" y="4725157"/>
            <a:ext cx="1789661" cy="34362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8"/>
          <a:srcRect l="27862" t="14286" r="32149" b="59282"/>
          <a:stretch/>
        </p:blipFill>
        <p:spPr bwMode="auto">
          <a:xfrm>
            <a:off x="4703438" y="4671397"/>
            <a:ext cx="1243880" cy="438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55" y="4645919"/>
            <a:ext cx="599721" cy="482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5656" y="3666521"/>
            <a:ext cx="720080" cy="72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 t="24800" r="61593" b="23400"/>
          <a:stretch/>
        </p:blipFill>
        <p:spPr>
          <a:xfrm>
            <a:off x="7988546" y="4645917"/>
            <a:ext cx="248027" cy="482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35" y="4698474"/>
            <a:ext cx="974192" cy="3969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Wellbeing and happiness activities </a:t>
            </a:r>
            <a:r>
              <a:rPr lang="en-AU" sz="2400" dirty="0">
                <a:solidFill>
                  <a:srgbClr val="00B0F0"/>
                </a:solidFill>
              </a:rPr>
              <a:t>mostly work</a:t>
            </a:r>
            <a:r>
              <a:rPr lang="en-AU" sz="2400" dirty="0"/>
              <a:t>.</a:t>
            </a:r>
          </a:p>
          <a:p>
            <a:endParaRPr lang="en-AU" sz="2400" dirty="0"/>
          </a:p>
          <a:p>
            <a:r>
              <a:rPr lang="en-AU" sz="2400" dirty="0"/>
              <a:t>Wellbeing activities </a:t>
            </a:r>
            <a:r>
              <a:rPr lang="en-AU" sz="2400" dirty="0">
                <a:solidFill>
                  <a:srgbClr val="00B0F0"/>
                </a:solidFill>
              </a:rPr>
              <a:t>add to life </a:t>
            </a:r>
            <a:r>
              <a:rPr lang="en-AU" sz="2400" dirty="0"/>
              <a:t>– they ask people to do more, be more.</a:t>
            </a:r>
          </a:p>
          <a:p>
            <a:endParaRPr lang="en-AU" sz="2400" dirty="0"/>
          </a:p>
          <a:p>
            <a:r>
              <a:rPr lang="en-AU" sz="2400" dirty="0"/>
              <a:t>It seems people stop these activities because they become “</a:t>
            </a:r>
            <a:r>
              <a:rPr lang="en-AU" sz="2400" dirty="0">
                <a:solidFill>
                  <a:srgbClr val="00B0F0"/>
                </a:solidFill>
              </a:rPr>
              <a:t>too busy</a:t>
            </a:r>
            <a:r>
              <a:rPr lang="en-AU" sz="2400" dirty="0"/>
              <a:t>” – not because they don’t work.</a:t>
            </a:r>
          </a:p>
          <a:p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7527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Hone et al (2015) – “…synthesizing efficacy trials of PPIs reveals little evidence that these interventions translate into sustained programmes of behaviour change when applied beyond the tightly controlled conditions of the laboratory”. </a:t>
            </a:r>
          </a:p>
          <a:p>
            <a:endParaRPr lang="en-AU" sz="2400" dirty="0"/>
          </a:p>
          <a:p>
            <a:r>
              <a:rPr lang="en-AU" sz="2400" dirty="0"/>
              <a:t>Parks et al (2012) - “...researchers have yet to offer persuasive evidence that happiness activities, as they are actually used in real-world settings, are beneficial”.</a:t>
            </a:r>
          </a:p>
          <a:p>
            <a:endParaRPr lang="en-AU" sz="2400" dirty="0"/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6927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>
            <a:noAutofit/>
          </a:bodyPr>
          <a:lstStyle/>
          <a:p>
            <a:r>
              <a:rPr lang="en-AU" sz="2400" dirty="0"/>
              <a:t>“to make less complex or complicated; make plainer or easier”.</a:t>
            </a:r>
          </a:p>
          <a:p>
            <a:endParaRPr lang="en-AU" sz="2400" dirty="0"/>
          </a:p>
          <a:p>
            <a:r>
              <a:rPr lang="en-AU" sz="2400" dirty="0"/>
              <a:t>A commonly cited definition of simplifying: “</a:t>
            </a:r>
            <a:r>
              <a:rPr lang="en-AU" sz="2400" dirty="0">
                <a:solidFill>
                  <a:srgbClr val="00B0F0"/>
                </a:solidFill>
              </a:rPr>
              <a:t>paring down </a:t>
            </a:r>
            <a:r>
              <a:rPr lang="en-AU" sz="2400" dirty="0"/>
              <a:t>to the </a:t>
            </a:r>
            <a:r>
              <a:rPr lang="en-AU" sz="2400" dirty="0">
                <a:solidFill>
                  <a:srgbClr val="00B0F0"/>
                </a:solidFill>
              </a:rPr>
              <a:t>essentials</a:t>
            </a:r>
            <a:r>
              <a:rPr lang="en-AU" sz="2400" dirty="0"/>
              <a:t> of life, what is important to you” (Mazza, 1997).</a:t>
            </a:r>
          </a:p>
          <a:p>
            <a:endParaRPr lang="en-AU" sz="2400" dirty="0"/>
          </a:p>
          <a:p>
            <a:r>
              <a:rPr lang="en-AU" sz="2400" dirty="0"/>
              <a:t>By simplifying I mean:</a:t>
            </a:r>
          </a:p>
          <a:p>
            <a:pPr lvl="1"/>
            <a:r>
              <a:rPr lang="en-AU" sz="2000" dirty="0"/>
              <a:t>Make things </a:t>
            </a:r>
            <a:r>
              <a:rPr lang="en-AU" sz="2000" dirty="0">
                <a:solidFill>
                  <a:srgbClr val="00B0F0"/>
                </a:solidFill>
              </a:rPr>
              <a:t>less complicated </a:t>
            </a:r>
            <a:r>
              <a:rPr lang="en-AU" sz="2000" dirty="0"/>
              <a:t>by:</a:t>
            </a:r>
          </a:p>
          <a:p>
            <a:pPr lvl="2">
              <a:buClr>
                <a:schemeClr val="tx1"/>
              </a:buClr>
            </a:pPr>
            <a:r>
              <a:rPr lang="en-AU" sz="2000" dirty="0">
                <a:solidFill>
                  <a:srgbClr val="00B0F0"/>
                </a:solidFill>
              </a:rPr>
              <a:t>Doing less </a:t>
            </a:r>
            <a:r>
              <a:rPr lang="en-AU" sz="2000" dirty="0"/>
              <a:t>(in quantity) – e.g., to-do list from 8 things to 5 things.</a:t>
            </a:r>
          </a:p>
          <a:p>
            <a:pPr lvl="2">
              <a:buClr>
                <a:schemeClr val="tx1"/>
              </a:buClr>
            </a:pPr>
            <a:r>
              <a:rPr lang="en-AU" sz="2000" dirty="0">
                <a:solidFill>
                  <a:srgbClr val="00B0F0"/>
                </a:solidFill>
              </a:rPr>
              <a:t>Prioritising</a:t>
            </a:r>
            <a:r>
              <a:rPr lang="en-AU" sz="2000" dirty="0"/>
              <a:t> (in quality) – e.g., ordering those 8 things by importance.</a:t>
            </a:r>
          </a:p>
          <a:p>
            <a:endParaRPr lang="en-AU" sz="2400" dirty="0"/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670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In Western Society there is a growing movement towards simplifying.</a:t>
            </a:r>
          </a:p>
          <a:p>
            <a:endParaRPr lang="en-AU" sz="2400" dirty="0"/>
          </a:p>
          <a:p>
            <a:r>
              <a:rPr lang="en-AU" sz="2400" dirty="0"/>
              <a:t>The underlying trend related to:</a:t>
            </a:r>
          </a:p>
          <a:p>
            <a:pPr lvl="1">
              <a:buClr>
                <a:schemeClr val="tx1"/>
              </a:buClr>
            </a:pPr>
            <a:r>
              <a:rPr lang="en-AU" sz="2000" dirty="0">
                <a:solidFill>
                  <a:srgbClr val="00B0F0"/>
                </a:solidFill>
              </a:rPr>
              <a:t>time</a:t>
            </a:r>
            <a:r>
              <a:rPr lang="en-AU" sz="2000" dirty="0"/>
              <a:t> - too busy: slow living.</a:t>
            </a:r>
          </a:p>
          <a:p>
            <a:pPr lvl="1">
              <a:buClr>
                <a:schemeClr val="tx1"/>
              </a:buClr>
            </a:pPr>
            <a:r>
              <a:rPr lang="en-AU" sz="2000" dirty="0">
                <a:solidFill>
                  <a:srgbClr val="00B0F0"/>
                </a:solidFill>
              </a:rPr>
              <a:t>space</a:t>
            </a:r>
            <a:r>
              <a:rPr lang="en-AU" sz="2000" dirty="0"/>
              <a:t> - too much stuff: simple living, decluttering.</a:t>
            </a:r>
          </a:p>
          <a:p>
            <a:endParaRPr lang="en-AU" sz="2400" dirty="0"/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85440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531839"/>
          </a:xfrm>
        </p:spPr>
        <p:txBody>
          <a:bodyPr>
            <a:noAutofit/>
          </a:bodyPr>
          <a:lstStyle/>
          <a:p>
            <a:r>
              <a:rPr lang="en-AU" sz="2400" dirty="0"/>
              <a:t>2016 NZ Survey of 12,000 - </a:t>
            </a:r>
            <a:r>
              <a:rPr lang="en-AU" sz="2400" dirty="0">
                <a:solidFill>
                  <a:srgbClr val="00B0F0"/>
                </a:solidFill>
              </a:rPr>
              <a:t>Two-thirds</a:t>
            </a:r>
            <a:r>
              <a:rPr lang="en-AU" sz="2400" dirty="0"/>
              <a:t> said life is busy, there are “not enough hours in the day” = 67% (was 59% in 2012).</a:t>
            </a:r>
          </a:p>
          <a:p>
            <a:r>
              <a:rPr lang="en-AU" sz="2400" dirty="0"/>
              <a:t>A 2014 Euromonitor study lists “simplifying” as one of the </a:t>
            </a:r>
            <a:r>
              <a:rPr lang="en-AU" sz="2400" dirty="0">
                <a:solidFill>
                  <a:srgbClr val="00B0F0"/>
                </a:solidFill>
              </a:rPr>
              <a:t>top 10 </a:t>
            </a:r>
            <a:r>
              <a:rPr lang="en-AU" sz="2400" dirty="0"/>
              <a:t>consumer trends. </a:t>
            </a:r>
          </a:p>
          <a:p>
            <a:r>
              <a:rPr lang="en-AU" sz="2400" dirty="0"/>
              <a:t>A 2013 Global Consumer Trends Survey found that a majority of consumers are looking for a simpler life: </a:t>
            </a:r>
            <a:r>
              <a:rPr lang="en-AU" sz="2400" dirty="0">
                <a:solidFill>
                  <a:srgbClr val="00B0F0"/>
                </a:solidFill>
              </a:rPr>
              <a:t>Two-thirds</a:t>
            </a:r>
            <a:r>
              <a:rPr lang="en-AU" sz="2400" dirty="0"/>
              <a:t> say they are actively trying to simplify their current lives.</a:t>
            </a:r>
          </a:p>
          <a:p>
            <a:r>
              <a:rPr lang="en-AU" sz="2400" dirty="0"/>
              <a:t>Alexander and Ussher (2012), approximately </a:t>
            </a:r>
            <a:r>
              <a:rPr lang="en-AU" sz="2400" dirty="0">
                <a:solidFill>
                  <a:srgbClr val="00B0F0"/>
                </a:solidFill>
              </a:rPr>
              <a:t>200 million </a:t>
            </a:r>
            <a:r>
              <a:rPr lang="en-AU" sz="2400" dirty="0"/>
              <a:t>active participants in the global simplifying movement.</a:t>
            </a:r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65519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dirty="0"/>
              <a:t>So extrapolating from these findings, one could conclude:</a:t>
            </a:r>
          </a:p>
          <a:p>
            <a:pPr marL="457200" indent="-457200">
              <a:buAutoNum type="arabicPeriod"/>
            </a:pPr>
            <a:r>
              <a:rPr lang="en-AU" sz="2400" dirty="0"/>
              <a:t>A lot of people are </a:t>
            </a:r>
            <a:r>
              <a:rPr lang="en-AU" sz="2400" dirty="0">
                <a:solidFill>
                  <a:srgbClr val="00B0F0"/>
                </a:solidFill>
              </a:rPr>
              <a:t>very busy </a:t>
            </a:r>
            <a:r>
              <a:rPr lang="en-AU" sz="2400" dirty="0"/>
              <a:t>(two-thirds).</a:t>
            </a:r>
            <a:endParaRPr lang="en-NZ" sz="2400" dirty="0"/>
          </a:p>
          <a:p>
            <a:pPr marL="457200" indent="-457200">
              <a:buAutoNum type="arabicPeriod"/>
            </a:pPr>
            <a:r>
              <a:rPr lang="en-AU" sz="2400" dirty="0"/>
              <a:t>A lot of people </a:t>
            </a:r>
            <a:r>
              <a:rPr lang="en-NZ" sz="2400" dirty="0">
                <a:solidFill>
                  <a:srgbClr val="00B0F0"/>
                </a:solidFill>
              </a:rPr>
              <a:t>desire simplicity </a:t>
            </a:r>
            <a:r>
              <a:rPr lang="en-NZ" sz="2400" dirty="0"/>
              <a:t>(two-thirds).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AU" sz="2400" dirty="0"/>
              <a:t>A lot of people currently </a:t>
            </a:r>
            <a:r>
              <a:rPr lang="en-AU" sz="2400" dirty="0">
                <a:solidFill>
                  <a:srgbClr val="00B0F0"/>
                </a:solidFill>
              </a:rPr>
              <a:t>trying to simplify </a:t>
            </a:r>
            <a:r>
              <a:rPr lang="en-NZ" sz="2400" dirty="0"/>
              <a:t>(two-thirds or 200 million).</a:t>
            </a:r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77490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.bp.blogspot.com/-TAGDzuzbQKo/VjS6k2IgXSI/AAAAAAABCyo/aOYDWDXKkW0/s1600/solace5.jpg">
            <a:extLst>
              <a:ext uri="{FF2B5EF4-FFF2-40B4-BE49-F238E27FC236}">
                <a16:creationId xmlns:a16="http://schemas.microsoft.com/office/drawing/2014/main" id="{67405DD7-7863-4B46-990F-2447F44E3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9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4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Simplifying and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The research base:</a:t>
            </a:r>
          </a:p>
          <a:p>
            <a:pPr lvl="1"/>
            <a:r>
              <a:rPr lang="en-AU" sz="2000" dirty="0"/>
              <a:t>Very limited.</a:t>
            </a:r>
          </a:p>
          <a:p>
            <a:pPr lvl="1"/>
            <a:r>
              <a:rPr lang="en-AU" sz="2000" dirty="0"/>
              <a:t>A Web of Science search, “exact phrase in title”, of academic publications, June 15th 2017: </a:t>
            </a:r>
          </a:p>
          <a:p>
            <a:pPr lvl="2"/>
            <a:r>
              <a:rPr lang="en-AU" sz="1600" dirty="0"/>
              <a:t>“Voluntary simplicity” (34 articles), “Simple Living” (13 articles), “Slow Living” (6 articles).</a:t>
            </a:r>
          </a:p>
          <a:p>
            <a:r>
              <a:rPr lang="en-AU" sz="2400" dirty="0"/>
              <a:t>All environmental or consumer focused; not wellbeing.</a:t>
            </a:r>
          </a:p>
          <a:p>
            <a:endParaRPr lang="en-AU" sz="2400" dirty="0"/>
          </a:p>
          <a:p>
            <a:r>
              <a:rPr lang="en-AU" sz="2400" dirty="0"/>
              <a:t>The literature on “simplifiers” focuses on </a:t>
            </a:r>
            <a:r>
              <a:rPr lang="en-AU" sz="2400" dirty="0">
                <a:solidFill>
                  <a:srgbClr val="00B0F0"/>
                </a:solidFill>
              </a:rPr>
              <a:t>who they are</a:t>
            </a:r>
            <a:r>
              <a:rPr lang="en-AU" sz="2400" dirty="0"/>
              <a:t>, why they became simplifiers, and how they practice simplicity.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487012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Simplifying and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Four empirical studies:</a:t>
            </a:r>
          </a:p>
          <a:p>
            <a:pPr lvl="1">
              <a:buClr>
                <a:schemeClr val="tx1"/>
              </a:buClr>
            </a:pPr>
            <a:r>
              <a:rPr lang="en-AU" sz="2000" dirty="0">
                <a:solidFill>
                  <a:srgbClr val="00B0F0"/>
                </a:solidFill>
              </a:rPr>
              <a:t>Alexander &amp; Ussher </a:t>
            </a:r>
            <a:r>
              <a:rPr lang="en-AU" sz="2000" dirty="0"/>
              <a:t>(2012), 2268 participants, English speakers. </a:t>
            </a:r>
          </a:p>
          <a:p>
            <a:pPr lvl="1">
              <a:buClr>
                <a:schemeClr val="tx1"/>
              </a:buClr>
            </a:pPr>
            <a:r>
              <a:rPr lang="en-AU" sz="2000" dirty="0">
                <a:solidFill>
                  <a:srgbClr val="00B0F0"/>
                </a:solidFill>
              </a:rPr>
              <a:t>Pierce</a:t>
            </a:r>
            <a:r>
              <a:rPr lang="en-AU" sz="2000" dirty="0"/>
              <a:t> (2000), with 211 participants, English speakers.</a:t>
            </a:r>
          </a:p>
          <a:p>
            <a:pPr lvl="1"/>
            <a:r>
              <a:rPr lang="en-AU" sz="2000" dirty="0"/>
              <a:t>Brown &amp; </a:t>
            </a:r>
            <a:r>
              <a:rPr lang="en-AU" sz="2000" dirty="0" err="1"/>
              <a:t>Kasser</a:t>
            </a:r>
            <a:r>
              <a:rPr lang="en-AU" sz="2000" dirty="0"/>
              <a:t> (2005), 400 participants, English speakers.</a:t>
            </a:r>
          </a:p>
          <a:p>
            <a:pPr lvl="1"/>
            <a:r>
              <a:rPr lang="en-AU" sz="2000" dirty="0" err="1"/>
              <a:t>Boujbel</a:t>
            </a:r>
            <a:r>
              <a:rPr lang="en-AU" sz="2000" dirty="0"/>
              <a:t> &amp; </a:t>
            </a:r>
            <a:r>
              <a:rPr lang="en-AU" sz="2000" dirty="0" err="1"/>
              <a:t>d’Astous</a:t>
            </a:r>
            <a:r>
              <a:rPr lang="en-AU" sz="2000" dirty="0"/>
              <a:t> (2012), 611 participants, English speakers.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947076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Simplifying and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000" dirty="0"/>
              <a:t>Alexander, S., &amp; Ussher, S. (2012). The voluntary simplicity movement: A multi-national survey analysis in theoretical context. </a:t>
            </a:r>
            <a:r>
              <a:rPr lang="en-AU" sz="2000" i="1" dirty="0"/>
              <a:t>Journal of Consumer Culture, 12</a:t>
            </a:r>
            <a:r>
              <a:rPr lang="en-AU" sz="2000" dirty="0"/>
              <a:t>(1), 66-86.</a:t>
            </a:r>
          </a:p>
          <a:p>
            <a:pPr>
              <a:buClr>
                <a:schemeClr val="tx1"/>
              </a:buClr>
            </a:pPr>
            <a:r>
              <a:rPr lang="en-AU" sz="2400" dirty="0">
                <a:solidFill>
                  <a:srgbClr val="00B0F0"/>
                </a:solidFill>
              </a:rPr>
              <a:t>What they did</a:t>
            </a:r>
            <a:r>
              <a:rPr lang="en-AU" sz="2400" dirty="0"/>
              <a:t>: </a:t>
            </a:r>
          </a:p>
          <a:p>
            <a:pPr lvl="1"/>
            <a:r>
              <a:rPr lang="en-AU" sz="2000" dirty="0"/>
              <a:t>Survey of 2,268 participants, English speakers, already “simplifiers”.</a:t>
            </a:r>
          </a:p>
          <a:p>
            <a:pPr lvl="1"/>
            <a:r>
              <a:rPr lang="en-AU" sz="2000" dirty="0"/>
              <a:t> 50 questions – lifestyle, behaviour, motivations, values, income, community, politics, and happiness.</a:t>
            </a:r>
          </a:p>
          <a:p>
            <a:pPr lvl="1"/>
            <a:r>
              <a:rPr lang="en-AU" sz="2000" dirty="0"/>
              <a:t>No control – so a “description of the movement”.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81724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778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Simplifying and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AU" sz="2400" dirty="0">
                <a:solidFill>
                  <a:srgbClr val="00B0F0"/>
                </a:solidFill>
              </a:rPr>
              <a:t>What they found</a:t>
            </a:r>
            <a:r>
              <a:rPr lang="en-AU" sz="2400" dirty="0"/>
              <a:t>: </a:t>
            </a:r>
          </a:p>
          <a:p>
            <a:pPr lvl="1"/>
            <a:r>
              <a:rPr lang="en-AU" sz="2000" dirty="0"/>
              <a:t>Happier now living more simply, 87% happier now than before:</a:t>
            </a:r>
          </a:p>
          <a:p>
            <a:pPr lvl="2"/>
            <a:r>
              <a:rPr lang="en-AU" sz="2000" dirty="0"/>
              <a:t>46% much happier.</a:t>
            </a:r>
          </a:p>
          <a:p>
            <a:pPr lvl="2"/>
            <a:r>
              <a:rPr lang="en-AU" sz="2000" dirty="0"/>
              <a:t>41% somewhat happier.</a:t>
            </a:r>
          </a:p>
          <a:p>
            <a:pPr lvl="2"/>
            <a:r>
              <a:rPr lang="en-AU" sz="2000" dirty="0"/>
              <a:t>13% about as happy. </a:t>
            </a:r>
          </a:p>
          <a:p>
            <a:pPr lvl="2"/>
            <a:r>
              <a:rPr lang="en-AU" sz="2000" dirty="0"/>
              <a:t>Only 0.3% less happy.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07919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Simplifying and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178696" cy="339447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AU" sz="2400" dirty="0"/>
              <a:t>Wellbeing was not a motivator, but a consequence.</a:t>
            </a:r>
          </a:p>
          <a:p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922" t="20660" r="25291" b="11457"/>
          <a:stretch/>
        </p:blipFill>
        <p:spPr>
          <a:xfrm>
            <a:off x="3656966" y="1200151"/>
            <a:ext cx="5467588" cy="38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Simplifying and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000" dirty="0"/>
              <a:t>Pierce, L. B. (2000). </a:t>
            </a:r>
            <a:r>
              <a:rPr lang="en-AU" sz="2000" i="1" dirty="0"/>
              <a:t>Choosing simplicity: Real people finding peace and fulfillment in a complex world </a:t>
            </a:r>
            <a:r>
              <a:rPr lang="en-AU" sz="2000" dirty="0"/>
              <a:t>(1st ed.). Carmel, CA: Gallagher Press.</a:t>
            </a:r>
          </a:p>
          <a:p>
            <a:r>
              <a:rPr lang="en-AU" sz="2400" dirty="0">
                <a:solidFill>
                  <a:srgbClr val="00B0F0"/>
                </a:solidFill>
              </a:rPr>
              <a:t>What she did</a:t>
            </a:r>
            <a:r>
              <a:rPr lang="en-AU" sz="2400" dirty="0"/>
              <a:t>: </a:t>
            </a:r>
          </a:p>
          <a:p>
            <a:pPr lvl="1"/>
            <a:r>
              <a:rPr lang="en-AU" sz="2000" dirty="0"/>
              <a:t>Largely a book of case studies (40 interviews).</a:t>
            </a:r>
          </a:p>
          <a:p>
            <a:pPr lvl="1"/>
            <a:r>
              <a:rPr lang="en-AU" sz="2000" dirty="0"/>
              <a:t>Three-year online exploratory study of 211 people from 40 USA states and eight countries.</a:t>
            </a:r>
          </a:p>
          <a:p>
            <a:pPr lvl="1"/>
            <a:r>
              <a:rPr lang="en-AU" sz="2000" dirty="0"/>
              <a:t>Covered: Work life, accommodation, material possessions, leisure time, relationships, environment, community, health, spiritual, nature, transport, etc.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99260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Simplifying and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AU" sz="2400" dirty="0">
                <a:solidFill>
                  <a:srgbClr val="00B0F0"/>
                </a:solidFill>
              </a:rPr>
              <a:t>What she found</a:t>
            </a:r>
            <a:r>
              <a:rPr lang="en-AU" sz="2400" dirty="0"/>
              <a:t>: </a:t>
            </a:r>
          </a:p>
          <a:p>
            <a:pPr lvl="1"/>
            <a:r>
              <a:rPr lang="en-AU" sz="2000" dirty="0"/>
              <a:t>Spent their leisure time on relationships. </a:t>
            </a:r>
          </a:p>
          <a:p>
            <a:pPr lvl="1"/>
            <a:r>
              <a:rPr lang="en-AU" sz="2000" dirty="0"/>
              <a:t>Watched much less TV than average.</a:t>
            </a:r>
          </a:p>
          <a:p>
            <a:pPr lvl="1"/>
            <a:r>
              <a:rPr lang="en-AU" sz="2000" dirty="0"/>
              <a:t>Good diets. </a:t>
            </a:r>
          </a:p>
          <a:p>
            <a:pPr lvl="1"/>
            <a:r>
              <a:rPr lang="en-AU" sz="2000" dirty="0"/>
              <a:t>Deeper relationships. </a:t>
            </a:r>
          </a:p>
          <a:p>
            <a:pPr lvl="1"/>
            <a:r>
              <a:rPr lang="en-AU" sz="2000" dirty="0"/>
              <a:t>Owned less material possessions.</a:t>
            </a:r>
          </a:p>
          <a:p>
            <a:pPr lvl="1"/>
            <a:r>
              <a:rPr lang="en-AU" sz="2000" dirty="0"/>
              <a:t>Many practiced mindfulness. </a:t>
            </a:r>
          </a:p>
          <a:p>
            <a:pPr lvl="1"/>
            <a:r>
              <a:rPr lang="en-AU" sz="2000" dirty="0"/>
              <a:t>In short, they reported doing what we know is related to increased psychological wellbeing. 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340672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Simplifying and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But remember:</a:t>
            </a:r>
          </a:p>
          <a:p>
            <a:pPr lvl="1"/>
            <a:r>
              <a:rPr lang="en-AU" sz="2000" dirty="0"/>
              <a:t>These studies between simplifying and wellbeing:</a:t>
            </a:r>
          </a:p>
          <a:p>
            <a:pPr lvl="2"/>
            <a:r>
              <a:rPr lang="en-AU" sz="2000" dirty="0"/>
              <a:t>Only ask people to recall their wellbeing before they simplified their lives (long memory recall).</a:t>
            </a:r>
          </a:p>
          <a:p>
            <a:pPr lvl="2"/>
            <a:r>
              <a:rPr lang="en-AU" sz="2000" dirty="0"/>
              <a:t>Do not compare simplifiers to a control group. </a:t>
            </a:r>
          </a:p>
          <a:p>
            <a:pPr lvl="2"/>
            <a:r>
              <a:rPr lang="en-AU" sz="2000" dirty="0"/>
              <a:t>We don’t know how “simple” their lives are.</a:t>
            </a:r>
          </a:p>
          <a:p>
            <a:pPr lvl="2"/>
            <a:r>
              <a:rPr lang="en-AU" sz="2000" dirty="0"/>
              <a:t>Use only basic wellbeing outcome measures.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79523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to simplify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AU" sz="2400" dirty="0">
                <a:solidFill>
                  <a:srgbClr val="00B0F0"/>
                </a:solidFill>
              </a:rPr>
              <a:t>Simple messaging</a:t>
            </a:r>
            <a:r>
              <a:rPr lang="en-AU" sz="2400" dirty="0"/>
              <a:t>.</a:t>
            </a:r>
            <a:r>
              <a:rPr lang="en-AU" sz="2400" dirty="0">
                <a:solidFill>
                  <a:srgbClr val="00B0F0"/>
                </a:solidFill>
              </a:rPr>
              <a:t> </a:t>
            </a:r>
          </a:p>
          <a:p>
            <a:r>
              <a:rPr lang="en-AU" sz="2400" dirty="0"/>
              <a:t>Stop, do less.</a:t>
            </a:r>
          </a:p>
          <a:p>
            <a:r>
              <a:rPr lang="en-AU" sz="2400" dirty="0"/>
              <a:t>Slow down.</a:t>
            </a:r>
          </a:p>
          <a:p>
            <a:r>
              <a:rPr lang="en-AU" sz="2400" dirty="0"/>
              <a:t>Use technology: checklists, reminders.</a:t>
            </a:r>
          </a:p>
          <a:p>
            <a:r>
              <a:rPr lang="en-AU" sz="2400" dirty="0"/>
              <a:t>Prioritise, so ‘no’ more.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537613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to simplify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78896" cy="3394472"/>
          </a:xfrm>
        </p:spPr>
        <p:txBody>
          <a:bodyPr>
            <a:noAutofit/>
          </a:bodyPr>
          <a:lstStyle/>
          <a:p>
            <a:r>
              <a:rPr lang="en-AU" sz="2400" dirty="0"/>
              <a:t>Simple messaging: </a:t>
            </a:r>
          </a:p>
          <a:p>
            <a:pPr lvl="1">
              <a:buClr>
                <a:schemeClr val="tx1"/>
              </a:buClr>
            </a:pPr>
            <a:r>
              <a:rPr lang="en-NZ" sz="2000" dirty="0">
                <a:solidFill>
                  <a:srgbClr val="00B0F0"/>
                </a:solidFill>
              </a:rPr>
              <a:t>Parenting</a:t>
            </a:r>
            <a:r>
              <a:rPr lang="en-NZ" sz="2000" dirty="0"/>
              <a:t>: Love them, teach them stuff, keep them safe.</a:t>
            </a:r>
          </a:p>
          <a:p>
            <a:pPr lvl="1">
              <a:buClr>
                <a:schemeClr val="tx1"/>
              </a:buClr>
            </a:pPr>
            <a:r>
              <a:rPr lang="en-NZ" sz="2000" dirty="0">
                <a:solidFill>
                  <a:srgbClr val="00B0F0"/>
                </a:solidFill>
              </a:rPr>
              <a:t>Positive Psychology</a:t>
            </a:r>
            <a:r>
              <a:rPr lang="en-NZ" sz="2000" dirty="0"/>
              <a:t>: Make life better (Tim Lomas).</a:t>
            </a:r>
            <a:endParaRPr lang="en-AU" sz="2400" dirty="0"/>
          </a:p>
          <a:p>
            <a:r>
              <a:rPr lang="en-NZ" sz="2400" dirty="0"/>
              <a:t>They are conceptual shortcuts that make things less complicated.</a:t>
            </a:r>
            <a:endParaRPr lang="en-US" sz="2400" dirty="0"/>
          </a:p>
          <a:p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2458"/>
          <a:stretch/>
        </p:blipFill>
        <p:spPr>
          <a:xfrm>
            <a:off x="5652120" y="1200151"/>
            <a:ext cx="3170454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92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to simplify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962" r="15092" b="712"/>
          <a:stretch/>
        </p:blipFill>
        <p:spPr>
          <a:xfrm>
            <a:off x="107504" y="1107929"/>
            <a:ext cx="5112568" cy="3995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30426"/>
            <a:ext cx="3797293" cy="34651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317AD9-B885-4DCA-B603-30440110A656}"/>
              </a:ext>
            </a:extLst>
          </p:cNvPr>
          <p:cNvSpPr/>
          <p:nvPr/>
        </p:nvSpPr>
        <p:spPr>
          <a:xfrm>
            <a:off x="5184586" y="4518047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000" dirty="0"/>
              <a:t>Jarden, A., &amp; Jarden, R. (2016). Positive psychological assessment for the workplace. In L Oades et al. (Eds.), </a:t>
            </a:r>
            <a:r>
              <a:rPr lang="en-NZ" sz="1000" i="1" dirty="0"/>
              <a:t>The Wiley-Blackwell Handbook of Positive Psychology at Work</a:t>
            </a:r>
            <a:r>
              <a:rPr lang="en-NZ" sz="1000" dirty="0"/>
              <a:t>, pp. 415-437. </a:t>
            </a:r>
          </a:p>
        </p:txBody>
      </p:sp>
    </p:spTree>
    <p:extLst>
      <p:ext uri="{BB962C8B-B14F-4D97-AF65-F5344CB8AC3E}">
        <p14:creationId xmlns:p14="http://schemas.microsoft.com/office/powerpoint/2010/main" val="972279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Knowledge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Which types of wellbeing are impacted? </a:t>
            </a:r>
            <a:r>
              <a:rPr lang="en-AU" sz="2400" dirty="0" err="1"/>
              <a:t>Eudaimonic</a:t>
            </a:r>
            <a:r>
              <a:rPr lang="en-AU" sz="2400" dirty="0"/>
              <a:t> (meaning), Hedonic (pleasure)?</a:t>
            </a:r>
          </a:p>
          <a:p>
            <a:endParaRPr lang="en-AU" sz="2400" dirty="0"/>
          </a:p>
          <a:p>
            <a:r>
              <a:rPr lang="en-AU" sz="2400" dirty="0"/>
              <a:t>How much simplifying is needed?  </a:t>
            </a:r>
          </a:p>
          <a:p>
            <a:endParaRPr lang="en-AU" sz="2400" dirty="0"/>
          </a:p>
          <a:p>
            <a:r>
              <a:rPr lang="en-AU" sz="2400" dirty="0"/>
              <a:t>Which aspects of life to simplify provide the best wellbeing return? </a:t>
            </a:r>
          </a:p>
          <a:p>
            <a:endParaRPr lang="en-AU" sz="2400" dirty="0"/>
          </a:p>
          <a:p>
            <a:r>
              <a:rPr lang="en-AU" sz="2400" dirty="0"/>
              <a:t>Is simplifying always beneficial? 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84182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Knowledge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How long do simplifying benefits last?</a:t>
            </a:r>
          </a:p>
          <a:p>
            <a:endParaRPr lang="en-AU" sz="2400" dirty="0"/>
          </a:p>
          <a:p>
            <a:r>
              <a:rPr lang="en-AU" sz="2400" dirty="0"/>
              <a:t>Cross-cultural aspects of simplifying?</a:t>
            </a:r>
          </a:p>
          <a:p>
            <a:endParaRPr lang="en-AU" sz="2400" dirty="0"/>
          </a:p>
          <a:p>
            <a:r>
              <a:rPr lang="en-AU" sz="2400" dirty="0"/>
              <a:t>Lifespan development and simplifying?</a:t>
            </a:r>
          </a:p>
          <a:p>
            <a:endParaRPr lang="en-AU" sz="2400" dirty="0"/>
          </a:p>
          <a:p>
            <a:r>
              <a:rPr lang="en-AU" sz="2400" dirty="0"/>
              <a:t>Faith and simplifying? (monks, nuns) 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64214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</a:rPr>
              <a:t>What if our approach to increasing wellbeing is almost completely wrong? </a:t>
            </a:r>
          </a:p>
        </p:txBody>
      </p:sp>
    </p:spTree>
    <p:extLst>
      <p:ext uri="{BB962C8B-B14F-4D97-AF65-F5344CB8AC3E}">
        <p14:creationId xmlns:p14="http://schemas.microsoft.com/office/powerpoint/2010/main" val="3696586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Knowledge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There is work to be done… 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00068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So, I have argued that:</a:t>
            </a:r>
          </a:p>
          <a:p>
            <a:pPr marL="0" indent="0" algn="ctr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Simplifying is a novel and largely unexplored pathway to wellbeing.</a:t>
            </a:r>
          </a:p>
          <a:p>
            <a:pPr marL="0" indent="0" algn="ctr">
              <a:buNone/>
            </a:pP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70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The notion of simplifying challenges the very essence of the existing PPI paradigm.</a:t>
            </a:r>
            <a:endParaRPr lang="en-N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85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</a:rPr>
              <a:t>We need to know if our approach to increasing wellbeing is wrong. </a:t>
            </a:r>
          </a:p>
          <a:p>
            <a:pPr marL="0" indent="0" algn="ctr"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It’s possible that people don’t want to add extra activities to a life that is already busy, but are longing to simplify.</a:t>
            </a:r>
          </a:p>
          <a:p>
            <a:pPr marL="0" indent="0" algn="ctr">
              <a:buNone/>
            </a:pP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Is </a:t>
            </a:r>
            <a:r>
              <a:rPr lang="en-NZ" dirty="0">
                <a:solidFill>
                  <a:schemeClr val="bg1"/>
                </a:solidFill>
              </a:rPr>
              <a:t>doing</a:t>
            </a:r>
            <a:r>
              <a:rPr lang="en-AU" dirty="0">
                <a:solidFill>
                  <a:schemeClr val="bg1"/>
                </a:solidFill>
              </a:rPr>
              <a:t> less and simplifying a better use of our efforts, a more effective pathway to sustainable wellbeing, and could it make our PPI’s more effective?</a:t>
            </a:r>
          </a:p>
          <a:p>
            <a:pPr marL="0" indent="0" algn="ctr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51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I think these are empirical questions worth testing.</a:t>
            </a:r>
          </a:p>
          <a:p>
            <a:pPr marL="0" indent="0" algn="ctr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7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Thank you. </a:t>
            </a:r>
          </a:p>
          <a:p>
            <a:pPr marL="0" indent="0" algn="ctr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13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3637"/>
            <a:ext cx="9144000" cy="420221"/>
          </a:xfrm>
        </p:spPr>
        <p:txBody>
          <a:bodyPr>
            <a:normAutofit fontScale="90000"/>
          </a:bodyPr>
          <a:lstStyle/>
          <a:p>
            <a:r>
              <a:rPr lang="en-AU" dirty="0"/>
              <a:t>Dr Aaron Jarden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80511"/>
            <a:ext cx="9144000" cy="929347"/>
          </a:xfrm>
        </p:spPr>
        <p:txBody>
          <a:bodyPr>
            <a:normAutofit fontScale="92500" lnSpcReduction="10000"/>
          </a:bodyPr>
          <a:lstStyle/>
          <a:p>
            <a:r>
              <a:rPr lang="en-AU" sz="2000" dirty="0">
                <a:solidFill>
                  <a:srgbClr val="00B0F0"/>
                </a:solidFill>
              </a:rPr>
              <a:t>Wellbeing Simplified </a:t>
            </a:r>
          </a:p>
          <a:p>
            <a:endParaRPr lang="en-AU" sz="700" dirty="0">
              <a:solidFill>
                <a:schemeClr val="tx1"/>
              </a:solidFill>
            </a:endParaRPr>
          </a:p>
          <a:p>
            <a:r>
              <a:rPr lang="en-A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aaron.jarden@sahmri.com</a:t>
            </a:r>
          </a:p>
          <a:p>
            <a:r>
              <a:rPr lang="en-A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Slides at: www.aaronjarden.com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280" y="3666521"/>
            <a:ext cx="720080" cy="72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" y="4509265"/>
            <a:ext cx="2535231" cy="61965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9" b="7771"/>
          <a:stretch/>
        </p:blipFill>
        <p:spPr>
          <a:xfrm>
            <a:off x="0" y="0"/>
            <a:ext cx="9144000" cy="3088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1313" t="23031" r="7778" b="28484"/>
          <a:stretch/>
        </p:blipFill>
        <p:spPr>
          <a:xfrm>
            <a:off x="2562458" y="4648179"/>
            <a:ext cx="1038700" cy="497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8845" t="32978" r="6124" b="23849"/>
          <a:stretch/>
        </p:blipFill>
        <p:spPr>
          <a:xfrm>
            <a:off x="6116602" y="4725157"/>
            <a:ext cx="1789661" cy="34362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8"/>
          <a:srcRect l="27862" t="14286" r="32149" b="59282"/>
          <a:stretch/>
        </p:blipFill>
        <p:spPr bwMode="auto">
          <a:xfrm>
            <a:off x="4703438" y="4671397"/>
            <a:ext cx="1243880" cy="438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55" y="4645919"/>
            <a:ext cx="599721" cy="482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5656" y="3666521"/>
            <a:ext cx="720080" cy="72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 t="24800" r="61593" b="23400"/>
          <a:stretch/>
        </p:blipFill>
        <p:spPr>
          <a:xfrm>
            <a:off x="7988546" y="4645917"/>
            <a:ext cx="248027" cy="482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35" y="4698474"/>
            <a:ext cx="974192" cy="3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2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36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</a:rPr>
              <a:t>Could we be creating harm?</a:t>
            </a:r>
            <a:r>
              <a:rPr lang="en-NZ" dirty="0"/>
              <a:t> </a:t>
            </a:r>
          </a:p>
          <a:p>
            <a:pPr marL="0" indent="0" algn="ctr"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</a:rPr>
              <a:t>Could our efforts be wasted?</a:t>
            </a:r>
          </a:p>
          <a:p>
            <a:pPr marL="0" indent="0" algn="ctr"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</a:rPr>
              <a:t>Could there be a better way? </a:t>
            </a:r>
          </a:p>
        </p:txBody>
      </p:sp>
    </p:spTree>
    <p:extLst>
      <p:ext uri="{BB962C8B-B14F-4D97-AF65-F5344CB8AC3E}">
        <p14:creationId xmlns:p14="http://schemas.microsoft.com/office/powerpoint/2010/main" val="30793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</a:rPr>
              <a:t>My answer is: Maybe.</a:t>
            </a:r>
          </a:p>
          <a:p>
            <a:pPr marL="0" indent="0" algn="ctr"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</a:rPr>
              <a:t>Potentially at least…</a:t>
            </a:r>
          </a:p>
        </p:txBody>
      </p:sp>
    </p:spTree>
    <p:extLst>
      <p:ext uri="{BB962C8B-B14F-4D97-AF65-F5344CB8AC3E}">
        <p14:creationId xmlns:p14="http://schemas.microsoft.com/office/powerpoint/2010/main" val="14475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0850" indent="-450850">
              <a:buClr>
                <a:schemeClr val="tx1"/>
              </a:buClr>
            </a:pPr>
            <a:r>
              <a:rPr lang="en-AU" sz="2400" dirty="0"/>
              <a:t>Simplifying life may be a path to wellbeing.</a:t>
            </a:r>
          </a:p>
          <a:p>
            <a:pPr marL="514350" indent="-514350">
              <a:buAutoNum type="arabicPeriod"/>
            </a:pPr>
            <a:endParaRPr lang="en-AU" sz="2400" dirty="0"/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25527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Two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Can doing less and simplifying in itself positively impact </a:t>
            </a:r>
            <a:r>
              <a:rPr lang="en-AU" sz="2400" dirty="0">
                <a:solidFill>
                  <a:srgbClr val="00B0F0"/>
                </a:solidFill>
              </a:rPr>
              <a:t>wellbeing</a:t>
            </a:r>
            <a:r>
              <a:rPr lang="en-AU" sz="2400" dirty="0"/>
              <a:t>? </a:t>
            </a:r>
          </a:p>
          <a:p>
            <a:endParaRPr lang="en-AU" sz="2400" dirty="0"/>
          </a:p>
          <a:p>
            <a:r>
              <a:rPr lang="en-AU" sz="2400" dirty="0"/>
              <a:t>Can doing less and simplifying increase the benefits of </a:t>
            </a:r>
            <a:r>
              <a:rPr lang="en-AU" sz="2400" dirty="0">
                <a:solidFill>
                  <a:srgbClr val="00B0F0"/>
                </a:solidFill>
              </a:rPr>
              <a:t>current</a:t>
            </a:r>
            <a:r>
              <a:rPr lang="en-AU" sz="2400" dirty="0"/>
              <a:t> </a:t>
            </a:r>
            <a:r>
              <a:rPr lang="en-AU" sz="2400" dirty="0">
                <a:solidFill>
                  <a:srgbClr val="00B0F0"/>
                </a:solidFill>
              </a:rPr>
              <a:t>wellbeing activities</a:t>
            </a:r>
            <a:r>
              <a:rPr lang="en-AU" sz="2400" dirty="0"/>
              <a:t>? </a:t>
            </a:r>
          </a:p>
          <a:p>
            <a:pPr marL="514350" indent="-514350">
              <a:buAutoNum type="arabicPeriod"/>
            </a:pPr>
            <a:endParaRPr lang="en-AU" sz="2400" dirty="0"/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16382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091679"/>
          </a:xfrm>
        </p:spPr>
        <p:txBody>
          <a:bodyPr>
            <a:noAutofit/>
          </a:bodyPr>
          <a:lstStyle/>
          <a:p>
            <a:r>
              <a:rPr lang="en-AU" sz="2400" dirty="0"/>
              <a:t>Positive Psychology Interventions (PPI’s) are strategies, exercises and activities designed to promote happiness and wellbeing.</a:t>
            </a:r>
          </a:p>
          <a:p>
            <a:endParaRPr lang="en-AU" sz="1600" dirty="0"/>
          </a:p>
          <a:p>
            <a:r>
              <a:rPr lang="en-NZ" sz="2400" dirty="0"/>
              <a:t>Examples:</a:t>
            </a:r>
          </a:p>
          <a:p>
            <a:pPr marL="0" indent="0">
              <a:buNone/>
            </a:pPr>
            <a:endParaRPr lang="en-NZ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147814"/>
            <a:ext cx="8229600" cy="183023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000" dirty="0"/>
              <a:t>Strengths.</a:t>
            </a:r>
          </a:p>
          <a:p>
            <a:pPr lvl="1"/>
            <a:r>
              <a:rPr lang="en-AU" sz="2000" dirty="0"/>
              <a:t>Savouring.</a:t>
            </a:r>
          </a:p>
          <a:p>
            <a:pPr lvl="1"/>
            <a:r>
              <a:rPr lang="en-AU" sz="2000" dirty="0"/>
              <a:t>Flow.</a:t>
            </a:r>
          </a:p>
          <a:p>
            <a:pPr lvl="1"/>
            <a:r>
              <a:rPr lang="en-AU" sz="2000" dirty="0"/>
              <a:t>Gratitude.</a:t>
            </a:r>
          </a:p>
          <a:p>
            <a:pPr lvl="1"/>
            <a:r>
              <a:rPr lang="en-AU" sz="2000" dirty="0"/>
              <a:t>Purpose and meaning.</a:t>
            </a:r>
          </a:p>
          <a:p>
            <a:pPr lvl="1"/>
            <a:endParaRPr lang="en-AU" sz="2000" dirty="0"/>
          </a:p>
          <a:p>
            <a:pPr lvl="1"/>
            <a:r>
              <a:rPr lang="en-AU" sz="2000" dirty="0"/>
              <a:t>Optimism.</a:t>
            </a:r>
          </a:p>
          <a:p>
            <a:pPr lvl="1"/>
            <a:r>
              <a:rPr lang="en-AU" sz="2000" dirty="0"/>
              <a:t>Forgiveness. </a:t>
            </a:r>
          </a:p>
          <a:p>
            <a:pPr lvl="1"/>
            <a:r>
              <a:rPr lang="en-AU" sz="2000" dirty="0"/>
              <a:t>Kindness.</a:t>
            </a:r>
          </a:p>
          <a:p>
            <a:pPr lvl="1"/>
            <a:r>
              <a:rPr lang="en-AU" sz="2000" dirty="0"/>
              <a:t>Mindfulness.</a:t>
            </a:r>
          </a:p>
          <a:p>
            <a:pPr lvl="1"/>
            <a:r>
              <a:rPr lang="en-AU" sz="2000" dirty="0"/>
              <a:t>Compassion.</a:t>
            </a:r>
          </a:p>
          <a:p>
            <a:pPr marL="0" indent="0">
              <a:buFont typeface="Arial" pitchFamily="34" charset="0"/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74524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1333</Words>
  <Application>Microsoft Office PowerPoint</Application>
  <PresentationFormat>On-screen Show (16:9)</PresentationFormat>
  <Paragraphs>170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Dr Aaron Jarden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idea</vt:lpstr>
      <vt:lpstr>Two ideas</vt:lpstr>
      <vt:lpstr>Terms</vt:lpstr>
      <vt:lpstr>Terms</vt:lpstr>
      <vt:lpstr>The science</vt:lpstr>
      <vt:lpstr>Terms</vt:lpstr>
      <vt:lpstr>The context</vt:lpstr>
      <vt:lpstr>The scale</vt:lpstr>
      <vt:lpstr>The scale</vt:lpstr>
      <vt:lpstr>PowerPoint Presentation</vt:lpstr>
      <vt:lpstr>Simplifying and wellbeing</vt:lpstr>
      <vt:lpstr>Simplifying and wellbeing</vt:lpstr>
      <vt:lpstr>Simplifying and wellbeing</vt:lpstr>
      <vt:lpstr>Simplifying and wellbeing</vt:lpstr>
      <vt:lpstr>Simplifying and wellbeing</vt:lpstr>
      <vt:lpstr>Simplifying and wellbeing</vt:lpstr>
      <vt:lpstr>Simplifying and wellbeing</vt:lpstr>
      <vt:lpstr>Simplifying and wellbeing</vt:lpstr>
      <vt:lpstr>How to simplify</vt:lpstr>
      <vt:lpstr>How to simplify</vt:lpstr>
      <vt:lpstr>How to simplify</vt:lpstr>
      <vt:lpstr>Knowledge gaps</vt:lpstr>
      <vt:lpstr>Knowledge gaps</vt:lpstr>
      <vt:lpstr>Knowledge gaps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 Aaron Jarden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erica</dc:creator>
  <cp:lastModifiedBy>reviewer</cp:lastModifiedBy>
  <cp:revision>45</cp:revision>
  <dcterms:created xsi:type="dcterms:W3CDTF">2015-04-19T23:11:22Z</dcterms:created>
  <dcterms:modified xsi:type="dcterms:W3CDTF">2017-06-20T09:55:42Z</dcterms:modified>
</cp:coreProperties>
</file>