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73" r:id="rId3"/>
    <p:sldId id="264" r:id="rId4"/>
    <p:sldId id="275" r:id="rId5"/>
    <p:sldId id="257" r:id="rId6"/>
    <p:sldId id="262" r:id="rId7"/>
    <p:sldId id="258" r:id="rId8"/>
    <p:sldId id="269" r:id="rId9"/>
    <p:sldId id="276" r:id="rId10"/>
    <p:sldId id="266" r:id="rId11"/>
    <p:sldId id="271" r:id="rId12"/>
    <p:sldId id="278" r:id="rId13"/>
    <p:sldId id="279" r:id="rId14"/>
    <p:sldId id="268" r:id="rId15"/>
    <p:sldId id="265"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3" autoAdjust="0"/>
    <p:restoredTop sz="86068" autoAdjust="0"/>
  </p:normalViewPr>
  <p:slideViewPr>
    <p:cSldViewPr snapToGrid="0">
      <p:cViewPr varScale="1">
        <p:scale>
          <a:sx n="110" d="100"/>
          <a:sy n="110" d="100"/>
        </p:scale>
        <p:origin x="43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22F08C-6AFF-40CC-84B4-5C58AE698E26}" type="datetimeFigureOut">
              <a:rPr lang="en-NZ" smtClean="0"/>
              <a:t>5/07/2014</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27C0E2-BA58-429C-BE0B-F053C59D9C7E}" type="slidenum">
              <a:rPr lang="en-NZ" smtClean="0"/>
              <a:t>‹#›</a:t>
            </a:fld>
            <a:endParaRPr lang="en-NZ"/>
          </a:p>
        </p:txBody>
      </p:sp>
    </p:spTree>
    <p:extLst>
      <p:ext uri="{BB962C8B-B14F-4D97-AF65-F5344CB8AC3E}">
        <p14:creationId xmlns:p14="http://schemas.microsoft.com/office/powerpoint/2010/main" val="1215635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v"/>
            </a:pPr>
            <a:r>
              <a:rPr lang="en-NZ" sz="1200" dirty="0" smtClean="0"/>
              <a:t>Use simple and effective wellbeing boosts</a:t>
            </a:r>
          </a:p>
          <a:p>
            <a:pPr>
              <a:buFont typeface="Wingdings" panose="05000000000000000000" pitchFamily="2" charset="2"/>
              <a:buChar char="v"/>
            </a:pPr>
            <a:r>
              <a:rPr lang="en-NZ" sz="1200" dirty="0" smtClean="0"/>
              <a:t>Add a dose of science and gather better data to inform your own personal change – quantify your reflections</a:t>
            </a:r>
          </a:p>
          <a:p>
            <a:endParaRPr lang="en-NZ" dirty="0"/>
          </a:p>
        </p:txBody>
      </p:sp>
      <p:sp>
        <p:nvSpPr>
          <p:cNvPr id="4" name="Slide Number Placeholder 3"/>
          <p:cNvSpPr>
            <a:spLocks noGrp="1"/>
          </p:cNvSpPr>
          <p:nvPr>
            <p:ph type="sldNum" sz="quarter" idx="10"/>
          </p:nvPr>
        </p:nvSpPr>
        <p:spPr/>
        <p:txBody>
          <a:bodyPr/>
          <a:lstStyle/>
          <a:p>
            <a:fld id="{E227C0E2-BA58-429C-BE0B-F053C59D9C7E}" type="slidenum">
              <a:rPr lang="en-NZ" smtClean="0"/>
              <a:t>15</a:t>
            </a:fld>
            <a:endParaRPr lang="en-NZ"/>
          </a:p>
        </p:txBody>
      </p:sp>
    </p:spTree>
    <p:extLst>
      <p:ext uri="{BB962C8B-B14F-4D97-AF65-F5344CB8AC3E}">
        <p14:creationId xmlns:p14="http://schemas.microsoft.com/office/powerpoint/2010/main" val="34494245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7/5/2014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7/5/2014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7/5/2014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7/5/2014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7/5/2014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7/5/2014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7/5/2014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7/5/2014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7/5/2014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7/5/2014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7/5/2014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7/5/2014</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923330"/>
          </a:xfrm>
          <a:prstGeom prst="rect">
            <a:avLst/>
          </a:prstGeom>
          <a:solidFill>
            <a:schemeClr val="bg1"/>
          </a:solidFill>
        </p:spPr>
        <p:txBody>
          <a:bodyPr wrap="square" rtlCol="0">
            <a:spAutoFit/>
          </a:bodyPr>
          <a:lstStyle/>
          <a:p>
            <a:pPr algn="ctr"/>
            <a:endParaRPr lang="en-NZ" dirty="0" smtClean="0"/>
          </a:p>
          <a:p>
            <a:pPr algn="ctr"/>
            <a:r>
              <a:rPr lang="en-NZ" dirty="0" smtClean="0">
                <a:solidFill>
                  <a:srgbClr val="FF0000"/>
                </a:solidFill>
              </a:rPr>
              <a:t>Dr Aaron Jarden</a:t>
            </a:r>
          </a:p>
          <a:p>
            <a:endParaRPr lang="en-NZ" dirty="0"/>
          </a:p>
        </p:txBody>
      </p:sp>
      <p:sp>
        <p:nvSpPr>
          <p:cNvPr id="2" name="Title 1"/>
          <p:cNvSpPr>
            <a:spLocks noGrp="1"/>
          </p:cNvSpPr>
          <p:nvPr>
            <p:ph type="ctrTitle"/>
          </p:nvPr>
        </p:nvSpPr>
        <p:spPr/>
        <p:txBody>
          <a:bodyPr>
            <a:normAutofit/>
          </a:bodyPr>
          <a:lstStyle/>
          <a:p>
            <a:pPr algn="ctr"/>
            <a:r>
              <a:rPr lang="en-NZ" sz="3600" dirty="0" smtClean="0"/>
              <a:t>Healthy living: wellbeing at work and in life</a:t>
            </a:r>
            <a:endParaRPr lang="en-NZ" sz="3600" dirty="0"/>
          </a:p>
        </p:txBody>
      </p:sp>
      <p:sp>
        <p:nvSpPr>
          <p:cNvPr id="3" name="Subtitle 2"/>
          <p:cNvSpPr>
            <a:spLocks noGrp="1"/>
          </p:cNvSpPr>
          <p:nvPr>
            <p:ph type="subTitle" idx="1"/>
          </p:nvPr>
        </p:nvSpPr>
        <p:spPr/>
        <p:txBody>
          <a:bodyPr/>
          <a:lstStyle/>
          <a:p>
            <a:r>
              <a:rPr lang="en-NZ" dirty="0" smtClean="0"/>
              <a:t> </a:t>
            </a:r>
            <a:endParaRPr lang="en-NZ"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459140" y="5117163"/>
            <a:ext cx="1148987" cy="1148987"/>
          </a:xfrm>
          <a:prstGeom prst="rect">
            <a:avLst/>
          </a:prstGeom>
        </p:spPr>
      </p:pic>
      <p:sp>
        <p:nvSpPr>
          <p:cNvPr id="6" name="TextBox 5"/>
          <p:cNvSpPr txBox="1"/>
          <p:nvPr/>
        </p:nvSpPr>
        <p:spPr>
          <a:xfrm>
            <a:off x="1735182" y="2295402"/>
            <a:ext cx="8721635" cy="646331"/>
          </a:xfrm>
          <a:prstGeom prst="rect">
            <a:avLst/>
          </a:prstGeom>
          <a:solidFill>
            <a:schemeClr val="bg1"/>
          </a:solidFill>
        </p:spPr>
        <p:txBody>
          <a:bodyPr wrap="square" rtlCol="0">
            <a:spAutoFit/>
          </a:bodyPr>
          <a:lstStyle/>
          <a:p>
            <a:r>
              <a:rPr lang="en-NZ" sz="3600" i="1" dirty="0">
                <a:solidFill>
                  <a:srgbClr val="0070C0"/>
                </a:solidFill>
              </a:rPr>
              <a:t>Annual Universities Finance Officers' Conference</a:t>
            </a:r>
          </a:p>
        </p:txBody>
      </p:sp>
    </p:spTree>
    <p:extLst>
      <p:ext uri="{BB962C8B-B14F-4D97-AF65-F5344CB8AC3E}">
        <p14:creationId xmlns:p14="http://schemas.microsoft.com/office/powerpoint/2010/main" val="24298286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Savour your experiences</a:t>
            </a:r>
            <a:endParaRPr lang="en-NZ"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v"/>
            </a:pPr>
            <a:r>
              <a:rPr lang="en-NZ" dirty="0" smtClean="0"/>
              <a:t>Savouring </a:t>
            </a:r>
            <a:r>
              <a:rPr lang="en-NZ" dirty="0"/>
              <a:t>involves being “in </a:t>
            </a:r>
            <a:r>
              <a:rPr lang="en-NZ" dirty="0" smtClean="0"/>
              <a:t>the moment</a:t>
            </a:r>
            <a:r>
              <a:rPr lang="en-NZ" dirty="0"/>
              <a:t>” and “taking in” all that an experience has to offer. </a:t>
            </a:r>
            <a:r>
              <a:rPr lang="en-NZ" dirty="0" smtClean="0"/>
              <a:t>Think of it as wringing the pleasure juice out of life by giving </a:t>
            </a:r>
            <a:r>
              <a:rPr lang="en-NZ" dirty="0"/>
              <a:t>attention to the </a:t>
            </a:r>
            <a:r>
              <a:rPr lang="en-NZ" dirty="0" smtClean="0"/>
              <a:t>pleasures </a:t>
            </a:r>
            <a:r>
              <a:rPr lang="en-NZ" dirty="0"/>
              <a:t>of the </a:t>
            </a:r>
            <a:r>
              <a:rPr lang="en-NZ" dirty="0" smtClean="0"/>
              <a:t>moment.</a:t>
            </a:r>
            <a:endParaRPr lang="en-NZ" dirty="0"/>
          </a:p>
          <a:p>
            <a:pPr>
              <a:buFont typeface="Wingdings" panose="05000000000000000000" pitchFamily="2" charset="2"/>
              <a:buChar char="v"/>
            </a:pPr>
            <a:r>
              <a:rPr lang="en-NZ" dirty="0" smtClean="0"/>
              <a:t>Savouring </a:t>
            </a:r>
            <a:r>
              <a:rPr lang="en-NZ" dirty="0"/>
              <a:t>can </a:t>
            </a:r>
            <a:r>
              <a:rPr lang="en-NZ" dirty="0" smtClean="0"/>
              <a:t>be used </a:t>
            </a:r>
            <a:r>
              <a:rPr lang="en-NZ" dirty="0"/>
              <a:t>in a wide variety of circumstances – one can </a:t>
            </a:r>
            <a:r>
              <a:rPr lang="en-NZ" dirty="0" smtClean="0"/>
              <a:t>savour </a:t>
            </a:r>
            <a:r>
              <a:rPr lang="en-NZ" dirty="0"/>
              <a:t>a sensory </a:t>
            </a:r>
            <a:r>
              <a:rPr lang="en-NZ" dirty="0" smtClean="0"/>
              <a:t>experience, a </a:t>
            </a:r>
            <a:r>
              <a:rPr lang="en-NZ" dirty="0"/>
              <a:t>social </a:t>
            </a:r>
            <a:r>
              <a:rPr lang="en-NZ" dirty="0" smtClean="0"/>
              <a:t>experience, </a:t>
            </a:r>
            <a:r>
              <a:rPr lang="en-NZ" dirty="0"/>
              <a:t>a feeling, or even a memory</a:t>
            </a:r>
            <a:r>
              <a:rPr lang="en-NZ" dirty="0" smtClean="0"/>
              <a:t>.</a:t>
            </a:r>
          </a:p>
          <a:p>
            <a:pPr>
              <a:buFont typeface="Wingdings" panose="05000000000000000000" pitchFamily="2" charset="2"/>
              <a:buChar char="v"/>
            </a:pPr>
            <a:r>
              <a:rPr lang="en-NZ" dirty="0" smtClean="0"/>
              <a:t>There are ten different types of savouring </a:t>
            </a:r>
            <a:r>
              <a:rPr lang="en-NZ" dirty="0"/>
              <a:t>strategies </a:t>
            </a:r>
            <a:r>
              <a:rPr lang="en-NZ" dirty="0" smtClean="0"/>
              <a:t>- sharing </a:t>
            </a:r>
            <a:r>
              <a:rPr lang="en-NZ" dirty="0"/>
              <a:t>with others, memory building, self-congratulation, sensory-perceptual sharpening, comparing, absorption, </a:t>
            </a:r>
            <a:r>
              <a:rPr lang="en-NZ" dirty="0" smtClean="0"/>
              <a:t>behavioural </a:t>
            </a:r>
            <a:r>
              <a:rPr lang="en-NZ" dirty="0"/>
              <a:t>expression, temporal awareness, counting blessings, and kill-joy </a:t>
            </a:r>
            <a:r>
              <a:rPr lang="en-NZ" dirty="0" smtClean="0"/>
              <a:t>thinking.</a:t>
            </a:r>
          </a:p>
          <a:p>
            <a:pPr>
              <a:buFont typeface="Wingdings" panose="05000000000000000000" pitchFamily="2" charset="2"/>
              <a:buChar char="v"/>
            </a:pPr>
            <a:r>
              <a:rPr lang="en-NZ" dirty="0" smtClean="0"/>
              <a:t>We are going to try a combo of “sensory-perceptual sharpening” and “absorption”.</a:t>
            </a:r>
          </a:p>
        </p:txBody>
      </p:sp>
    </p:spTree>
    <p:extLst>
      <p:ext uri="{BB962C8B-B14F-4D97-AF65-F5344CB8AC3E}">
        <p14:creationId xmlns:p14="http://schemas.microsoft.com/office/powerpoint/2010/main" val="28502553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Savour your experiences</a:t>
            </a:r>
            <a:endParaRPr lang="en-NZ" dirty="0"/>
          </a:p>
        </p:txBody>
      </p:sp>
      <p:sp>
        <p:nvSpPr>
          <p:cNvPr id="3" name="Content Placeholder 2"/>
          <p:cNvSpPr>
            <a:spLocks noGrp="1"/>
          </p:cNvSpPr>
          <p:nvPr>
            <p:ph idx="1"/>
          </p:nvPr>
        </p:nvSpPr>
        <p:spPr/>
        <p:txBody>
          <a:bodyPr>
            <a:noAutofit/>
          </a:bodyPr>
          <a:lstStyle/>
          <a:p>
            <a:pPr marL="263525" indent="-263525">
              <a:buFont typeface="Wingdings" panose="05000000000000000000" pitchFamily="2" charset="2"/>
              <a:buChar char="v"/>
            </a:pPr>
            <a:r>
              <a:rPr lang="en-NZ" sz="1600" u="sng" dirty="0" smtClean="0"/>
              <a:t>Step </a:t>
            </a:r>
            <a:r>
              <a:rPr lang="en-NZ" sz="1600" u="sng" dirty="0"/>
              <a:t>1</a:t>
            </a:r>
            <a:r>
              <a:rPr lang="en-NZ" sz="1600" dirty="0"/>
              <a:t>: get another </a:t>
            </a:r>
            <a:r>
              <a:rPr lang="en-NZ" sz="1600" dirty="0" smtClean="0"/>
              <a:t>almond.</a:t>
            </a:r>
          </a:p>
          <a:p>
            <a:pPr marL="263525" indent="-263525">
              <a:buFont typeface="Wingdings" panose="05000000000000000000" pitchFamily="2" charset="2"/>
              <a:buChar char="v"/>
            </a:pPr>
            <a:r>
              <a:rPr lang="en-NZ" sz="1600" u="sng" dirty="0" smtClean="0"/>
              <a:t>Step 2</a:t>
            </a:r>
            <a:r>
              <a:rPr lang="en-NZ" sz="1600" dirty="0" smtClean="0"/>
              <a:t>: Take a close </a:t>
            </a:r>
            <a:r>
              <a:rPr lang="en-NZ" sz="1600" b="1" dirty="0" smtClean="0"/>
              <a:t>look</a:t>
            </a:r>
            <a:r>
              <a:rPr lang="en-NZ" sz="1600" dirty="0" smtClean="0"/>
              <a:t> at it – inspect it, examine it! What does it look like? Is it symmetrical? </a:t>
            </a:r>
          </a:p>
          <a:p>
            <a:pPr marL="263525" indent="-263525">
              <a:buFont typeface="Wingdings" panose="05000000000000000000" pitchFamily="2" charset="2"/>
              <a:buChar char="v"/>
            </a:pPr>
            <a:r>
              <a:rPr lang="en-NZ" sz="1600" u="sng" dirty="0" smtClean="0"/>
              <a:t>Step 3</a:t>
            </a:r>
            <a:r>
              <a:rPr lang="en-NZ" sz="1600" dirty="0" smtClean="0"/>
              <a:t>: Close your eyes for the rest of this experience and </a:t>
            </a:r>
            <a:r>
              <a:rPr lang="en-NZ" sz="1600" b="1" dirty="0" smtClean="0"/>
              <a:t>feel it in your hand </a:t>
            </a:r>
            <a:r>
              <a:rPr lang="en-NZ" sz="1600" dirty="0" smtClean="0"/>
              <a:t>– what does the texture feel like?</a:t>
            </a:r>
          </a:p>
          <a:p>
            <a:pPr marL="263525" indent="-263525">
              <a:buFont typeface="Wingdings" panose="05000000000000000000" pitchFamily="2" charset="2"/>
              <a:buChar char="v"/>
            </a:pPr>
            <a:r>
              <a:rPr lang="en-NZ" sz="1600" u="sng" dirty="0" smtClean="0"/>
              <a:t>Step 4</a:t>
            </a:r>
            <a:r>
              <a:rPr lang="en-NZ" sz="1600" dirty="0" smtClean="0"/>
              <a:t>: </a:t>
            </a:r>
            <a:r>
              <a:rPr lang="en-NZ" sz="1600" b="1" dirty="0" smtClean="0"/>
              <a:t>Smell</a:t>
            </a:r>
            <a:r>
              <a:rPr lang="en-NZ" sz="1600" dirty="0" smtClean="0"/>
              <a:t> it. What does it smell like? </a:t>
            </a:r>
          </a:p>
          <a:p>
            <a:pPr marL="263525" indent="-263525">
              <a:buFont typeface="Wingdings" panose="05000000000000000000" pitchFamily="2" charset="2"/>
              <a:buChar char="v"/>
            </a:pPr>
            <a:r>
              <a:rPr lang="en-NZ" sz="1600" u="sng" dirty="0" smtClean="0"/>
              <a:t>Step 5</a:t>
            </a:r>
            <a:r>
              <a:rPr lang="en-NZ" sz="1600" dirty="0" smtClean="0"/>
              <a:t>: Put </a:t>
            </a:r>
            <a:r>
              <a:rPr lang="en-NZ" sz="1600" dirty="0"/>
              <a:t>the </a:t>
            </a:r>
            <a:r>
              <a:rPr lang="en-NZ" sz="1600" dirty="0" smtClean="0"/>
              <a:t>almond into </a:t>
            </a:r>
            <a:r>
              <a:rPr lang="en-NZ" sz="1600" dirty="0"/>
              <a:t>your mouth but do not bite </a:t>
            </a:r>
            <a:r>
              <a:rPr lang="en-NZ" sz="1600" dirty="0" smtClean="0"/>
              <a:t>or suck it – just let it rest on your tongue. </a:t>
            </a:r>
            <a:r>
              <a:rPr lang="en-NZ" sz="1600" b="1" dirty="0" smtClean="0"/>
              <a:t>Explore </a:t>
            </a:r>
            <a:r>
              <a:rPr lang="en-NZ" sz="1600" b="1" dirty="0"/>
              <a:t>the </a:t>
            </a:r>
            <a:r>
              <a:rPr lang="en-NZ" sz="1600" b="1" dirty="0" smtClean="0"/>
              <a:t>almond with </a:t>
            </a:r>
            <a:r>
              <a:rPr lang="en-NZ" sz="1600" b="1" dirty="0"/>
              <a:t>your tongue and teeth</a:t>
            </a:r>
            <a:r>
              <a:rPr lang="en-NZ" sz="1600" dirty="0"/>
              <a:t>, noticing as much as you can. </a:t>
            </a:r>
          </a:p>
          <a:p>
            <a:pPr marL="263525" indent="-263525">
              <a:buFont typeface="Wingdings" panose="05000000000000000000" pitchFamily="2" charset="2"/>
              <a:buChar char="v"/>
            </a:pPr>
            <a:r>
              <a:rPr lang="en-NZ" sz="1600" u="sng" dirty="0" smtClean="0"/>
              <a:t>Step 6</a:t>
            </a:r>
            <a:r>
              <a:rPr lang="en-NZ" sz="1600" dirty="0" smtClean="0"/>
              <a:t>: </a:t>
            </a:r>
            <a:r>
              <a:rPr lang="en-NZ" sz="1600" b="1" dirty="0" smtClean="0"/>
              <a:t>Bite slowly into it </a:t>
            </a:r>
            <a:r>
              <a:rPr lang="en-NZ" sz="1600" dirty="0" smtClean="0"/>
              <a:t>and focus on the taste. Swirl the contents of the almond around in your mouth.</a:t>
            </a:r>
          </a:p>
          <a:p>
            <a:pPr marL="263525" indent="-263525">
              <a:buFont typeface="Wingdings" panose="05000000000000000000" pitchFamily="2" charset="2"/>
              <a:buChar char="v"/>
            </a:pPr>
            <a:r>
              <a:rPr lang="en-NZ" sz="1600" u="sng" dirty="0" smtClean="0"/>
              <a:t>Step 7</a:t>
            </a:r>
            <a:r>
              <a:rPr lang="en-NZ" sz="1600" dirty="0" smtClean="0"/>
              <a:t>: </a:t>
            </a:r>
            <a:r>
              <a:rPr lang="en-NZ" sz="1600" b="1" dirty="0" smtClean="0"/>
              <a:t>Swallow</a:t>
            </a:r>
            <a:r>
              <a:rPr lang="en-NZ" sz="1600" dirty="0" smtClean="0"/>
              <a:t> </a:t>
            </a:r>
            <a:r>
              <a:rPr lang="en-NZ" sz="1600" dirty="0"/>
              <a:t>the almond </a:t>
            </a:r>
            <a:r>
              <a:rPr lang="en-NZ" sz="1600" dirty="0" smtClean="0"/>
              <a:t>and </a:t>
            </a:r>
            <a:r>
              <a:rPr lang="en-NZ" sz="1600" b="1" dirty="0"/>
              <a:t>open your eyes</a:t>
            </a:r>
            <a:r>
              <a:rPr lang="en-NZ" sz="1600" dirty="0" smtClean="0"/>
              <a:t>.</a:t>
            </a:r>
            <a:endParaRPr lang="en-NZ" sz="1600" b="1" dirty="0"/>
          </a:p>
          <a:p>
            <a:r>
              <a:rPr lang="en-NZ" sz="1600" dirty="0" smtClean="0">
                <a:solidFill>
                  <a:srgbClr val="00B0F0"/>
                </a:solidFill>
              </a:rPr>
              <a:t>Was it easy to stay focused as you tapped your senses and became absorbed in the sensory experience</a:t>
            </a:r>
            <a:r>
              <a:rPr lang="en-NZ" sz="1600" dirty="0" smtClean="0"/>
              <a:t>?</a:t>
            </a:r>
          </a:p>
          <a:p>
            <a:r>
              <a:rPr lang="en-NZ" sz="1600" dirty="0">
                <a:solidFill>
                  <a:srgbClr val="00B0F0"/>
                </a:solidFill>
              </a:rPr>
              <a:t>What was it like to pay attention to each individual detail of the experience</a:t>
            </a:r>
            <a:r>
              <a:rPr lang="en-NZ" sz="1600" dirty="0" smtClean="0"/>
              <a:t>?</a:t>
            </a:r>
          </a:p>
          <a:p>
            <a:r>
              <a:rPr lang="en-NZ" sz="1600" dirty="0" smtClean="0">
                <a:solidFill>
                  <a:srgbClr val="00B0F0"/>
                </a:solidFill>
              </a:rPr>
              <a:t>Was this almond more enjoyable than the previous almond</a:t>
            </a:r>
            <a:r>
              <a:rPr lang="en-NZ" sz="1600" dirty="0" smtClean="0"/>
              <a:t>? </a:t>
            </a:r>
          </a:p>
        </p:txBody>
      </p:sp>
    </p:spTree>
    <p:extLst>
      <p:ext uri="{BB962C8B-B14F-4D97-AF65-F5344CB8AC3E}">
        <p14:creationId xmlns:p14="http://schemas.microsoft.com/office/powerpoint/2010/main" val="119951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Online wellbeing assessments </a:t>
            </a:r>
            <a:endParaRPr lang="en-NZ" dirty="0"/>
          </a:p>
        </p:txBody>
      </p:sp>
      <p:pic>
        <p:nvPicPr>
          <p:cNvPr id="3" name="Picture 2"/>
          <p:cNvPicPr>
            <a:picLocks noChangeAspect="1"/>
          </p:cNvPicPr>
          <p:nvPr/>
        </p:nvPicPr>
        <p:blipFill rotWithShape="1">
          <a:blip r:embed="rId2"/>
          <a:srcRect l="18844" t="11570" r="17417" b="26449"/>
          <a:stretch/>
        </p:blipFill>
        <p:spPr>
          <a:xfrm>
            <a:off x="1552828" y="1830461"/>
            <a:ext cx="9191372" cy="5027539"/>
          </a:xfrm>
          <a:prstGeom prst="rect">
            <a:avLst/>
          </a:prstGeom>
        </p:spPr>
      </p:pic>
    </p:spTree>
    <p:extLst>
      <p:ext uri="{BB962C8B-B14F-4D97-AF65-F5344CB8AC3E}">
        <p14:creationId xmlns:p14="http://schemas.microsoft.com/office/powerpoint/2010/main" val="23793592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Relationships - communication </a:t>
            </a:r>
            <a:endParaRPr lang="en-NZ" dirty="0"/>
          </a:p>
        </p:txBody>
      </p:sp>
      <p:sp>
        <p:nvSpPr>
          <p:cNvPr id="6" name="Content Placeholder 2"/>
          <p:cNvSpPr txBox="1">
            <a:spLocks/>
          </p:cNvSpPr>
          <p:nvPr/>
        </p:nvSpPr>
        <p:spPr>
          <a:xfrm>
            <a:off x="1024128" y="2286000"/>
            <a:ext cx="9720073"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Font typeface="Wingdings" panose="05000000000000000000" pitchFamily="2" charset="2"/>
              <a:buChar char="v"/>
            </a:pPr>
            <a:r>
              <a:rPr lang="en-NZ" sz="1600" dirty="0" smtClean="0"/>
              <a:t>There </a:t>
            </a:r>
            <a:r>
              <a:rPr lang="en-NZ" sz="1600" dirty="0"/>
              <a:t>are essentially four ways of responding, and active constructive responding has been shown to build solid, strong and lasting relationships the best:</a:t>
            </a:r>
          </a:p>
          <a:p>
            <a:pPr marL="269875" indent="-182563" fontAlgn="base">
              <a:buFont typeface="Arial" panose="020B0604020202020204" pitchFamily="34" charset="0"/>
              <a:buChar char="•"/>
            </a:pPr>
            <a:r>
              <a:rPr lang="en-NZ" sz="1400" dirty="0" smtClean="0"/>
              <a:t>Active </a:t>
            </a:r>
            <a:r>
              <a:rPr lang="en-NZ" sz="1400" dirty="0"/>
              <a:t>Constructive Response </a:t>
            </a:r>
            <a:r>
              <a:rPr lang="en-NZ" sz="1400" dirty="0"/>
              <a:t>involves expressing enthusiastic positive </a:t>
            </a:r>
            <a:r>
              <a:rPr lang="en-NZ" sz="1400" dirty="0" smtClean="0"/>
              <a:t>support = </a:t>
            </a:r>
            <a:r>
              <a:rPr lang="en-NZ" sz="1400" dirty="0"/>
              <a:t>“That’s really great. Your wife will be pretty proud of you. I know how important that promotion was to you. We should go out and celebrate”. During such communication the person is maintaining eye contact and displaying positive emotion, such as laughing or smiling. </a:t>
            </a:r>
          </a:p>
          <a:p>
            <a:pPr marL="269875" indent="-182563" fontAlgn="base">
              <a:buFont typeface="Arial" panose="020B0604020202020204" pitchFamily="34" charset="0"/>
              <a:buChar char="•"/>
            </a:pPr>
            <a:r>
              <a:rPr lang="en-NZ" sz="1400" dirty="0" smtClean="0"/>
              <a:t>Active </a:t>
            </a:r>
            <a:r>
              <a:rPr lang="en-NZ" sz="1400" dirty="0"/>
              <a:t>Destructive Response </a:t>
            </a:r>
            <a:r>
              <a:rPr lang="en-NZ" sz="1400" dirty="0"/>
              <a:t>involves expressing a derogatory or critical </a:t>
            </a:r>
            <a:r>
              <a:rPr lang="en-NZ" sz="1400" dirty="0" smtClean="0"/>
              <a:t>response = </a:t>
            </a:r>
            <a:r>
              <a:rPr lang="en-NZ" sz="1400" dirty="0"/>
              <a:t>“That sounds like a lot of responsibility to take on. There will probably be more stress involved in the new position and potentially longer hours at the office”. The person is displaying negative emotions, such as frowning or anxiety. </a:t>
            </a:r>
          </a:p>
          <a:p>
            <a:pPr marL="269875" indent="-182563" fontAlgn="base">
              <a:buFont typeface="Arial" panose="020B0604020202020204" pitchFamily="34" charset="0"/>
              <a:buChar char="•"/>
            </a:pPr>
            <a:r>
              <a:rPr lang="en-NZ" sz="1400" dirty="0" smtClean="0"/>
              <a:t>Passive </a:t>
            </a:r>
            <a:r>
              <a:rPr lang="en-NZ" sz="1400" dirty="0"/>
              <a:t>Constructive Response </a:t>
            </a:r>
            <a:r>
              <a:rPr lang="en-NZ" sz="1400" dirty="0"/>
              <a:t>involves showing benign </a:t>
            </a:r>
            <a:r>
              <a:rPr lang="en-NZ" sz="1400" dirty="0" smtClean="0"/>
              <a:t>disinterest = </a:t>
            </a:r>
            <a:r>
              <a:rPr lang="en-NZ" sz="1400" dirty="0"/>
              <a:t>“That’s good news”. The person is displaying little nonverbal communication. </a:t>
            </a:r>
          </a:p>
          <a:p>
            <a:pPr marL="269875" indent="-182563" fontAlgn="base">
              <a:buFont typeface="Arial" panose="020B0604020202020204" pitchFamily="34" charset="0"/>
              <a:buChar char="•"/>
            </a:pPr>
            <a:r>
              <a:rPr lang="en-NZ" sz="1400" dirty="0" smtClean="0"/>
              <a:t>Passive </a:t>
            </a:r>
            <a:r>
              <a:rPr lang="en-NZ" sz="1400" dirty="0"/>
              <a:t>Destructive Response </a:t>
            </a:r>
            <a:r>
              <a:rPr lang="en-NZ" sz="1400" dirty="0"/>
              <a:t>involves distancing or failing to </a:t>
            </a:r>
            <a:r>
              <a:rPr lang="en-NZ" sz="1400" dirty="0" smtClean="0"/>
              <a:t>respond = </a:t>
            </a:r>
            <a:r>
              <a:rPr lang="en-NZ" sz="1400" dirty="0"/>
              <a:t>“What are we doing Friday afternoon? The person does not acknowledge the good news, is not in eye contact, and may be turning away or leaving the room. </a:t>
            </a:r>
            <a:endParaRPr lang="en-NZ" sz="1400" dirty="0" smtClean="0"/>
          </a:p>
          <a:p>
            <a:pPr fontAlgn="base">
              <a:buFont typeface="Wingdings" panose="05000000000000000000" pitchFamily="2" charset="2"/>
              <a:buChar char="v"/>
            </a:pPr>
            <a:r>
              <a:rPr lang="en-NZ" sz="1600" dirty="0"/>
              <a:t>U</a:t>
            </a:r>
            <a:r>
              <a:rPr lang="en-NZ" sz="1600" dirty="0" smtClean="0"/>
              <a:t>sing </a:t>
            </a:r>
            <a:r>
              <a:rPr lang="en-NZ" sz="1600" dirty="0"/>
              <a:t>active constructive responding is a good way to convey understanding, validation and caring, and to increase the wellbeing of your existing friends, as well as to make new friends and to encourage closer, more trusting relationships with </a:t>
            </a:r>
            <a:r>
              <a:rPr lang="en-NZ" sz="1600" dirty="0" smtClean="0"/>
              <a:t>them.</a:t>
            </a:r>
            <a:endParaRPr lang="en-NZ" sz="1600" dirty="0"/>
          </a:p>
          <a:p>
            <a:pPr>
              <a:buFont typeface="Wingdings" panose="05000000000000000000" pitchFamily="2" charset="2"/>
              <a:buChar char="v"/>
            </a:pPr>
            <a:endParaRPr lang="en-NZ" sz="1600" u="sng" dirty="0"/>
          </a:p>
          <a:p>
            <a:pPr>
              <a:buFont typeface="Wingdings" panose="05000000000000000000" pitchFamily="2" charset="2"/>
              <a:buChar char="v"/>
            </a:pPr>
            <a:endParaRPr lang="en-NZ" sz="1600" dirty="0" smtClean="0"/>
          </a:p>
        </p:txBody>
      </p:sp>
    </p:spTree>
    <p:extLst>
      <p:ext uri="{BB962C8B-B14F-4D97-AF65-F5344CB8AC3E}">
        <p14:creationId xmlns:p14="http://schemas.microsoft.com/office/powerpoint/2010/main" val="33383203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Peak-end theory</a:t>
            </a:r>
            <a:endParaRPr lang="en-NZ" dirty="0"/>
          </a:p>
        </p:txBody>
      </p:sp>
      <p:sp>
        <p:nvSpPr>
          <p:cNvPr id="3" name="Content Placeholder 2"/>
          <p:cNvSpPr>
            <a:spLocks noGrp="1"/>
          </p:cNvSpPr>
          <p:nvPr>
            <p:ph idx="1"/>
          </p:nvPr>
        </p:nvSpPr>
        <p:spPr/>
        <p:txBody>
          <a:bodyPr/>
          <a:lstStyle/>
          <a:p>
            <a:pPr>
              <a:buFont typeface="Wingdings" panose="05000000000000000000" pitchFamily="2" charset="2"/>
              <a:buChar char="v"/>
            </a:pPr>
            <a:r>
              <a:rPr lang="en-NZ" dirty="0" smtClean="0"/>
              <a:t>Peak-end </a:t>
            </a:r>
            <a:r>
              <a:rPr lang="en-NZ" dirty="0"/>
              <a:t>theory states that people’s judgments of their overall experience (like of this 6</a:t>
            </a:r>
            <a:r>
              <a:rPr lang="en-NZ" dirty="0" smtClean="0"/>
              <a:t>0 minute talk</a:t>
            </a:r>
            <a:r>
              <a:rPr lang="en-NZ" dirty="0"/>
              <a:t>) is greatly influenced by the peak of their experience, and how it ends. </a:t>
            </a:r>
            <a:endParaRPr lang="en-NZ" dirty="0" smtClean="0"/>
          </a:p>
          <a:p>
            <a:pPr>
              <a:buFont typeface="Wingdings" panose="05000000000000000000" pitchFamily="2" charset="2"/>
              <a:buChar char="v"/>
            </a:pPr>
            <a:r>
              <a:rPr lang="en-NZ" dirty="0" smtClean="0"/>
              <a:t>The research indicates that we judge our past experiences almost entirely on how they were </a:t>
            </a:r>
            <a:r>
              <a:rPr lang="en-NZ" b="1" dirty="0" smtClean="0"/>
              <a:t>at their peak </a:t>
            </a:r>
            <a:r>
              <a:rPr lang="en-NZ" dirty="0" smtClean="0"/>
              <a:t>and how they </a:t>
            </a:r>
            <a:r>
              <a:rPr lang="en-NZ" b="1" dirty="0" smtClean="0"/>
              <a:t>ended</a:t>
            </a:r>
            <a:r>
              <a:rPr lang="en-NZ" dirty="0" smtClean="0"/>
              <a:t>…</a:t>
            </a:r>
          </a:p>
          <a:p>
            <a:pPr>
              <a:buFont typeface="Wingdings" panose="05000000000000000000" pitchFamily="2" charset="2"/>
              <a:buChar char="v"/>
            </a:pPr>
            <a:r>
              <a:rPr lang="en-NZ" dirty="0" smtClean="0"/>
              <a:t>It has to do with our </a:t>
            </a:r>
            <a:r>
              <a:rPr lang="en-NZ" b="1" dirty="0" smtClean="0"/>
              <a:t>memory</a:t>
            </a:r>
            <a:r>
              <a:rPr lang="en-NZ" dirty="0" smtClean="0"/>
              <a:t> of </a:t>
            </a:r>
            <a:r>
              <a:rPr lang="en-NZ" b="1" dirty="0" smtClean="0"/>
              <a:t>experiences</a:t>
            </a:r>
          </a:p>
          <a:p>
            <a:pPr>
              <a:buFont typeface="Wingdings" panose="05000000000000000000" pitchFamily="2" charset="2"/>
              <a:buChar char="v"/>
            </a:pPr>
            <a:endParaRPr lang="en-NZ" dirty="0"/>
          </a:p>
          <a:p>
            <a:pPr>
              <a:buFont typeface="Wingdings" panose="05000000000000000000" pitchFamily="2" charset="2"/>
              <a:buChar char="v"/>
            </a:pPr>
            <a:endParaRPr lang="en-NZ" b="1" dirty="0" smtClean="0"/>
          </a:p>
        </p:txBody>
      </p:sp>
      <p:pic>
        <p:nvPicPr>
          <p:cNvPr id="4" name="Picture 2"/>
          <p:cNvPicPr>
            <a:picLocks noChangeAspect="1" noChangeArrowheads="1"/>
          </p:cNvPicPr>
          <p:nvPr/>
        </p:nvPicPr>
        <p:blipFill rotWithShape="1">
          <a:blip r:embed="rId2" cstate="print"/>
          <a:srcRect t="32517" r="26906" b="29282"/>
          <a:stretch/>
        </p:blipFill>
        <p:spPr bwMode="auto">
          <a:xfrm>
            <a:off x="4401899" y="4585063"/>
            <a:ext cx="4408999" cy="1633728"/>
          </a:xfrm>
          <a:prstGeom prst="rect">
            <a:avLst/>
          </a:prstGeom>
          <a:noFill/>
          <a:ln w="9525">
            <a:noFill/>
            <a:miter lim="800000"/>
            <a:headEnd/>
            <a:tailEnd/>
          </a:ln>
        </p:spPr>
      </p:pic>
    </p:spTree>
    <p:extLst>
      <p:ext uri="{BB962C8B-B14F-4D97-AF65-F5344CB8AC3E}">
        <p14:creationId xmlns:p14="http://schemas.microsoft.com/office/powerpoint/2010/main" val="27348451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 wellbeing overview</a:t>
            </a:r>
            <a:endParaRPr lang="en-NZ" dirty="0"/>
          </a:p>
        </p:txBody>
      </p:sp>
      <p:sp>
        <p:nvSpPr>
          <p:cNvPr id="3" name="Content Placeholder 2"/>
          <p:cNvSpPr>
            <a:spLocks noGrp="1"/>
          </p:cNvSpPr>
          <p:nvPr>
            <p:ph idx="1"/>
          </p:nvPr>
        </p:nvSpPr>
        <p:spPr>
          <a:xfrm>
            <a:off x="1024128" y="2084832"/>
            <a:ext cx="10375392" cy="4023360"/>
          </a:xfrm>
        </p:spPr>
        <p:txBody>
          <a:bodyPr numCol="2">
            <a:noAutofit/>
          </a:bodyPr>
          <a:lstStyle/>
          <a:p>
            <a:pPr>
              <a:buFont typeface="Wingdings" panose="05000000000000000000" pitchFamily="2" charset="2"/>
              <a:buChar char="v"/>
            </a:pPr>
            <a:r>
              <a:rPr lang="en-NZ" sz="1600" dirty="0" smtClean="0"/>
              <a:t>Invest time and effort in </a:t>
            </a:r>
            <a:r>
              <a:rPr lang="en-NZ" sz="1600" u="sng" dirty="0" smtClean="0"/>
              <a:t>family</a:t>
            </a:r>
            <a:r>
              <a:rPr lang="en-NZ" sz="1600" dirty="0" smtClean="0"/>
              <a:t> connections</a:t>
            </a:r>
          </a:p>
          <a:p>
            <a:pPr>
              <a:buFont typeface="Wingdings" panose="05000000000000000000" pitchFamily="2" charset="2"/>
              <a:buChar char="v"/>
            </a:pPr>
            <a:r>
              <a:rPr lang="en-NZ" sz="1600" dirty="0" smtClean="0"/>
              <a:t>We are social creatures so be enmeshed in a community of </a:t>
            </a:r>
            <a:r>
              <a:rPr lang="en-NZ" sz="1600" u="sng" dirty="0" smtClean="0"/>
              <a:t>friends</a:t>
            </a:r>
            <a:r>
              <a:rPr lang="en-NZ" sz="1600" dirty="0" smtClean="0"/>
              <a:t> - </a:t>
            </a:r>
            <a:r>
              <a:rPr lang="en-NZ" sz="1600" dirty="0"/>
              <a:t>deep and meaningful relationships </a:t>
            </a:r>
            <a:endParaRPr lang="en-NZ" sz="1600" u="sng" dirty="0" smtClean="0"/>
          </a:p>
          <a:p>
            <a:pPr>
              <a:buFont typeface="Wingdings" panose="05000000000000000000" pitchFamily="2" charset="2"/>
              <a:buChar char="v"/>
            </a:pPr>
            <a:r>
              <a:rPr lang="en-NZ" sz="1600" dirty="0" smtClean="0"/>
              <a:t>Know your </a:t>
            </a:r>
            <a:r>
              <a:rPr lang="en-NZ" sz="1600" u="sng" dirty="0" smtClean="0"/>
              <a:t>personal values </a:t>
            </a:r>
            <a:r>
              <a:rPr lang="en-NZ" sz="1600" dirty="0" smtClean="0"/>
              <a:t>and live by them. Similarly, know your purpose and what derives meaning for you </a:t>
            </a:r>
          </a:p>
          <a:p>
            <a:pPr>
              <a:buFont typeface="Wingdings" panose="05000000000000000000" pitchFamily="2" charset="2"/>
              <a:buChar char="v"/>
            </a:pPr>
            <a:r>
              <a:rPr lang="en-NZ" sz="1600" dirty="0" smtClean="0"/>
              <a:t>Know you personal </a:t>
            </a:r>
            <a:r>
              <a:rPr lang="en-NZ" sz="1600" u="sng" dirty="0" smtClean="0"/>
              <a:t>strengths</a:t>
            </a:r>
            <a:r>
              <a:rPr lang="en-NZ" sz="1600" dirty="0" smtClean="0"/>
              <a:t> and find ways to exercise them every day</a:t>
            </a:r>
          </a:p>
          <a:p>
            <a:pPr>
              <a:buFont typeface="Wingdings" panose="05000000000000000000" pitchFamily="2" charset="2"/>
              <a:buChar char="v"/>
            </a:pPr>
            <a:r>
              <a:rPr lang="en-NZ" sz="1600" dirty="0" smtClean="0"/>
              <a:t>Develop and </a:t>
            </a:r>
            <a:r>
              <a:rPr lang="en-NZ" sz="1600" u="sng" dirty="0" smtClean="0"/>
              <a:t>optimistic</a:t>
            </a:r>
            <a:r>
              <a:rPr lang="en-NZ" sz="1600" dirty="0" smtClean="0"/>
              <a:t> thinking style</a:t>
            </a:r>
          </a:p>
          <a:p>
            <a:pPr>
              <a:buFont typeface="Wingdings" panose="05000000000000000000" pitchFamily="2" charset="2"/>
              <a:buChar char="v"/>
            </a:pPr>
            <a:r>
              <a:rPr lang="en-NZ" sz="1600" dirty="0" smtClean="0"/>
              <a:t>Invest your money in </a:t>
            </a:r>
            <a:r>
              <a:rPr lang="en-NZ" sz="1600" u="sng" dirty="0" smtClean="0"/>
              <a:t>experiences</a:t>
            </a:r>
            <a:r>
              <a:rPr lang="en-NZ" sz="1600" dirty="0" smtClean="0"/>
              <a:t> rather than things</a:t>
            </a:r>
          </a:p>
          <a:p>
            <a:pPr>
              <a:buFont typeface="Wingdings" panose="05000000000000000000" pitchFamily="2" charset="2"/>
              <a:buChar char="v"/>
            </a:pPr>
            <a:r>
              <a:rPr lang="en-NZ" sz="1600" dirty="0" smtClean="0"/>
              <a:t>Be in </a:t>
            </a:r>
            <a:r>
              <a:rPr lang="en-NZ" sz="1600" u="sng" dirty="0" smtClean="0"/>
              <a:t>work</a:t>
            </a:r>
            <a:r>
              <a:rPr lang="en-NZ" sz="1600" dirty="0" smtClean="0"/>
              <a:t>, and work that you enjoy</a:t>
            </a:r>
          </a:p>
          <a:p>
            <a:pPr>
              <a:buFont typeface="Wingdings" panose="05000000000000000000" pitchFamily="2" charset="2"/>
              <a:buChar char="v"/>
            </a:pPr>
            <a:r>
              <a:rPr lang="en-NZ" sz="1600" dirty="0" smtClean="0"/>
              <a:t>Be </a:t>
            </a:r>
            <a:r>
              <a:rPr lang="en-NZ" sz="1600" u="sng" dirty="0" smtClean="0"/>
              <a:t>grateful</a:t>
            </a:r>
          </a:p>
          <a:p>
            <a:pPr>
              <a:buFont typeface="Wingdings" panose="05000000000000000000" pitchFamily="2" charset="2"/>
              <a:buChar char="v"/>
            </a:pPr>
            <a:endParaRPr lang="en-NZ" sz="1600" u="sng" dirty="0" smtClean="0"/>
          </a:p>
          <a:p>
            <a:pPr marL="0" indent="0">
              <a:buNone/>
            </a:pPr>
            <a:endParaRPr lang="en-NZ" sz="1600" u="sng" dirty="0" smtClean="0"/>
          </a:p>
          <a:p>
            <a:pPr>
              <a:buFont typeface="Wingdings" panose="05000000000000000000" pitchFamily="2" charset="2"/>
              <a:buChar char="v"/>
            </a:pPr>
            <a:r>
              <a:rPr lang="en-NZ" sz="1600" u="sng" dirty="0" smtClean="0"/>
              <a:t>Savour</a:t>
            </a:r>
            <a:r>
              <a:rPr lang="en-NZ" sz="1600" dirty="0" smtClean="0"/>
              <a:t> the now regularly – rather than the past or future</a:t>
            </a:r>
          </a:p>
          <a:p>
            <a:pPr>
              <a:buFont typeface="Wingdings" panose="05000000000000000000" pitchFamily="2" charset="2"/>
              <a:buChar char="v"/>
            </a:pPr>
            <a:r>
              <a:rPr lang="en-NZ" sz="1600" u="sng" dirty="0" smtClean="0"/>
              <a:t>Slow down </a:t>
            </a:r>
            <a:r>
              <a:rPr lang="en-NZ" sz="1600" dirty="0" smtClean="0"/>
              <a:t>– perhaps meditate?</a:t>
            </a:r>
          </a:p>
          <a:p>
            <a:pPr>
              <a:buFont typeface="Wingdings" panose="05000000000000000000" pitchFamily="2" charset="2"/>
              <a:buChar char="v"/>
            </a:pPr>
            <a:r>
              <a:rPr lang="en-NZ" sz="1600" dirty="0" smtClean="0"/>
              <a:t>Be </a:t>
            </a:r>
            <a:r>
              <a:rPr lang="en-NZ" sz="1600" u="sng" dirty="0" smtClean="0"/>
              <a:t>curious </a:t>
            </a:r>
          </a:p>
          <a:p>
            <a:pPr>
              <a:buFont typeface="Wingdings" panose="05000000000000000000" pitchFamily="2" charset="2"/>
              <a:buChar char="v"/>
            </a:pPr>
            <a:r>
              <a:rPr lang="en-NZ" sz="1600" dirty="0" smtClean="0"/>
              <a:t>Look after your </a:t>
            </a:r>
            <a:r>
              <a:rPr lang="en-NZ" sz="1600" u="sng" dirty="0" smtClean="0"/>
              <a:t>health</a:t>
            </a:r>
            <a:r>
              <a:rPr lang="en-NZ" sz="1600" dirty="0" smtClean="0"/>
              <a:t> (the below 5 can make approximately 14 years difference to your life expectancy - the quality of both your current life and those extra 14 years)</a:t>
            </a:r>
          </a:p>
          <a:p>
            <a:pPr marL="357188" lvl="1" indent="-228600">
              <a:buClr>
                <a:schemeClr val="accent4">
                  <a:lumMod val="60000"/>
                  <a:lumOff val="40000"/>
                </a:schemeClr>
              </a:buClr>
              <a:buSzPct val="70000"/>
              <a:buFont typeface="Wingdings" panose="05000000000000000000" pitchFamily="2" charset="2"/>
              <a:buChar char="v"/>
            </a:pPr>
            <a:r>
              <a:rPr lang="en-NZ" sz="1600" dirty="0" smtClean="0"/>
              <a:t>Eat real food – not too much, and mostly plants</a:t>
            </a:r>
          </a:p>
          <a:p>
            <a:pPr marL="357188" lvl="1" indent="-228600">
              <a:buClr>
                <a:schemeClr val="accent4">
                  <a:lumMod val="60000"/>
                  <a:lumOff val="40000"/>
                </a:schemeClr>
              </a:buClr>
              <a:buSzPct val="70000"/>
              <a:buFont typeface="Wingdings" panose="05000000000000000000" pitchFamily="2" charset="2"/>
              <a:buChar char="v"/>
            </a:pPr>
            <a:r>
              <a:rPr lang="en-NZ" sz="1600" dirty="0" smtClean="0"/>
              <a:t>Exercise regularly – and different types: aerobic, resistance, flexibility, balance</a:t>
            </a:r>
          </a:p>
          <a:p>
            <a:pPr marL="357188" lvl="1" indent="-228600">
              <a:buClr>
                <a:schemeClr val="accent4">
                  <a:lumMod val="60000"/>
                  <a:lumOff val="40000"/>
                </a:schemeClr>
              </a:buClr>
              <a:buSzPct val="70000"/>
              <a:buFont typeface="Wingdings" panose="05000000000000000000" pitchFamily="2" charset="2"/>
              <a:buChar char="v"/>
            </a:pPr>
            <a:r>
              <a:rPr lang="en-NZ" sz="1600" dirty="0" smtClean="0"/>
              <a:t>Drink alcohol in moderation</a:t>
            </a:r>
          </a:p>
          <a:p>
            <a:pPr marL="357188" lvl="1" indent="-228600">
              <a:buClr>
                <a:schemeClr val="accent4">
                  <a:lumMod val="60000"/>
                  <a:lumOff val="40000"/>
                </a:schemeClr>
              </a:buClr>
              <a:buSzPct val="70000"/>
              <a:buFont typeface="Wingdings" panose="05000000000000000000" pitchFamily="2" charset="2"/>
              <a:buChar char="v"/>
            </a:pPr>
            <a:r>
              <a:rPr lang="en-NZ" sz="1600" dirty="0" smtClean="0"/>
              <a:t>Don’t smoke</a:t>
            </a:r>
          </a:p>
          <a:p>
            <a:pPr marL="357188" lvl="1" indent="-228600">
              <a:buClr>
                <a:schemeClr val="accent4">
                  <a:lumMod val="60000"/>
                  <a:lumOff val="40000"/>
                </a:schemeClr>
              </a:buClr>
              <a:buSzPct val="70000"/>
              <a:buFont typeface="Wingdings" panose="05000000000000000000" pitchFamily="2" charset="2"/>
              <a:buChar char="v"/>
            </a:pPr>
            <a:r>
              <a:rPr lang="en-NZ" sz="1600" dirty="0" smtClean="0"/>
              <a:t>Get enough quality sleep</a:t>
            </a:r>
          </a:p>
          <a:p>
            <a:pPr>
              <a:buFont typeface="Wingdings" panose="05000000000000000000" pitchFamily="2" charset="2"/>
              <a:buChar char="v"/>
            </a:pPr>
            <a:endParaRPr lang="en-NZ" sz="800" dirty="0" smtClean="0"/>
          </a:p>
          <a:p>
            <a:pPr>
              <a:buFont typeface="Wingdings" panose="05000000000000000000" pitchFamily="2" charset="2"/>
              <a:buChar char="v"/>
            </a:pPr>
            <a:endParaRPr lang="en-NZ" sz="800" dirty="0" smtClean="0"/>
          </a:p>
          <a:p>
            <a:pPr>
              <a:buFont typeface="Wingdings" panose="05000000000000000000" pitchFamily="2" charset="2"/>
              <a:buChar char="v"/>
            </a:pPr>
            <a:endParaRPr lang="en-NZ" sz="800" dirty="0"/>
          </a:p>
        </p:txBody>
      </p:sp>
      <p:sp>
        <p:nvSpPr>
          <p:cNvPr id="5" name="Content Placeholder 2"/>
          <p:cNvSpPr txBox="1">
            <a:spLocks/>
          </p:cNvSpPr>
          <p:nvPr/>
        </p:nvSpPr>
        <p:spPr>
          <a:xfrm>
            <a:off x="1724297" y="6108192"/>
            <a:ext cx="8142514" cy="353568"/>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ctr">
              <a:buNone/>
            </a:pPr>
            <a:r>
              <a:rPr lang="en-NZ" sz="1600" dirty="0" smtClean="0">
                <a:solidFill>
                  <a:srgbClr val="FF0000"/>
                </a:solidFill>
              </a:rPr>
              <a:t>Caveat</a:t>
            </a:r>
            <a:r>
              <a:rPr lang="en-NZ" sz="1600" dirty="0" smtClean="0"/>
              <a:t>: Genetics and upbringing also make a slight bit of difference, but since you can’t do too much about those, don’t worry about them…</a:t>
            </a:r>
          </a:p>
          <a:p>
            <a:pPr algn="ctr">
              <a:buFont typeface="Wingdings" panose="05000000000000000000" pitchFamily="2" charset="2"/>
              <a:buChar char="v"/>
            </a:pPr>
            <a:endParaRPr lang="en-NZ" sz="1600" dirty="0"/>
          </a:p>
        </p:txBody>
      </p:sp>
    </p:spTree>
    <p:extLst>
      <p:ext uri="{BB962C8B-B14F-4D97-AF65-F5344CB8AC3E}">
        <p14:creationId xmlns:p14="http://schemas.microsoft.com/office/powerpoint/2010/main" val="40719297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2585323"/>
          </a:xfrm>
          <a:prstGeom prst="rect">
            <a:avLst/>
          </a:prstGeom>
          <a:solidFill>
            <a:schemeClr val="bg1"/>
          </a:solidFill>
        </p:spPr>
        <p:txBody>
          <a:bodyPr wrap="square" rtlCol="0">
            <a:spAutoFit/>
          </a:bodyPr>
          <a:lstStyle/>
          <a:p>
            <a:pPr algn="ctr"/>
            <a:endParaRPr lang="en-NZ" dirty="0" smtClean="0"/>
          </a:p>
          <a:p>
            <a:pPr algn="ctr"/>
            <a:endParaRPr lang="en-NZ" dirty="0" smtClean="0"/>
          </a:p>
          <a:p>
            <a:pPr algn="ctr"/>
            <a:endParaRPr lang="en-NZ" dirty="0" smtClean="0"/>
          </a:p>
          <a:p>
            <a:pPr algn="ctr"/>
            <a:r>
              <a:rPr lang="en-NZ" dirty="0" smtClean="0">
                <a:solidFill>
                  <a:srgbClr val="FF0000"/>
                </a:solidFill>
              </a:rPr>
              <a:t>Dr Aaron Jarden</a:t>
            </a:r>
          </a:p>
          <a:p>
            <a:pPr algn="ctr"/>
            <a:endParaRPr lang="en-NZ" dirty="0" smtClean="0"/>
          </a:p>
          <a:p>
            <a:pPr algn="ctr"/>
            <a:r>
              <a:rPr lang="en-NZ" dirty="0" smtClean="0"/>
              <a:t>aaron.jarden@workonwellbeing.com</a:t>
            </a:r>
            <a:endParaRPr lang="en-NZ" dirty="0"/>
          </a:p>
          <a:p>
            <a:pPr algn="ctr"/>
            <a:endParaRPr lang="en-NZ" dirty="0" smtClean="0"/>
          </a:p>
          <a:p>
            <a:pPr algn="ctr"/>
            <a:endParaRPr lang="en-NZ" dirty="0" smtClean="0"/>
          </a:p>
          <a:p>
            <a:endParaRPr lang="en-NZ" dirty="0"/>
          </a:p>
        </p:txBody>
      </p:sp>
      <p:pic>
        <p:nvPicPr>
          <p:cNvPr id="1026" name="Picture 2" descr="http://www.witt.ac.nz/uploaded_images/HomeLogos/Open-Poly-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067" y="5589649"/>
            <a:ext cx="3039045" cy="51155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3"/>
          <a:srcRect l="25111" t="13628" r="32100" b="76315"/>
          <a:stretch/>
        </p:blipFill>
        <p:spPr>
          <a:xfrm>
            <a:off x="4415702" y="5609928"/>
            <a:ext cx="3735521" cy="49388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9199" y="5590904"/>
            <a:ext cx="2397617" cy="510301"/>
          </a:xfrm>
          <a:prstGeom prst="rect">
            <a:avLst/>
          </a:prstGeom>
        </p:spPr>
      </p:pic>
      <p:sp>
        <p:nvSpPr>
          <p:cNvPr id="8" name="TextBox 7"/>
          <p:cNvSpPr txBox="1"/>
          <p:nvPr/>
        </p:nvSpPr>
        <p:spPr>
          <a:xfrm>
            <a:off x="8151223" y="5050971"/>
            <a:ext cx="482207" cy="1334010"/>
          </a:xfrm>
          <a:prstGeom prst="rect">
            <a:avLst/>
          </a:prstGeom>
          <a:solidFill>
            <a:schemeClr val="bg1"/>
          </a:solidFill>
        </p:spPr>
        <p:txBody>
          <a:bodyPr wrap="square" rtlCol="0">
            <a:spAutoFit/>
          </a:bodyPr>
          <a:lstStyle/>
          <a:p>
            <a:endParaRPr lang="en-NZ"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096145" y="2585323"/>
            <a:ext cx="2001340" cy="2001340"/>
          </a:xfrm>
          <a:prstGeom prst="rect">
            <a:avLst/>
          </a:prstGeom>
        </p:spPr>
      </p:pic>
      <p:sp>
        <p:nvSpPr>
          <p:cNvPr id="3" name="TextBox 2"/>
          <p:cNvSpPr txBox="1"/>
          <p:nvPr/>
        </p:nvSpPr>
        <p:spPr>
          <a:xfrm>
            <a:off x="2342606" y="2342606"/>
            <a:ext cx="2838994" cy="2394857"/>
          </a:xfrm>
          <a:prstGeom prst="rect">
            <a:avLst/>
          </a:prstGeom>
          <a:solidFill>
            <a:schemeClr val="bg1"/>
          </a:solidFill>
        </p:spPr>
        <p:txBody>
          <a:bodyPr wrap="square" rtlCol="0">
            <a:spAutoFit/>
          </a:bodyPr>
          <a:lstStyle/>
          <a:p>
            <a:endParaRPr lang="en-NZ" dirty="0"/>
          </a:p>
        </p:txBody>
      </p:sp>
      <p:sp>
        <p:nvSpPr>
          <p:cNvPr id="9" name="TextBox 8"/>
          <p:cNvSpPr txBox="1"/>
          <p:nvPr/>
        </p:nvSpPr>
        <p:spPr>
          <a:xfrm>
            <a:off x="7012030" y="2359335"/>
            <a:ext cx="2838994" cy="2394857"/>
          </a:xfrm>
          <a:prstGeom prst="rect">
            <a:avLst/>
          </a:prstGeom>
          <a:solidFill>
            <a:schemeClr val="bg1"/>
          </a:solidFill>
        </p:spPr>
        <p:txBody>
          <a:bodyPr wrap="square" rtlCol="0">
            <a:spAutoFit/>
          </a:bodyPr>
          <a:lstStyle/>
          <a:p>
            <a:endParaRPr lang="en-NZ" dirty="0"/>
          </a:p>
        </p:txBody>
      </p:sp>
    </p:spTree>
    <p:extLst>
      <p:ext uri="{BB962C8B-B14F-4D97-AF65-F5344CB8AC3E}">
        <p14:creationId xmlns:p14="http://schemas.microsoft.com/office/powerpoint/2010/main" val="42675718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I'm no expert on </a:t>
            </a:r>
            <a:br>
              <a:rPr lang="en-NZ" dirty="0" smtClean="0"/>
            </a:br>
            <a:r>
              <a:rPr lang="en-NZ" dirty="0" smtClean="0"/>
              <a:t>your wellbeing</a:t>
            </a:r>
            <a:endParaRPr lang="en-NZ" dirty="0"/>
          </a:p>
        </p:txBody>
      </p:sp>
      <p:sp>
        <p:nvSpPr>
          <p:cNvPr id="3" name="Content Placeholder 2"/>
          <p:cNvSpPr>
            <a:spLocks noGrp="1"/>
          </p:cNvSpPr>
          <p:nvPr>
            <p:ph idx="1"/>
          </p:nvPr>
        </p:nvSpPr>
        <p:spPr/>
        <p:txBody>
          <a:bodyPr/>
          <a:lstStyle/>
          <a:p>
            <a:r>
              <a:rPr lang="en-NZ" dirty="0"/>
              <a:t> </a:t>
            </a:r>
          </a:p>
          <a:p>
            <a:endParaRPr lang="en-NZ"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6560" y="0"/>
            <a:ext cx="5425440" cy="6866402"/>
          </a:xfrm>
          <a:prstGeom prst="rect">
            <a:avLst/>
          </a:prstGeom>
        </p:spPr>
      </p:pic>
      <p:sp>
        <p:nvSpPr>
          <p:cNvPr id="5" name="Content Placeholder 2"/>
          <p:cNvSpPr txBox="1">
            <a:spLocks/>
          </p:cNvSpPr>
          <p:nvPr/>
        </p:nvSpPr>
        <p:spPr>
          <a:xfrm>
            <a:off x="1176528" y="2438400"/>
            <a:ext cx="5302649"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NZ" dirty="0" smtClean="0"/>
          </a:p>
          <a:p>
            <a:r>
              <a:rPr lang="en-NZ" dirty="0" smtClean="0"/>
              <a:t>But, </a:t>
            </a:r>
            <a:r>
              <a:rPr lang="en-NZ" dirty="0">
                <a:solidFill>
                  <a:srgbClr val="00B0F0"/>
                </a:solidFill>
              </a:rPr>
              <a:t>w</a:t>
            </a:r>
            <a:r>
              <a:rPr lang="en-NZ" dirty="0" smtClean="0">
                <a:solidFill>
                  <a:srgbClr val="00B0F0"/>
                </a:solidFill>
              </a:rPr>
              <a:t>ould you like an almond</a:t>
            </a:r>
            <a:r>
              <a:rPr lang="en-NZ" dirty="0" smtClean="0"/>
              <a:t>?</a:t>
            </a:r>
            <a:r>
              <a:rPr lang="en-NZ" dirty="0" smtClean="0">
                <a:solidFill>
                  <a:srgbClr val="00B0F0"/>
                </a:solidFill>
              </a:rPr>
              <a:t> </a:t>
            </a:r>
          </a:p>
          <a:p>
            <a:r>
              <a:rPr lang="en-NZ" dirty="0" smtClean="0"/>
              <a:t> </a:t>
            </a:r>
          </a:p>
          <a:p>
            <a:endParaRPr lang="en-NZ" dirty="0"/>
          </a:p>
        </p:txBody>
      </p:sp>
    </p:spTree>
    <p:extLst>
      <p:ext uri="{BB962C8B-B14F-4D97-AF65-F5344CB8AC3E}">
        <p14:creationId xmlns:p14="http://schemas.microsoft.com/office/powerpoint/2010/main" val="48055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Positive assessment</a:t>
            </a:r>
            <a:endParaRPr lang="en-NZ" dirty="0"/>
          </a:p>
        </p:txBody>
      </p:sp>
      <p:sp>
        <p:nvSpPr>
          <p:cNvPr id="3" name="Content Placeholder 2"/>
          <p:cNvSpPr>
            <a:spLocks noGrp="1"/>
          </p:cNvSpPr>
          <p:nvPr>
            <p:ph idx="1"/>
          </p:nvPr>
        </p:nvSpPr>
        <p:spPr>
          <a:xfrm>
            <a:off x="1024128" y="2286000"/>
            <a:ext cx="6918089" cy="4023360"/>
          </a:xfrm>
        </p:spPr>
        <p:txBody>
          <a:bodyPr/>
          <a:lstStyle/>
          <a:p>
            <a:r>
              <a:rPr lang="en-NZ" dirty="0" smtClean="0"/>
              <a:t>Let’s </a:t>
            </a:r>
            <a:r>
              <a:rPr lang="en-NZ" dirty="0"/>
              <a:t>do </a:t>
            </a:r>
            <a:r>
              <a:rPr lang="en-NZ" dirty="0" smtClean="0"/>
              <a:t>a “back </a:t>
            </a:r>
            <a:r>
              <a:rPr lang="en-NZ" dirty="0"/>
              <a:t>of the napkin” assessment. </a:t>
            </a:r>
            <a:endParaRPr lang="en-NZ" dirty="0" smtClean="0"/>
          </a:p>
          <a:p>
            <a:r>
              <a:rPr lang="en-NZ" dirty="0" smtClean="0">
                <a:solidFill>
                  <a:srgbClr val="00B0F0"/>
                </a:solidFill>
              </a:rPr>
              <a:t>How happy are you right now</a:t>
            </a:r>
            <a:r>
              <a:rPr lang="en-NZ" dirty="0" smtClean="0"/>
              <a:t>? </a:t>
            </a:r>
          </a:p>
          <a:p>
            <a:endParaRPr lang="en-NZ" dirty="0" smtClean="0">
              <a:solidFill>
                <a:srgbClr val="00B0F0"/>
              </a:solidFill>
            </a:endParaRPr>
          </a:p>
          <a:p>
            <a:r>
              <a:rPr lang="en-NZ" dirty="0" smtClean="0">
                <a:solidFill>
                  <a:srgbClr val="00B0F0"/>
                </a:solidFill>
              </a:rPr>
              <a:t>What </a:t>
            </a:r>
            <a:r>
              <a:rPr lang="en-NZ" dirty="0">
                <a:solidFill>
                  <a:srgbClr val="00B0F0"/>
                </a:solidFill>
              </a:rPr>
              <a:t>would you pay / give / do / sacrifice / commit to in order to </a:t>
            </a:r>
            <a:r>
              <a:rPr lang="en-NZ" dirty="0" smtClean="0">
                <a:solidFill>
                  <a:srgbClr val="00B0F0"/>
                </a:solidFill>
              </a:rPr>
              <a:t>be, on average, one point happier</a:t>
            </a:r>
            <a:r>
              <a:rPr lang="en-NZ" dirty="0"/>
              <a:t>?</a:t>
            </a:r>
            <a:r>
              <a:rPr lang="en-NZ" dirty="0">
                <a:solidFill>
                  <a:srgbClr val="00B0F0"/>
                </a:solidFill>
              </a:rPr>
              <a:t> </a:t>
            </a:r>
          </a:p>
          <a:p>
            <a:r>
              <a:rPr lang="en-NZ" dirty="0"/>
              <a:t> </a:t>
            </a:r>
          </a:p>
          <a:p>
            <a:endParaRPr lang="en-NZ" dirty="0"/>
          </a:p>
        </p:txBody>
      </p:sp>
      <p:sp>
        <p:nvSpPr>
          <p:cNvPr id="4" name="Content Placeholder 2"/>
          <p:cNvSpPr txBox="1">
            <a:spLocks/>
          </p:cNvSpPr>
          <p:nvPr/>
        </p:nvSpPr>
        <p:spPr>
          <a:xfrm>
            <a:off x="8699862" y="1921111"/>
            <a:ext cx="2377440" cy="4023360"/>
          </a:xfrm>
          <a:prstGeom prst="rect">
            <a:avLst/>
          </a:prstGeom>
        </p:spPr>
        <p:txBody>
          <a:bodyPr vert="horz" lIns="45720" tIns="45720" rIns="45720" bIns="45720" rtlCol="0">
            <a:normAutofit fontScale="7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AU" dirty="0" smtClean="0">
                <a:solidFill>
                  <a:schemeClr val="accent4"/>
                </a:solidFill>
              </a:rPr>
              <a:t>10 - Extremely happy </a:t>
            </a:r>
            <a:endParaRPr lang="en-NZ" dirty="0" smtClean="0">
              <a:solidFill>
                <a:schemeClr val="accent4"/>
              </a:solidFill>
            </a:endParaRPr>
          </a:p>
          <a:p>
            <a:r>
              <a:rPr lang="en-AU" dirty="0" smtClean="0">
                <a:solidFill>
                  <a:schemeClr val="accent4"/>
                </a:solidFill>
              </a:rPr>
              <a:t>9 -   Very happy </a:t>
            </a:r>
            <a:endParaRPr lang="en-NZ" dirty="0" smtClean="0">
              <a:solidFill>
                <a:schemeClr val="accent4"/>
              </a:solidFill>
            </a:endParaRPr>
          </a:p>
          <a:p>
            <a:r>
              <a:rPr lang="en-AU" dirty="0" smtClean="0">
                <a:solidFill>
                  <a:schemeClr val="accent4"/>
                </a:solidFill>
              </a:rPr>
              <a:t>8 -   Pretty happy </a:t>
            </a:r>
            <a:endParaRPr lang="en-NZ" dirty="0" smtClean="0">
              <a:solidFill>
                <a:schemeClr val="accent4"/>
              </a:solidFill>
            </a:endParaRPr>
          </a:p>
          <a:p>
            <a:r>
              <a:rPr lang="en-AU" dirty="0" smtClean="0">
                <a:solidFill>
                  <a:schemeClr val="accent4"/>
                </a:solidFill>
              </a:rPr>
              <a:t>7 -   Mildly happy </a:t>
            </a:r>
            <a:endParaRPr lang="en-NZ" dirty="0" smtClean="0">
              <a:solidFill>
                <a:schemeClr val="accent4"/>
              </a:solidFill>
            </a:endParaRPr>
          </a:p>
          <a:p>
            <a:r>
              <a:rPr lang="en-AU" dirty="0" smtClean="0">
                <a:solidFill>
                  <a:schemeClr val="accent4"/>
                </a:solidFill>
              </a:rPr>
              <a:t>6 -   Slightly happy</a:t>
            </a:r>
            <a:endParaRPr lang="en-NZ" dirty="0" smtClean="0">
              <a:solidFill>
                <a:schemeClr val="accent4"/>
              </a:solidFill>
            </a:endParaRPr>
          </a:p>
          <a:p>
            <a:r>
              <a:rPr lang="en-AU" dirty="0" smtClean="0">
                <a:solidFill>
                  <a:schemeClr val="accent4"/>
                </a:solidFill>
              </a:rPr>
              <a:t>5 -   Neutral </a:t>
            </a:r>
            <a:endParaRPr lang="en-NZ" dirty="0" smtClean="0">
              <a:solidFill>
                <a:schemeClr val="accent4"/>
              </a:solidFill>
            </a:endParaRPr>
          </a:p>
          <a:p>
            <a:r>
              <a:rPr lang="en-AU" dirty="0" smtClean="0">
                <a:solidFill>
                  <a:schemeClr val="accent4"/>
                </a:solidFill>
              </a:rPr>
              <a:t>4 -   Slightly unhappy</a:t>
            </a:r>
            <a:endParaRPr lang="en-NZ" dirty="0" smtClean="0">
              <a:solidFill>
                <a:schemeClr val="accent4"/>
              </a:solidFill>
            </a:endParaRPr>
          </a:p>
          <a:p>
            <a:r>
              <a:rPr lang="en-AU" dirty="0" smtClean="0">
                <a:solidFill>
                  <a:schemeClr val="accent4"/>
                </a:solidFill>
              </a:rPr>
              <a:t>3 -   Mildly unhappy </a:t>
            </a:r>
            <a:endParaRPr lang="en-NZ" dirty="0" smtClean="0">
              <a:solidFill>
                <a:schemeClr val="accent4"/>
              </a:solidFill>
            </a:endParaRPr>
          </a:p>
          <a:p>
            <a:r>
              <a:rPr lang="en-AU" dirty="0" smtClean="0">
                <a:solidFill>
                  <a:schemeClr val="accent4"/>
                </a:solidFill>
              </a:rPr>
              <a:t>2 -   Pretty unhappy </a:t>
            </a:r>
            <a:endParaRPr lang="en-NZ" dirty="0" smtClean="0">
              <a:solidFill>
                <a:schemeClr val="accent4"/>
              </a:solidFill>
            </a:endParaRPr>
          </a:p>
          <a:p>
            <a:r>
              <a:rPr lang="en-AU" dirty="0" smtClean="0">
                <a:solidFill>
                  <a:schemeClr val="accent4"/>
                </a:solidFill>
              </a:rPr>
              <a:t>1 -   Very unhappy </a:t>
            </a:r>
            <a:endParaRPr lang="en-NZ" dirty="0" smtClean="0">
              <a:solidFill>
                <a:schemeClr val="accent4"/>
              </a:solidFill>
            </a:endParaRPr>
          </a:p>
          <a:p>
            <a:r>
              <a:rPr lang="en-AU" dirty="0" smtClean="0">
                <a:solidFill>
                  <a:schemeClr val="accent4"/>
                </a:solidFill>
              </a:rPr>
              <a:t>0 -   Extremely unhappy </a:t>
            </a:r>
            <a:endParaRPr lang="en-NZ" dirty="0" smtClean="0">
              <a:solidFill>
                <a:schemeClr val="accent4"/>
              </a:solidFill>
            </a:endParaRPr>
          </a:p>
          <a:p>
            <a:endParaRPr lang="en-NZ" dirty="0"/>
          </a:p>
        </p:txBody>
      </p:sp>
    </p:spTree>
    <p:extLst>
      <p:ext uri="{BB962C8B-B14F-4D97-AF65-F5344CB8AC3E}">
        <p14:creationId xmlns:p14="http://schemas.microsoft.com/office/powerpoint/2010/main" val="96798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Killer questions?</a:t>
            </a:r>
            <a:endParaRPr lang="en-NZ" dirty="0"/>
          </a:p>
        </p:txBody>
      </p:sp>
      <p:sp>
        <p:nvSpPr>
          <p:cNvPr id="3" name="Content Placeholder 2"/>
          <p:cNvSpPr>
            <a:spLocks noGrp="1"/>
          </p:cNvSpPr>
          <p:nvPr>
            <p:ph idx="1"/>
          </p:nvPr>
        </p:nvSpPr>
        <p:spPr>
          <a:xfrm>
            <a:off x="1024128" y="2286000"/>
            <a:ext cx="6918089" cy="2068286"/>
          </a:xfrm>
        </p:spPr>
        <p:txBody>
          <a:bodyPr/>
          <a:lstStyle/>
          <a:p>
            <a:r>
              <a:rPr lang="en-NZ" dirty="0" smtClean="0"/>
              <a:t>Before I go much further, does anyone have any </a:t>
            </a:r>
            <a:r>
              <a:rPr lang="en-NZ" dirty="0">
                <a:solidFill>
                  <a:srgbClr val="00B0F0"/>
                </a:solidFill>
              </a:rPr>
              <a:t>killer</a:t>
            </a:r>
            <a:r>
              <a:rPr lang="en-NZ" dirty="0" smtClean="0"/>
              <a:t> </a:t>
            </a:r>
            <a:r>
              <a:rPr lang="en-NZ" dirty="0">
                <a:solidFill>
                  <a:srgbClr val="00B0F0"/>
                </a:solidFill>
              </a:rPr>
              <a:t>questions</a:t>
            </a:r>
            <a:r>
              <a:rPr lang="en-NZ" dirty="0" smtClean="0"/>
              <a:t> they would either like me to muse on now, or address at some stage? </a:t>
            </a:r>
            <a:r>
              <a:rPr lang="en-NZ" dirty="0"/>
              <a:t> </a:t>
            </a:r>
          </a:p>
          <a:p>
            <a:endParaRPr lang="en-NZ" dirty="0"/>
          </a:p>
        </p:txBody>
      </p:sp>
      <p:pic>
        <p:nvPicPr>
          <p:cNvPr id="1026" name="Picture 2" descr="http://themlmwhisperer.com/wp-content/uploads/2011/12/MLM-Marketing-Ques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2717" y="2084832"/>
            <a:ext cx="3843383" cy="2882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7289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Positive introductions</a:t>
            </a:r>
            <a:endParaRPr lang="en-NZ" dirty="0"/>
          </a:p>
        </p:txBody>
      </p:sp>
      <p:sp>
        <p:nvSpPr>
          <p:cNvPr id="3" name="Content Placeholder 2"/>
          <p:cNvSpPr>
            <a:spLocks noGrp="1"/>
          </p:cNvSpPr>
          <p:nvPr>
            <p:ph idx="1"/>
          </p:nvPr>
        </p:nvSpPr>
        <p:spPr/>
        <p:txBody>
          <a:bodyPr/>
          <a:lstStyle/>
          <a:p>
            <a:pPr>
              <a:buFont typeface="Wingdings" panose="05000000000000000000" pitchFamily="2" charset="2"/>
              <a:buChar char="v"/>
            </a:pPr>
            <a:r>
              <a:rPr lang="en-NZ" u="sng" dirty="0"/>
              <a:t>Step 1</a:t>
            </a:r>
            <a:r>
              <a:rPr lang="en-NZ" dirty="0"/>
              <a:t>: </a:t>
            </a:r>
            <a:r>
              <a:rPr lang="en-US" dirty="0" smtClean="0"/>
              <a:t>Pair up.</a:t>
            </a:r>
          </a:p>
          <a:p>
            <a:pPr>
              <a:buFont typeface="Wingdings" panose="05000000000000000000" pitchFamily="2" charset="2"/>
              <a:buChar char="v"/>
            </a:pPr>
            <a:r>
              <a:rPr lang="en-NZ" u="sng" dirty="0"/>
              <a:t>Step </a:t>
            </a:r>
            <a:r>
              <a:rPr lang="en-NZ" u="sng" dirty="0" smtClean="0"/>
              <a:t>2</a:t>
            </a:r>
            <a:r>
              <a:rPr lang="en-NZ" dirty="0" smtClean="0"/>
              <a:t>: </a:t>
            </a:r>
            <a:r>
              <a:rPr lang="en-US" dirty="0" smtClean="0"/>
              <a:t>In 2 minutes (1 minute each), tell </a:t>
            </a:r>
            <a:r>
              <a:rPr lang="en-US" dirty="0"/>
              <a:t>a story – a thoughtful narrative with a beginning, middle and end – that illustrates </a:t>
            </a:r>
            <a:r>
              <a:rPr lang="en-US" b="1" dirty="0" smtClean="0"/>
              <a:t>when you are at your best in your job</a:t>
            </a:r>
            <a:r>
              <a:rPr lang="en-US" dirty="0" smtClean="0"/>
              <a:t>.</a:t>
            </a:r>
          </a:p>
          <a:p>
            <a:pPr>
              <a:buFont typeface="Wingdings" panose="05000000000000000000" pitchFamily="2" charset="2"/>
              <a:buChar char="v"/>
            </a:pPr>
            <a:r>
              <a:rPr lang="en-US" u="sng" dirty="0" smtClean="0"/>
              <a:t>Note</a:t>
            </a:r>
            <a:r>
              <a:rPr lang="en-US" dirty="0" smtClean="0"/>
              <a:t>: Swap when you hear the bell the first time after 1 minute, stop completely when you hear the bell the second time after 2 minutes. </a:t>
            </a:r>
          </a:p>
          <a:p>
            <a:pPr>
              <a:buFont typeface="Wingdings" panose="05000000000000000000" pitchFamily="2" charset="2"/>
              <a:buChar char="v"/>
            </a:pPr>
            <a:endParaRPr lang="en-US" dirty="0"/>
          </a:p>
          <a:p>
            <a:pPr marL="0" indent="0" algn="ctr">
              <a:buNone/>
            </a:pPr>
            <a:r>
              <a:rPr lang="en-US" dirty="0" smtClean="0">
                <a:solidFill>
                  <a:srgbClr val="FF0000"/>
                </a:solidFill>
              </a:rPr>
              <a:t>Key point</a:t>
            </a:r>
            <a:r>
              <a:rPr lang="en-US" dirty="0" smtClean="0"/>
              <a:t>: Wield your strengths at work – they are paths to engagement and enjoyment.</a:t>
            </a:r>
          </a:p>
          <a:p>
            <a:pPr marL="0" indent="0" algn="ctr">
              <a:buNone/>
            </a:pPr>
            <a:r>
              <a:rPr lang="en-NZ" sz="1400" dirty="0"/>
              <a:t>http://</a:t>
            </a:r>
            <a:r>
              <a:rPr lang="en-NZ" sz="1400" dirty="0" smtClean="0"/>
              <a:t>www.viacharacter.org</a:t>
            </a:r>
            <a:endParaRPr lang="en-NZ" sz="1400" dirty="0"/>
          </a:p>
        </p:txBody>
      </p:sp>
    </p:spTree>
    <p:extLst>
      <p:ext uri="{BB962C8B-B14F-4D97-AF65-F5344CB8AC3E}">
        <p14:creationId xmlns:p14="http://schemas.microsoft.com/office/powerpoint/2010/main" val="311631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Five ways to wellbeing</a:t>
            </a:r>
            <a:endParaRPr lang="en-NZ" dirty="0"/>
          </a:p>
        </p:txBody>
      </p:sp>
      <p:sp>
        <p:nvSpPr>
          <p:cNvPr id="3" name="Content Placeholder 2"/>
          <p:cNvSpPr>
            <a:spLocks noGrp="1"/>
          </p:cNvSpPr>
          <p:nvPr>
            <p:ph idx="1"/>
          </p:nvPr>
        </p:nvSpPr>
        <p:spPr/>
        <p:txBody>
          <a:bodyPr/>
          <a:lstStyle/>
          <a:p>
            <a:pPr>
              <a:buFont typeface="Wingdings" panose="05000000000000000000" pitchFamily="2" charset="2"/>
              <a:buChar char="v"/>
            </a:pPr>
            <a:r>
              <a:rPr lang="en-NZ" u="sng" dirty="0"/>
              <a:t>Step </a:t>
            </a:r>
            <a:r>
              <a:rPr lang="en-NZ" u="sng" dirty="0" smtClean="0"/>
              <a:t>1</a:t>
            </a:r>
            <a:r>
              <a:rPr lang="en-NZ" dirty="0" smtClean="0"/>
              <a:t>: </a:t>
            </a:r>
            <a:r>
              <a:rPr lang="en-US" dirty="0" smtClean="0"/>
              <a:t>Pair up with a different partner, g</a:t>
            </a:r>
            <a:r>
              <a:rPr lang="en-NZ" dirty="0" smtClean="0"/>
              <a:t>et </a:t>
            </a:r>
            <a:r>
              <a:rPr lang="en-NZ" dirty="0"/>
              <a:t>a pen ready, as well as a blank A4 page… </a:t>
            </a:r>
            <a:endParaRPr lang="en-US" sz="2400" dirty="0">
              <a:latin typeface="Calibri" pitchFamily="34" charset="0"/>
              <a:cs typeface="Calibri" pitchFamily="34" charset="0"/>
            </a:endParaRPr>
          </a:p>
          <a:p>
            <a:pPr>
              <a:buFont typeface="Wingdings" panose="05000000000000000000" pitchFamily="2" charset="2"/>
              <a:buChar char="v"/>
            </a:pPr>
            <a:r>
              <a:rPr lang="en-US" u="sng" dirty="0"/>
              <a:t>Step </a:t>
            </a:r>
            <a:r>
              <a:rPr lang="en-US" u="sng" dirty="0" smtClean="0"/>
              <a:t>2</a:t>
            </a:r>
            <a:r>
              <a:rPr lang="en-US" dirty="0" smtClean="0"/>
              <a:t>: </a:t>
            </a:r>
            <a:r>
              <a:rPr lang="en-US" dirty="0"/>
              <a:t>Raise </a:t>
            </a:r>
            <a:r>
              <a:rPr lang="en-NZ" dirty="0" smtClean="0"/>
              <a:t>a hand </a:t>
            </a:r>
            <a:r>
              <a:rPr lang="en-NZ" dirty="0"/>
              <a:t>in the air when </a:t>
            </a:r>
            <a:r>
              <a:rPr lang="en-NZ" dirty="0" smtClean="0"/>
              <a:t>you're ready</a:t>
            </a:r>
            <a:r>
              <a:rPr lang="en-NZ" dirty="0"/>
              <a:t>… </a:t>
            </a:r>
            <a:endParaRPr lang="en-US" dirty="0"/>
          </a:p>
          <a:p>
            <a:pPr>
              <a:buFont typeface="Wingdings" panose="05000000000000000000" pitchFamily="2" charset="2"/>
              <a:buChar char="v"/>
            </a:pPr>
            <a:r>
              <a:rPr lang="en-NZ" u="sng" dirty="0">
                <a:sym typeface="Arial" pitchFamily="34" charset="0"/>
              </a:rPr>
              <a:t>Step </a:t>
            </a:r>
            <a:r>
              <a:rPr lang="en-NZ" u="sng" dirty="0" smtClean="0">
                <a:sym typeface="Arial" pitchFamily="34" charset="0"/>
              </a:rPr>
              <a:t>3</a:t>
            </a:r>
            <a:r>
              <a:rPr lang="en-NZ" dirty="0" smtClean="0">
                <a:sym typeface="Arial" pitchFamily="34" charset="0"/>
              </a:rPr>
              <a:t>: </a:t>
            </a:r>
            <a:r>
              <a:rPr lang="en-NZ" dirty="0">
                <a:sym typeface="Arial" pitchFamily="34" charset="0"/>
              </a:rPr>
              <a:t>Without looking down at your blank page, and ONLY looking at your partner’s face, you have </a:t>
            </a:r>
            <a:r>
              <a:rPr lang="en-NZ" b="1" dirty="0">
                <a:sym typeface="Arial" pitchFamily="34" charset="0"/>
              </a:rPr>
              <a:t>1 minute </a:t>
            </a:r>
            <a:r>
              <a:rPr lang="en-NZ" dirty="0">
                <a:sym typeface="Arial" pitchFamily="34" charset="0"/>
              </a:rPr>
              <a:t>to draw a portrait of your partner, starting </a:t>
            </a:r>
            <a:r>
              <a:rPr lang="en-NZ" dirty="0" smtClean="0">
                <a:sym typeface="Arial" pitchFamily="34" charset="0"/>
              </a:rPr>
              <a:t>on the bell! </a:t>
            </a:r>
            <a:endParaRPr lang="en-NZ" dirty="0">
              <a:sym typeface="Arial" pitchFamily="34" charset="0"/>
            </a:endParaRPr>
          </a:p>
          <a:p>
            <a:pPr>
              <a:buFont typeface="Wingdings" panose="05000000000000000000" pitchFamily="2" charset="2"/>
              <a:buChar char="v"/>
            </a:pPr>
            <a:r>
              <a:rPr lang="en-NZ" u="sng" dirty="0">
                <a:sym typeface="Arial" pitchFamily="34" charset="0"/>
              </a:rPr>
              <a:t>Step </a:t>
            </a:r>
            <a:r>
              <a:rPr lang="en-NZ" u="sng" dirty="0" smtClean="0">
                <a:sym typeface="Arial" pitchFamily="34" charset="0"/>
              </a:rPr>
              <a:t>4</a:t>
            </a:r>
            <a:r>
              <a:rPr lang="en-NZ" dirty="0" smtClean="0">
                <a:sym typeface="Arial" pitchFamily="34" charset="0"/>
              </a:rPr>
              <a:t>: </a:t>
            </a:r>
            <a:r>
              <a:rPr lang="en-NZ" dirty="0">
                <a:sym typeface="Arial" pitchFamily="34" charset="0"/>
              </a:rPr>
              <a:t>Sign your name, date it, and swap pictures with your partner…</a:t>
            </a:r>
            <a:endParaRPr lang="en-GB" dirty="0">
              <a:sym typeface="Arial" pitchFamily="34" charset="0"/>
            </a:endParaRPr>
          </a:p>
          <a:p>
            <a:endParaRPr lang="en-NZ" b="1" dirty="0" smtClean="0"/>
          </a:p>
        </p:txBody>
      </p:sp>
    </p:spTree>
    <p:extLst>
      <p:ext uri="{BB962C8B-B14F-4D97-AF65-F5344CB8AC3E}">
        <p14:creationId xmlns:p14="http://schemas.microsoft.com/office/powerpoint/2010/main" val="324032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Five ways: connect, be active, take notice, keep learning, give</a:t>
            </a:r>
            <a:endParaRPr lang="en-NZ" dirty="0"/>
          </a:p>
        </p:txBody>
      </p:sp>
      <p:sp>
        <p:nvSpPr>
          <p:cNvPr id="3" name="Content Placeholder 2"/>
          <p:cNvSpPr>
            <a:spLocks noGrp="1"/>
          </p:cNvSpPr>
          <p:nvPr>
            <p:ph idx="1"/>
          </p:nvPr>
        </p:nvSpPr>
        <p:spPr>
          <a:xfrm>
            <a:off x="1024129" y="2286000"/>
            <a:ext cx="9130066" cy="4023360"/>
          </a:xfrm>
        </p:spPr>
        <p:txBody>
          <a:bodyPr>
            <a:noAutofit/>
          </a:bodyPr>
          <a:lstStyle/>
          <a:p>
            <a:pPr marL="0" indent="0">
              <a:buNone/>
            </a:pPr>
            <a:r>
              <a:rPr lang="en-NZ" sz="1600" u="sng" dirty="0"/>
              <a:t>Connect</a:t>
            </a:r>
            <a:r>
              <a:rPr lang="en-NZ" sz="1600" dirty="0"/>
              <a:t> </a:t>
            </a:r>
            <a:r>
              <a:rPr lang="en-NZ" sz="1600" dirty="0" smtClean="0"/>
              <a:t>– Make </a:t>
            </a:r>
            <a:r>
              <a:rPr lang="en-NZ" sz="1600" dirty="0"/>
              <a:t>connections with friends, family, colleagues and </a:t>
            </a:r>
            <a:r>
              <a:rPr lang="en-NZ" sz="1600" dirty="0" smtClean="0"/>
              <a:t>neighbours. </a:t>
            </a:r>
            <a:r>
              <a:rPr lang="en-NZ" sz="1600" dirty="0"/>
              <a:t>When you build these connections they help enrich your life with new </a:t>
            </a:r>
            <a:r>
              <a:rPr lang="en-NZ" sz="1600" dirty="0" smtClean="0"/>
              <a:t>experiences and opportunities.</a:t>
            </a:r>
            <a:r>
              <a:rPr lang="en-NZ" sz="1600" dirty="0"/>
              <a:t> </a:t>
            </a:r>
            <a:br>
              <a:rPr lang="en-NZ" sz="1600" dirty="0"/>
            </a:br>
            <a:r>
              <a:rPr lang="en-NZ" sz="1600" dirty="0"/>
              <a:t> </a:t>
            </a:r>
            <a:br>
              <a:rPr lang="en-NZ" sz="1600" dirty="0"/>
            </a:br>
            <a:r>
              <a:rPr lang="en-NZ" sz="1600" u="sng" dirty="0" smtClean="0"/>
              <a:t>Be </a:t>
            </a:r>
            <a:r>
              <a:rPr lang="en-NZ" sz="1600" u="sng" dirty="0"/>
              <a:t>Active </a:t>
            </a:r>
            <a:r>
              <a:rPr lang="en-NZ" sz="1600" dirty="0"/>
              <a:t>– Get moving. Walk, skip, run, dance – move </a:t>
            </a:r>
            <a:r>
              <a:rPr lang="en-NZ" sz="1600" dirty="0" smtClean="0"/>
              <a:t>your muscles. </a:t>
            </a:r>
            <a:r>
              <a:rPr lang="en-NZ" sz="1600" dirty="0"/>
              <a:t>Exercise not only makes you feel good, it keeps you </a:t>
            </a:r>
            <a:r>
              <a:rPr lang="en-NZ" sz="1600" dirty="0" smtClean="0"/>
              <a:t>healthy. </a:t>
            </a:r>
            <a:r>
              <a:rPr lang="en-NZ" sz="1600" dirty="0"/>
              <a:t>Pick a physical activity that you </a:t>
            </a:r>
            <a:r>
              <a:rPr lang="en-NZ" sz="1600" dirty="0" smtClean="0"/>
              <a:t>enjoy. </a:t>
            </a:r>
            <a:r>
              <a:rPr lang="en-NZ" sz="1600" dirty="0"/>
              <a:t/>
            </a:r>
            <a:br>
              <a:rPr lang="en-NZ" sz="1600" dirty="0"/>
            </a:br>
            <a:r>
              <a:rPr lang="en-NZ" sz="1600" dirty="0"/>
              <a:t> </a:t>
            </a:r>
            <a:br>
              <a:rPr lang="en-NZ" sz="1600" dirty="0"/>
            </a:br>
            <a:r>
              <a:rPr lang="en-NZ" sz="1600" u="sng" dirty="0" smtClean="0"/>
              <a:t>Take </a:t>
            </a:r>
            <a:r>
              <a:rPr lang="en-NZ" sz="1600" u="sng" dirty="0"/>
              <a:t>Notice </a:t>
            </a:r>
            <a:r>
              <a:rPr lang="en-NZ" sz="1600" dirty="0"/>
              <a:t>– Be mindful. Be curious. Like a child, see the wonder and beauty of the world. Notice the things around you – the weather, </a:t>
            </a:r>
            <a:r>
              <a:rPr lang="en-NZ" sz="1600" dirty="0" smtClean="0"/>
              <a:t>the </a:t>
            </a:r>
            <a:r>
              <a:rPr lang="en-NZ" sz="1600" dirty="0"/>
              <a:t>landscape, </a:t>
            </a:r>
            <a:r>
              <a:rPr lang="en-NZ" sz="1600" dirty="0" smtClean="0"/>
              <a:t>the </a:t>
            </a:r>
            <a:r>
              <a:rPr lang="en-NZ" sz="1600" dirty="0"/>
              <a:t>mood and feelings of </a:t>
            </a:r>
            <a:r>
              <a:rPr lang="en-NZ" sz="1600" dirty="0" smtClean="0"/>
              <a:t>the people </a:t>
            </a:r>
            <a:r>
              <a:rPr lang="en-NZ" sz="1600" dirty="0"/>
              <a:t>around </a:t>
            </a:r>
            <a:r>
              <a:rPr lang="en-NZ" sz="1600" dirty="0" smtClean="0"/>
              <a:t>you. </a:t>
            </a:r>
            <a:r>
              <a:rPr lang="en-NZ" sz="1600" dirty="0"/>
              <a:t>In noticing </a:t>
            </a:r>
            <a:r>
              <a:rPr lang="en-NZ" sz="1600" dirty="0" smtClean="0"/>
              <a:t>you </a:t>
            </a:r>
            <a:r>
              <a:rPr lang="en-NZ" sz="1600" dirty="0"/>
              <a:t>learn to </a:t>
            </a:r>
            <a:r>
              <a:rPr lang="en-NZ" sz="1600" dirty="0" smtClean="0"/>
              <a:t>appreciate </a:t>
            </a:r>
            <a:r>
              <a:rPr lang="en-NZ" sz="1600" dirty="0"/>
              <a:t>the things that matter.</a:t>
            </a:r>
            <a:br>
              <a:rPr lang="en-NZ" sz="1600" dirty="0"/>
            </a:br>
            <a:r>
              <a:rPr lang="en-NZ" sz="1600" dirty="0"/>
              <a:t> </a:t>
            </a:r>
            <a:br>
              <a:rPr lang="en-NZ" sz="1600" dirty="0"/>
            </a:br>
            <a:r>
              <a:rPr lang="en-NZ" sz="1600" u="sng" dirty="0" smtClean="0"/>
              <a:t>Keep </a:t>
            </a:r>
            <a:r>
              <a:rPr lang="en-NZ" sz="1600" u="sng" dirty="0"/>
              <a:t>Learning </a:t>
            </a:r>
            <a:r>
              <a:rPr lang="en-NZ" sz="1600" dirty="0"/>
              <a:t>– We never stop </a:t>
            </a:r>
            <a:r>
              <a:rPr lang="en-NZ" sz="1600" dirty="0" smtClean="0"/>
              <a:t>learning. Keep trying </a:t>
            </a:r>
            <a:r>
              <a:rPr lang="en-NZ" sz="1600" dirty="0"/>
              <a:t>something new </a:t>
            </a:r>
            <a:r>
              <a:rPr lang="en-NZ" sz="1600" dirty="0" smtClean="0"/>
              <a:t>– a </a:t>
            </a:r>
            <a:r>
              <a:rPr lang="en-NZ" sz="1600" dirty="0"/>
              <a:t>new course you’ve been wanting to do or a more challenging task at work. Challenges keep us on our </a:t>
            </a:r>
            <a:r>
              <a:rPr lang="en-NZ" sz="1600" dirty="0" smtClean="0"/>
              <a:t>toes and increase </a:t>
            </a:r>
            <a:r>
              <a:rPr lang="en-NZ" sz="1600" dirty="0"/>
              <a:t>our confidence and excitement in our day.</a:t>
            </a:r>
            <a:br>
              <a:rPr lang="en-NZ" sz="1600" dirty="0"/>
            </a:br>
            <a:r>
              <a:rPr lang="en-NZ" sz="1600" dirty="0"/>
              <a:t> </a:t>
            </a:r>
            <a:br>
              <a:rPr lang="en-NZ" sz="1600" dirty="0"/>
            </a:br>
            <a:r>
              <a:rPr lang="en-NZ" sz="1600" u="sng" dirty="0" smtClean="0"/>
              <a:t>Give</a:t>
            </a:r>
            <a:r>
              <a:rPr lang="en-NZ" sz="1600" dirty="0" smtClean="0"/>
              <a:t> </a:t>
            </a:r>
            <a:r>
              <a:rPr lang="en-NZ" sz="1600" dirty="0"/>
              <a:t>– Be generous with your time, your </a:t>
            </a:r>
            <a:r>
              <a:rPr lang="en-NZ" sz="1600" dirty="0" smtClean="0"/>
              <a:t>knowledge and </a:t>
            </a:r>
            <a:r>
              <a:rPr lang="en-NZ" sz="1600" dirty="0"/>
              <a:t>your talents, giving to friends, family and even strangers. Be thankful, smile at people, and volunteer. </a:t>
            </a:r>
            <a:r>
              <a:rPr lang="en-NZ" sz="1600" dirty="0" smtClean="0"/>
              <a:t>Sharing to </a:t>
            </a:r>
            <a:r>
              <a:rPr lang="en-NZ" sz="1600" dirty="0"/>
              <a:t>a wider audience gives you a greater reward than just doing things for yourself. </a:t>
            </a:r>
          </a:p>
        </p:txBody>
      </p:sp>
    </p:spTree>
    <p:extLst>
      <p:ext uri="{BB962C8B-B14F-4D97-AF65-F5344CB8AC3E}">
        <p14:creationId xmlns:p14="http://schemas.microsoft.com/office/powerpoint/2010/main" val="7319315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l="4945" t="8921" r="6999" b="2883"/>
          <a:stretch/>
        </p:blipFill>
        <p:spPr>
          <a:xfrm>
            <a:off x="2569029" y="0"/>
            <a:ext cx="9612085" cy="6808955"/>
          </a:xfrm>
        </p:spPr>
      </p:pic>
      <p:sp>
        <p:nvSpPr>
          <p:cNvPr id="2" name="Title 1"/>
          <p:cNvSpPr>
            <a:spLocks noGrp="1"/>
          </p:cNvSpPr>
          <p:nvPr>
            <p:ph type="title"/>
          </p:nvPr>
        </p:nvSpPr>
        <p:spPr>
          <a:xfrm>
            <a:off x="144562" y="418307"/>
            <a:ext cx="2572512" cy="5972339"/>
          </a:xfrm>
        </p:spPr>
        <p:txBody>
          <a:bodyPr/>
          <a:lstStyle/>
          <a:p>
            <a:r>
              <a:rPr lang="en-NZ" dirty="0" smtClean="0"/>
              <a:t/>
            </a:r>
            <a:br>
              <a:rPr lang="en-NZ" dirty="0" smtClean="0"/>
            </a:br>
            <a:r>
              <a:rPr lang="en-NZ" dirty="0" smtClean="0"/>
              <a:t>An </a:t>
            </a:r>
            <a:br>
              <a:rPr lang="en-NZ" dirty="0" smtClean="0"/>
            </a:br>
            <a:r>
              <a:rPr lang="en-NZ" dirty="0" smtClean="0"/>
              <a:t>overview of workplace wellbeing</a:t>
            </a:r>
            <a:endParaRPr lang="en-NZ" dirty="0"/>
          </a:p>
        </p:txBody>
      </p:sp>
    </p:spTree>
    <p:extLst>
      <p:ext uri="{BB962C8B-B14F-4D97-AF65-F5344CB8AC3E}">
        <p14:creationId xmlns:p14="http://schemas.microsoft.com/office/powerpoint/2010/main" val="426569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893" y="200592"/>
            <a:ext cx="2781518" cy="5972339"/>
          </a:xfrm>
        </p:spPr>
        <p:txBody>
          <a:bodyPr/>
          <a:lstStyle/>
          <a:p>
            <a:r>
              <a:rPr lang="en-NZ" dirty="0" smtClean="0"/>
              <a:t/>
            </a:r>
            <a:br>
              <a:rPr lang="en-NZ" dirty="0" smtClean="0"/>
            </a:br>
            <a:r>
              <a:rPr lang="en-NZ" dirty="0" smtClean="0"/>
              <a:t>Or a simpler wellbeing framework</a:t>
            </a:r>
            <a:endParaRPr lang="en-NZ"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1646" y="0"/>
            <a:ext cx="4876754" cy="6858000"/>
          </a:xfrm>
        </p:spPr>
      </p:pic>
    </p:spTree>
    <p:extLst>
      <p:ext uri="{BB962C8B-B14F-4D97-AF65-F5344CB8AC3E}">
        <p14:creationId xmlns:p14="http://schemas.microsoft.com/office/powerpoint/2010/main" val="11663304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11033</TotalTime>
  <Words>1255</Words>
  <Application>Microsoft Office PowerPoint</Application>
  <PresentationFormat>Widescreen</PresentationFormat>
  <Paragraphs>105</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Tw Cen MT</vt:lpstr>
      <vt:lpstr>Tw Cen MT Condensed</vt:lpstr>
      <vt:lpstr>Wingdings</vt:lpstr>
      <vt:lpstr>Wingdings 3</vt:lpstr>
      <vt:lpstr>Integral</vt:lpstr>
      <vt:lpstr>Healthy living: wellbeing at work and in life</vt:lpstr>
      <vt:lpstr>I'm no expert on  your wellbeing</vt:lpstr>
      <vt:lpstr>Positive assessment</vt:lpstr>
      <vt:lpstr>Killer questions?</vt:lpstr>
      <vt:lpstr>Positive introductions</vt:lpstr>
      <vt:lpstr>Five ways to wellbeing</vt:lpstr>
      <vt:lpstr>Five ways: connect, be active, take notice, keep learning, give</vt:lpstr>
      <vt:lpstr> An  overview of workplace wellbeing</vt:lpstr>
      <vt:lpstr> Or a simpler wellbeing framework</vt:lpstr>
      <vt:lpstr>Savour your experiences</vt:lpstr>
      <vt:lpstr>Savour your experiences</vt:lpstr>
      <vt:lpstr>Online wellbeing assessments </vt:lpstr>
      <vt:lpstr>Relationships - communication </vt:lpstr>
      <vt:lpstr>Peak-end theory</vt:lpstr>
      <vt:lpstr>A wellbeing overview</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ReviewerA</dc:creator>
  <cp:lastModifiedBy>Aaron Jarden</cp:lastModifiedBy>
  <cp:revision>52</cp:revision>
  <dcterms:created xsi:type="dcterms:W3CDTF">2013-08-09T04:42:53Z</dcterms:created>
  <dcterms:modified xsi:type="dcterms:W3CDTF">2014-07-05T23:31:13Z</dcterms:modified>
</cp:coreProperties>
</file>