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406" r:id="rId3"/>
    <p:sldId id="407" r:id="rId4"/>
    <p:sldId id="408" r:id="rId5"/>
    <p:sldId id="409" r:id="rId6"/>
    <p:sldId id="403" r:id="rId7"/>
    <p:sldId id="376" r:id="rId8"/>
    <p:sldId id="377" r:id="rId9"/>
    <p:sldId id="307" r:id="rId10"/>
    <p:sldId id="340" r:id="rId11"/>
    <p:sldId id="321" r:id="rId12"/>
    <p:sldId id="388" r:id="rId13"/>
    <p:sldId id="382" r:id="rId14"/>
    <p:sldId id="384" r:id="rId15"/>
    <p:sldId id="310" r:id="rId16"/>
    <p:sldId id="404" r:id="rId17"/>
    <p:sldId id="410" r:id="rId18"/>
    <p:sldId id="391" r:id="rId19"/>
    <p:sldId id="381" r:id="rId20"/>
    <p:sldId id="402" r:id="rId21"/>
    <p:sldId id="394" r:id="rId22"/>
    <p:sldId id="395" r:id="rId23"/>
    <p:sldId id="396" r:id="rId24"/>
    <p:sldId id="397" r:id="rId25"/>
    <p:sldId id="387" r:id="rId26"/>
    <p:sldId id="38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1BE"/>
    <a:srgbClr val="6094BE"/>
    <a:srgbClr val="299F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834" y="7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CF07C-C223-47EF-A821-F7DCDF143AFC}" type="datetimeFigureOut">
              <a:rPr lang="en-NZ" smtClean="0"/>
              <a:t>16/11/2017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98077-4905-49AC-B232-09640AC9B9C5}" type="slidenum">
              <a:rPr lang="en-NZ" smtClean="0"/>
              <a:t>‹#›</a:t>
            </a:fld>
            <a:endParaRPr lang="en-NZ"/>
          </a:p>
        </p:txBody>
      </p:sp>
    </p:spTree>
    <p:extLst>
      <p:ext uri="{BB962C8B-B14F-4D97-AF65-F5344CB8AC3E}">
        <p14:creationId xmlns:p14="http://schemas.microsoft.com/office/powerpoint/2010/main" val="261280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398077-4905-49AC-B232-09640AC9B9C5}" type="slidenum">
              <a:rPr lang="en-NZ" smtClean="0"/>
              <a:t>1</a:t>
            </a:fld>
            <a:endParaRPr lang="en-NZ"/>
          </a:p>
        </p:txBody>
      </p:sp>
    </p:spTree>
    <p:extLst>
      <p:ext uri="{BB962C8B-B14F-4D97-AF65-F5344CB8AC3E}">
        <p14:creationId xmlns:p14="http://schemas.microsoft.com/office/powerpoint/2010/main" val="331582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398077-4905-49AC-B232-09640AC9B9C5}" type="slidenum">
              <a:rPr lang="en-NZ" smtClean="0"/>
              <a:t>6</a:t>
            </a:fld>
            <a:endParaRPr lang="en-NZ"/>
          </a:p>
        </p:txBody>
      </p:sp>
    </p:spTree>
    <p:extLst>
      <p:ext uri="{BB962C8B-B14F-4D97-AF65-F5344CB8AC3E}">
        <p14:creationId xmlns:p14="http://schemas.microsoft.com/office/powerpoint/2010/main" val="94457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22</a:t>
            </a:fld>
            <a:endParaRPr lang="en-AU"/>
          </a:p>
        </p:txBody>
      </p:sp>
    </p:spTree>
    <p:extLst>
      <p:ext uri="{BB962C8B-B14F-4D97-AF65-F5344CB8AC3E}">
        <p14:creationId xmlns:p14="http://schemas.microsoft.com/office/powerpoint/2010/main" val="2693790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Projected</a:t>
            </a:r>
            <a:r>
              <a:rPr lang="en-AU" baseline="0" dirty="0"/>
              <a:t> that between 14 000 to 25000 will be lost from the departure of the car industry. Our economy is transforming and is creating significant unemployment. It is our belief that the LMBE Model of teaching resilience skills could be useful to manufacturing workers in anticipation of the unemployment tsunami. </a:t>
            </a:r>
          </a:p>
          <a:p>
            <a:endParaRPr lang="en-AU" baseline="0" dirty="0"/>
          </a:p>
        </p:txBody>
      </p:sp>
      <p:sp>
        <p:nvSpPr>
          <p:cNvPr id="4" name="Slide Number Placeholder 3"/>
          <p:cNvSpPr>
            <a:spLocks noGrp="1"/>
          </p:cNvSpPr>
          <p:nvPr>
            <p:ph type="sldNum" sz="quarter" idx="10"/>
          </p:nvPr>
        </p:nvSpPr>
        <p:spPr/>
        <p:txBody>
          <a:bodyPr/>
          <a:lstStyle/>
          <a:p>
            <a:fld id="{8C88493F-D251-4369-81BE-E795B014651F}" type="slidenum">
              <a:rPr lang="en-AU" smtClean="0"/>
              <a:t>23</a:t>
            </a:fld>
            <a:endParaRPr lang="en-AU"/>
          </a:p>
        </p:txBody>
      </p:sp>
    </p:spTree>
    <p:extLst>
      <p:ext uri="{BB962C8B-B14F-4D97-AF65-F5344CB8AC3E}">
        <p14:creationId xmlns:p14="http://schemas.microsoft.com/office/powerpoint/2010/main" val="50757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303128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87466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54296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FBF3DEF-C5EA-3C43-A739-822E20F45EBF}"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38814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7FBF3DEF-C5EA-3C43-A739-822E20F45EBF}"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80521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FBF3DEF-C5EA-3C43-A739-822E20F45EBF}"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9688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FBF3DEF-C5EA-3C43-A739-822E20F45EBF}"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144570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FBF3DEF-C5EA-3C43-A739-822E20F45EBF}"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406856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F3DEF-C5EA-3C43-A739-822E20F45EBF}"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44333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71866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7FBF3DEF-C5EA-3C43-A739-822E20F45EBF}"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7CA2E-9E73-C04F-8706-43C781F866B7}" type="slidenum">
              <a:rPr lang="en-US" smtClean="0"/>
              <a:t>‹#›</a:t>
            </a:fld>
            <a:endParaRPr lang="en-US"/>
          </a:p>
        </p:txBody>
      </p:sp>
    </p:spTree>
    <p:extLst>
      <p:ext uri="{BB962C8B-B14F-4D97-AF65-F5344CB8AC3E}">
        <p14:creationId xmlns:p14="http://schemas.microsoft.com/office/powerpoint/2010/main" val="287813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F3DEF-C5EA-3C43-A739-822E20F45EBF}" type="datetimeFigureOut">
              <a:rPr lang="en-US" smtClean="0"/>
              <a:t>11/16/2017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7CA2E-9E73-C04F-8706-43C781F866B7}" type="slidenum">
              <a:rPr lang="en-US" smtClean="0"/>
              <a:t>‹#›</a:t>
            </a:fld>
            <a:endParaRPr lang="en-US"/>
          </a:p>
        </p:txBody>
      </p:sp>
    </p:spTree>
    <p:extLst>
      <p:ext uri="{BB962C8B-B14F-4D97-AF65-F5344CB8AC3E}">
        <p14:creationId xmlns:p14="http://schemas.microsoft.com/office/powerpoint/2010/main" val="1113184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6"/>
            <a:ext cx="11198593" cy="2501423"/>
          </a:xfrm>
        </p:spPr>
        <p:txBody>
          <a:bodyPr>
            <a:normAutofit fontScale="55000" lnSpcReduction="20000"/>
          </a:bodyPr>
          <a:lstStyle/>
          <a:p>
            <a:r>
              <a:rPr lang="en-AU" sz="5100" dirty="0">
                <a:solidFill>
                  <a:schemeClr val="accent1">
                    <a:lumMod val="75000"/>
                  </a:schemeClr>
                </a:solidFill>
                <a:latin typeface="Arial"/>
                <a:cs typeface="Arial"/>
              </a:rPr>
              <a:t>What is positive psychology? </a:t>
            </a:r>
            <a:endParaRPr lang="en-US" sz="4000" dirty="0">
              <a:latin typeface="Arial"/>
              <a:cs typeface="Arial"/>
            </a:endParaRPr>
          </a:p>
          <a:p>
            <a:endParaRPr lang="en-US" sz="3800" dirty="0">
              <a:latin typeface="Arial"/>
              <a:cs typeface="Arial"/>
            </a:endParaRPr>
          </a:p>
          <a:p>
            <a:r>
              <a:rPr lang="en-US" sz="3800" dirty="0">
                <a:latin typeface="Arial"/>
                <a:cs typeface="Arial"/>
              </a:rPr>
              <a:t>Dr Aaron Jarden &amp; </a:t>
            </a:r>
            <a:r>
              <a:rPr lang="nb-NO" sz="3800" dirty="0">
                <a:solidFill>
                  <a:schemeClr val="accent1">
                    <a:lumMod val="75000"/>
                  </a:schemeClr>
                </a:solidFill>
                <a:latin typeface="Arial"/>
                <a:cs typeface="Arial"/>
              </a:rPr>
              <a:t>Jonathan Bartholomaeus</a:t>
            </a:r>
            <a:endParaRPr lang="en-US" sz="2800" i="1" dirty="0">
              <a:latin typeface="Arial"/>
              <a:cs typeface="Arial"/>
            </a:endParaRPr>
          </a:p>
          <a:p>
            <a:endParaRPr lang="en-US" sz="2800" dirty="0">
              <a:latin typeface="Arial"/>
              <a:cs typeface="Arial"/>
            </a:endParaRPr>
          </a:p>
          <a:p>
            <a:r>
              <a:rPr lang="en-US" sz="2800" dirty="0">
                <a:latin typeface="Arial"/>
                <a:cs typeface="Arial"/>
              </a:rPr>
              <a:t>aaron.jarden@sahmri.com &amp; jonathan.bartholomaeus@sahmri.com</a:t>
            </a:r>
          </a:p>
          <a:p>
            <a:endParaRPr lang="en-US" sz="2800" dirty="0">
              <a:latin typeface="Arial"/>
              <a:cs typeface="Arial"/>
            </a:endParaRPr>
          </a:p>
          <a:p>
            <a:endParaRPr lang="en-US" sz="2000" dirty="0">
              <a:latin typeface="Arial"/>
              <a:cs typeface="Arial"/>
            </a:endParaRPr>
          </a:p>
          <a:p>
            <a:r>
              <a:rPr lang="en-US" sz="2000" dirty="0">
                <a:latin typeface="Arial"/>
                <a:cs typeface="Arial"/>
              </a:rPr>
              <a:t>16</a:t>
            </a:r>
            <a:r>
              <a:rPr lang="en-US" sz="2000" baseline="30000" dirty="0">
                <a:latin typeface="Arial"/>
                <a:cs typeface="Arial"/>
              </a:rPr>
              <a:t>th</a:t>
            </a:r>
            <a:r>
              <a:rPr lang="en-US" sz="2000" dirty="0">
                <a:latin typeface="Arial"/>
                <a:cs typeface="Arial"/>
              </a:rPr>
              <a:t> November 2017</a:t>
            </a:r>
          </a:p>
          <a:p>
            <a:endParaRPr lang="en-US" sz="2000" dirty="0">
              <a:latin typeface="Arial"/>
              <a:cs typeface="Arial"/>
            </a:endParaRPr>
          </a:p>
          <a:p>
            <a:r>
              <a:rPr lang="en-NZ" sz="2100"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spTree>
    <p:extLst>
      <p:ext uri="{BB962C8B-B14F-4D97-AF65-F5344CB8AC3E}">
        <p14:creationId xmlns:p14="http://schemas.microsoft.com/office/powerpoint/2010/main" val="696672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984224" cy="5202404"/>
          </a:xfrm>
        </p:spPr>
        <p:txBody>
          <a:bodyPr numCol="1">
            <a:noAutofit/>
          </a:bodyPr>
          <a:lstStyle/>
          <a:p>
            <a:pPr marL="0" indent="0">
              <a:spcAft>
                <a:spcPts val="600"/>
              </a:spcAft>
              <a:buNone/>
            </a:pPr>
            <a:r>
              <a:rPr lang="en-AU" sz="2000" b="1" dirty="0">
                <a:solidFill>
                  <a:srgbClr val="6094BE"/>
                </a:solidFill>
                <a:latin typeface="Arial"/>
                <a:cs typeface="Arial"/>
              </a:rPr>
              <a:t>What are positive psychology interventions? </a:t>
            </a:r>
          </a:p>
          <a:p>
            <a:pPr>
              <a:spcAft>
                <a:spcPts val="600"/>
              </a:spcAft>
            </a:pPr>
            <a:r>
              <a:rPr lang="en-AU" sz="1800" dirty="0">
                <a:latin typeface="Arial"/>
                <a:cs typeface="Arial"/>
              </a:rPr>
              <a:t>Strategies, exercises and activities designed to promote happiness and wellbeing.</a:t>
            </a:r>
          </a:p>
          <a:p>
            <a:r>
              <a:rPr lang="en-US" sz="1800" dirty="0">
                <a:latin typeface="Arial"/>
                <a:cs typeface="Arial"/>
              </a:rPr>
              <a:t>Positive Psycho</a:t>
            </a:r>
            <a:r>
              <a:rPr lang="en-US" sz="1800" dirty="0">
                <a:solidFill>
                  <a:srgbClr val="00B0F0"/>
                </a:solidFill>
                <a:latin typeface="Arial"/>
                <a:cs typeface="Arial"/>
              </a:rPr>
              <a:t>logy</a:t>
            </a:r>
            <a:r>
              <a:rPr lang="en-US" sz="1800" dirty="0">
                <a:latin typeface="Arial"/>
                <a:cs typeface="Arial"/>
              </a:rPr>
              <a:t> Interventions vs. Positive Psycho</a:t>
            </a:r>
            <a:r>
              <a:rPr lang="en-US" sz="1800" dirty="0">
                <a:solidFill>
                  <a:srgbClr val="00B0F0"/>
                </a:solidFill>
                <a:latin typeface="Arial"/>
                <a:cs typeface="Arial"/>
              </a:rPr>
              <a:t>logical</a:t>
            </a:r>
            <a:r>
              <a:rPr lang="en-US" sz="1800" dirty="0">
                <a:latin typeface="Arial"/>
                <a:cs typeface="Arial"/>
              </a:rPr>
              <a:t> Interventions.</a:t>
            </a:r>
          </a:p>
          <a:p>
            <a:endParaRPr lang="en-US" sz="1800" dirty="0">
              <a:latin typeface="Arial"/>
              <a:cs typeface="Arial"/>
            </a:endParaRPr>
          </a:p>
          <a:p>
            <a:pPr lvl="1"/>
            <a:r>
              <a:rPr lang="en-US" sz="1800" dirty="0">
                <a:latin typeface="Arial"/>
                <a:cs typeface="Arial"/>
              </a:rPr>
              <a:t>Positive Psycho</a:t>
            </a:r>
            <a:r>
              <a:rPr lang="en-US" sz="1800" dirty="0">
                <a:solidFill>
                  <a:srgbClr val="00B0F0"/>
                </a:solidFill>
                <a:latin typeface="Arial"/>
                <a:cs typeface="Arial"/>
              </a:rPr>
              <a:t>logy</a:t>
            </a:r>
            <a:r>
              <a:rPr lang="en-US" sz="1800" dirty="0">
                <a:latin typeface="Arial"/>
                <a:cs typeface="Arial"/>
              </a:rPr>
              <a:t> Intervention = (Bolier et al., 2013; Sin &amp; Lyubomirsky, 2009).</a:t>
            </a:r>
          </a:p>
          <a:p>
            <a:pPr lvl="2"/>
            <a:r>
              <a:rPr lang="en-US" sz="1800" dirty="0">
                <a:latin typeface="Arial"/>
                <a:cs typeface="Arial"/>
              </a:rPr>
              <a:t>Since the start of the Positive Psychology movement (1998). Target positive phenomena and outcomes. </a:t>
            </a:r>
          </a:p>
          <a:p>
            <a:pPr lvl="1"/>
            <a:r>
              <a:rPr lang="en-US" sz="1800" dirty="0">
                <a:latin typeface="Arial"/>
                <a:cs typeface="Arial"/>
              </a:rPr>
              <a:t>Positive Psycho</a:t>
            </a:r>
            <a:r>
              <a:rPr lang="en-US" sz="1800" dirty="0">
                <a:solidFill>
                  <a:srgbClr val="00B0F0"/>
                </a:solidFill>
                <a:latin typeface="Arial"/>
                <a:cs typeface="Arial"/>
              </a:rPr>
              <a:t>logical</a:t>
            </a:r>
            <a:r>
              <a:rPr lang="en-US" sz="1800" dirty="0">
                <a:latin typeface="Arial"/>
                <a:cs typeface="Arial"/>
              </a:rPr>
              <a:t> Intervention = (Schueller, Kashdan, &amp; Parks, 2014).</a:t>
            </a:r>
          </a:p>
          <a:p>
            <a:pPr lvl="2"/>
            <a:r>
              <a:rPr lang="en-US" sz="1800" dirty="0">
                <a:latin typeface="Arial"/>
                <a:cs typeface="Arial"/>
              </a:rPr>
              <a:t>Include studies that use the same intervention strategies and target the same outcomes but do not explicitly reference “positive psychology” – e.g., could be social psychology or clinical psychology interventions that promote happiness.</a:t>
            </a:r>
          </a:p>
          <a:p>
            <a:endParaRPr lang="en-US" sz="1800" dirty="0">
              <a:latin typeface="Arial"/>
              <a:cs typeface="Arial"/>
            </a:endParaRPr>
          </a:p>
          <a:p>
            <a:r>
              <a:rPr lang="en-US" sz="1800" dirty="0">
                <a:latin typeface="Arial"/>
                <a:cs typeface="Arial"/>
              </a:rPr>
              <a:t>Examples: Three good things (gratitude), use your strengths, develop purpose, active constructive responding (relationships), flow, </a:t>
            </a:r>
            <a:r>
              <a:rPr lang="en-US" sz="1800" dirty="0" err="1">
                <a:latin typeface="Arial"/>
                <a:cs typeface="Arial"/>
              </a:rPr>
              <a:t>savouring</a:t>
            </a:r>
            <a:r>
              <a:rPr lang="en-US" sz="1800" dirty="0">
                <a:latin typeface="Arial"/>
                <a:cs typeface="Arial"/>
              </a:rPr>
              <a:t>, job crafting... </a:t>
            </a:r>
          </a:p>
          <a:p>
            <a:endParaRPr lang="en-US" sz="1800" dirty="0">
              <a:latin typeface="Arial"/>
              <a:cs typeface="Arial"/>
            </a:endParaRPr>
          </a:p>
          <a:p>
            <a:endParaRPr lang="en-US" sz="1800" dirty="0">
              <a:latin typeface="Arial"/>
              <a:cs typeface="Arial"/>
            </a:endParaRPr>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Positive Psychology Interventions </a:t>
            </a:r>
          </a:p>
        </p:txBody>
      </p:sp>
    </p:spTree>
    <p:extLst>
      <p:ext uri="{BB962C8B-B14F-4D97-AF65-F5344CB8AC3E}">
        <p14:creationId xmlns:p14="http://schemas.microsoft.com/office/powerpoint/2010/main" val="254060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813783" cy="5202404"/>
          </a:xfrm>
        </p:spPr>
        <p:txBody>
          <a:bodyPr numCol="1">
            <a:noAutofit/>
          </a:bodyPr>
          <a:lstStyle/>
          <a:p>
            <a:pPr marL="0" indent="0">
              <a:spcAft>
                <a:spcPts val="600"/>
              </a:spcAft>
              <a:buNone/>
            </a:pPr>
            <a:endParaRPr lang="en-AU" sz="2000" b="1" dirty="0">
              <a:solidFill>
                <a:srgbClr val="6094BE"/>
              </a:solidFill>
              <a:latin typeface="Arial"/>
              <a:cs typeface="Arial"/>
            </a:endParaRPr>
          </a:p>
          <a:p>
            <a:endParaRPr lang="en-NZ" dirty="0"/>
          </a:p>
          <a:p>
            <a:endParaRPr lang="en-US" sz="1000"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Ways to wellbeing… </a:t>
            </a:r>
          </a:p>
        </p:txBody>
      </p:sp>
      <p:sp>
        <p:nvSpPr>
          <p:cNvPr id="10" name="Rectangle 9">
            <a:extLst>
              <a:ext uri="{FF2B5EF4-FFF2-40B4-BE49-F238E27FC236}">
                <a16:creationId xmlns:a16="http://schemas.microsoft.com/office/drawing/2014/main" id="{6123D256-0702-40E2-B49C-8A20DDC3E4A9}"/>
              </a:ext>
            </a:extLst>
          </p:cNvPr>
          <p:cNvSpPr/>
          <p:nvPr/>
        </p:nvSpPr>
        <p:spPr>
          <a:xfrm>
            <a:off x="499733" y="1225689"/>
            <a:ext cx="4960890" cy="5078313"/>
          </a:xfrm>
          <a:prstGeom prst="rect">
            <a:avLst/>
          </a:prstGeom>
        </p:spPr>
        <p:txBody>
          <a:bodyPr wrap="square">
            <a:spAutoFit/>
          </a:bodyPr>
          <a:lstStyle/>
          <a:p>
            <a:r>
              <a:rPr lang="en-NZ" dirty="0">
                <a:latin typeface="Arial" panose="020B0604020202020204" pitchFamily="34" charset="0"/>
                <a:cs typeface="Arial" panose="020B0604020202020204" pitchFamily="34" charset="0"/>
              </a:rPr>
              <a:t>Fordyce lists 14 techniques as fundamentals:</a:t>
            </a:r>
          </a:p>
          <a:p>
            <a:endParaRPr lang="en-NZ" dirty="0">
              <a:latin typeface="Arial" panose="020B0604020202020204" pitchFamily="34" charset="0"/>
              <a:cs typeface="Arial" panose="020B0604020202020204" pitchFamily="34" charset="0"/>
            </a:endParaRP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Keep busy and be more active. </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Spend more time socializing.</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Be productive at meaningful work.</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Get better organized and plan things out.</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Stop worrying.</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Lower your expectations and aspirations.</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Develop positive, optimistic thinking.</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Become present oriented.</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Work on a healthy personality.</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Develop an outgoing, social personality.</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Be yourself.</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Eliminate negative feelings and problems.</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Close relationships are the number one source of happiness.</a:t>
            </a:r>
          </a:p>
          <a:p>
            <a:pPr marL="342900" indent="-342900">
              <a:buClr>
                <a:srgbClr val="00B0F0"/>
              </a:buClr>
              <a:buFont typeface="+mj-lt"/>
              <a:buAutoNum type="arabicPeriod"/>
            </a:pPr>
            <a:r>
              <a:rPr lang="en-NZ" dirty="0">
                <a:latin typeface="Arial" panose="020B0604020202020204" pitchFamily="34" charset="0"/>
                <a:cs typeface="Arial" panose="020B0604020202020204" pitchFamily="34" charset="0"/>
              </a:rPr>
              <a:t>Put happiness as your most important priority.</a:t>
            </a:r>
          </a:p>
        </p:txBody>
      </p:sp>
      <p:pic>
        <p:nvPicPr>
          <p:cNvPr id="11" name="Picture 10">
            <a:extLst>
              <a:ext uri="{FF2B5EF4-FFF2-40B4-BE49-F238E27FC236}">
                <a16:creationId xmlns:a16="http://schemas.microsoft.com/office/drawing/2014/main" id="{96AD31E9-3BEF-467F-8CD5-6F19AB5280D9}"/>
              </a:ext>
            </a:extLst>
          </p:cNvPr>
          <p:cNvPicPr>
            <a:picLocks noChangeAspect="1"/>
          </p:cNvPicPr>
          <p:nvPr/>
        </p:nvPicPr>
        <p:blipFill>
          <a:blip r:embed="rId3"/>
          <a:stretch>
            <a:fillRect/>
          </a:stretch>
        </p:blipFill>
        <p:spPr>
          <a:xfrm>
            <a:off x="5626763" y="1575007"/>
            <a:ext cx="6592616" cy="3853843"/>
          </a:xfrm>
          <a:prstGeom prst="rect">
            <a:avLst/>
          </a:prstGeom>
        </p:spPr>
      </p:pic>
      <p:sp>
        <p:nvSpPr>
          <p:cNvPr id="2" name="TextBox 1">
            <a:extLst>
              <a:ext uri="{FF2B5EF4-FFF2-40B4-BE49-F238E27FC236}">
                <a16:creationId xmlns:a16="http://schemas.microsoft.com/office/drawing/2014/main" id="{95A486DB-98F2-41DA-B9BE-42556E789FAB}"/>
              </a:ext>
            </a:extLst>
          </p:cNvPr>
          <p:cNvSpPr txBox="1"/>
          <p:nvPr/>
        </p:nvSpPr>
        <p:spPr>
          <a:xfrm>
            <a:off x="7522590" y="1093509"/>
            <a:ext cx="4686912" cy="481498"/>
          </a:xfrm>
          <a:prstGeom prst="rect">
            <a:avLst/>
          </a:prstGeom>
          <a:solidFill>
            <a:schemeClr val="bg1"/>
          </a:solidFill>
        </p:spPr>
        <p:txBody>
          <a:bodyPr wrap="square" rtlCol="0">
            <a:spAutoFit/>
          </a:bodyPr>
          <a:lstStyle/>
          <a:p>
            <a:endParaRPr lang="en-AU" dirty="0"/>
          </a:p>
        </p:txBody>
      </p:sp>
      <p:pic>
        <p:nvPicPr>
          <p:cNvPr id="2050" name="Picture 2" descr="https://images-na.ssl-images-amazon.com/images/I/51jZQYoFhfL._SY344_BO1,204,203,200_.jpg">
            <a:extLst>
              <a:ext uri="{FF2B5EF4-FFF2-40B4-BE49-F238E27FC236}">
                <a16:creationId xmlns:a16="http://schemas.microsoft.com/office/drawing/2014/main" id="{01F6E21E-7158-4520-9870-12E1E3D33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648" y="5449801"/>
            <a:ext cx="927008" cy="14192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5F8853-4636-4F79-B7C4-20BE0ADD44F1}"/>
              </a:ext>
            </a:extLst>
          </p:cNvPr>
          <p:cNvSpPr txBox="1"/>
          <p:nvPr/>
        </p:nvSpPr>
        <p:spPr>
          <a:xfrm>
            <a:off x="9558554" y="5402385"/>
            <a:ext cx="2660825" cy="1461128"/>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406055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752830" cy="5202404"/>
          </a:xfrm>
        </p:spPr>
        <p:txBody>
          <a:bodyPr numCol="1">
            <a:noAutofit/>
          </a:bodyPr>
          <a:lstStyle/>
          <a:p>
            <a:pPr marL="0" indent="0">
              <a:spcAft>
                <a:spcPts val="600"/>
              </a:spcAft>
              <a:buNone/>
            </a:pPr>
            <a:r>
              <a:rPr lang="en-AU" sz="2400" b="1" dirty="0">
                <a:solidFill>
                  <a:srgbClr val="6094BE"/>
                </a:solidFill>
                <a:latin typeface="Arial"/>
                <a:cs typeface="Arial"/>
              </a:rPr>
              <a:t>In the real world…</a:t>
            </a:r>
          </a:p>
          <a:p>
            <a:pPr>
              <a:spcAft>
                <a:spcPts val="600"/>
              </a:spcAft>
            </a:pPr>
            <a:r>
              <a:rPr lang="en-AU" sz="1800" dirty="0">
                <a:latin typeface="Arial"/>
                <a:cs typeface="Arial"/>
              </a:rPr>
              <a:t>Hone et al (2015) – “…synthesizing efficacy trials of PPIs reveals little evidence that these interventions </a:t>
            </a:r>
            <a:r>
              <a:rPr lang="en-AU" sz="1800" dirty="0">
                <a:solidFill>
                  <a:srgbClr val="3381BE"/>
                </a:solidFill>
                <a:latin typeface="Arial"/>
                <a:cs typeface="Arial"/>
              </a:rPr>
              <a:t>translate into sustained programmes of behaviour change </a:t>
            </a:r>
            <a:r>
              <a:rPr lang="en-AU" sz="1800" dirty="0">
                <a:latin typeface="Arial"/>
                <a:cs typeface="Arial"/>
              </a:rPr>
              <a:t>when applied beyond the tightly controlled conditions of the laboratory or psychology classroom setting”.</a:t>
            </a:r>
          </a:p>
          <a:p>
            <a:pPr>
              <a:spcAft>
                <a:spcPts val="600"/>
              </a:spcAft>
            </a:pPr>
            <a:r>
              <a:rPr lang="en-AU" sz="1800" dirty="0">
                <a:latin typeface="Arial"/>
                <a:cs typeface="Arial"/>
              </a:rPr>
              <a:t>Parks et al (2012) - “...researchers have yet to offer persuasive evidence that happiness activities, as they are actually </a:t>
            </a:r>
            <a:r>
              <a:rPr lang="en-AU" sz="1800" dirty="0">
                <a:solidFill>
                  <a:srgbClr val="3381BE"/>
                </a:solidFill>
                <a:latin typeface="Arial"/>
                <a:cs typeface="Arial"/>
              </a:rPr>
              <a:t>used in real-world settings</a:t>
            </a:r>
            <a:r>
              <a:rPr lang="en-AU" sz="1800" dirty="0">
                <a:latin typeface="Arial"/>
                <a:cs typeface="Arial"/>
              </a:rPr>
              <a:t>, are beneficial”.</a:t>
            </a:r>
          </a:p>
          <a:p>
            <a:pPr marL="0" indent="0">
              <a:spcAft>
                <a:spcPts val="600"/>
              </a:spcAft>
              <a:buNone/>
            </a:pPr>
            <a:r>
              <a:rPr lang="en-AU" sz="1800" dirty="0">
                <a:latin typeface="Arial"/>
                <a:cs typeface="Arial"/>
              </a:rPr>
              <a:t>Hone, L., Jarden, A., &amp; Schofield, G. (2015). An evaluation of positive psychology intervention effectiveness trials using the re-aim framework: A practice-friendly review. </a:t>
            </a:r>
            <a:r>
              <a:rPr lang="en-AU" sz="1800" i="1" dirty="0">
                <a:latin typeface="Arial"/>
                <a:cs typeface="Arial"/>
              </a:rPr>
              <a:t>Journal of Positive Psychology,</a:t>
            </a:r>
            <a:r>
              <a:rPr lang="en-AU" sz="1800" dirty="0">
                <a:latin typeface="Arial"/>
                <a:cs typeface="Arial"/>
              </a:rPr>
              <a:t> </a:t>
            </a:r>
            <a:r>
              <a:rPr lang="en-AU" sz="1800" i="1" dirty="0">
                <a:latin typeface="Arial"/>
                <a:cs typeface="Arial"/>
              </a:rPr>
              <a:t>10</a:t>
            </a:r>
            <a:r>
              <a:rPr lang="en-AU" sz="1800" dirty="0">
                <a:latin typeface="Arial"/>
                <a:cs typeface="Arial"/>
              </a:rPr>
              <a:t>(4), 303-322. </a:t>
            </a:r>
            <a:endParaRPr lang="en-NZ" sz="1800" dirty="0">
              <a:latin typeface="Arial"/>
              <a:cs typeface="Arial"/>
            </a:endParaRPr>
          </a:p>
          <a:p>
            <a:endParaRPr lang="en-US" sz="1000" dirty="0"/>
          </a:p>
        </p:txBody>
      </p:sp>
      <p:sp>
        <p:nvSpPr>
          <p:cNvPr id="8" name="TextBox 7"/>
          <p:cNvSpPr txBox="1"/>
          <p:nvPr/>
        </p:nvSpPr>
        <p:spPr>
          <a:xfrm>
            <a:off x="517237" y="186268"/>
            <a:ext cx="9752830" cy="646331"/>
          </a:xfrm>
          <a:prstGeom prst="rect">
            <a:avLst/>
          </a:prstGeom>
          <a:noFill/>
        </p:spPr>
        <p:txBody>
          <a:bodyPr wrap="square" rtlCol="0">
            <a:spAutoFit/>
          </a:bodyPr>
          <a:lstStyle/>
          <a:p>
            <a:r>
              <a:rPr lang="en-US" sz="3600" dirty="0">
                <a:solidFill>
                  <a:schemeClr val="bg1"/>
                </a:solidFill>
                <a:latin typeface="Arial"/>
                <a:cs typeface="Arial"/>
              </a:rPr>
              <a:t>Efficacy vs effectiveness</a:t>
            </a:r>
          </a:p>
        </p:txBody>
      </p:sp>
      <p:sp>
        <p:nvSpPr>
          <p:cNvPr id="9" name="Arrow: Curved Right 8">
            <a:extLst>
              <a:ext uri="{FF2B5EF4-FFF2-40B4-BE49-F238E27FC236}">
                <a16:creationId xmlns:a16="http://schemas.microsoft.com/office/drawing/2014/main" id="{F965F8D7-B9B1-4C90-8CC8-1FB59BBB1AA7}"/>
              </a:ext>
            </a:extLst>
          </p:cNvPr>
          <p:cNvSpPr/>
          <p:nvPr/>
        </p:nvSpPr>
        <p:spPr>
          <a:xfrm>
            <a:off x="159019" y="2442138"/>
            <a:ext cx="358218" cy="1489435"/>
          </a:xfrm>
          <a:prstGeom prst="curvedRightArrow">
            <a:avLst/>
          </a:prstGeom>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12251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frameworks and models</a:t>
            </a:r>
          </a:p>
          <a:p>
            <a:pPr>
              <a:spcAft>
                <a:spcPts val="600"/>
              </a:spcAft>
            </a:pPr>
            <a:r>
              <a:rPr lang="en-NZ" sz="1800" dirty="0">
                <a:latin typeface="Arial"/>
                <a:cs typeface="Arial"/>
              </a:rPr>
              <a:t>Comparing models.</a:t>
            </a:r>
            <a:endParaRPr lang="en-US" sz="18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10" name="Picture 9"/>
          <p:cNvPicPr>
            <a:picLocks noChangeAspect="1"/>
          </p:cNvPicPr>
          <p:nvPr/>
        </p:nvPicPr>
        <p:blipFill>
          <a:blip r:embed="rId3"/>
          <a:stretch>
            <a:fillRect/>
          </a:stretch>
        </p:blipFill>
        <p:spPr>
          <a:xfrm>
            <a:off x="6206064" y="1167897"/>
            <a:ext cx="5860788" cy="5588277"/>
          </a:xfrm>
          <a:prstGeom prst="rect">
            <a:avLst/>
          </a:prstGeom>
        </p:spPr>
      </p:pic>
      <p:pic>
        <p:nvPicPr>
          <p:cNvPr id="15" name="Picture 14"/>
          <p:cNvPicPr>
            <a:picLocks noChangeAspect="1"/>
          </p:cNvPicPr>
          <p:nvPr/>
        </p:nvPicPr>
        <p:blipFill rotWithShape="1">
          <a:blip r:embed="rId3"/>
          <a:srcRect l="76664" t="20076" r="2568" b="51441"/>
          <a:stretch/>
        </p:blipFill>
        <p:spPr>
          <a:xfrm>
            <a:off x="1611517" y="2278753"/>
            <a:ext cx="3114391" cy="4072667"/>
          </a:xfrm>
          <a:prstGeom prst="rect">
            <a:avLst/>
          </a:prstGeom>
        </p:spPr>
      </p:pic>
      <p:cxnSp>
        <p:nvCxnSpPr>
          <p:cNvPr id="4" name="Connector: Elbow 3"/>
          <p:cNvCxnSpPr/>
          <p:nvPr/>
        </p:nvCxnSpPr>
        <p:spPr>
          <a:xfrm rot="10800000" flipV="1">
            <a:off x="4997514" y="3911097"/>
            <a:ext cx="6246891" cy="2372008"/>
          </a:xfrm>
          <a:prstGeom prst="bentConnector3">
            <a:avLst>
              <a:gd name="adj1" fmla="val 145"/>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67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173777" y="1322136"/>
            <a:ext cx="3093230" cy="4952734"/>
          </a:xfrm>
        </p:spPr>
        <p:txBody>
          <a:bodyPr numCol="1">
            <a:noAutofit/>
          </a:bodyPr>
          <a:lstStyle/>
          <a:p>
            <a:pPr marL="0" indent="0">
              <a:spcAft>
                <a:spcPts val="600"/>
              </a:spcAft>
              <a:buNone/>
            </a:pPr>
            <a:r>
              <a:rPr lang="en-AU" sz="2000" b="1" dirty="0">
                <a:solidFill>
                  <a:srgbClr val="6094BE"/>
                </a:solidFill>
                <a:latin typeface="Arial"/>
                <a:cs typeface="Arial"/>
              </a:rPr>
              <a:t>Work wellbeing.</a:t>
            </a:r>
          </a:p>
          <a:p>
            <a:pPr>
              <a:spcAft>
                <a:spcPts val="600"/>
              </a:spcAft>
            </a:pPr>
            <a:r>
              <a:rPr lang="en-AU" sz="1800" dirty="0">
                <a:latin typeface="Arial"/>
                <a:cs typeface="Arial"/>
              </a:rPr>
              <a:t>Wellbeing spreads through social networks:</a:t>
            </a:r>
          </a:p>
          <a:p>
            <a:pPr lvl="1">
              <a:spcAft>
                <a:spcPts val="600"/>
              </a:spcAft>
            </a:pPr>
            <a:r>
              <a:rPr lang="en-AU" sz="1800" dirty="0">
                <a:latin typeface="Arial"/>
                <a:cs typeface="Arial"/>
              </a:rPr>
              <a:t>About 15%, to 3 degrees of separation.</a:t>
            </a:r>
            <a:endParaRPr lang="en-NZ" sz="18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rotWithShape="1">
          <a:blip r:embed="rId3"/>
          <a:srcRect l="12962" r="15092" b="1801"/>
          <a:stretch/>
        </p:blipFill>
        <p:spPr>
          <a:xfrm>
            <a:off x="3440784" y="-5182"/>
            <a:ext cx="8751216" cy="6715460"/>
          </a:xfrm>
          <a:prstGeom prst="rect">
            <a:avLst/>
          </a:prstGeom>
        </p:spPr>
      </p:pic>
      <p:sp>
        <p:nvSpPr>
          <p:cNvPr id="10" name="TextBox 9">
            <a:extLst>
              <a:ext uri="{FF2B5EF4-FFF2-40B4-BE49-F238E27FC236}">
                <a16:creationId xmlns:a16="http://schemas.microsoft.com/office/drawing/2014/main" id="{A44B9997-29AE-4D66-A0E6-79E8A2FA7D2D}"/>
              </a:ext>
            </a:extLst>
          </p:cNvPr>
          <p:cNvSpPr txBox="1"/>
          <p:nvPr/>
        </p:nvSpPr>
        <p:spPr>
          <a:xfrm>
            <a:off x="0" y="-5183"/>
            <a:ext cx="3610466" cy="1173079"/>
          </a:xfrm>
          <a:prstGeom prst="rect">
            <a:avLst/>
          </a:prstGeom>
          <a:solidFill>
            <a:schemeClr val="bg1"/>
          </a:solidFill>
        </p:spPr>
        <p:txBody>
          <a:bodyPr wrap="square" rtlCol="0">
            <a:spAutoFit/>
          </a:bodyPr>
          <a:lstStyle/>
          <a:p>
            <a:endParaRPr lang="en-AU" dirty="0"/>
          </a:p>
        </p:txBody>
      </p:sp>
      <p:pic>
        <p:nvPicPr>
          <p:cNvPr id="11" name="Picture 2" descr="https://slooowdown.files.wordpress.com/2012/03/connected.jpg">
            <a:extLst>
              <a:ext uri="{FF2B5EF4-FFF2-40B4-BE49-F238E27FC236}">
                <a16:creationId xmlns:a16="http://schemas.microsoft.com/office/drawing/2014/main" id="{79AD12C2-1579-4E34-BD07-89C97EB9B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142" y="3902697"/>
            <a:ext cx="1371976" cy="207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60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88"/>
            <a:ext cx="12192000" cy="6858000"/>
          </a:xfrm>
          <a:prstGeom prst="rect">
            <a:avLst/>
          </a:prstGeom>
        </p:spPr>
      </p:pic>
      <p:sp>
        <p:nvSpPr>
          <p:cNvPr id="6" name="Content Placeholder 2"/>
          <p:cNvSpPr>
            <a:spLocks noGrp="1"/>
          </p:cNvSpPr>
          <p:nvPr>
            <p:ph idx="1"/>
          </p:nvPr>
        </p:nvSpPr>
        <p:spPr>
          <a:xfrm>
            <a:off x="517236" y="1330371"/>
            <a:ext cx="9752831" cy="5202404"/>
          </a:xfrm>
        </p:spPr>
        <p:txBody>
          <a:bodyPr numCol="1">
            <a:noAutofit/>
          </a:bodyPr>
          <a:lstStyle/>
          <a:p>
            <a:pPr marL="0" indent="0">
              <a:spcAft>
                <a:spcPts val="600"/>
              </a:spcAft>
              <a:buNone/>
            </a:pPr>
            <a:r>
              <a:rPr lang="en-AU" sz="2000" b="1" dirty="0">
                <a:solidFill>
                  <a:srgbClr val="6094BE"/>
                </a:solidFill>
                <a:latin typeface="Arial"/>
                <a:cs typeface="Arial"/>
              </a:rPr>
              <a:t>A framework to locate interventions</a:t>
            </a:r>
          </a:p>
          <a:p>
            <a:pPr>
              <a:spcAft>
                <a:spcPts val="600"/>
              </a:spcAft>
            </a:pPr>
            <a:r>
              <a:rPr lang="en-AU" sz="1800" dirty="0">
                <a:latin typeface="Arial"/>
                <a:cs typeface="Arial"/>
              </a:rPr>
              <a:t>The individual level (Me)</a:t>
            </a:r>
          </a:p>
          <a:p>
            <a:pPr>
              <a:spcAft>
                <a:spcPts val="600"/>
              </a:spcAft>
            </a:pPr>
            <a:r>
              <a:rPr lang="en-AU" sz="1800" dirty="0">
                <a:latin typeface="Arial"/>
                <a:cs typeface="Arial"/>
              </a:rPr>
              <a:t>The group level (We)</a:t>
            </a:r>
          </a:p>
          <a:p>
            <a:pPr>
              <a:spcAft>
                <a:spcPts val="600"/>
              </a:spcAft>
            </a:pPr>
            <a:r>
              <a:rPr lang="en-AU" sz="1800" dirty="0">
                <a:latin typeface="Arial"/>
                <a:cs typeface="Arial"/>
              </a:rPr>
              <a:t>The organisational level (Us) </a:t>
            </a: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endParaRPr lang="en-AU" sz="1600" dirty="0">
              <a:latin typeface="Arial"/>
              <a:cs typeface="Arial"/>
            </a:endParaRPr>
          </a:p>
          <a:p>
            <a:pPr>
              <a:spcAft>
                <a:spcPts val="600"/>
              </a:spcAft>
            </a:pPr>
            <a:r>
              <a:rPr lang="en-NZ" sz="1600" dirty="0">
                <a:latin typeface="Arial"/>
                <a:cs typeface="Arial"/>
              </a:rPr>
              <a:t>Jarden, A., &amp; Jarden, R. (2016). Positive psychological assessment for the workplace. In L </a:t>
            </a:r>
            <a:r>
              <a:rPr lang="en-NZ" sz="1600" dirty="0" err="1">
                <a:latin typeface="Arial"/>
                <a:cs typeface="Arial"/>
              </a:rPr>
              <a:t>Oades</a:t>
            </a:r>
            <a:r>
              <a:rPr lang="en-NZ" sz="1600" dirty="0">
                <a:latin typeface="Arial"/>
                <a:cs typeface="Arial"/>
              </a:rPr>
              <a:t> et al. (Eds.), </a:t>
            </a:r>
            <a:r>
              <a:rPr lang="en-NZ" sz="1600" i="1" dirty="0">
                <a:latin typeface="Arial"/>
                <a:cs typeface="Arial"/>
              </a:rPr>
              <a:t>The Wiley-Blackwell Handbook of Positive Psychology at Work</a:t>
            </a:r>
            <a:r>
              <a:rPr lang="en-NZ" sz="1600" dirty="0">
                <a:latin typeface="Arial"/>
                <a:cs typeface="Arial"/>
              </a:rPr>
              <a:t>, pp. 415-437. Published Online: 19 Nov 2016: </a:t>
            </a:r>
            <a:r>
              <a:rPr lang="en-NZ" sz="1600" dirty="0" err="1">
                <a:latin typeface="Arial"/>
                <a:cs typeface="Arial"/>
              </a:rPr>
              <a:t>DOI</a:t>
            </a:r>
            <a:r>
              <a:rPr lang="en-NZ" sz="1600" dirty="0">
                <a:latin typeface="Arial"/>
                <a:cs typeface="Arial"/>
              </a:rPr>
              <a:t>: 10.1002/9781118977620.ch22</a:t>
            </a:r>
          </a:p>
          <a:p>
            <a:endParaRPr lang="en-NZ" dirty="0"/>
          </a:p>
          <a:p>
            <a:endParaRPr lang="en-US" sz="1000"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err="1">
                <a:solidFill>
                  <a:schemeClr val="bg1"/>
                </a:solidFill>
                <a:latin typeface="Arial"/>
                <a:cs typeface="Arial"/>
              </a:rPr>
              <a:t>Organisational</a:t>
            </a:r>
            <a:r>
              <a:rPr lang="en-US" sz="3600" dirty="0">
                <a:solidFill>
                  <a:schemeClr val="bg1"/>
                </a:solidFill>
                <a:latin typeface="Arial"/>
                <a:cs typeface="Arial"/>
              </a:rPr>
              <a:t> wellbeing</a:t>
            </a:r>
          </a:p>
        </p:txBody>
      </p:sp>
      <p:pic>
        <p:nvPicPr>
          <p:cNvPr id="5" name="Picture 4" descr="C:\Users\Aaron\Dropbox\Aarons Publications\CHAPTER Positive psycholgical assessment in the workplace\Me We Us.jpg">
            <a:extLst>
              <a:ext uri="{FF2B5EF4-FFF2-40B4-BE49-F238E27FC236}">
                <a16:creationId xmlns:a16="http://schemas.microsoft.com/office/drawing/2014/main" id="{66F46D13-6F14-4AE2-A4C0-8D6FC39B03B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313" y="1795224"/>
            <a:ext cx="4049432" cy="3813724"/>
          </a:xfrm>
          <a:prstGeom prst="rect">
            <a:avLst/>
          </a:prstGeom>
          <a:noFill/>
          <a:ln>
            <a:noFill/>
          </a:ln>
        </p:spPr>
      </p:pic>
    </p:spTree>
    <p:extLst>
      <p:ext uri="{BB962C8B-B14F-4D97-AF65-F5344CB8AC3E}">
        <p14:creationId xmlns:p14="http://schemas.microsoft.com/office/powerpoint/2010/main" val="3935549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88"/>
            <a:ext cx="12192000" cy="6858000"/>
          </a:xfrm>
          <a:prstGeom prst="rect">
            <a:avLst/>
          </a:prstGeom>
        </p:spPr>
      </p:pic>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Digital wellbeing</a:t>
            </a:r>
          </a:p>
        </p:txBody>
      </p:sp>
      <p:pic>
        <p:nvPicPr>
          <p:cNvPr id="9" name="Picture 8">
            <a:extLst>
              <a:ext uri="{FF2B5EF4-FFF2-40B4-BE49-F238E27FC236}">
                <a16:creationId xmlns:a16="http://schemas.microsoft.com/office/drawing/2014/main" id="{41B6D483-A601-4F69-AFEF-3312FE890A51}"/>
              </a:ext>
            </a:extLst>
          </p:cNvPr>
          <p:cNvPicPr>
            <a:picLocks noChangeAspect="1"/>
          </p:cNvPicPr>
          <p:nvPr/>
        </p:nvPicPr>
        <p:blipFill>
          <a:blip r:embed="rId3"/>
          <a:stretch>
            <a:fillRect/>
          </a:stretch>
        </p:blipFill>
        <p:spPr>
          <a:xfrm>
            <a:off x="0" y="988570"/>
            <a:ext cx="10435472" cy="5872246"/>
          </a:xfrm>
          <a:prstGeom prst="rect">
            <a:avLst/>
          </a:prstGeom>
        </p:spPr>
      </p:pic>
    </p:spTree>
    <p:extLst>
      <p:ext uri="{BB962C8B-B14F-4D97-AF65-F5344CB8AC3E}">
        <p14:creationId xmlns:p14="http://schemas.microsoft.com/office/powerpoint/2010/main" val="409101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88"/>
            <a:ext cx="12192000" cy="6858000"/>
          </a:xfrm>
          <a:prstGeom prst="rect">
            <a:avLst/>
          </a:prstGeom>
        </p:spPr>
      </p:pic>
      <p:sp>
        <p:nvSpPr>
          <p:cNvPr id="6" name="Content Placeholder 2"/>
          <p:cNvSpPr>
            <a:spLocks noGrp="1"/>
          </p:cNvSpPr>
          <p:nvPr>
            <p:ph idx="1"/>
          </p:nvPr>
        </p:nvSpPr>
        <p:spPr>
          <a:xfrm>
            <a:off x="517236" y="1330371"/>
            <a:ext cx="9752831" cy="5202404"/>
          </a:xfrm>
        </p:spPr>
        <p:txBody>
          <a:bodyPr numCol="1">
            <a:noAutofit/>
          </a:bodyPr>
          <a:lstStyle/>
          <a:p>
            <a:pPr marL="0" indent="0">
              <a:spcAft>
                <a:spcPts val="600"/>
              </a:spcAft>
              <a:buNone/>
            </a:pPr>
            <a:r>
              <a:rPr lang="en-AU" sz="2000" b="1" dirty="0">
                <a:solidFill>
                  <a:srgbClr val="6094BE"/>
                </a:solidFill>
                <a:latin typeface="Arial"/>
                <a:cs typeface="Arial"/>
              </a:rPr>
              <a:t>APS advice. </a:t>
            </a:r>
          </a:p>
          <a:p>
            <a:pPr>
              <a:spcAft>
                <a:spcPts val="600"/>
              </a:spcAft>
            </a:pPr>
            <a:r>
              <a:rPr lang="en-AU" sz="1800" dirty="0"/>
              <a:t>Social media can increase stress, disconnection, inefficiency and feelings of inadequacy.</a:t>
            </a:r>
          </a:p>
          <a:p>
            <a:pPr>
              <a:spcAft>
                <a:spcPts val="600"/>
              </a:spcAft>
            </a:pPr>
            <a:r>
              <a:rPr lang="en-AU" sz="1800" dirty="0"/>
              <a:t>Strategies to harness technology to boost wellbeing and create a healthy digital life?</a:t>
            </a:r>
          </a:p>
          <a:p>
            <a:pPr lvl="1">
              <a:spcAft>
                <a:spcPts val="600"/>
              </a:spcAft>
              <a:buFont typeface="+mj-lt"/>
              <a:buAutoNum type="arabicPeriod"/>
            </a:pPr>
            <a:r>
              <a:rPr lang="en-AU" sz="1800" dirty="0"/>
              <a:t>Check less (and turn off email notifications).</a:t>
            </a:r>
          </a:p>
          <a:p>
            <a:pPr lvl="1">
              <a:spcAft>
                <a:spcPts val="600"/>
              </a:spcAft>
              <a:buFont typeface="+mj-lt"/>
              <a:buAutoNum type="arabicPeriod"/>
            </a:pPr>
            <a:r>
              <a:rPr lang="en-AU" sz="1800" dirty="0"/>
              <a:t>Take care when posting (avoid anger-laden words, think of others health).</a:t>
            </a:r>
          </a:p>
          <a:p>
            <a:pPr lvl="1">
              <a:spcAft>
                <a:spcPts val="600"/>
              </a:spcAft>
              <a:buFont typeface="+mj-lt"/>
              <a:buAutoNum type="arabicPeriod"/>
            </a:pPr>
            <a:r>
              <a:rPr lang="en-AU" sz="1800" dirty="0"/>
              <a:t>Take an active role (be an active, constructive and respectful contributor – builds positive social connection).</a:t>
            </a:r>
          </a:p>
          <a:p>
            <a:pPr lvl="1">
              <a:spcAft>
                <a:spcPts val="600"/>
              </a:spcAft>
              <a:buFont typeface="+mj-lt"/>
              <a:buAutoNum type="arabicPeriod"/>
            </a:pPr>
            <a:r>
              <a:rPr lang="en-AU" sz="1800" dirty="0"/>
              <a:t>Block the bullies.</a:t>
            </a:r>
          </a:p>
          <a:p>
            <a:pPr lvl="1">
              <a:spcAft>
                <a:spcPts val="600"/>
              </a:spcAft>
              <a:buFont typeface="+mj-lt"/>
              <a:buAutoNum type="arabicPeriod"/>
            </a:pPr>
            <a:r>
              <a:rPr lang="en-AU" sz="1800" dirty="0"/>
              <a:t>Maintain perspective (envy, personal inadequacy).</a:t>
            </a:r>
          </a:p>
          <a:p>
            <a:pPr lvl="1">
              <a:spcAft>
                <a:spcPts val="600"/>
              </a:spcAft>
              <a:buFont typeface="+mj-lt"/>
              <a:buAutoNum type="arabicPeriod"/>
            </a:pPr>
            <a:r>
              <a:rPr lang="en-AU" sz="1800" dirty="0"/>
              <a:t>Set boundaries around work (email out of hours). </a:t>
            </a:r>
          </a:p>
          <a:p>
            <a:pPr lvl="1">
              <a:spcAft>
                <a:spcPts val="600"/>
              </a:spcAft>
              <a:buFont typeface="+mj-lt"/>
              <a:buAutoNum type="arabicPeriod"/>
            </a:pPr>
            <a:r>
              <a:rPr lang="en-AU" sz="1800" dirty="0"/>
              <a:t>Guard your sleep (turn social media off). </a:t>
            </a:r>
          </a:p>
          <a:p>
            <a:pPr lvl="1">
              <a:spcAft>
                <a:spcPts val="600"/>
              </a:spcAft>
              <a:buFont typeface="+mj-lt"/>
              <a:buAutoNum type="arabicPeriod"/>
            </a:pPr>
            <a:r>
              <a:rPr lang="en-AU" sz="1800" dirty="0"/>
              <a:t>Connect offline (engage with people). </a:t>
            </a:r>
          </a:p>
          <a:p>
            <a:pPr marL="0" indent="0">
              <a:buNone/>
            </a:pPr>
            <a:endParaRPr lang="en-US" sz="1800"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Digital wellbeing</a:t>
            </a:r>
          </a:p>
        </p:txBody>
      </p:sp>
      <p:pic>
        <p:nvPicPr>
          <p:cNvPr id="3" name="Picture 2">
            <a:extLst>
              <a:ext uri="{FF2B5EF4-FFF2-40B4-BE49-F238E27FC236}">
                <a16:creationId xmlns:a16="http://schemas.microsoft.com/office/drawing/2014/main" id="{34475115-B2BF-4C30-B830-81BE561C862C}"/>
              </a:ext>
            </a:extLst>
          </p:cNvPr>
          <p:cNvPicPr>
            <a:picLocks noChangeAspect="1"/>
          </p:cNvPicPr>
          <p:nvPr/>
        </p:nvPicPr>
        <p:blipFill rotWithShape="1">
          <a:blip r:embed="rId3"/>
          <a:srcRect l="17631" t="7897" r="17182" b="7701"/>
          <a:stretch/>
        </p:blipFill>
        <p:spPr>
          <a:xfrm>
            <a:off x="8496693" y="4166648"/>
            <a:ext cx="3695307" cy="2691352"/>
          </a:xfrm>
          <a:prstGeom prst="rect">
            <a:avLst/>
          </a:prstGeom>
        </p:spPr>
      </p:pic>
    </p:spTree>
    <p:extLst>
      <p:ext uri="{BB962C8B-B14F-4D97-AF65-F5344CB8AC3E}">
        <p14:creationId xmlns:p14="http://schemas.microsoft.com/office/powerpoint/2010/main" val="1261118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Wellbeing tools: Apps and e-learning.</a:t>
            </a:r>
          </a:p>
          <a:p>
            <a:pPr>
              <a:spcAft>
                <a:spcPts val="600"/>
              </a:spcAft>
            </a:pPr>
            <a:r>
              <a:rPr lang="en-NZ" sz="1800" dirty="0">
                <a:latin typeface="Arial"/>
                <a:cs typeface="Arial"/>
              </a:rPr>
              <a:t>Make a distinction between “wellbeing skill building tools” and tools that “increase wellbeing” (because they feel good).</a:t>
            </a:r>
            <a:endParaRPr lang="en-AU" sz="1800" dirty="0">
              <a:latin typeface="Arial"/>
              <a:cs typeface="Arial"/>
            </a:endParaRP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Digital tools</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p:cNvPicPr>
            <a:picLocks noChangeAspect="1"/>
          </p:cNvPicPr>
          <p:nvPr/>
        </p:nvPicPr>
        <p:blipFill>
          <a:blip r:embed="rId3"/>
          <a:stretch>
            <a:fillRect/>
          </a:stretch>
        </p:blipFill>
        <p:spPr>
          <a:xfrm>
            <a:off x="6257018" y="2972057"/>
            <a:ext cx="3547885" cy="3531228"/>
          </a:xfrm>
          <a:prstGeom prst="rect">
            <a:avLst/>
          </a:prstGeom>
        </p:spPr>
      </p:pic>
      <p:pic>
        <p:nvPicPr>
          <p:cNvPr id="4" name="Picture 3"/>
          <p:cNvPicPr>
            <a:picLocks noChangeAspect="1"/>
          </p:cNvPicPr>
          <p:nvPr/>
        </p:nvPicPr>
        <p:blipFill rotWithShape="1">
          <a:blip r:embed="rId4"/>
          <a:srcRect l="4505" t="30289" r="75989" b="12139"/>
          <a:stretch/>
        </p:blipFill>
        <p:spPr>
          <a:xfrm>
            <a:off x="2775149" y="2894028"/>
            <a:ext cx="2253946" cy="3741881"/>
          </a:xfrm>
          <a:prstGeom prst="rect">
            <a:avLst/>
          </a:prstGeom>
        </p:spPr>
      </p:pic>
    </p:spTree>
    <p:extLst>
      <p:ext uri="{BB962C8B-B14F-4D97-AF65-F5344CB8AC3E}">
        <p14:creationId xmlns:p14="http://schemas.microsoft.com/office/powerpoint/2010/main" val="180261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752831" cy="4952734"/>
          </a:xfrm>
        </p:spPr>
        <p:txBody>
          <a:bodyPr numCol="1">
            <a:noAutofit/>
          </a:bodyPr>
          <a:lstStyle/>
          <a:p>
            <a:pPr marL="0" indent="0">
              <a:spcAft>
                <a:spcPts val="600"/>
              </a:spcAft>
              <a:buNone/>
            </a:pPr>
            <a:r>
              <a:rPr lang="en-AU" sz="2000" b="1" dirty="0">
                <a:solidFill>
                  <a:srgbClr val="6094BE"/>
                </a:solidFill>
                <a:latin typeface="Arial"/>
                <a:cs typeface="Arial"/>
              </a:rPr>
              <a:t>Wellbeing assessment and evaluation.</a:t>
            </a:r>
          </a:p>
          <a:p>
            <a:pPr>
              <a:spcAft>
                <a:spcPts val="600"/>
              </a:spcAft>
            </a:pPr>
            <a:r>
              <a:rPr lang="en-NZ" sz="1800" dirty="0">
                <a:latin typeface="Arial"/>
                <a:cs typeface="Arial"/>
              </a:rPr>
              <a:t>Assessments create opportunities for conversations, conversations improve wellbeing (also use existing events, and create new wellbeing events to do so). </a:t>
            </a:r>
          </a:p>
          <a:p>
            <a:pPr>
              <a:spcAft>
                <a:spcPts val="600"/>
              </a:spcAft>
            </a:pPr>
            <a:r>
              <a:rPr lang="en-NZ" sz="1800" dirty="0">
                <a:solidFill>
                  <a:srgbClr val="3381BE"/>
                </a:solidFill>
                <a:latin typeface="Arial"/>
                <a:cs typeface="Arial"/>
              </a:rPr>
              <a:t>Assessments allow data-driven decision making</a:t>
            </a:r>
            <a:r>
              <a:rPr lang="en-NZ" sz="1800" dirty="0">
                <a:latin typeface="Arial"/>
                <a:cs typeface="Arial"/>
              </a:rPr>
              <a:t>.</a:t>
            </a:r>
          </a:p>
          <a:p>
            <a:pPr>
              <a:spcAft>
                <a:spcPts val="600"/>
              </a:spcAft>
            </a:pPr>
            <a:r>
              <a:rPr lang="en-NZ" sz="1800" dirty="0">
                <a:latin typeface="Arial"/>
                <a:cs typeface="Arial"/>
              </a:rPr>
              <a:t>Many developed by organisational psychologists don’t actually measure wellbeing (but they look shiny and are expensive)…</a:t>
            </a:r>
          </a:p>
          <a:p>
            <a:pPr>
              <a:spcAft>
                <a:spcPts val="600"/>
              </a:spcAft>
            </a:pPr>
            <a:r>
              <a:rPr lang="en-NZ" sz="1800" dirty="0">
                <a:latin typeface="Arial"/>
                <a:cs typeface="Arial"/>
              </a:rPr>
              <a:t>www.workonwellbeing.com &amp; www.happinessatworksurvey.com </a:t>
            </a:r>
          </a:p>
          <a:p>
            <a:pPr>
              <a:spcAft>
                <a:spcPts val="600"/>
              </a:spcAft>
            </a:pPr>
            <a:endParaRPr lang="en-NZ" sz="1600" dirty="0">
              <a:latin typeface="Arial"/>
              <a:cs typeface="Arial"/>
            </a:endParaRPr>
          </a:p>
          <a:p>
            <a:pPr>
              <a:spcAft>
                <a:spcPts val="600"/>
              </a:spcAft>
            </a:pPr>
            <a:endParaRPr lang="en-NZ" sz="16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Online assessment</a:t>
            </a:r>
          </a:p>
        </p:txBody>
      </p:sp>
      <p:pic>
        <p:nvPicPr>
          <p:cNvPr id="9" name="Picture 8"/>
          <p:cNvPicPr>
            <a:picLocks noChangeAspect="1"/>
          </p:cNvPicPr>
          <p:nvPr/>
        </p:nvPicPr>
        <p:blipFill rotWithShape="1">
          <a:blip r:embed="rId3"/>
          <a:srcRect l="20981" t="7861" r="22125" b="31761"/>
          <a:stretch/>
        </p:blipFill>
        <p:spPr>
          <a:xfrm>
            <a:off x="1011460" y="4012948"/>
            <a:ext cx="4287938" cy="2557534"/>
          </a:xfrm>
          <a:prstGeom prst="rect">
            <a:avLst/>
          </a:prstGeom>
        </p:spPr>
      </p:pic>
      <p:pic>
        <p:nvPicPr>
          <p:cNvPr id="2" name="Picture 1"/>
          <p:cNvPicPr>
            <a:picLocks noChangeAspect="1"/>
          </p:cNvPicPr>
          <p:nvPr/>
        </p:nvPicPr>
        <p:blipFill rotWithShape="1">
          <a:blip r:embed="rId4"/>
          <a:srcRect l="14530" t="8874" r="15478" b="6241"/>
          <a:stretch/>
        </p:blipFill>
        <p:spPr>
          <a:xfrm>
            <a:off x="5914500" y="4006870"/>
            <a:ext cx="3740465" cy="2551668"/>
          </a:xfrm>
          <a:prstGeom prst="rect">
            <a:avLst/>
          </a:prstGeom>
        </p:spPr>
      </p:pic>
    </p:spTree>
    <p:extLst>
      <p:ext uri="{BB962C8B-B14F-4D97-AF65-F5344CB8AC3E}">
        <p14:creationId xmlns:p14="http://schemas.microsoft.com/office/powerpoint/2010/main" val="378027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rotWithShape="1">
          <a:blip r:embed="rId2">
            <a:extLst>
              <a:ext uri="{28A0092B-C50C-407E-A947-70E740481C1C}">
                <a14:useLocalDpi xmlns:a14="http://schemas.microsoft.com/office/drawing/2010/main" val="0"/>
              </a:ext>
            </a:extLst>
          </a:blip>
          <a:srcRect t="1" b="17819"/>
          <a:stretch/>
        </p:blipFill>
        <p:spPr>
          <a:xfrm>
            <a:off x="0" y="577"/>
            <a:ext cx="12192000" cy="6857423"/>
          </a:xfrm>
          <a:prstGeom prst="rect">
            <a:avLst/>
          </a:prstGeom>
        </p:spPr>
      </p:pic>
      <p:sp>
        <p:nvSpPr>
          <p:cNvPr id="6" name="Content Placeholder 2"/>
          <p:cNvSpPr>
            <a:spLocks noGrp="1"/>
          </p:cNvSpPr>
          <p:nvPr>
            <p:ph idx="1"/>
          </p:nvPr>
        </p:nvSpPr>
        <p:spPr>
          <a:xfrm>
            <a:off x="574902" y="1802253"/>
            <a:ext cx="10076622" cy="3074548"/>
          </a:xfrm>
        </p:spPr>
        <p:txBody>
          <a:bodyPr numCol="1">
            <a:noAutofit/>
          </a:bodyPr>
          <a:lstStyle/>
          <a:p>
            <a:pPr marL="0" indent="0">
              <a:lnSpc>
                <a:spcPct val="150000"/>
              </a:lnSpc>
              <a:spcBef>
                <a:spcPts val="0"/>
              </a:spcBef>
              <a:buNone/>
            </a:pPr>
            <a:r>
              <a:rPr lang="en-AU" sz="2400" i="1" dirty="0">
                <a:solidFill>
                  <a:schemeClr val="bg2">
                    <a:lumMod val="25000"/>
                  </a:schemeClr>
                </a:solidFill>
                <a:latin typeface="Arial"/>
                <a:cs typeface="Arial"/>
              </a:rPr>
              <a:t>“There are two complementary strategies for improving the human condition. One is to relieve what is negative in life; the other is to strengthen what is positive. Mainstream psychology focuses largely on the first strategy; Positive Psychology emphasizes the second”</a:t>
            </a:r>
            <a:endParaRPr lang="en-AU" sz="2400" dirty="0">
              <a:solidFill>
                <a:schemeClr val="bg2">
                  <a:lumMod val="25000"/>
                </a:schemeClr>
              </a:solidFill>
              <a:latin typeface="Arial"/>
              <a:cs typeface="Arial"/>
            </a:endParaRPr>
          </a:p>
          <a:p>
            <a:pPr marL="0" indent="0">
              <a:spcAft>
                <a:spcPts val="600"/>
              </a:spcAft>
              <a:buNone/>
            </a:pPr>
            <a:r>
              <a:rPr lang="en-AU" sz="2400" dirty="0">
                <a:solidFill>
                  <a:srgbClr val="6DB4E2"/>
                </a:solidFill>
                <a:latin typeface="Arial"/>
                <a:cs typeface="Arial"/>
              </a:rPr>
              <a:t>Martin Seligman</a:t>
            </a:r>
            <a:endParaRPr lang="en-NZ" sz="2400" dirty="0">
              <a:solidFill>
                <a:srgbClr val="6DB4E2"/>
              </a:solidFill>
              <a:latin typeface="Arial"/>
              <a:cs typeface="Arial"/>
            </a:endParaRPr>
          </a:p>
        </p:txBody>
      </p:sp>
      <p:sp>
        <p:nvSpPr>
          <p:cNvPr id="8" name="TextBox 7"/>
          <p:cNvSpPr txBox="1"/>
          <p:nvPr/>
        </p:nvSpPr>
        <p:spPr>
          <a:xfrm>
            <a:off x="517237" y="342787"/>
            <a:ext cx="9752830" cy="646331"/>
          </a:xfrm>
          <a:prstGeom prst="rect">
            <a:avLst/>
          </a:prstGeom>
          <a:noFill/>
        </p:spPr>
        <p:txBody>
          <a:bodyPr wrap="square" rtlCol="0">
            <a:spAutoFit/>
          </a:bodyPr>
          <a:lstStyle/>
          <a:p>
            <a:r>
              <a:rPr lang="en-AU" sz="3600" dirty="0">
                <a:solidFill>
                  <a:schemeClr val="bg1"/>
                </a:solidFill>
                <a:latin typeface="Arial"/>
                <a:cs typeface="Arial"/>
              </a:rPr>
              <a:t>The Positive Psychology Paradigm</a:t>
            </a:r>
          </a:p>
        </p:txBody>
      </p:sp>
    </p:spTree>
    <p:extLst>
      <p:ext uri="{BB962C8B-B14F-4D97-AF65-F5344CB8AC3E}">
        <p14:creationId xmlns:p14="http://schemas.microsoft.com/office/powerpoint/2010/main" val="231396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88"/>
            <a:ext cx="12192000" cy="6858000"/>
          </a:xfrm>
          <a:prstGeom prst="rect">
            <a:avLst/>
          </a:prstGeom>
        </p:spPr>
      </p:pic>
      <p:sp>
        <p:nvSpPr>
          <p:cNvPr id="6" name="Content Placeholder 2"/>
          <p:cNvSpPr>
            <a:spLocks noGrp="1"/>
          </p:cNvSpPr>
          <p:nvPr>
            <p:ph idx="1"/>
          </p:nvPr>
        </p:nvSpPr>
        <p:spPr>
          <a:xfrm>
            <a:off x="517236" y="1330371"/>
            <a:ext cx="9752831" cy="5202404"/>
          </a:xfrm>
        </p:spPr>
        <p:txBody>
          <a:bodyPr numCol="1">
            <a:noAutofit/>
          </a:bodyPr>
          <a:lstStyle/>
          <a:p>
            <a:pPr marL="0" indent="0">
              <a:spcAft>
                <a:spcPts val="600"/>
              </a:spcAft>
              <a:buNone/>
            </a:pPr>
            <a:r>
              <a:rPr lang="en-AU" sz="2000" b="1" dirty="0">
                <a:solidFill>
                  <a:srgbClr val="6094BE"/>
                </a:solidFill>
                <a:latin typeface="Arial"/>
                <a:cs typeface="Arial"/>
              </a:rPr>
              <a:t>Community wellbeing. </a:t>
            </a:r>
          </a:p>
          <a:p>
            <a:pPr>
              <a:spcAft>
                <a:spcPts val="600"/>
              </a:spcAft>
            </a:pPr>
            <a:endParaRPr lang="en-NZ" dirty="0"/>
          </a:p>
          <a:p>
            <a:endParaRPr lang="en-US" sz="1000"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Community wellbeing</a:t>
            </a:r>
          </a:p>
        </p:txBody>
      </p:sp>
      <p:pic>
        <p:nvPicPr>
          <p:cNvPr id="2" name="Picture 1">
            <a:extLst>
              <a:ext uri="{FF2B5EF4-FFF2-40B4-BE49-F238E27FC236}">
                <a16:creationId xmlns:a16="http://schemas.microsoft.com/office/drawing/2014/main" id="{534FEB6E-6A10-469D-B729-8C11977155F9}"/>
              </a:ext>
            </a:extLst>
          </p:cNvPr>
          <p:cNvPicPr>
            <a:picLocks noChangeAspect="1"/>
          </p:cNvPicPr>
          <p:nvPr/>
        </p:nvPicPr>
        <p:blipFill rotWithShape="1">
          <a:blip r:embed="rId3"/>
          <a:srcRect l="19562" t="12140" r="32577" b="8865"/>
          <a:stretch/>
        </p:blipFill>
        <p:spPr>
          <a:xfrm>
            <a:off x="6004873" y="1063750"/>
            <a:ext cx="6259399" cy="5811205"/>
          </a:xfrm>
          <a:prstGeom prst="rect">
            <a:avLst/>
          </a:prstGeom>
        </p:spPr>
      </p:pic>
      <p:pic>
        <p:nvPicPr>
          <p:cNvPr id="9" name="Picture 8">
            <a:extLst>
              <a:ext uri="{FF2B5EF4-FFF2-40B4-BE49-F238E27FC236}">
                <a16:creationId xmlns:a16="http://schemas.microsoft.com/office/drawing/2014/main" id="{31E73118-D32D-447E-BB94-FCC020AD1091}"/>
              </a:ext>
            </a:extLst>
          </p:cNvPr>
          <p:cNvPicPr>
            <a:picLocks noChangeAspect="1"/>
          </p:cNvPicPr>
          <p:nvPr/>
        </p:nvPicPr>
        <p:blipFill rotWithShape="1">
          <a:blip r:embed="rId4"/>
          <a:srcRect l="18766" t="15333" r="31574" b="7050"/>
          <a:stretch/>
        </p:blipFill>
        <p:spPr>
          <a:xfrm>
            <a:off x="531344" y="2043348"/>
            <a:ext cx="5401257" cy="4748664"/>
          </a:xfrm>
          <a:prstGeom prst="rect">
            <a:avLst/>
          </a:prstGeom>
        </p:spPr>
      </p:pic>
    </p:spTree>
    <p:extLst>
      <p:ext uri="{BB962C8B-B14F-4D97-AF65-F5344CB8AC3E}">
        <p14:creationId xmlns:p14="http://schemas.microsoft.com/office/powerpoint/2010/main" val="115398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5" y="1330371"/>
            <a:ext cx="9752831" cy="3925121"/>
          </a:xfrm>
        </p:spPr>
        <p:txBody>
          <a:bodyPr numCol="1">
            <a:noAutofit/>
          </a:bodyPr>
          <a:lstStyle/>
          <a:p>
            <a:pPr marL="0" indent="0">
              <a:buNone/>
            </a:pPr>
            <a:r>
              <a:rPr lang="en-NZ" sz="2000" b="1" dirty="0">
                <a:solidFill>
                  <a:srgbClr val="6094BE"/>
                </a:solidFill>
                <a:latin typeface="Arial"/>
                <a:cs typeface="Arial"/>
              </a:rPr>
              <a:t>“Wellbeing is measurable, teachable and learnable”</a:t>
            </a:r>
          </a:p>
          <a:p>
            <a:endParaRPr lang="en-US" sz="1000" dirty="0"/>
          </a:p>
        </p:txBody>
      </p:sp>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Now</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6706" y="2507276"/>
            <a:ext cx="4078587" cy="4078587"/>
          </a:xfrm>
          <a:prstGeom prst="rect">
            <a:avLst/>
          </a:prstGeom>
        </p:spPr>
      </p:pic>
    </p:spTree>
    <p:extLst>
      <p:ext uri="{BB962C8B-B14F-4D97-AF65-F5344CB8AC3E}">
        <p14:creationId xmlns:p14="http://schemas.microsoft.com/office/powerpoint/2010/main" val="1248326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0" y="0"/>
            <a:ext cx="12179190" cy="6858000"/>
          </a:xfrm>
          <a:prstGeom prst="rect">
            <a:avLst/>
          </a:prstGeom>
        </p:spPr>
      </p:pic>
      <p:sp>
        <p:nvSpPr>
          <p:cNvPr id="2" name="Title 1"/>
          <p:cNvSpPr>
            <a:spLocks noGrp="1"/>
          </p:cNvSpPr>
          <p:nvPr>
            <p:ph type="title"/>
          </p:nvPr>
        </p:nvSpPr>
        <p:spPr>
          <a:xfrm>
            <a:off x="1352033" y="626437"/>
            <a:ext cx="9513556" cy="1653705"/>
          </a:xfrm>
          <a:solidFill>
            <a:srgbClr val="2F4E89">
              <a:alpha val="85000"/>
            </a:srgbClr>
          </a:solidFill>
          <a:ln>
            <a:noFill/>
          </a:ln>
        </p:spPr>
        <p:txBody>
          <a:bodyPr>
            <a:normAutofit/>
          </a:bodyPr>
          <a:lstStyle/>
          <a:p>
            <a:pPr algn="ctr"/>
            <a:r>
              <a:rPr lang="en-AU" dirty="0">
                <a:solidFill>
                  <a:schemeClr val="bg1"/>
                </a:solidFill>
              </a:rPr>
              <a:t>Positive mental health and wellbeing </a:t>
            </a:r>
            <a:br>
              <a:rPr lang="en-AU" dirty="0">
                <a:solidFill>
                  <a:schemeClr val="bg1"/>
                </a:solidFill>
              </a:rPr>
            </a:br>
            <a:r>
              <a:rPr lang="en-AU" dirty="0">
                <a:solidFill>
                  <a:schemeClr val="bg1"/>
                </a:solidFill>
              </a:rPr>
              <a:t>for a resilient society.</a:t>
            </a:r>
            <a:endParaRPr lang="en-AU" i="1" dirty="0">
              <a:solidFill>
                <a:schemeClr val="bg1"/>
              </a:solidFill>
            </a:endParaRPr>
          </a:p>
        </p:txBody>
      </p:sp>
      <p:sp>
        <p:nvSpPr>
          <p:cNvPr id="5" name="Rectangle 4"/>
          <p:cNvSpPr/>
          <p:nvPr/>
        </p:nvSpPr>
        <p:spPr>
          <a:xfrm>
            <a:off x="135203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Position South Australia as the State of Wellbeing</a:t>
            </a:r>
          </a:p>
        </p:txBody>
      </p:sp>
      <p:sp>
        <p:nvSpPr>
          <p:cNvPr id="9" name="Rectangle 8"/>
          <p:cNvSpPr/>
          <p:nvPr/>
        </p:nvSpPr>
        <p:spPr>
          <a:xfrm>
            <a:off x="3779502" y="2613662"/>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Measure the wellbeing of all South Australians and beyond</a:t>
            </a:r>
          </a:p>
        </p:txBody>
      </p:sp>
      <p:sp>
        <p:nvSpPr>
          <p:cNvPr id="10" name="Rectangle 9"/>
          <p:cNvSpPr/>
          <p:nvPr/>
        </p:nvSpPr>
        <p:spPr>
          <a:xfrm>
            <a:off x="8691229" y="2597787"/>
            <a:ext cx="2200940" cy="2020187"/>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Generate and publish research on how to build wellbeing efficiently, at scale, across the life course</a:t>
            </a:r>
            <a:endParaRPr lang="en-AU" dirty="0">
              <a:solidFill>
                <a:schemeClr val="bg1"/>
              </a:solidFill>
            </a:endParaRPr>
          </a:p>
        </p:txBody>
      </p:sp>
      <p:sp>
        <p:nvSpPr>
          <p:cNvPr id="11" name="Rectangle 10"/>
          <p:cNvSpPr/>
          <p:nvPr/>
        </p:nvSpPr>
        <p:spPr>
          <a:xfrm>
            <a:off x="6286494" y="2597787"/>
            <a:ext cx="2200940" cy="1990088"/>
          </a:xfrm>
          <a:prstGeom prst="rect">
            <a:avLst/>
          </a:prstGeom>
          <a:solidFill>
            <a:srgbClr val="6DB4E1">
              <a:alpha val="8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Teach, build and embed wellbeing science </a:t>
            </a:r>
          </a:p>
        </p:txBody>
      </p:sp>
      <p:sp>
        <p:nvSpPr>
          <p:cNvPr id="12" name="TextBox 11"/>
          <p:cNvSpPr txBox="1"/>
          <p:nvPr/>
        </p:nvSpPr>
        <p:spPr>
          <a:xfrm>
            <a:off x="1352032" y="4905520"/>
            <a:ext cx="2164609"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LEAD</a:t>
            </a:r>
            <a:r>
              <a:rPr lang="en-AU" b="1" dirty="0">
                <a:sym typeface="Wingdings" panose="05000000000000000000" pitchFamily="2" charset="2"/>
              </a:rPr>
              <a:t>  INITIATE</a:t>
            </a:r>
            <a:endParaRPr lang="en-AU" b="1" dirty="0"/>
          </a:p>
          <a:p>
            <a:endParaRPr lang="en-AU" dirty="0"/>
          </a:p>
        </p:txBody>
      </p:sp>
      <p:sp>
        <p:nvSpPr>
          <p:cNvPr id="13" name="TextBox 12"/>
          <p:cNvSpPr txBox="1"/>
          <p:nvPr/>
        </p:nvSpPr>
        <p:spPr>
          <a:xfrm>
            <a:off x="3780405"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MEASURE</a:t>
            </a:r>
          </a:p>
          <a:p>
            <a:endParaRPr lang="en-AU" dirty="0"/>
          </a:p>
        </p:txBody>
      </p:sp>
      <p:sp>
        <p:nvSpPr>
          <p:cNvPr id="14" name="TextBox 13"/>
          <p:cNvSpPr txBox="1"/>
          <p:nvPr/>
        </p:nvSpPr>
        <p:spPr>
          <a:xfrm>
            <a:off x="6286494" y="4905520"/>
            <a:ext cx="220094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BUILD </a:t>
            </a:r>
            <a:r>
              <a:rPr lang="en-AU" b="1" dirty="0">
                <a:sym typeface="Wingdings" panose="05000000000000000000" pitchFamily="2" charset="2"/>
              </a:rPr>
              <a:t> </a:t>
            </a:r>
            <a:r>
              <a:rPr lang="en-AU" b="1" dirty="0"/>
              <a:t>EMBED</a:t>
            </a:r>
          </a:p>
          <a:p>
            <a:pPr algn="ctr"/>
            <a:endParaRPr lang="en-AU" b="1" dirty="0"/>
          </a:p>
        </p:txBody>
      </p:sp>
      <p:sp>
        <p:nvSpPr>
          <p:cNvPr id="15" name="TextBox 14"/>
          <p:cNvSpPr txBox="1"/>
          <p:nvPr/>
        </p:nvSpPr>
        <p:spPr>
          <a:xfrm>
            <a:off x="8691229" y="4905520"/>
            <a:ext cx="2199980" cy="646331"/>
          </a:xfrm>
          <a:prstGeom prst="rect">
            <a:avLst/>
          </a:prstGeom>
          <a:solidFill>
            <a:schemeClr val="bg1">
              <a:alpha val="85000"/>
            </a:schemeClr>
          </a:solidFill>
          <a:ln>
            <a:solidFill>
              <a:schemeClr val="bg1"/>
            </a:solidFill>
          </a:ln>
        </p:spPr>
        <p:txBody>
          <a:bodyPr wrap="square" rtlCol="0">
            <a:spAutoFit/>
          </a:bodyPr>
          <a:lstStyle/>
          <a:p>
            <a:pPr algn="ctr"/>
            <a:r>
              <a:rPr lang="en-AU" b="1" dirty="0"/>
              <a:t>RESEARCH</a:t>
            </a:r>
          </a:p>
          <a:p>
            <a:pPr algn="ctr"/>
            <a:r>
              <a:rPr lang="en-AU" b="1" dirty="0"/>
              <a:t> </a:t>
            </a:r>
          </a:p>
        </p:txBody>
      </p:sp>
      <p:sp>
        <p:nvSpPr>
          <p:cNvPr id="3" name="Rectangle 2"/>
          <p:cNvSpPr/>
          <p:nvPr/>
        </p:nvSpPr>
        <p:spPr>
          <a:xfrm>
            <a:off x="1352032" y="626437"/>
            <a:ext cx="9513556" cy="16543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8304663" y="348018"/>
            <a:ext cx="184731" cy="369332"/>
          </a:xfrm>
          <a:prstGeom prst="rect">
            <a:avLst/>
          </a:prstGeom>
          <a:noFill/>
        </p:spPr>
        <p:txBody>
          <a:bodyPr wrap="none" rtlCol="0">
            <a:spAutoFit/>
          </a:bodyPr>
          <a:lstStyle/>
          <a:p>
            <a:endParaRPr lang="en-AU" dirty="0"/>
          </a:p>
        </p:txBody>
      </p:sp>
      <p:grpSp>
        <p:nvGrpSpPr>
          <p:cNvPr id="8" name="Group 7"/>
          <p:cNvGrpSpPr/>
          <p:nvPr/>
        </p:nvGrpSpPr>
        <p:grpSpPr>
          <a:xfrm>
            <a:off x="1277990" y="5941962"/>
            <a:ext cx="10017008" cy="787603"/>
            <a:chOff x="1352032" y="6425046"/>
            <a:chExt cx="10017008" cy="787603"/>
          </a:xfrm>
        </p:grpSpPr>
        <p:sp>
          <p:nvSpPr>
            <p:cNvPr id="17" name="TextBox 16"/>
            <p:cNvSpPr txBox="1"/>
            <p:nvPr/>
          </p:nvSpPr>
          <p:spPr>
            <a:xfrm>
              <a:off x="1352032" y="6425046"/>
              <a:ext cx="10017008" cy="787603"/>
            </a:xfrm>
            <a:prstGeom prst="rect">
              <a:avLst/>
            </a:prstGeom>
            <a:solidFill>
              <a:schemeClr val="bg1">
                <a:alpha val="59000"/>
              </a:schemeClr>
            </a:solidFill>
            <a:ln>
              <a:solidFill>
                <a:schemeClr val="bg1"/>
              </a:solidFill>
            </a:ln>
          </p:spPr>
          <p:txBody>
            <a:bodyPr wrap="square" rtlCol="0">
              <a:spAutoFit/>
            </a:bodyPr>
            <a:lstStyle/>
            <a:p>
              <a:endParaRPr lang="en-AU" dirty="0"/>
            </a:p>
          </p:txBody>
        </p:sp>
        <p:sp>
          <p:nvSpPr>
            <p:cNvPr id="16" name="TextBox 15"/>
            <p:cNvSpPr txBox="1"/>
            <p:nvPr/>
          </p:nvSpPr>
          <p:spPr>
            <a:xfrm>
              <a:off x="1352032" y="6516740"/>
              <a:ext cx="10017008" cy="477054"/>
            </a:xfrm>
            <a:prstGeom prst="rect">
              <a:avLst/>
            </a:prstGeom>
            <a:noFill/>
          </p:spPr>
          <p:txBody>
            <a:bodyPr wrap="square" rtlCol="0">
              <a:spAutoFit/>
            </a:bodyPr>
            <a:lstStyle/>
            <a:p>
              <a:pPr algn="ctr"/>
              <a:r>
                <a:rPr lang="en-AU" sz="2500" b="1" dirty="0"/>
                <a:t>Organisations, Government, Schools, Ageing, Youth, Community</a:t>
              </a:r>
            </a:p>
          </p:txBody>
        </p:sp>
      </p:grpSp>
    </p:spTree>
    <p:extLst>
      <p:ext uri="{BB962C8B-B14F-4D97-AF65-F5344CB8AC3E}">
        <p14:creationId xmlns:p14="http://schemas.microsoft.com/office/powerpoint/2010/main" val="165753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anim calcmode="lin" valueType="num">
                                      <p:cBhvr>
                                        <p:cTn id="58" dur="500" fill="hold"/>
                                        <p:tgtEl>
                                          <p:spTgt spid="15"/>
                                        </p:tgtEl>
                                        <p:attrNameLst>
                                          <p:attrName>ppt_x</p:attrName>
                                        </p:attrNameLst>
                                      </p:cBhvr>
                                      <p:tavLst>
                                        <p:tav tm="0">
                                          <p:val>
                                            <p:strVal val="#ppt_x"/>
                                          </p:val>
                                        </p:tav>
                                        <p:tav tm="100000">
                                          <p:val>
                                            <p:strVal val="#ppt_x"/>
                                          </p:val>
                                        </p:tav>
                                      </p:tavLst>
                                    </p:anim>
                                    <p:anim calcmode="lin" valueType="num">
                                      <p:cBhvr>
                                        <p:cTn id="5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ppt_x"/>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0" grpId="0" animBg="1"/>
      <p:bldP spid="11" grpId="0" animBg="1"/>
      <p:bldP spid="12" grpId="0" animBg="1"/>
      <p:bldP spid="13" grpId="0" animBg="1"/>
      <p:bldP spid="14" grpId="0" animBg="1"/>
      <p:bldP spid="15"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p:cNvSpPr>
            <a:spLocks noGrp="1"/>
          </p:cNvSpPr>
          <p:nvPr>
            <p:ph type="title"/>
          </p:nvPr>
        </p:nvSpPr>
        <p:spPr>
          <a:xfrm>
            <a:off x="137160" y="330332"/>
            <a:ext cx="11917680" cy="1325563"/>
          </a:xfrm>
        </p:spPr>
        <p:txBody>
          <a:bodyPr>
            <a:noAutofit/>
          </a:bodyPr>
          <a:lstStyle/>
          <a:p>
            <a:pPr algn="ctr"/>
            <a:r>
              <a:rPr lang="en-AU" sz="3600" b="1" dirty="0">
                <a:latin typeface="Arial" panose="020B0604020202020204" pitchFamily="34" charset="0"/>
                <a:cs typeface="Arial" panose="020B0604020202020204" pitchFamily="34" charset="0"/>
              </a:rPr>
              <a:t>RESULTS </a:t>
            </a:r>
            <a:br>
              <a:rPr lang="en-AU" sz="3600" b="1" dirty="0">
                <a:latin typeface="Arial" panose="020B0604020202020204" pitchFamily="34" charset="0"/>
                <a:cs typeface="Arial" panose="020B0604020202020204" pitchFamily="34" charset="0"/>
              </a:rPr>
            </a:br>
            <a:r>
              <a:rPr lang="en-AU" sz="3600" b="1" dirty="0">
                <a:latin typeface="Arial" panose="020B0604020202020204" pitchFamily="34" charset="0"/>
                <a:cs typeface="Arial" panose="020B0604020202020204" pitchFamily="34" charset="0"/>
              </a:rPr>
              <a:t>Auto-manufacturing industry</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31080" y="1711760"/>
            <a:ext cx="2529840" cy="1207349"/>
          </a:xfrm>
        </p:spPr>
      </p:pic>
      <p:pic>
        <p:nvPicPr>
          <p:cNvPr id="10" name="Picture 9"/>
          <p:cNvPicPr>
            <a:picLocks noChangeAspect="1"/>
          </p:cNvPicPr>
          <p:nvPr/>
        </p:nvPicPr>
        <p:blipFill>
          <a:blip r:embed="rId5"/>
          <a:stretch>
            <a:fillRect/>
          </a:stretch>
        </p:blipFill>
        <p:spPr>
          <a:xfrm>
            <a:off x="715107" y="2974975"/>
            <a:ext cx="11016427" cy="3584759"/>
          </a:xfrm>
          <a:prstGeom prst="rect">
            <a:avLst/>
          </a:prstGeom>
        </p:spPr>
      </p:pic>
    </p:spTree>
    <p:extLst>
      <p:ext uri="{BB962C8B-B14F-4D97-AF65-F5344CB8AC3E}">
        <p14:creationId xmlns:p14="http://schemas.microsoft.com/office/powerpoint/2010/main" val="377526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517235" y="186268"/>
            <a:ext cx="9752832" cy="646331"/>
          </a:xfrm>
          <a:prstGeom prst="rect">
            <a:avLst/>
          </a:prstGeom>
          <a:noFill/>
        </p:spPr>
        <p:txBody>
          <a:bodyPr wrap="square" rtlCol="0">
            <a:spAutoFit/>
          </a:bodyPr>
          <a:lstStyle/>
          <a:p>
            <a:r>
              <a:rPr lang="en-US" sz="3600" dirty="0">
                <a:solidFill>
                  <a:schemeClr val="bg1"/>
                </a:solidFill>
                <a:latin typeface="Arial"/>
                <a:cs typeface="Arial"/>
              </a:rPr>
              <a:t>Insight into drivers… </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2" name="Picture 1">
            <a:extLst>
              <a:ext uri="{FF2B5EF4-FFF2-40B4-BE49-F238E27FC236}">
                <a16:creationId xmlns:a16="http://schemas.microsoft.com/office/drawing/2014/main" id="{AC9F8179-61CD-4FE1-9351-AB893E547532}"/>
              </a:ext>
            </a:extLst>
          </p:cNvPr>
          <p:cNvPicPr>
            <a:picLocks noChangeAspect="1"/>
          </p:cNvPicPr>
          <p:nvPr/>
        </p:nvPicPr>
        <p:blipFill rotWithShape="1">
          <a:blip r:embed="rId3"/>
          <a:srcRect l="24729" t="19083" r="8466" b="14250"/>
          <a:stretch/>
        </p:blipFill>
        <p:spPr>
          <a:xfrm>
            <a:off x="1321270" y="2187018"/>
            <a:ext cx="8144759" cy="4572001"/>
          </a:xfrm>
          <a:prstGeom prst="rect">
            <a:avLst/>
          </a:prstGeom>
        </p:spPr>
      </p:pic>
    </p:spTree>
    <p:extLst>
      <p:ext uri="{BB962C8B-B14F-4D97-AF65-F5344CB8AC3E}">
        <p14:creationId xmlns:p14="http://schemas.microsoft.com/office/powerpoint/2010/main" val="1794239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7" y="1330371"/>
            <a:ext cx="9348658" cy="5202404"/>
          </a:xfrm>
        </p:spPr>
        <p:txBody>
          <a:bodyPr numCol="1">
            <a:noAutofit/>
          </a:bodyPr>
          <a:lstStyle/>
          <a:p>
            <a:pPr>
              <a:spcAft>
                <a:spcPts val="600"/>
              </a:spcAft>
            </a:pPr>
            <a:endParaRPr lang="en-NZ" sz="2000" dirty="0">
              <a:latin typeface="Arial"/>
              <a:cs typeface="Arial"/>
            </a:endParaRPr>
          </a:p>
          <a:p>
            <a:endParaRPr lang="en-US" sz="1000" dirty="0"/>
          </a:p>
        </p:txBody>
      </p:sp>
      <p:sp>
        <p:nvSpPr>
          <p:cNvPr id="8" name="TextBox 7"/>
          <p:cNvSpPr txBox="1"/>
          <p:nvPr/>
        </p:nvSpPr>
        <p:spPr>
          <a:xfrm>
            <a:off x="1461155" y="186268"/>
            <a:ext cx="8808912" cy="646331"/>
          </a:xfrm>
          <a:prstGeom prst="rect">
            <a:avLst/>
          </a:prstGeom>
          <a:noFill/>
        </p:spPr>
        <p:txBody>
          <a:bodyPr wrap="square" rtlCol="0">
            <a:spAutoFit/>
          </a:bodyPr>
          <a:lstStyle/>
          <a:p>
            <a:r>
              <a:rPr lang="en-US" sz="3600" dirty="0">
                <a:solidFill>
                  <a:schemeClr val="bg1"/>
                </a:solidFill>
                <a:latin typeface="Arial"/>
                <a:cs typeface="Arial"/>
              </a:rPr>
              <a:t>Frameworks and models</a:t>
            </a:r>
          </a:p>
        </p:txBody>
      </p:sp>
      <p:pic>
        <p:nvPicPr>
          <p:cNvPr id="1026" name="Picture 2" descr="https://image.slidesharecdn.com/ineqmh120210-wbhinlambethv2-120309172229-phpapp01/95/ineqmh-120210-wbh-in-lambeth-v2-8-728.jpg?cb=1331313986">
            <a:extLst>
              <a:ext uri="{FF2B5EF4-FFF2-40B4-BE49-F238E27FC236}">
                <a16:creationId xmlns:a16="http://schemas.microsoft.com/office/drawing/2014/main" id="{955C8E00-553C-4989-B119-A0C981A71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02"/>
          <a:stretch/>
        </p:blipFill>
        <p:spPr bwMode="auto">
          <a:xfrm>
            <a:off x="448988" y="2300388"/>
            <a:ext cx="5191026" cy="33559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F4624E-28C6-486B-AD80-E6D2D858DFA8}"/>
              </a:ext>
            </a:extLst>
          </p:cNvPr>
          <p:cNvPicPr>
            <a:picLocks noChangeAspect="1"/>
          </p:cNvPicPr>
          <p:nvPr/>
        </p:nvPicPr>
        <p:blipFill>
          <a:blip r:embed="rId4"/>
          <a:stretch>
            <a:fillRect/>
          </a:stretch>
        </p:blipFill>
        <p:spPr>
          <a:xfrm>
            <a:off x="5640014" y="2325926"/>
            <a:ext cx="6150332" cy="3279719"/>
          </a:xfrm>
          <a:prstGeom prst="rect">
            <a:avLst/>
          </a:prstGeom>
        </p:spPr>
      </p:pic>
      <p:sp>
        <p:nvSpPr>
          <p:cNvPr id="5" name="TextBox 4">
            <a:extLst>
              <a:ext uri="{FF2B5EF4-FFF2-40B4-BE49-F238E27FC236}">
                <a16:creationId xmlns:a16="http://schemas.microsoft.com/office/drawing/2014/main" id="{1D381E67-7A20-4EC0-BEEA-68AA673E458D}"/>
              </a:ext>
            </a:extLst>
          </p:cNvPr>
          <p:cNvSpPr txBox="1"/>
          <p:nvPr/>
        </p:nvSpPr>
        <p:spPr>
          <a:xfrm>
            <a:off x="7183225" y="1610085"/>
            <a:ext cx="4015819" cy="461665"/>
          </a:xfrm>
          <a:prstGeom prst="rect">
            <a:avLst/>
          </a:prstGeom>
          <a:noFill/>
        </p:spPr>
        <p:txBody>
          <a:bodyPr wrap="square" rtlCol="0">
            <a:spAutoFit/>
          </a:bodyPr>
          <a:lstStyle/>
          <a:p>
            <a:r>
              <a:rPr lang="en-AU" sz="2400" dirty="0"/>
              <a:t>What the data show</a:t>
            </a:r>
          </a:p>
        </p:txBody>
      </p:sp>
      <p:sp>
        <p:nvSpPr>
          <p:cNvPr id="23" name="TextBox 22">
            <a:extLst>
              <a:ext uri="{FF2B5EF4-FFF2-40B4-BE49-F238E27FC236}">
                <a16:creationId xmlns:a16="http://schemas.microsoft.com/office/drawing/2014/main" id="{98C96FB1-2485-4EFF-88CE-1C4DF2B2FA06}"/>
              </a:ext>
            </a:extLst>
          </p:cNvPr>
          <p:cNvSpPr txBox="1"/>
          <p:nvPr/>
        </p:nvSpPr>
        <p:spPr>
          <a:xfrm>
            <a:off x="1000284" y="1584547"/>
            <a:ext cx="4015819" cy="461665"/>
          </a:xfrm>
          <a:prstGeom prst="rect">
            <a:avLst/>
          </a:prstGeom>
          <a:noFill/>
        </p:spPr>
        <p:txBody>
          <a:bodyPr wrap="square" rtlCol="0">
            <a:spAutoFit/>
          </a:bodyPr>
          <a:lstStyle/>
          <a:p>
            <a:r>
              <a:rPr lang="en-AU" sz="2400" dirty="0"/>
              <a:t>Old (current) perspective </a:t>
            </a:r>
          </a:p>
        </p:txBody>
      </p:sp>
      <p:sp>
        <p:nvSpPr>
          <p:cNvPr id="24" name="Arc 23">
            <a:extLst>
              <a:ext uri="{FF2B5EF4-FFF2-40B4-BE49-F238E27FC236}">
                <a16:creationId xmlns:a16="http://schemas.microsoft.com/office/drawing/2014/main" id="{E451F7BF-6228-4109-AA2D-EDDA4C4D0FFD}"/>
              </a:ext>
            </a:extLst>
          </p:cNvPr>
          <p:cNvSpPr/>
          <p:nvPr/>
        </p:nvSpPr>
        <p:spPr>
          <a:xfrm flipH="1">
            <a:off x="7805636" y="3428999"/>
            <a:ext cx="1649448" cy="1915507"/>
          </a:xfrm>
          <a:prstGeom prst="arc">
            <a:avLst>
              <a:gd name="adj1" fmla="val 16200000"/>
              <a:gd name="adj2" fmla="val 252167"/>
            </a:avLst>
          </a:prstGeom>
          <a:ln w="38100">
            <a:solidFill>
              <a:srgbClr val="00B050"/>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6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4952734"/>
          </a:xfrm>
        </p:spPr>
        <p:txBody>
          <a:bodyPr numCol="1">
            <a:noAutofit/>
          </a:bodyPr>
          <a:lstStyle/>
          <a:p>
            <a:pPr marL="0" indent="0">
              <a:spcAft>
                <a:spcPts val="600"/>
              </a:spcAft>
              <a:buNone/>
            </a:pPr>
            <a:r>
              <a:rPr lang="en-AU" sz="2000" b="1" dirty="0">
                <a:solidFill>
                  <a:srgbClr val="6094BE"/>
                </a:solidFill>
                <a:latin typeface="Arial"/>
                <a:cs typeface="Arial"/>
              </a:rPr>
              <a:t>Geelong Breathing </a:t>
            </a:r>
          </a:p>
          <a:p>
            <a:r>
              <a:rPr lang="en-NZ" sz="1600" u="sng" dirty="0">
                <a:latin typeface="Arial"/>
                <a:cs typeface="Arial"/>
              </a:rPr>
              <a:t>Breath One</a:t>
            </a:r>
            <a:r>
              <a:rPr lang="en-NZ" sz="1600" dirty="0">
                <a:latin typeface="Arial"/>
                <a:cs typeface="Arial"/>
              </a:rPr>
              <a:t>. Take a deep breath in through your nose and fill your lungs with as much air as possible. As you are doing so, notice your </a:t>
            </a:r>
            <a:r>
              <a:rPr lang="en-NZ" sz="1600" dirty="0">
                <a:solidFill>
                  <a:srgbClr val="3381BE"/>
                </a:solidFill>
                <a:latin typeface="Arial"/>
                <a:cs typeface="Arial"/>
              </a:rPr>
              <a:t>physical body </a:t>
            </a:r>
            <a:r>
              <a:rPr lang="en-NZ" sz="1600" dirty="0">
                <a:latin typeface="Arial"/>
                <a:cs typeface="Arial"/>
              </a:rPr>
              <a:t>and any points of pain or tension. As you breath out slowly through your mouth, imagine you are pushing or releasing any tension away. Feel yourself sink into your chair or the floor if you are standing.</a:t>
            </a:r>
          </a:p>
          <a:p>
            <a:endParaRPr lang="en-NZ" sz="1600" dirty="0">
              <a:latin typeface="Arial"/>
              <a:cs typeface="Arial"/>
            </a:endParaRPr>
          </a:p>
          <a:p>
            <a:r>
              <a:rPr lang="en-NZ" sz="1600" u="sng" dirty="0">
                <a:latin typeface="Arial"/>
                <a:cs typeface="Arial"/>
              </a:rPr>
              <a:t>Breath Two</a:t>
            </a:r>
            <a:r>
              <a:rPr lang="en-NZ" sz="1600" dirty="0">
                <a:latin typeface="Arial"/>
                <a:cs typeface="Arial"/>
              </a:rPr>
              <a:t>. Take a deep breath in through your nose and fill your lungs with as much air as possible. Now as you breathe out think about what you are grateful for right at this very moment. Not what you are grateful for that has happened in the past, or looking towards the future, but right in this very moment think about one thing you are grateful for and exhale slowly. Say to yourself </a:t>
            </a:r>
            <a:r>
              <a:rPr lang="en-NZ" sz="1600" dirty="0">
                <a:solidFill>
                  <a:srgbClr val="3381BE"/>
                </a:solidFill>
                <a:latin typeface="Arial"/>
                <a:cs typeface="Arial"/>
              </a:rPr>
              <a:t>“Right now I am grateful for...”.</a:t>
            </a:r>
          </a:p>
          <a:p>
            <a:endParaRPr lang="en-NZ" sz="1600" dirty="0">
              <a:latin typeface="Arial"/>
              <a:cs typeface="Arial"/>
            </a:endParaRPr>
          </a:p>
          <a:p>
            <a:r>
              <a:rPr lang="en-NZ" sz="1600" u="sng" dirty="0">
                <a:latin typeface="Arial"/>
                <a:cs typeface="Arial"/>
              </a:rPr>
              <a:t>Breath Three</a:t>
            </a:r>
            <a:r>
              <a:rPr lang="en-NZ" sz="1600" dirty="0">
                <a:latin typeface="Arial"/>
                <a:cs typeface="Arial"/>
              </a:rPr>
              <a:t>. Take a deep breath in through your nose and fill your lungs with as much air as possible. Now as you breathe out think about your frame of reference and what intentional state you want to be in right now. Do you intend to be kind? Do you intend to be open minded? Do you intend to be peaceful? Whatever intention you wish to have at this present moment, cultivate it when you exhale by saying to yourself </a:t>
            </a:r>
            <a:r>
              <a:rPr lang="en-NZ" sz="1600" dirty="0">
                <a:solidFill>
                  <a:srgbClr val="3381BE"/>
                </a:solidFill>
                <a:latin typeface="Arial"/>
                <a:cs typeface="Arial"/>
              </a:rPr>
              <a:t>“My intention right now is to be …”.</a:t>
            </a:r>
          </a:p>
          <a:p>
            <a:endParaRPr lang="en-NZ" sz="1600" dirty="0">
              <a:latin typeface="Arial"/>
              <a:cs typeface="Arial"/>
            </a:endParaRPr>
          </a:p>
          <a:p>
            <a:r>
              <a:rPr lang="en-NZ" sz="1200" dirty="0">
                <a:latin typeface="Arial"/>
                <a:cs typeface="Arial"/>
              </a:rPr>
              <a:t>Credit: This exercise was developed by Justin Robinson, Head of Positive Education at Geelong </a:t>
            </a:r>
            <a:r>
              <a:rPr lang="en-NZ" sz="1200" dirty="0" err="1">
                <a:latin typeface="Arial"/>
                <a:cs typeface="Arial"/>
              </a:rPr>
              <a:t>Grammer</a:t>
            </a:r>
            <a:r>
              <a:rPr lang="en-NZ" sz="1200" dirty="0">
                <a:latin typeface="Arial"/>
                <a:cs typeface="Arial"/>
              </a:rPr>
              <a:t> School in Australia</a:t>
            </a:r>
            <a:endParaRPr lang="en-US" sz="12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Last slide</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Tree>
    <p:extLst>
      <p:ext uri="{BB962C8B-B14F-4D97-AF65-F5344CB8AC3E}">
        <p14:creationId xmlns:p14="http://schemas.microsoft.com/office/powerpoint/2010/main" val="307028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rotWithShape="1">
          <a:blip r:embed="rId2">
            <a:extLst>
              <a:ext uri="{28A0092B-C50C-407E-A947-70E740481C1C}">
                <a14:useLocalDpi xmlns:a14="http://schemas.microsoft.com/office/drawing/2010/main" val="0"/>
              </a:ext>
            </a:extLst>
          </a:blip>
          <a:srcRect b="17820"/>
          <a:stretch/>
        </p:blipFill>
        <p:spPr>
          <a:xfrm>
            <a:off x="0" y="577"/>
            <a:ext cx="12192000" cy="6857423"/>
          </a:xfrm>
          <a:prstGeom prst="rect">
            <a:avLst/>
          </a:prstGeom>
        </p:spPr>
      </p:pic>
      <p:sp>
        <p:nvSpPr>
          <p:cNvPr id="8" name="TextBox 7"/>
          <p:cNvSpPr txBox="1"/>
          <p:nvPr/>
        </p:nvSpPr>
        <p:spPr>
          <a:xfrm>
            <a:off x="517237" y="342787"/>
            <a:ext cx="9752830" cy="646331"/>
          </a:xfrm>
          <a:prstGeom prst="rect">
            <a:avLst/>
          </a:prstGeom>
          <a:noFill/>
        </p:spPr>
        <p:txBody>
          <a:bodyPr wrap="square" rtlCol="0">
            <a:spAutoFit/>
          </a:bodyPr>
          <a:lstStyle/>
          <a:p>
            <a:r>
              <a:rPr lang="en-AU" sz="3600" dirty="0">
                <a:solidFill>
                  <a:schemeClr val="bg1"/>
                </a:solidFill>
                <a:latin typeface="Arial"/>
                <a:cs typeface="Arial"/>
              </a:rPr>
              <a:t>What is Positive Psychology?</a:t>
            </a:r>
          </a:p>
        </p:txBody>
      </p:sp>
      <p:sp>
        <p:nvSpPr>
          <p:cNvPr id="5" name="Content Placeholder 2">
            <a:extLst>
              <a:ext uri="{FF2B5EF4-FFF2-40B4-BE49-F238E27FC236}">
                <a16:creationId xmlns:a16="http://schemas.microsoft.com/office/drawing/2014/main" id="{F2F679F4-BD85-4085-A7AB-BFBEAF600717}"/>
              </a:ext>
            </a:extLst>
          </p:cNvPr>
          <p:cNvSpPr txBox="1">
            <a:spLocks/>
          </p:cNvSpPr>
          <p:nvPr/>
        </p:nvSpPr>
        <p:spPr>
          <a:xfrm>
            <a:off x="574902" y="1802253"/>
            <a:ext cx="10076622" cy="4549120"/>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AU" sz="2400" dirty="0">
                <a:solidFill>
                  <a:schemeClr val="bg2">
                    <a:lumMod val="25000"/>
                  </a:schemeClr>
                </a:solidFill>
                <a:latin typeface="Arial"/>
                <a:cs typeface="Arial"/>
              </a:rPr>
              <a:t>Positive psychology is a branch of psychology that conducts scientific inquiry into the factors that help individuals, communities and organisations </a:t>
            </a:r>
            <a:r>
              <a:rPr lang="en-AU" sz="2400" dirty="0">
                <a:solidFill>
                  <a:srgbClr val="6DB4E2"/>
                </a:solidFill>
                <a:latin typeface="Arial"/>
                <a:cs typeface="Arial"/>
              </a:rPr>
              <a:t>thrive by building on their strengths</a:t>
            </a:r>
            <a:r>
              <a:rPr lang="en-AU" sz="2400" dirty="0">
                <a:solidFill>
                  <a:srgbClr val="3381BE"/>
                </a:solidFill>
                <a:latin typeface="Arial"/>
                <a:cs typeface="Arial"/>
              </a:rPr>
              <a:t> </a:t>
            </a:r>
            <a:r>
              <a:rPr lang="en-AU" sz="2400" dirty="0">
                <a:solidFill>
                  <a:schemeClr val="bg2">
                    <a:lumMod val="25000"/>
                  </a:schemeClr>
                </a:solidFill>
                <a:latin typeface="Arial"/>
                <a:cs typeface="Arial"/>
              </a:rPr>
              <a:t>and virtues. </a:t>
            </a:r>
          </a:p>
          <a:p>
            <a:pPr marL="0" indent="0">
              <a:lnSpc>
                <a:spcPct val="150000"/>
              </a:lnSpc>
              <a:spcBef>
                <a:spcPts val="0"/>
              </a:spcBef>
              <a:buNone/>
            </a:pPr>
            <a:endParaRPr lang="en-AU" sz="2400" dirty="0">
              <a:solidFill>
                <a:schemeClr val="bg2">
                  <a:lumMod val="25000"/>
                </a:schemeClr>
              </a:solidFill>
              <a:latin typeface="Arial"/>
              <a:cs typeface="Arial"/>
            </a:endParaRPr>
          </a:p>
          <a:p>
            <a:pPr marL="0" indent="0">
              <a:lnSpc>
                <a:spcPct val="150000"/>
              </a:lnSpc>
              <a:spcBef>
                <a:spcPts val="0"/>
              </a:spcBef>
              <a:buNone/>
            </a:pPr>
            <a:r>
              <a:rPr lang="en-AU" sz="2400" i="1" dirty="0">
                <a:solidFill>
                  <a:schemeClr val="bg2">
                    <a:lumMod val="25000"/>
                  </a:schemeClr>
                </a:solidFill>
                <a:latin typeface="Arial"/>
                <a:cs typeface="Arial"/>
              </a:rPr>
              <a:t>“Positive psychology is the scientific study of what enables individuals and communities to thrive”</a:t>
            </a:r>
            <a:endParaRPr lang="en-AU" sz="2400" dirty="0">
              <a:solidFill>
                <a:schemeClr val="bg2">
                  <a:lumMod val="25000"/>
                </a:schemeClr>
              </a:solidFill>
              <a:latin typeface="Arial"/>
              <a:cs typeface="Arial"/>
            </a:endParaRPr>
          </a:p>
          <a:p>
            <a:pPr marL="0" indent="0">
              <a:lnSpc>
                <a:spcPct val="150000"/>
              </a:lnSpc>
              <a:spcBef>
                <a:spcPts val="0"/>
              </a:spcBef>
              <a:spcAft>
                <a:spcPts val="600"/>
              </a:spcAft>
              <a:buNone/>
            </a:pPr>
            <a:r>
              <a:rPr lang="en-AU" sz="2400" dirty="0">
                <a:solidFill>
                  <a:srgbClr val="6DB4E2"/>
                </a:solidFill>
                <a:latin typeface="Arial"/>
                <a:cs typeface="Arial"/>
              </a:rPr>
              <a:t>International Positive Psychology Association</a:t>
            </a:r>
          </a:p>
        </p:txBody>
      </p:sp>
    </p:spTree>
    <p:extLst>
      <p:ext uri="{BB962C8B-B14F-4D97-AF65-F5344CB8AC3E}">
        <p14:creationId xmlns:p14="http://schemas.microsoft.com/office/powerpoint/2010/main" val="1793851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rotWithShape="1">
          <a:blip r:embed="rId2">
            <a:extLst>
              <a:ext uri="{28A0092B-C50C-407E-A947-70E740481C1C}">
                <a14:useLocalDpi xmlns:a14="http://schemas.microsoft.com/office/drawing/2010/main" val="0"/>
              </a:ext>
            </a:extLst>
          </a:blip>
          <a:srcRect b="17820"/>
          <a:stretch/>
        </p:blipFill>
        <p:spPr>
          <a:xfrm>
            <a:off x="0" y="577"/>
            <a:ext cx="12192000" cy="6857423"/>
          </a:xfrm>
          <a:prstGeom prst="rect">
            <a:avLst/>
          </a:prstGeom>
        </p:spPr>
      </p:pic>
      <p:sp>
        <p:nvSpPr>
          <p:cNvPr id="8" name="TextBox 7"/>
          <p:cNvSpPr txBox="1"/>
          <p:nvPr/>
        </p:nvSpPr>
        <p:spPr>
          <a:xfrm>
            <a:off x="517237" y="342787"/>
            <a:ext cx="9752830" cy="646331"/>
          </a:xfrm>
          <a:prstGeom prst="rect">
            <a:avLst/>
          </a:prstGeom>
          <a:noFill/>
        </p:spPr>
        <p:txBody>
          <a:bodyPr wrap="square" rtlCol="0">
            <a:spAutoFit/>
          </a:bodyPr>
          <a:lstStyle/>
          <a:p>
            <a:r>
              <a:rPr lang="en-AU" sz="3600" dirty="0">
                <a:solidFill>
                  <a:schemeClr val="bg1"/>
                </a:solidFill>
                <a:latin typeface="Arial"/>
                <a:cs typeface="Arial"/>
              </a:rPr>
              <a:t>What is Positive Psychology?</a:t>
            </a:r>
          </a:p>
        </p:txBody>
      </p:sp>
      <p:pic>
        <p:nvPicPr>
          <p:cNvPr id="6" name="Picture 5">
            <a:extLst>
              <a:ext uri="{FF2B5EF4-FFF2-40B4-BE49-F238E27FC236}">
                <a16:creationId xmlns:a16="http://schemas.microsoft.com/office/drawing/2014/main" id="{0C290B85-BDA1-4BA4-A8AA-2247281CE11F}"/>
              </a:ext>
            </a:extLst>
          </p:cNvPr>
          <p:cNvPicPr>
            <a:picLocks noChangeAspect="1"/>
          </p:cNvPicPr>
          <p:nvPr/>
        </p:nvPicPr>
        <p:blipFill rotWithShape="1">
          <a:blip r:embed="rId3"/>
          <a:srcRect l="16700" t="11840" r="15350" b="7623"/>
          <a:stretch/>
        </p:blipFill>
        <p:spPr>
          <a:xfrm>
            <a:off x="2778310" y="1541814"/>
            <a:ext cx="6353511" cy="4706586"/>
          </a:xfrm>
          <a:prstGeom prst="rect">
            <a:avLst/>
          </a:prstGeom>
        </p:spPr>
      </p:pic>
    </p:spTree>
    <p:extLst>
      <p:ext uri="{BB962C8B-B14F-4D97-AF65-F5344CB8AC3E}">
        <p14:creationId xmlns:p14="http://schemas.microsoft.com/office/powerpoint/2010/main" val="344843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rotWithShape="1">
          <a:blip r:embed="rId2">
            <a:extLst>
              <a:ext uri="{28A0092B-C50C-407E-A947-70E740481C1C}">
                <a14:useLocalDpi xmlns:a14="http://schemas.microsoft.com/office/drawing/2010/main" val="0"/>
              </a:ext>
            </a:extLst>
          </a:blip>
          <a:srcRect b="17820"/>
          <a:stretch/>
        </p:blipFill>
        <p:spPr>
          <a:xfrm>
            <a:off x="0" y="577"/>
            <a:ext cx="12192000" cy="6857423"/>
          </a:xfrm>
          <a:prstGeom prst="rect">
            <a:avLst/>
          </a:prstGeom>
        </p:spPr>
      </p:pic>
      <p:sp>
        <p:nvSpPr>
          <p:cNvPr id="8" name="TextBox 7"/>
          <p:cNvSpPr txBox="1"/>
          <p:nvPr/>
        </p:nvSpPr>
        <p:spPr>
          <a:xfrm>
            <a:off x="517237" y="342787"/>
            <a:ext cx="9752830" cy="646331"/>
          </a:xfrm>
          <a:prstGeom prst="rect">
            <a:avLst/>
          </a:prstGeom>
          <a:noFill/>
        </p:spPr>
        <p:txBody>
          <a:bodyPr wrap="square" rtlCol="0">
            <a:spAutoFit/>
          </a:bodyPr>
          <a:lstStyle/>
          <a:p>
            <a:r>
              <a:rPr lang="en-AU" sz="3600" dirty="0">
                <a:solidFill>
                  <a:schemeClr val="bg1"/>
                </a:solidFill>
                <a:latin typeface="Arial"/>
                <a:cs typeface="Arial"/>
              </a:rPr>
              <a:t>Positive Psychology</a:t>
            </a:r>
          </a:p>
        </p:txBody>
      </p:sp>
      <p:sp>
        <p:nvSpPr>
          <p:cNvPr id="5" name="Content Placeholder 2">
            <a:extLst>
              <a:ext uri="{FF2B5EF4-FFF2-40B4-BE49-F238E27FC236}">
                <a16:creationId xmlns:a16="http://schemas.microsoft.com/office/drawing/2014/main" id="{F2F679F4-BD85-4085-A7AB-BFBEAF600717}"/>
              </a:ext>
            </a:extLst>
          </p:cNvPr>
          <p:cNvSpPr txBox="1">
            <a:spLocks/>
          </p:cNvSpPr>
          <p:nvPr/>
        </p:nvSpPr>
        <p:spPr>
          <a:xfrm>
            <a:off x="974952" y="1802252"/>
            <a:ext cx="10076622" cy="497954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AU" sz="2400" dirty="0">
                <a:solidFill>
                  <a:schemeClr val="bg2">
                    <a:lumMod val="25000"/>
                  </a:schemeClr>
                </a:solidFill>
                <a:latin typeface="Arial"/>
                <a:cs typeface="Arial"/>
              </a:rPr>
              <a:t>Positive psychology is the study of topics as diverse as:</a:t>
            </a:r>
          </a:p>
          <a:p>
            <a:pPr>
              <a:spcAft>
                <a:spcPts val="600"/>
              </a:spcAft>
            </a:pPr>
            <a:r>
              <a:rPr lang="en-AU" sz="2400" dirty="0">
                <a:solidFill>
                  <a:schemeClr val="bg2">
                    <a:lumMod val="25000"/>
                  </a:schemeClr>
                </a:solidFill>
                <a:latin typeface="Arial"/>
                <a:cs typeface="Arial"/>
              </a:rPr>
              <a:t>Happiness / wellbeing</a:t>
            </a:r>
          </a:p>
          <a:p>
            <a:pPr>
              <a:spcAft>
                <a:spcPts val="600"/>
              </a:spcAft>
            </a:pPr>
            <a:r>
              <a:rPr lang="en-AU" sz="2400" dirty="0">
                <a:solidFill>
                  <a:schemeClr val="bg2">
                    <a:lumMod val="25000"/>
                  </a:schemeClr>
                </a:solidFill>
                <a:latin typeface="Arial"/>
                <a:cs typeface="Arial"/>
              </a:rPr>
              <a:t>Resilience</a:t>
            </a:r>
          </a:p>
          <a:p>
            <a:pPr>
              <a:spcAft>
                <a:spcPts val="600"/>
              </a:spcAft>
            </a:pPr>
            <a:r>
              <a:rPr lang="en-AU" sz="2400" dirty="0">
                <a:solidFill>
                  <a:schemeClr val="bg2">
                    <a:lumMod val="25000"/>
                  </a:schemeClr>
                </a:solidFill>
                <a:latin typeface="Arial"/>
                <a:cs typeface="Arial"/>
              </a:rPr>
              <a:t>Optimism</a:t>
            </a:r>
          </a:p>
          <a:p>
            <a:pPr>
              <a:spcAft>
                <a:spcPts val="600"/>
              </a:spcAft>
            </a:pPr>
            <a:r>
              <a:rPr lang="en-AU" sz="2400" dirty="0">
                <a:solidFill>
                  <a:schemeClr val="bg2">
                    <a:lumMod val="25000"/>
                  </a:schemeClr>
                </a:solidFill>
                <a:latin typeface="Arial"/>
                <a:cs typeface="Arial"/>
              </a:rPr>
              <a:t>Hope</a:t>
            </a:r>
          </a:p>
          <a:p>
            <a:pPr>
              <a:spcAft>
                <a:spcPts val="600"/>
              </a:spcAft>
            </a:pPr>
            <a:r>
              <a:rPr lang="en-AU" sz="2400" dirty="0">
                <a:solidFill>
                  <a:schemeClr val="bg2">
                    <a:lumMod val="25000"/>
                  </a:schemeClr>
                </a:solidFill>
                <a:latin typeface="Arial"/>
                <a:cs typeface="Arial"/>
              </a:rPr>
              <a:t>Flow</a:t>
            </a:r>
          </a:p>
          <a:p>
            <a:pPr>
              <a:spcAft>
                <a:spcPts val="600"/>
              </a:spcAft>
            </a:pPr>
            <a:r>
              <a:rPr lang="en-AU" sz="2400" dirty="0">
                <a:solidFill>
                  <a:schemeClr val="bg2">
                    <a:lumMod val="25000"/>
                  </a:schemeClr>
                </a:solidFill>
                <a:latin typeface="Arial"/>
                <a:cs typeface="Arial"/>
              </a:rPr>
              <a:t>Meaning in life</a:t>
            </a:r>
          </a:p>
          <a:p>
            <a:pPr>
              <a:spcAft>
                <a:spcPts val="600"/>
              </a:spcAft>
            </a:pPr>
            <a:r>
              <a:rPr lang="en-AU" sz="2400" dirty="0">
                <a:solidFill>
                  <a:schemeClr val="bg2">
                    <a:lumMod val="25000"/>
                  </a:schemeClr>
                </a:solidFill>
                <a:latin typeface="Arial"/>
                <a:cs typeface="Arial"/>
              </a:rPr>
              <a:t>Grit</a:t>
            </a:r>
          </a:p>
          <a:p>
            <a:pPr>
              <a:spcAft>
                <a:spcPts val="600"/>
              </a:spcAft>
            </a:pPr>
            <a:r>
              <a:rPr lang="en-AU" sz="2400" dirty="0">
                <a:solidFill>
                  <a:schemeClr val="bg2">
                    <a:lumMod val="25000"/>
                  </a:schemeClr>
                </a:solidFill>
                <a:latin typeface="Arial"/>
                <a:cs typeface="Arial"/>
              </a:rPr>
              <a:t>Growth</a:t>
            </a:r>
          </a:p>
        </p:txBody>
      </p:sp>
    </p:spTree>
    <p:extLst>
      <p:ext uri="{BB962C8B-B14F-4D97-AF65-F5344CB8AC3E}">
        <p14:creationId xmlns:p14="http://schemas.microsoft.com/office/powerpoint/2010/main" val="101816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93889" y="4356576"/>
            <a:ext cx="11198593" cy="2501423"/>
          </a:xfrm>
        </p:spPr>
        <p:txBody>
          <a:bodyPr>
            <a:normAutofit fontScale="32500" lnSpcReduction="20000"/>
          </a:bodyPr>
          <a:lstStyle/>
          <a:p>
            <a:r>
              <a:rPr lang="en-AU" sz="5900" dirty="0">
                <a:solidFill>
                  <a:schemeClr val="accent1">
                    <a:lumMod val="75000"/>
                  </a:schemeClr>
                </a:solidFill>
                <a:latin typeface="Arial"/>
                <a:cs typeface="Arial"/>
              </a:rPr>
              <a:t>Positive psychology applications across organisations, community programs, interventions, and electronic platforms.</a:t>
            </a:r>
            <a:br>
              <a:rPr lang="en-US" sz="4000" dirty="0">
                <a:latin typeface="Arial"/>
                <a:cs typeface="Arial"/>
              </a:rPr>
            </a:br>
            <a:endParaRPr lang="en-US" sz="4000" dirty="0">
              <a:latin typeface="Arial"/>
              <a:cs typeface="Arial"/>
            </a:endParaRPr>
          </a:p>
          <a:p>
            <a:r>
              <a:rPr lang="en-US" sz="5000" dirty="0">
                <a:solidFill>
                  <a:schemeClr val="accent1">
                    <a:lumMod val="75000"/>
                  </a:schemeClr>
                </a:solidFill>
                <a:latin typeface="Arial"/>
                <a:cs typeface="Arial"/>
              </a:rPr>
              <a:t>Dr Aaron Jarden </a:t>
            </a:r>
            <a:r>
              <a:rPr lang="en-US" sz="5100" dirty="0">
                <a:latin typeface="Arial"/>
                <a:cs typeface="Arial"/>
              </a:rPr>
              <a:t>&amp; </a:t>
            </a:r>
            <a:r>
              <a:rPr lang="nb-NO" sz="5100" dirty="0">
                <a:latin typeface="Arial"/>
                <a:cs typeface="Arial"/>
              </a:rPr>
              <a:t>Jonathan Bartholomaeus</a:t>
            </a:r>
            <a:endParaRPr lang="en-US" sz="5100" dirty="0">
              <a:latin typeface="Arial"/>
              <a:cs typeface="Arial"/>
            </a:endParaRPr>
          </a:p>
          <a:p>
            <a:endParaRPr lang="en-US" sz="2800" dirty="0">
              <a:latin typeface="Arial"/>
              <a:cs typeface="Arial"/>
            </a:endParaRPr>
          </a:p>
          <a:p>
            <a:r>
              <a:rPr lang="en-US" sz="3500" dirty="0">
                <a:latin typeface="Arial"/>
                <a:cs typeface="Arial"/>
              </a:rPr>
              <a:t>aaron.jarden@sahmri.com &amp; jonathan.bartholomaeus@sahmri.com</a:t>
            </a:r>
          </a:p>
          <a:p>
            <a:endParaRPr lang="en-US" sz="3500" dirty="0">
              <a:latin typeface="Arial"/>
              <a:cs typeface="Arial"/>
            </a:endParaRPr>
          </a:p>
          <a:p>
            <a:endParaRPr lang="en-US" sz="3500" dirty="0">
              <a:latin typeface="Arial"/>
              <a:cs typeface="Arial"/>
            </a:endParaRPr>
          </a:p>
          <a:p>
            <a:r>
              <a:rPr lang="en-US" sz="3500" dirty="0">
                <a:latin typeface="Arial"/>
                <a:cs typeface="Arial"/>
              </a:rPr>
              <a:t>16</a:t>
            </a:r>
            <a:r>
              <a:rPr lang="en-US" sz="3500" baseline="30000" dirty="0">
                <a:latin typeface="Arial"/>
                <a:cs typeface="Arial"/>
              </a:rPr>
              <a:t>th</a:t>
            </a:r>
            <a:r>
              <a:rPr lang="en-US" sz="3500" dirty="0">
                <a:latin typeface="Arial"/>
                <a:cs typeface="Arial"/>
              </a:rPr>
              <a:t> November 2017</a:t>
            </a:r>
          </a:p>
          <a:p>
            <a:endParaRPr lang="en-US" sz="3500" dirty="0">
              <a:latin typeface="Arial"/>
              <a:cs typeface="Arial"/>
            </a:endParaRPr>
          </a:p>
          <a:p>
            <a:r>
              <a:rPr lang="en-NZ" sz="3500" dirty="0">
                <a:latin typeface="Arial"/>
                <a:cs typeface="Arial"/>
              </a:rPr>
              <a:t>Copy of these slides at: www.aaronjarden.com</a:t>
            </a:r>
          </a:p>
          <a:p>
            <a:endParaRPr lang="en-US" sz="2000" dirty="0">
              <a:latin typeface="Arial"/>
              <a:cs typeface="Arial"/>
            </a:endParaRP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1549" b="7771"/>
          <a:stretch/>
        </p:blipFill>
        <p:spPr>
          <a:xfrm>
            <a:off x="0" y="-1"/>
            <a:ext cx="12192000" cy="4150659"/>
          </a:xfrm>
          <a:prstGeom prst="rect">
            <a:avLst/>
          </a:prstGeom>
        </p:spPr>
      </p:pic>
      <p:pic>
        <p:nvPicPr>
          <p:cNvPr id="6" name="Picture 5"/>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1712166" y="117375"/>
            <a:ext cx="3066023" cy="7493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750144" y="5327515"/>
            <a:ext cx="1042338" cy="104233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585" y="5327515"/>
            <a:ext cx="1042338" cy="1042338"/>
          </a:xfrm>
          <a:prstGeom prst="rect">
            <a:avLst/>
          </a:prstGeom>
        </p:spPr>
      </p:pic>
    </p:spTree>
    <p:extLst>
      <p:ext uri="{BB962C8B-B14F-4D97-AF65-F5344CB8AC3E}">
        <p14:creationId xmlns:p14="http://schemas.microsoft.com/office/powerpoint/2010/main" val="1988601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5" y="1330371"/>
            <a:ext cx="10191613" cy="4952734"/>
          </a:xfrm>
        </p:spPr>
        <p:txBody>
          <a:bodyPr numCol="2">
            <a:noAutofit/>
          </a:bodyPr>
          <a:lstStyle/>
          <a:p>
            <a:pPr marL="0" indent="0">
              <a:spcAft>
                <a:spcPts val="600"/>
              </a:spcAft>
              <a:buNone/>
            </a:pPr>
            <a:r>
              <a:rPr lang="en-AU" sz="2000" b="1" dirty="0">
                <a:solidFill>
                  <a:srgbClr val="6094BE"/>
                </a:solidFill>
                <a:latin typeface="Arial"/>
                <a:cs typeface="Arial"/>
              </a:rPr>
              <a:t>Positive psychology progress to date...</a:t>
            </a:r>
          </a:p>
          <a:p>
            <a:pPr marL="0" indent="0">
              <a:spcAft>
                <a:spcPts val="600"/>
              </a:spcAft>
              <a:buNone/>
            </a:pPr>
            <a:endParaRPr lang="en-NZ" sz="1800" dirty="0">
              <a:latin typeface="Arial"/>
              <a:cs typeface="Arial"/>
            </a:endParaRPr>
          </a:p>
          <a:p>
            <a:pPr>
              <a:spcAft>
                <a:spcPts val="600"/>
              </a:spcAft>
            </a:pPr>
            <a:r>
              <a:rPr lang="en-NZ" sz="1800" dirty="0">
                <a:latin typeface="Arial"/>
                <a:cs typeface="Arial"/>
              </a:rPr>
              <a:t>Positive neuroscience.</a:t>
            </a:r>
          </a:p>
          <a:p>
            <a:pPr>
              <a:spcAft>
                <a:spcPts val="600"/>
              </a:spcAft>
            </a:pPr>
            <a:r>
              <a:rPr lang="en-NZ" sz="1800" dirty="0">
                <a:latin typeface="Arial"/>
                <a:cs typeface="Arial"/>
              </a:rPr>
              <a:t>Positive education.</a:t>
            </a:r>
          </a:p>
          <a:p>
            <a:pPr>
              <a:spcAft>
                <a:spcPts val="600"/>
              </a:spcAft>
            </a:pPr>
            <a:r>
              <a:rPr lang="en-NZ" sz="1800" dirty="0">
                <a:latin typeface="Arial"/>
                <a:cs typeface="Arial"/>
              </a:rPr>
              <a:t>Positive health.</a:t>
            </a:r>
          </a:p>
          <a:p>
            <a:pPr>
              <a:spcAft>
                <a:spcPts val="600"/>
              </a:spcAft>
            </a:pPr>
            <a:r>
              <a:rPr lang="en-NZ" sz="1800" dirty="0">
                <a:latin typeface="Arial"/>
                <a:cs typeface="Arial"/>
              </a:rPr>
              <a:t>Military (PTSD, resilience).</a:t>
            </a:r>
          </a:p>
          <a:p>
            <a:pPr>
              <a:spcAft>
                <a:spcPts val="600"/>
              </a:spcAft>
            </a:pPr>
            <a:r>
              <a:rPr lang="en-NZ" sz="1800" dirty="0">
                <a:latin typeface="Arial"/>
                <a:cs typeface="Arial"/>
              </a:rPr>
              <a:t>Positive organisations.</a:t>
            </a:r>
          </a:p>
          <a:p>
            <a:pPr>
              <a:spcAft>
                <a:spcPts val="600"/>
              </a:spcAft>
            </a:pPr>
            <a:r>
              <a:rPr lang="en-NZ" sz="1800" dirty="0">
                <a:latin typeface="Arial"/>
                <a:cs typeface="Arial"/>
              </a:rPr>
              <a:t>National accounts of wellbeing.</a:t>
            </a:r>
          </a:p>
          <a:p>
            <a:pPr>
              <a:spcAft>
                <a:spcPts val="600"/>
              </a:spcAft>
            </a:pPr>
            <a:r>
              <a:rPr lang="en-NZ" sz="1800" dirty="0">
                <a:latin typeface="Arial"/>
                <a:cs typeface="Arial"/>
              </a:rPr>
              <a:t>Culture and wellbeing.</a:t>
            </a: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r>
              <a:rPr lang="en-NZ" sz="1800" dirty="0">
                <a:solidFill>
                  <a:srgbClr val="3381BE"/>
                </a:solidFill>
                <a:latin typeface="Arial"/>
                <a:cs typeface="Arial"/>
              </a:rPr>
              <a:t>Many new pathways are unappreciated… </a:t>
            </a: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600" dirty="0">
              <a:latin typeface="Arial"/>
              <a:cs typeface="Arial"/>
            </a:endParaRPr>
          </a:p>
          <a:p>
            <a:pPr marL="0" indent="0">
              <a:spcAft>
                <a:spcPts val="600"/>
              </a:spcAft>
              <a:buNone/>
            </a:pPr>
            <a:endParaRPr lang="en-NZ" sz="1800" dirty="0">
              <a:latin typeface="Arial"/>
              <a:cs typeface="Arial"/>
            </a:endParaRPr>
          </a:p>
          <a:p>
            <a:pPr marL="0" indent="0">
              <a:spcAft>
                <a:spcPts val="600"/>
              </a:spcAft>
              <a:buNone/>
            </a:pPr>
            <a:endParaRPr lang="en-NZ" sz="1800" dirty="0">
              <a:latin typeface="Arial"/>
              <a:cs typeface="Arial"/>
            </a:endParaRPr>
          </a:p>
          <a:p>
            <a:pPr marL="0" indent="0">
              <a:spcAft>
                <a:spcPts val="600"/>
              </a:spcAft>
              <a:buNone/>
            </a:pPr>
            <a:r>
              <a:rPr lang="en-NZ" sz="1800" dirty="0">
                <a:latin typeface="Arial"/>
                <a:cs typeface="Arial"/>
              </a:rPr>
              <a:t>New areas emerging: </a:t>
            </a:r>
          </a:p>
          <a:p>
            <a:pPr>
              <a:spcAft>
                <a:spcPts val="600"/>
              </a:spcAft>
            </a:pPr>
            <a:r>
              <a:rPr lang="en-NZ" sz="1800" dirty="0">
                <a:solidFill>
                  <a:srgbClr val="3381BE"/>
                </a:solidFill>
                <a:latin typeface="Arial"/>
                <a:cs typeface="Arial"/>
              </a:rPr>
              <a:t>Discomfort.</a:t>
            </a:r>
          </a:p>
          <a:p>
            <a:pPr>
              <a:spcAft>
                <a:spcPts val="600"/>
              </a:spcAft>
            </a:pPr>
            <a:r>
              <a:rPr lang="en-NZ" sz="1800" dirty="0">
                <a:latin typeface="Arial"/>
                <a:cs typeface="Arial"/>
              </a:rPr>
              <a:t>Strategic </a:t>
            </a:r>
            <a:r>
              <a:rPr lang="en-NZ" sz="1800" dirty="0">
                <a:solidFill>
                  <a:srgbClr val="3381BE"/>
                </a:solidFill>
                <a:latin typeface="Arial"/>
                <a:cs typeface="Arial"/>
              </a:rPr>
              <a:t>laziness.</a:t>
            </a:r>
          </a:p>
          <a:p>
            <a:pPr>
              <a:spcAft>
                <a:spcPts val="600"/>
              </a:spcAft>
            </a:pPr>
            <a:r>
              <a:rPr lang="en-NZ" sz="1800" dirty="0">
                <a:latin typeface="Arial"/>
                <a:cs typeface="Arial"/>
              </a:rPr>
              <a:t>Play.</a:t>
            </a:r>
          </a:p>
          <a:p>
            <a:pPr>
              <a:spcAft>
                <a:spcPts val="600"/>
              </a:spcAft>
            </a:pPr>
            <a:r>
              <a:rPr lang="en-NZ" sz="1800" dirty="0">
                <a:solidFill>
                  <a:srgbClr val="3381BE"/>
                </a:solidFill>
                <a:latin typeface="Arial"/>
                <a:cs typeface="Arial"/>
              </a:rPr>
              <a:t>Slowness.</a:t>
            </a:r>
          </a:p>
          <a:p>
            <a:pPr>
              <a:spcAft>
                <a:spcPts val="600"/>
              </a:spcAft>
            </a:pPr>
            <a:r>
              <a:rPr lang="en-NZ" sz="1800" dirty="0">
                <a:latin typeface="Arial"/>
                <a:cs typeface="Arial"/>
              </a:rPr>
              <a:t>Nature.</a:t>
            </a:r>
          </a:p>
          <a:p>
            <a:pPr>
              <a:spcAft>
                <a:spcPts val="600"/>
              </a:spcAft>
            </a:pPr>
            <a:r>
              <a:rPr lang="en-NZ" sz="1800" dirty="0">
                <a:latin typeface="Arial"/>
                <a:cs typeface="Arial"/>
              </a:rPr>
              <a:t>Wellbeing technology.</a:t>
            </a:r>
          </a:p>
          <a:p>
            <a:pPr>
              <a:spcAft>
                <a:spcPts val="600"/>
              </a:spcAft>
            </a:pPr>
            <a:r>
              <a:rPr lang="en-NZ" sz="1800" dirty="0">
                <a:latin typeface="Arial"/>
                <a:cs typeface="Arial"/>
              </a:rPr>
              <a:t>The most disadvantaged.</a:t>
            </a:r>
          </a:p>
          <a:p>
            <a:pPr>
              <a:spcAft>
                <a:spcPts val="600"/>
              </a:spcAft>
            </a:pPr>
            <a:r>
              <a:rPr lang="en-NZ" sz="1800" dirty="0">
                <a:latin typeface="Arial"/>
                <a:cs typeface="Arial"/>
              </a:rPr>
              <a:t>Physical health and wellbeing.</a:t>
            </a:r>
          </a:p>
          <a:p>
            <a:pPr>
              <a:spcAft>
                <a:spcPts val="600"/>
              </a:spcAft>
            </a:pPr>
            <a:r>
              <a:rPr lang="en-NZ" sz="1800" dirty="0">
                <a:latin typeface="Arial"/>
                <a:cs typeface="Arial"/>
              </a:rPr>
              <a:t>Positive </a:t>
            </a:r>
            <a:r>
              <a:rPr lang="en-NZ" sz="1800" dirty="0">
                <a:solidFill>
                  <a:srgbClr val="3381BE"/>
                </a:solidFill>
                <a:latin typeface="Arial"/>
                <a:cs typeface="Arial"/>
              </a:rPr>
              <a:t>failure.</a:t>
            </a:r>
            <a:endParaRPr lang="en-NZ" sz="1800" dirty="0">
              <a:latin typeface="Arial"/>
              <a:cs typeface="Arial"/>
            </a:endParaRPr>
          </a:p>
          <a:p>
            <a:pPr marL="0" indent="0">
              <a:spcAft>
                <a:spcPts val="600"/>
              </a:spcAft>
              <a:buNone/>
            </a:pPr>
            <a:endParaRPr lang="en-US" sz="2200" dirty="0">
              <a:solidFill>
                <a:srgbClr val="000078"/>
              </a:solidFill>
              <a:latin typeface="Arial"/>
              <a:cs typeface="Arial"/>
            </a:endParaRPr>
          </a:p>
          <a:p>
            <a:endParaRPr lang="en-US" sz="2400" dirty="0"/>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Progress to date…</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sp>
        <p:nvSpPr>
          <p:cNvPr id="2" name="Rectangle 1"/>
          <p:cNvSpPr/>
          <p:nvPr/>
        </p:nvSpPr>
        <p:spPr>
          <a:xfrm>
            <a:off x="886120" y="3806738"/>
            <a:ext cx="2365475" cy="38024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cxnSp>
        <p:nvCxnSpPr>
          <p:cNvPr id="5" name="Straight Arrow Connector 4">
            <a:extLst>
              <a:ext uri="{FF2B5EF4-FFF2-40B4-BE49-F238E27FC236}">
                <a16:creationId xmlns:a16="http://schemas.microsoft.com/office/drawing/2014/main" id="{5AD4E9E2-F91B-4282-B694-A6918F39F389}"/>
              </a:ext>
            </a:extLst>
          </p:cNvPr>
          <p:cNvCxnSpPr/>
          <p:nvPr/>
        </p:nvCxnSpPr>
        <p:spPr>
          <a:xfrm flipV="1">
            <a:off x="4722829" y="5244825"/>
            <a:ext cx="414780" cy="5656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A46AADC-C265-46D2-9696-03434976E4EA}"/>
              </a:ext>
            </a:extLst>
          </p:cNvPr>
          <p:cNvSpPr/>
          <p:nvPr/>
        </p:nvSpPr>
        <p:spPr>
          <a:xfrm>
            <a:off x="5925563" y="4543600"/>
            <a:ext cx="2365475" cy="380246"/>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10" name="Picture 9">
            <a:extLst>
              <a:ext uri="{FF2B5EF4-FFF2-40B4-BE49-F238E27FC236}">
                <a16:creationId xmlns:a16="http://schemas.microsoft.com/office/drawing/2014/main" id="{AD6CFA9A-F654-4C28-A6E9-B6AE145A417F}"/>
              </a:ext>
            </a:extLst>
          </p:cNvPr>
          <p:cNvPicPr>
            <a:picLocks noChangeAspect="1"/>
          </p:cNvPicPr>
          <p:nvPr/>
        </p:nvPicPr>
        <p:blipFill>
          <a:blip r:embed="rId3"/>
          <a:stretch>
            <a:fillRect/>
          </a:stretch>
        </p:blipFill>
        <p:spPr>
          <a:xfrm>
            <a:off x="8124379" y="1930827"/>
            <a:ext cx="3524009" cy="2160406"/>
          </a:xfrm>
          <a:prstGeom prst="rect">
            <a:avLst/>
          </a:prstGeom>
        </p:spPr>
      </p:pic>
      <p:sp>
        <p:nvSpPr>
          <p:cNvPr id="4" name="Rectangle 3">
            <a:extLst>
              <a:ext uri="{FF2B5EF4-FFF2-40B4-BE49-F238E27FC236}">
                <a16:creationId xmlns:a16="http://schemas.microsoft.com/office/drawing/2014/main" id="{1E847073-67E2-4F1F-9620-86C7354E37C4}"/>
              </a:ext>
            </a:extLst>
          </p:cNvPr>
          <p:cNvSpPr/>
          <p:nvPr/>
        </p:nvSpPr>
        <p:spPr>
          <a:xfrm>
            <a:off x="9061166" y="4182411"/>
            <a:ext cx="3033424" cy="646331"/>
          </a:xfrm>
          <a:prstGeom prst="rect">
            <a:avLst/>
          </a:prstGeom>
        </p:spPr>
        <p:txBody>
          <a:bodyPr wrap="square">
            <a:spAutoFit/>
          </a:bodyPr>
          <a:lstStyle/>
          <a:p>
            <a:r>
              <a:rPr lang="en-NZ" dirty="0"/>
              <a:t>Wellbeing improvement is hard work – like losing weight. </a:t>
            </a:r>
          </a:p>
        </p:txBody>
      </p:sp>
    </p:spTree>
    <p:extLst>
      <p:ext uri="{BB962C8B-B14F-4D97-AF65-F5344CB8AC3E}">
        <p14:creationId xmlns:p14="http://schemas.microsoft.com/office/powerpoint/2010/main" val="22599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9287668" cy="3925121"/>
          </a:xfrm>
        </p:spPr>
        <p:txBody>
          <a:bodyPr numCol="1">
            <a:noAutofit/>
          </a:bodyPr>
          <a:lstStyle/>
          <a:p>
            <a:pPr marL="0" indent="0">
              <a:spcAft>
                <a:spcPts val="600"/>
              </a:spcAft>
              <a:buNone/>
            </a:pPr>
            <a:r>
              <a:rPr lang="en-AU" sz="2000" b="1" dirty="0">
                <a:solidFill>
                  <a:srgbClr val="6094BE"/>
                </a:solidFill>
                <a:latin typeface="Arial"/>
                <a:cs typeface="Arial"/>
              </a:rPr>
              <a:t>First up, let’s taste it…</a:t>
            </a:r>
          </a:p>
          <a:p>
            <a:pPr marL="0" indent="0">
              <a:spcAft>
                <a:spcPts val="600"/>
              </a:spcAft>
              <a:buNone/>
            </a:pPr>
            <a:r>
              <a:rPr lang="en-NZ" sz="1800" dirty="0">
                <a:latin typeface="Arial"/>
                <a:cs typeface="Arial"/>
              </a:rPr>
              <a:t>Step 1: Pair up.</a:t>
            </a:r>
          </a:p>
          <a:p>
            <a:pPr marL="0" indent="0">
              <a:spcAft>
                <a:spcPts val="600"/>
              </a:spcAft>
              <a:buNone/>
            </a:pPr>
            <a:r>
              <a:rPr lang="en-NZ" sz="1800" dirty="0">
                <a:latin typeface="Arial"/>
                <a:cs typeface="Arial"/>
              </a:rPr>
              <a:t>Step 2: In 2 minutes (1 minute each), tell a story – a thoughtful narrative with a beginning, middle and end – that illustrates </a:t>
            </a:r>
            <a:r>
              <a:rPr lang="en-NZ" sz="1800" dirty="0">
                <a:solidFill>
                  <a:srgbClr val="3381BE"/>
                </a:solidFill>
                <a:latin typeface="Arial"/>
                <a:cs typeface="Arial"/>
              </a:rPr>
              <a:t>when you are at your best (at work, in life)</a:t>
            </a:r>
            <a:r>
              <a:rPr lang="en-NZ" sz="1800" dirty="0">
                <a:latin typeface="Arial"/>
                <a:cs typeface="Arial"/>
              </a:rPr>
              <a:t>.</a:t>
            </a:r>
          </a:p>
          <a:p>
            <a:pPr marL="0" indent="0">
              <a:spcAft>
                <a:spcPts val="600"/>
              </a:spcAft>
              <a:buNone/>
            </a:pPr>
            <a:r>
              <a:rPr lang="en-NZ" sz="1800" dirty="0">
                <a:latin typeface="Arial"/>
                <a:cs typeface="Arial"/>
              </a:rPr>
              <a:t>Note: Swap when you hear the bell the first time after 1 minute, stop completely when you hear the bell the second time after 2 minutes. </a:t>
            </a:r>
          </a:p>
          <a:p>
            <a:endParaRPr lang="en-US" dirty="0"/>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Positive introduction</a:t>
            </a:r>
          </a:p>
        </p:txBody>
      </p:sp>
      <p:sp>
        <p:nvSpPr>
          <p:cNvPr id="3" name="TextBox 2"/>
          <p:cNvSpPr txBox="1"/>
          <p:nvPr/>
        </p:nvSpPr>
        <p:spPr>
          <a:xfrm>
            <a:off x="9886384" y="1167897"/>
            <a:ext cx="2305616" cy="5690103"/>
          </a:xfrm>
          <a:prstGeom prst="rect">
            <a:avLst/>
          </a:prstGeom>
          <a:solidFill>
            <a:schemeClr val="bg1"/>
          </a:solidFill>
        </p:spPr>
        <p:txBody>
          <a:bodyPr wrap="square" rtlCol="0">
            <a:spAutoFit/>
          </a:bodyPr>
          <a:lstStyle/>
          <a:p>
            <a:endParaRPr lang="en-NZ" dirty="0"/>
          </a:p>
        </p:txBody>
      </p:sp>
      <p:pic>
        <p:nvPicPr>
          <p:cNvPr id="9" name="Picture 8">
            <a:extLst>
              <a:ext uri="{FF2B5EF4-FFF2-40B4-BE49-F238E27FC236}">
                <a16:creationId xmlns:a16="http://schemas.microsoft.com/office/drawing/2014/main" id="{398E38F0-63DF-40A2-91F1-9050E504A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0"/>
            <a:ext cx="6858001" cy="6858001"/>
          </a:xfrm>
          <a:prstGeom prst="rect">
            <a:avLst/>
          </a:prstGeom>
        </p:spPr>
      </p:pic>
    </p:spTree>
    <p:extLst>
      <p:ext uri="{BB962C8B-B14F-4D97-AF65-F5344CB8AC3E}">
        <p14:creationId xmlns:p14="http://schemas.microsoft.com/office/powerpoint/2010/main" val="18134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H 0013 SAHMRI Mind &amp; Brain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517236" y="1330371"/>
            <a:ext cx="10163333" cy="5202404"/>
          </a:xfrm>
        </p:spPr>
        <p:txBody>
          <a:bodyPr numCol="1">
            <a:noAutofit/>
          </a:bodyPr>
          <a:lstStyle/>
          <a:p>
            <a:pPr>
              <a:spcAft>
                <a:spcPts val="600"/>
              </a:spcAft>
            </a:pPr>
            <a:r>
              <a:rPr lang="en-AU" sz="1800" dirty="0">
                <a:latin typeface="Arial"/>
                <a:cs typeface="Arial"/>
              </a:rPr>
              <a:t>Positive psychology interventions. </a:t>
            </a:r>
          </a:p>
          <a:p>
            <a:pPr>
              <a:spcAft>
                <a:spcPts val="600"/>
              </a:spcAft>
            </a:pPr>
            <a:r>
              <a:rPr lang="en-AU" sz="1800" dirty="0">
                <a:latin typeface="Arial"/>
                <a:cs typeface="Arial"/>
              </a:rPr>
              <a:t>Organisational wellbeing.</a:t>
            </a:r>
          </a:p>
          <a:p>
            <a:pPr>
              <a:spcAft>
                <a:spcPts val="600"/>
              </a:spcAft>
            </a:pPr>
            <a:r>
              <a:rPr lang="en-AU" sz="1800" dirty="0">
                <a:latin typeface="Arial"/>
                <a:cs typeface="Arial"/>
              </a:rPr>
              <a:t>Digital wellbeing.</a:t>
            </a:r>
          </a:p>
          <a:p>
            <a:pPr>
              <a:spcAft>
                <a:spcPts val="600"/>
              </a:spcAft>
            </a:pPr>
            <a:r>
              <a:rPr lang="en-AU" sz="1800" dirty="0">
                <a:latin typeface="Arial"/>
                <a:cs typeface="Arial"/>
              </a:rPr>
              <a:t>Community wellbeing programs.</a:t>
            </a:r>
          </a:p>
          <a:p>
            <a:pPr>
              <a:spcAft>
                <a:spcPts val="600"/>
              </a:spcAft>
            </a:pPr>
            <a:endParaRPr lang="en-AU" sz="1600" dirty="0">
              <a:latin typeface="Arial"/>
              <a:cs typeface="Arial"/>
            </a:endParaRPr>
          </a:p>
          <a:p>
            <a:pPr>
              <a:spcAft>
                <a:spcPts val="600"/>
              </a:spcAft>
            </a:pPr>
            <a:endParaRPr lang="en-AU" sz="1600" dirty="0">
              <a:latin typeface="Arial"/>
              <a:cs typeface="Arial"/>
            </a:endParaRPr>
          </a:p>
        </p:txBody>
      </p:sp>
      <p:sp>
        <p:nvSpPr>
          <p:cNvPr id="8" name="TextBox 7"/>
          <p:cNvSpPr txBox="1"/>
          <p:nvPr/>
        </p:nvSpPr>
        <p:spPr>
          <a:xfrm>
            <a:off x="517236" y="186268"/>
            <a:ext cx="9752831" cy="646331"/>
          </a:xfrm>
          <a:prstGeom prst="rect">
            <a:avLst/>
          </a:prstGeom>
          <a:noFill/>
        </p:spPr>
        <p:txBody>
          <a:bodyPr wrap="square" rtlCol="0">
            <a:spAutoFit/>
          </a:bodyPr>
          <a:lstStyle/>
          <a:p>
            <a:r>
              <a:rPr lang="en-US" sz="3600" dirty="0">
                <a:solidFill>
                  <a:schemeClr val="bg1"/>
                </a:solidFill>
                <a:latin typeface="Arial"/>
                <a:cs typeface="Arial"/>
              </a:rPr>
              <a:t>Overview</a:t>
            </a:r>
          </a:p>
        </p:txBody>
      </p:sp>
    </p:spTree>
    <p:extLst>
      <p:ext uri="{BB962C8B-B14F-4D97-AF65-F5344CB8AC3E}">
        <p14:creationId xmlns:p14="http://schemas.microsoft.com/office/powerpoint/2010/main" val="3785527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24032</TotalTime>
  <Words>1490</Words>
  <Application>Microsoft Office PowerPoint</Application>
  <PresentationFormat>Widescreen</PresentationFormat>
  <Paragraphs>195</Paragraphs>
  <Slides>26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mental health and wellbeing  for a resilient society.</vt:lpstr>
      <vt:lpstr>RESULTS  Auto-manufacturing industry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Lena Madssen</dc:creator>
  <cp:lastModifiedBy>reviewer</cp:lastModifiedBy>
  <cp:revision>191</cp:revision>
  <dcterms:created xsi:type="dcterms:W3CDTF">2013-12-18T22:47:06Z</dcterms:created>
  <dcterms:modified xsi:type="dcterms:W3CDTF">2017-11-15T22:16:45Z</dcterms:modified>
</cp:coreProperties>
</file>