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30"/>
  </p:notesMasterIdLst>
  <p:sldIdLst>
    <p:sldId id="256" r:id="rId2"/>
    <p:sldId id="275" r:id="rId3"/>
    <p:sldId id="315" r:id="rId4"/>
    <p:sldId id="280" r:id="rId5"/>
    <p:sldId id="264" r:id="rId6"/>
    <p:sldId id="257" r:id="rId7"/>
    <p:sldId id="284" r:id="rId8"/>
    <p:sldId id="294" r:id="rId9"/>
    <p:sldId id="316" r:id="rId10"/>
    <p:sldId id="317" r:id="rId11"/>
    <p:sldId id="283" r:id="rId12"/>
    <p:sldId id="262" r:id="rId13"/>
    <p:sldId id="298" r:id="rId14"/>
    <p:sldId id="258" r:id="rId15"/>
    <p:sldId id="269" r:id="rId16"/>
    <p:sldId id="318" r:id="rId17"/>
    <p:sldId id="312" r:id="rId18"/>
    <p:sldId id="279" r:id="rId19"/>
    <p:sldId id="281" r:id="rId20"/>
    <p:sldId id="308" r:id="rId21"/>
    <p:sldId id="309" r:id="rId22"/>
    <p:sldId id="310" r:id="rId23"/>
    <p:sldId id="314" r:id="rId24"/>
    <p:sldId id="266" r:id="rId25"/>
    <p:sldId id="271" r:id="rId26"/>
    <p:sldId id="268" r:id="rId27"/>
    <p:sldId id="265"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6068" autoAdjust="0"/>
  </p:normalViewPr>
  <p:slideViewPr>
    <p:cSldViewPr snapToGrid="0">
      <p:cViewPr varScale="1">
        <p:scale>
          <a:sx n="113" d="100"/>
          <a:sy n="113" d="100"/>
        </p:scale>
        <p:origin x="3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13/11/2015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27</a:t>
            </a:fld>
            <a:endParaRPr lang="en-NZ"/>
          </a:p>
        </p:txBody>
      </p:sp>
    </p:spTree>
    <p:extLst>
      <p:ext uri="{BB962C8B-B14F-4D97-AF65-F5344CB8AC3E}">
        <p14:creationId xmlns:p14="http://schemas.microsoft.com/office/powerpoint/2010/main" val="344942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6AD6EE87-EBD5-4F12-A48A-63ACA297AC8F}" type="datetimeFigureOut">
              <a:rPr lang="en-US" smtClean="0"/>
              <a:t>11/13/2015</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69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2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898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p:txBody>
          <a:bodyPr/>
          <a:lstStyle>
            <a:lvl1pPr>
              <a:defRPr/>
            </a:lvl1pPr>
          </a:lstStyle>
          <a:p>
            <a:fld id="{90298CD5-6C1E-4009-B41F-6DF62E31D3BE}" type="datetimeFigureOut">
              <a:rPr lang="en-US" smtClean="0"/>
              <a:pPr/>
              <a:t>11/13/2015</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274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077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32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459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141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6722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02167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0298CD5-6C1E-4009-B41F-6DF62E31D3BE}" type="datetimeFigureOut">
              <a:rPr lang="en-US" smtClean="0"/>
              <a:pPr/>
              <a:t>11/13/2015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3568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aaron.jarden@aut.ac.nz" TargetMode="Externa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1.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viacharacter.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1256" y="3604991"/>
            <a:ext cx="11660777" cy="923330"/>
          </a:xfrm>
          <a:prstGeom prst="rect">
            <a:avLst/>
          </a:prstGeom>
          <a:solidFill>
            <a:schemeClr val="bg1"/>
          </a:solidFill>
        </p:spPr>
        <p:txBody>
          <a:bodyPr wrap="square" rtlCol="0">
            <a:spAutoFit/>
          </a:bodyPr>
          <a:lstStyle/>
          <a:p>
            <a:pPr algn="ctr"/>
            <a:endParaRPr lang="en-NZ" dirty="0" smtClean="0"/>
          </a:p>
          <a:p>
            <a:pPr algn="ctr"/>
            <a:r>
              <a:rPr lang="en-NZ" dirty="0" smtClean="0">
                <a:solidFill>
                  <a:srgbClr val="7030A0"/>
                </a:solidFill>
              </a:rPr>
              <a:t>Dr Aaron </a:t>
            </a:r>
            <a:r>
              <a:rPr lang="en-NZ" dirty="0" smtClean="0">
                <a:solidFill>
                  <a:srgbClr val="7030A0"/>
                </a:solidFill>
              </a:rPr>
              <a:t>Jarden, AUT</a:t>
            </a:r>
            <a:endParaRPr lang="en-NZ" dirty="0" smtClean="0">
              <a:solidFill>
                <a:srgbClr val="7030A0"/>
              </a:solidFill>
            </a:endParaRPr>
          </a:p>
          <a:p>
            <a:endParaRPr lang="en-NZ" dirty="0"/>
          </a:p>
        </p:txBody>
      </p:sp>
      <p:sp>
        <p:nvSpPr>
          <p:cNvPr id="2" name="Title 1"/>
          <p:cNvSpPr>
            <a:spLocks noGrp="1"/>
          </p:cNvSpPr>
          <p:nvPr>
            <p:ph type="ctrTitle"/>
          </p:nvPr>
        </p:nvSpPr>
        <p:spPr>
          <a:xfrm>
            <a:off x="261256" y="992777"/>
            <a:ext cx="11660777" cy="2423793"/>
          </a:xfrm>
        </p:spPr>
        <p:txBody>
          <a:bodyPr>
            <a:normAutofit/>
          </a:bodyPr>
          <a:lstStyle/>
          <a:p>
            <a:pPr algn="ctr"/>
            <a:r>
              <a:rPr lang="en-NZ" sz="4400" dirty="0" smtClean="0">
                <a:solidFill>
                  <a:srgbClr val="CC9900"/>
                </a:solidFill>
                <a:effectLst/>
              </a:rPr>
              <a:t>Positive Psychology for Wellbeing</a:t>
            </a:r>
            <a:r>
              <a:rPr lang="en-NZ" sz="3600" dirty="0"/>
              <a:t/>
            </a:r>
            <a:br>
              <a:rPr lang="en-NZ" sz="3600" dirty="0"/>
            </a:br>
            <a:r>
              <a:rPr lang="en-NZ" sz="3600" dirty="0" smtClean="0"/>
              <a:t/>
            </a:r>
            <a:br>
              <a:rPr lang="en-NZ" sz="3600" dirty="0" smtClean="0"/>
            </a:br>
            <a:r>
              <a:rPr lang="en-NZ" sz="3600" dirty="0" smtClean="0"/>
              <a:t/>
            </a:r>
            <a:br>
              <a:rPr lang="en-NZ" sz="3600" dirty="0" smtClean="0"/>
            </a:br>
            <a:r>
              <a:rPr lang="en-NZ" sz="2800" dirty="0">
                <a:solidFill>
                  <a:srgbClr val="7030A0"/>
                </a:solidFill>
                <a:effectLst/>
              </a:rPr>
              <a:t>November </a:t>
            </a:r>
            <a:r>
              <a:rPr lang="en-NZ" sz="2800" dirty="0" smtClean="0">
                <a:solidFill>
                  <a:srgbClr val="7030A0"/>
                </a:solidFill>
                <a:effectLst/>
              </a:rPr>
              <a:t/>
            </a:r>
            <a:br>
              <a:rPr lang="en-NZ" sz="2800" dirty="0" smtClean="0">
                <a:solidFill>
                  <a:srgbClr val="7030A0"/>
                </a:solidFill>
                <a:effectLst/>
              </a:rPr>
            </a:br>
            <a:r>
              <a:rPr lang="en-NZ" sz="2800" dirty="0" smtClean="0">
                <a:solidFill>
                  <a:srgbClr val="7030A0"/>
                </a:solidFill>
                <a:effectLst/>
              </a:rPr>
              <a:t>2015</a:t>
            </a:r>
            <a:endParaRPr lang="en-NZ" sz="2800" dirty="0">
              <a:solidFill>
                <a:srgbClr val="7030A0"/>
              </a:solidFill>
              <a:effectLst/>
            </a:endParaRPr>
          </a:p>
        </p:txBody>
      </p:sp>
      <p:sp>
        <p:nvSpPr>
          <p:cNvPr id="3" name="Subtitle 2"/>
          <p:cNvSpPr>
            <a:spLocks noGrp="1"/>
          </p:cNvSpPr>
          <p:nvPr>
            <p:ph type="subTitle" idx="1"/>
          </p:nvPr>
        </p:nvSpPr>
        <p:spPr>
          <a:xfrm>
            <a:off x="1707714" y="4294102"/>
            <a:ext cx="8767860" cy="1388165"/>
          </a:xfrm>
        </p:spPr>
        <p:txBody>
          <a:bodyPr/>
          <a:lstStyle/>
          <a:p>
            <a:r>
              <a:rPr lang="en-NZ" dirty="0" smtClean="0"/>
              <a:t> </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54757" y="4428505"/>
            <a:ext cx="1148987" cy="1148987"/>
          </a:xfrm>
          <a:prstGeom prst="rect">
            <a:avLst/>
          </a:prstGeom>
        </p:spPr>
      </p:pic>
      <p:sp>
        <p:nvSpPr>
          <p:cNvPr id="8" name="Title 1"/>
          <p:cNvSpPr txBox="1">
            <a:spLocks/>
          </p:cNvSpPr>
          <p:nvPr/>
        </p:nvSpPr>
        <p:spPr>
          <a:xfrm>
            <a:off x="1027611" y="5787042"/>
            <a:ext cx="10058400" cy="56087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NZ" sz="1800" spc="280" dirty="0">
                <a:solidFill>
                  <a:srgbClr val="00B0F0"/>
                </a:solidFill>
                <a:latin typeface="+mn-lt"/>
                <a:ea typeface="+mn-ea"/>
                <a:cs typeface="+mn-cs"/>
              </a:rPr>
              <a:t>www.aaronjarden.com</a:t>
            </a:r>
          </a:p>
        </p:txBody>
      </p:sp>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7030A0"/>
                </a:solidFill>
              </a:rPr>
              <a:t>I'm no expert on </a:t>
            </a:r>
            <a:br>
              <a:rPr lang="en-NZ" dirty="0">
                <a:solidFill>
                  <a:srgbClr val="7030A0"/>
                </a:solidFill>
              </a:rPr>
            </a:br>
            <a:r>
              <a:rPr lang="en-NZ" dirty="0">
                <a:solidFill>
                  <a:srgbClr val="7030A0"/>
                </a:solidFill>
              </a:rPr>
              <a:t>your wellbeing</a:t>
            </a:r>
          </a:p>
        </p:txBody>
      </p:sp>
      <p:sp>
        <p:nvSpPr>
          <p:cNvPr id="5" name="Rectangle 4"/>
          <p:cNvSpPr/>
          <p:nvPr/>
        </p:nvSpPr>
        <p:spPr>
          <a:xfrm>
            <a:off x="1097280" y="2322515"/>
            <a:ext cx="5582194" cy="2862322"/>
          </a:xfrm>
          <a:prstGeom prst="rect">
            <a:avLst/>
          </a:prstGeom>
        </p:spPr>
        <p:txBody>
          <a:bodyPr wrap="square">
            <a:spAutoFit/>
          </a:bodyPr>
          <a:lstStyle/>
          <a:p>
            <a:pPr marL="342900" indent="-342900">
              <a:buClr>
                <a:srgbClr val="00B0F0"/>
              </a:buClr>
              <a:buFont typeface="Arial" panose="020B0604020202020204" pitchFamily="34" charset="0"/>
              <a:buChar char="•"/>
            </a:pPr>
            <a:r>
              <a:rPr lang="en-NZ" sz="2000" dirty="0">
                <a:solidFill>
                  <a:srgbClr val="00B0F0"/>
                </a:solidFill>
              </a:rPr>
              <a:t>In addition, “happiness is not a spectator sport” (Chris Peterson</a:t>
            </a:r>
            <a:r>
              <a:rPr lang="en-NZ" sz="2000" dirty="0" smtClean="0">
                <a:solidFill>
                  <a:srgbClr val="00B0F0"/>
                </a:solidFill>
              </a:rPr>
              <a:t>).</a:t>
            </a:r>
          </a:p>
          <a:p>
            <a:pPr marL="800100" lvl="1" indent="-342900">
              <a:buClr>
                <a:srgbClr val="00B0F0"/>
              </a:buClr>
              <a:buFont typeface="Arial" panose="020B0604020202020204" pitchFamily="34" charset="0"/>
              <a:buChar char="•"/>
            </a:pPr>
            <a:r>
              <a:rPr lang="en-NZ" sz="2000" dirty="0" smtClean="0">
                <a:solidFill>
                  <a:srgbClr val="00B0F0"/>
                </a:solidFill>
              </a:rPr>
              <a:t>Hard </a:t>
            </a:r>
            <a:r>
              <a:rPr lang="en-NZ" sz="2000" dirty="0">
                <a:solidFill>
                  <a:srgbClr val="00B0F0"/>
                </a:solidFill>
              </a:rPr>
              <a:t>work required. </a:t>
            </a:r>
          </a:p>
          <a:p>
            <a:pPr marL="800100" lvl="1" indent="-342900">
              <a:buClr>
                <a:srgbClr val="00B0F0"/>
              </a:buClr>
              <a:buFont typeface="Arial" panose="020B0604020202020204" pitchFamily="34" charset="0"/>
              <a:buChar char="•"/>
            </a:pPr>
            <a:r>
              <a:rPr lang="en-NZ" sz="2000" dirty="0">
                <a:solidFill>
                  <a:srgbClr val="00B0F0"/>
                </a:solidFill>
              </a:rPr>
              <a:t>One healthy meal or one gym session will not impact much. </a:t>
            </a:r>
            <a:endParaRPr lang="en-NZ" sz="2000" dirty="0" smtClean="0">
              <a:solidFill>
                <a:srgbClr val="00B0F0"/>
              </a:solidFill>
            </a:endParaRPr>
          </a:p>
          <a:p>
            <a:pPr marL="342900" indent="-342900">
              <a:buClr>
                <a:srgbClr val="00B0F0"/>
              </a:buClr>
              <a:buFont typeface="Arial" panose="020B0604020202020204" pitchFamily="34" charset="0"/>
              <a:buChar char="•"/>
            </a:pPr>
            <a:r>
              <a:rPr lang="en-NZ" sz="2000" dirty="0" smtClean="0">
                <a:solidFill>
                  <a:srgbClr val="00B0F0"/>
                </a:solidFill>
              </a:rPr>
              <a:t>I’m also not currently registered as a </a:t>
            </a:r>
            <a:r>
              <a:rPr lang="en-NZ" sz="2000" dirty="0" smtClean="0">
                <a:solidFill>
                  <a:srgbClr val="00B0F0"/>
                </a:solidFill>
              </a:rPr>
              <a:t>psychologist; </a:t>
            </a:r>
            <a:r>
              <a:rPr lang="en-NZ" sz="2000" dirty="0" smtClean="0">
                <a:solidFill>
                  <a:srgbClr val="00B0F0"/>
                </a:solidFill>
              </a:rPr>
              <a:t>I'm a lecturer in psychology.</a:t>
            </a:r>
            <a:endParaRPr lang="en-NZ" sz="2000" dirty="0">
              <a:solidFill>
                <a:srgbClr val="00B0F0"/>
              </a:solidFill>
            </a:endParaRPr>
          </a:p>
          <a:p>
            <a:pPr marL="342900" indent="-342900">
              <a:buClr>
                <a:srgbClr val="00B0F0"/>
              </a:buClr>
              <a:buFont typeface="Wingdings" panose="05000000000000000000" pitchFamily="2" charset="2"/>
              <a:buChar char="v"/>
            </a:pPr>
            <a:endParaRPr lang="en-NZ" sz="2000" dirty="0"/>
          </a:p>
          <a:p>
            <a:endParaRPr lang="en-NZ"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730" y="278981"/>
            <a:ext cx="4971943" cy="6292459"/>
          </a:xfrm>
          <a:prstGeom prst="rect">
            <a:avLst/>
          </a:prstGeom>
        </p:spPr>
      </p:pic>
    </p:spTree>
    <p:extLst>
      <p:ext uri="{BB962C8B-B14F-4D97-AF65-F5344CB8AC3E}">
        <p14:creationId xmlns:p14="http://schemas.microsoft.com/office/powerpoint/2010/main" val="2161519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The answers – up front</a:t>
            </a:r>
            <a:endParaRPr lang="en-NZ" dirty="0">
              <a:solidFill>
                <a:srgbClr val="7030A0"/>
              </a:solidFill>
            </a:endParaRPr>
          </a:p>
        </p:txBody>
      </p:sp>
      <p:sp>
        <p:nvSpPr>
          <p:cNvPr id="5" name="Rectangle 4"/>
          <p:cNvSpPr/>
          <p:nvPr/>
        </p:nvSpPr>
        <p:spPr>
          <a:xfrm>
            <a:off x="1097280" y="2322515"/>
            <a:ext cx="9921240" cy="3170099"/>
          </a:xfrm>
          <a:prstGeom prst="rect">
            <a:avLst/>
          </a:prstGeom>
        </p:spPr>
        <p:txBody>
          <a:bodyPr wrap="square">
            <a:spAutoFit/>
          </a:bodyPr>
          <a:lstStyle/>
          <a:p>
            <a:pPr marL="342900" indent="-342900">
              <a:buClr>
                <a:srgbClr val="00B0F0"/>
              </a:buClr>
              <a:buFont typeface="Arial" panose="020B0604020202020204" pitchFamily="34" charset="0"/>
              <a:buChar char="•"/>
            </a:pPr>
            <a:r>
              <a:rPr lang="en-NZ" sz="2000" dirty="0">
                <a:solidFill>
                  <a:srgbClr val="00B0F0"/>
                </a:solidFill>
              </a:rPr>
              <a:t>The </a:t>
            </a:r>
            <a:r>
              <a:rPr lang="en-NZ" sz="2000" dirty="0"/>
              <a:t>good life </a:t>
            </a:r>
            <a:r>
              <a:rPr lang="en-NZ" sz="2000" dirty="0">
                <a:solidFill>
                  <a:srgbClr val="00B0F0"/>
                </a:solidFill>
              </a:rPr>
              <a:t>is best construed as a matrix that includes happiness, occasional sadness, a sense of purpose, playfulness, and psychological flexibility, as well autonomy, mastery, and </a:t>
            </a:r>
            <a:r>
              <a:rPr lang="en-NZ" sz="2000" dirty="0" smtClean="0">
                <a:solidFill>
                  <a:srgbClr val="00B0F0"/>
                </a:solidFill>
              </a:rPr>
              <a:t>belonging/connection.</a:t>
            </a:r>
          </a:p>
          <a:p>
            <a:pPr marL="342900" indent="-342900">
              <a:buClr>
                <a:srgbClr val="00B0F0"/>
              </a:buClr>
              <a:buFont typeface="Wingdings" panose="05000000000000000000" pitchFamily="2" charset="2"/>
              <a:buChar char="v"/>
            </a:pPr>
            <a:endParaRPr lang="en-NZ" sz="2000" dirty="0">
              <a:solidFill>
                <a:srgbClr val="00B0F0"/>
              </a:solidFill>
            </a:endParaRPr>
          </a:p>
          <a:p>
            <a:pPr marL="342900" indent="-342900">
              <a:buClr>
                <a:srgbClr val="00B0F0"/>
              </a:buClr>
              <a:buFont typeface="Arial" panose="020B0604020202020204" pitchFamily="34" charset="0"/>
              <a:buChar char="•"/>
            </a:pPr>
            <a:r>
              <a:rPr lang="en-NZ" sz="2000" dirty="0">
                <a:solidFill>
                  <a:srgbClr val="00B0F0"/>
                </a:solidFill>
              </a:rPr>
              <a:t>It’s not just about learning to be more positive – it’s about using </a:t>
            </a:r>
            <a:r>
              <a:rPr lang="en-NZ" sz="2000" dirty="0"/>
              <a:t>scientifically-informed tools and strategies </a:t>
            </a:r>
            <a:r>
              <a:rPr lang="en-NZ" sz="2000" dirty="0">
                <a:solidFill>
                  <a:srgbClr val="00B0F0"/>
                </a:solidFill>
              </a:rPr>
              <a:t>to make our thinking more flexible, accurate, clear, and expansive. This thinking will lead to </a:t>
            </a:r>
            <a:r>
              <a:rPr lang="en-NZ" sz="2000" dirty="0" smtClean="0">
                <a:solidFill>
                  <a:srgbClr val="00B0F0"/>
                </a:solidFill>
              </a:rPr>
              <a:t>happiness and more </a:t>
            </a:r>
            <a:r>
              <a:rPr lang="en-NZ" sz="2000" dirty="0">
                <a:solidFill>
                  <a:srgbClr val="00B0F0"/>
                </a:solidFill>
              </a:rPr>
              <a:t>healthy behaviours. </a:t>
            </a:r>
            <a:endParaRPr lang="en-NZ" sz="2000" dirty="0" smtClean="0">
              <a:solidFill>
                <a:srgbClr val="00B0F0"/>
              </a:solidFill>
            </a:endParaRPr>
          </a:p>
          <a:p>
            <a:pPr marL="342900" indent="-342900">
              <a:buClr>
                <a:srgbClr val="00B0F0"/>
              </a:buClr>
              <a:buFont typeface="Wingdings" panose="05000000000000000000" pitchFamily="2" charset="2"/>
              <a:buChar char="v"/>
            </a:pPr>
            <a:endParaRPr lang="en-NZ" sz="2000" dirty="0"/>
          </a:p>
          <a:p>
            <a:pPr marL="342900" indent="-342900">
              <a:buClr>
                <a:srgbClr val="00B0F0"/>
              </a:buClr>
              <a:buFont typeface="Wingdings" panose="05000000000000000000" pitchFamily="2" charset="2"/>
              <a:buChar char="v"/>
            </a:pPr>
            <a:endParaRPr lang="en-NZ" sz="2000" dirty="0"/>
          </a:p>
          <a:p>
            <a:endParaRPr lang="en-NZ" sz="2000" dirty="0"/>
          </a:p>
        </p:txBody>
      </p:sp>
    </p:spTree>
    <p:extLst>
      <p:ext uri="{BB962C8B-B14F-4D97-AF65-F5344CB8AC3E}">
        <p14:creationId xmlns:p14="http://schemas.microsoft.com/office/powerpoint/2010/main" val="160412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Wellbeing</a:t>
            </a:r>
            <a:endParaRPr lang="en-NZ" dirty="0">
              <a:solidFill>
                <a:srgbClr val="00B050"/>
              </a:solidFill>
            </a:endParaRPr>
          </a:p>
        </p:txBody>
      </p:sp>
      <p:sp>
        <p:nvSpPr>
          <p:cNvPr id="3" name="Content Placeholder 2"/>
          <p:cNvSpPr>
            <a:spLocks noGrp="1"/>
          </p:cNvSpPr>
          <p:nvPr>
            <p:ph idx="1"/>
          </p:nvPr>
        </p:nvSpPr>
        <p:spPr/>
        <p:txBody>
          <a:bodyPr/>
          <a:lstStyle/>
          <a:p>
            <a:r>
              <a:rPr lang="en-NZ" u="sng" dirty="0" smtClean="0">
                <a:solidFill>
                  <a:schemeClr val="tx1"/>
                </a:solidFill>
              </a:rPr>
              <a:t>Step 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r>
              <a:rPr lang="en-US" u="sng" dirty="0">
                <a:solidFill>
                  <a:schemeClr val="tx1"/>
                </a:solidFill>
              </a:rPr>
              <a:t>Step 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r>
              <a:rPr lang="en-NZ" u="sng" dirty="0">
                <a:solidFill>
                  <a:schemeClr val="tx1"/>
                </a:solidFill>
                <a:sym typeface="Arial" pitchFamily="34" charset="0"/>
              </a:rPr>
              <a:t>Step 3</a:t>
            </a:r>
            <a:r>
              <a:rPr lang="en-NZ" dirty="0" smtClean="0">
                <a:sym typeface="Arial" pitchFamily="34" charset="0"/>
              </a:rPr>
              <a:t>: </a:t>
            </a:r>
            <a:r>
              <a:rPr lang="en-NZ" dirty="0">
                <a:sym typeface="Arial" pitchFamily="34" charset="0"/>
              </a:rPr>
              <a:t>Without looking down at your blank page, and </a:t>
            </a:r>
            <a:r>
              <a:rPr lang="en-NZ" b="1" dirty="0">
                <a:solidFill>
                  <a:schemeClr val="tx1"/>
                </a:solidFill>
                <a:sym typeface="Arial" pitchFamily="34" charset="0"/>
              </a:rPr>
              <a:t>ONLY</a:t>
            </a:r>
            <a:r>
              <a:rPr lang="en-NZ" dirty="0">
                <a:solidFill>
                  <a:schemeClr val="tx1"/>
                </a:solidFill>
                <a:sym typeface="Arial" pitchFamily="34" charset="0"/>
              </a:rPr>
              <a:t> </a:t>
            </a:r>
            <a:r>
              <a:rPr lang="en-NZ" dirty="0">
                <a:sym typeface="Arial" pitchFamily="34" charset="0"/>
              </a:rPr>
              <a:t>looking at your partner’s face, you have </a:t>
            </a:r>
            <a:r>
              <a:rPr lang="en-NZ" b="1" dirty="0">
                <a:solidFill>
                  <a:schemeClr val="tx1"/>
                </a:solidFill>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r>
              <a:rPr lang="en-NZ" u="sng" dirty="0">
                <a:solidFill>
                  <a:schemeClr val="tx1"/>
                </a:solidFill>
                <a:sym typeface="Arial" pitchFamily="34" charset="0"/>
              </a:rPr>
              <a:t>Step 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to wellbeing</a:t>
            </a:r>
            <a:endParaRPr lang="en-NZ" dirty="0">
              <a:solidFill>
                <a:srgbClr val="00B050"/>
              </a:solidFill>
            </a:endParaRPr>
          </a:p>
        </p:txBody>
      </p:sp>
      <p:pic>
        <p:nvPicPr>
          <p:cNvPr id="3074" name="Picture 2" descr="http://www.mentalhealth.org.nz/file/gallery1/item/large/557.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67505" y="2037806"/>
            <a:ext cx="8426510" cy="416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29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connect, be active, take notice, keep learning, give</a:t>
            </a:r>
            <a:endParaRPr lang="en-NZ" dirty="0">
              <a:solidFill>
                <a:srgbClr val="00B050"/>
              </a:solidFill>
            </a:endParaRPr>
          </a:p>
        </p:txBody>
      </p:sp>
      <p:sp>
        <p:nvSpPr>
          <p:cNvPr id="3" name="Content Placeholder 2"/>
          <p:cNvSpPr>
            <a:spLocks noGrp="1"/>
          </p:cNvSpPr>
          <p:nvPr>
            <p:ph idx="1"/>
          </p:nvPr>
        </p:nvSpPr>
        <p:spPr>
          <a:xfrm>
            <a:off x="1024129" y="2286000"/>
            <a:ext cx="9130066" cy="4023360"/>
          </a:xfrm>
        </p:spPr>
        <p:txBody>
          <a:bodyPr>
            <a:noAutofit/>
          </a:bodyPr>
          <a:lstStyle/>
          <a:p>
            <a:r>
              <a:rPr lang="en-NZ" sz="1600" u="sng" dirty="0" smtClean="0">
                <a:solidFill>
                  <a:schemeClr val="tx1"/>
                </a:solidFill>
              </a:rPr>
              <a:t>Connect</a:t>
            </a:r>
            <a:r>
              <a:rPr lang="en-NZ" sz="1600" dirty="0" smtClean="0">
                <a:solidFill>
                  <a:schemeClr val="tx1"/>
                </a:solidFill>
              </a:rPr>
              <a:t> </a:t>
            </a:r>
            <a:r>
              <a:rPr lang="en-NZ" sz="1600" dirty="0" smtClean="0"/>
              <a:t>–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p>
          <a:p>
            <a:r>
              <a:rPr lang="en-NZ" sz="1600" u="sng" dirty="0">
                <a:solidFill>
                  <a:schemeClr val="tx1"/>
                </a:solidFill>
              </a:rPr>
              <a:t>Be 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p>
          <a:p>
            <a:r>
              <a:rPr lang="en-NZ" sz="1600" u="sng" dirty="0">
                <a:solidFill>
                  <a:schemeClr val="tx1"/>
                </a:solidFill>
              </a:rPr>
              <a:t>Take 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a:t>
            </a:r>
            <a:r>
              <a:rPr lang="en-NZ" sz="1600" dirty="0" smtClean="0"/>
              <a:t>matter.</a:t>
            </a:r>
            <a:endParaRPr lang="en-NZ" sz="1600" dirty="0"/>
          </a:p>
          <a:p>
            <a:r>
              <a:rPr lang="en-NZ" sz="1600" u="sng" dirty="0">
                <a:solidFill>
                  <a:schemeClr val="tx1"/>
                </a:solidFill>
              </a:rPr>
              <a:t>Keep 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r>
              <a:rPr lang="en-NZ" sz="1600" dirty="0" smtClean="0"/>
              <a:t>.</a:t>
            </a:r>
            <a:endParaRPr lang="en-NZ" sz="1600" dirty="0"/>
          </a:p>
          <a:p>
            <a:r>
              <a:rPr lang="en-NZ" sz="1600" u="sng" dirty="0">
                <a:solidFill>
                  <a:schemeClr val="tx1"/>
                </a:solidFill>
              </a:rPr>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86" y="555119"/>
            <a:ext cx="2582038" cy="4973444"/>
          </a:xfrm>
          <a:solidFill>
            <a:schemeClr val="bg1"/>
          </a:solidFill>
        </p:spPr>
        <p:txBody>
          <a:bodyPr/>
          <a:lstStyle/>
          <a:p>
            <a:r>
              <a:rPr lang="en-NZ" sz="3600" dirty="0" smtClean="0">
                <a:solidFill>
                  <a:srgbClr val="7030A0"/>
                </a:solidFill>
              </a:rPr>
              <a:t>Positive </a:t>
            </a:r>
            <a:r>
              <a:rPr lang="en-NZ" sz="3600" dirty="0">
                <a:solidFill>
                  <a:srgbClr val="7030A0"/>
                </a:solidFill>
              </a:rPr>
              <a:t>assessment – </a:t>
            </a:r>
            <a:r>
              <a:rPr lang="en-NZ" sz="3600" dirty="0" smtClean="0">
                <a:solidFill>
                  <a:srgbClr val="7030A0"/>
                </a:solidFill>
              </a:rPr>
              <a:t>work</a:t>
            </a:r>
            <a:br>
              <a:rPr lang="en-NZ" sz="3600" dirty="0" smtClean="0">
                <a:solidFill>
                  <a:srgbClr val="7030A0"/>
                </a:solidFill>
              </a:rPr>
            </a:br>
            <a:r>
              <a:rPr lang="en-NZ" sz="3600" dirty="0" smtClean="0">
                <a:solidFill>
                  <a:srgbClr val="7030A0"/>
                </a:solidFill>
              </a:rPr>
              <a:t/>
            </a:r>
            <a:br>
              <a:rPr lang="en-NZ" sz="3600" dirty="0" smtClean="0">
                <a:solidFill>
                  <a:srgbClr val="7030A0"/>
                </a:solidFill>
              </a:rPr>
            </a:br>
            <a:r>
              <a:rPr lang="en-NZ" sz="3600" dirty="0">
                <a:solidFill>
                  <a:srgbClr val="7030A0"/>
                </a:solidFill>
              </a:rPr>
              <a:t/>
            </a:r>
            <a:br>
              <a:rPr lang="en-NZ" sz="3600" dirty="0">
                <a:solidFill>
                  <a:srgbClr val="7030A0"/>
                </a:solidFill>
              </a:rPr>
            </a:br>
            <a:r>
              <a:rPr lang="en-NZ" sz="2000" dirty="0">
                <a:solidFill>
                  <a:srgbClr val="00B0F0"/>
                </a:solidFill>
              </a:rPr>
              <a:t>An </a:t>
            </a:r>
            <a:br>
              <a:rPr lang="en-NZ" sz="2000" dirty="0">
                <a:solidFill>
                  <a:srgbClr val="00B0F0"/>
                </a:solidFill>
              </a:rPr>
            </a:br>
            <a:r>
              <a:rPr lang="en-NZ" sz="2000" dirty="0">
                <a:solidFill>
                  <a:srgbClr val="00B0F0"/>
                </a:solidFill>
              </a:rPr>
              <a:t>overview of workplace </a:t>
            </a:r>
            <a:r>
              <a:rPr lang="en-NZ" sz="2000" dirty="0" smtClean="0">
                <a:solidFill>
                  <a:srgbClr val="00B0F0"/>
                </a:solidFill>
              </a:rPr>
              <a:t>wellbeing</a:t>
            </a:r>
            <a:endParaRPr lang="en-NZ" sz="2000" dirty="0">
              <a:solidFill>
                <a:srgbClr val="00B0F0"/>
              </a:solidFill>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945" t="8921" r="6999" b="2883"/>
          <a:stretch/>
        </p:blipFill>
        <p:spPr>
          <a:xfrm>
            <a:off x="2969624" y="281142"/>
            <a:ext cx="8908868" cy="6303744"/>
          </a:xfrm>
        </p:spPr>
      </p:pic>
    </p:spTree>
    <p:extLst>
      <p:ext uri="{BB962C8B-B14F-4D97-AF65-F5344CB8AC3E}">
        <p14:creationId xmlns:p14="http://schemas.microsoft.com/office/powerpoint/2010/main" val="42656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7030A0"/>
                </a:solidFill>
              </a:rPr>
              <a:t>Or a simpler wellbeing framework</a:t>
            </a:r>
          </a:p>
        </p:txBody>
      </p:sp>
      <p:pic>
        <p:nvPicPr>
          <p:cNvPr id="5" name="Content Placeholder 4"/>
          <p:cNvPicPr>
            <a:picLocks noGrp="1" noChangeAspect="1"/>
          </p:cNvPicPr>
          <p:nvPr>
            <p:ph idx="1"/>
          </p:nvPr>
        </p:nvPicPr>
        <p:blipFill>
          <a:blip r:embed="rId2"/>
          <a:stretch>
            <a:fillRect/>
          </a:stretch>
        </p:blipFill>
        <p:spPr>
          <a:xfrm>
            <a:off x="4432843" y="1850232"/>
            <a:ext cx="3066554" cy="2798307"/>
          </a:xfrm>
          <a:prstGeom prst="rect">
            <a:avLst/>
          </a:prstGeom>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9945" y="5264083"/>
            <a:ext cx="483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447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Is happiness within your control? </a:t>
            </a:r>
            <a:endParaRPr lang="en-NZ" dirty="0">
              <a:solidFill>
                <a:srgbClr val="7030A0"/>
              </a:solidFill>
            </a:endParaRPr>
          </a:p>
        </p:txBody>
      </p:sp>
      <p:pic>
        <p:nvPicPr>
          <p:cNvPr id="5" name="Content Placeholder 4" descr="Haooiness-Pie-Chart.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0862" y="2223442"/>
            <a:ext cx="7080893" cy="4038600"/>
          </a:xfrm>
          <a:prstGeom prst="rect">
            <a:avLst/>
          </a:prstGeom>
        </p:spPr>
      </p:pic>
      <p:sp>
        <p:nvSpPr>
          <p:cNvPr id="6" name="Rectangle 5"/>
          <p:cNvSpPr/>
          <p:nvPr/>
        </p:nvSpPr>
        <p:spPr>
          <a:xfrm>
            <a:off x="740229" y="2223442"/>
            <a:ext cx="4458788" cy="2862322"/>
          </a:xfrm>
          <a:prstGeom prst="rect">
            <a:avLst/>
          </a:prstGeom>
        </p:spPr>
        <p:txBody>
          <a:bodyPr wrap="square">
            <a:spAutoFit/>
          </a:bodyPr>
          <a:lstStyle/>
          <a:p>
            <a:pPr marL="285750" indent="-285750">
              <a:buClr>
                <a:srgbClr val="00B0F0"/>
              </a:buClr>
              <a:buFont typeface="Arial" panose="020B0604020202020204" pitchFamily="34" charset="0"/>
              <a:buChar char="•"/>
            </a:pPr>
            <a:r>
              <a:rPr lang="en-NZ" dirty="0" smtClean="0">
                <a:solidFill>
                  <a:srgbClr val="00B0F0"/>
                </a:solidFill>
              </a:rPr>
              <a:t>The </a:t>
            </a:r>
            <a:r>
              <a:rPr lang="en-NZ" dirty="0">
                <a:solidFill>
                  <a:srgbClr val="00B0F0"/>
                </a:solidFill>
              </a:rPr>
              <a:t>way we choose to act, and the way we choose to </a:t>
            </a:r>
            <a:r>
              <a:rPr lang="en-NZ" dirty="0" smtClean="0">
                <a:solidFill>
                  <a:srgbClr val="00B0F0"/>
                </a:solidFill>
              </a:rPr>
              <a:t>think </a:t>
            </a:r>
            <a:r>
              <a:rPr lang="en-NZ" dirty="0">
                <a:solidFill>
                  <a:srgbClr val="00B0F0"/>
                </a:solidFill>
              </a:rPr>
              <a:t>have a substantial impact on our personal wellbeing. </a:t>
            </a:r>
          </a:p>
          <a:p>
            <a:pPr marL="285750" indent="-285750">
              <a:buClr>
                <a:srgbClr val="00B0F0"/>
              </a:buClr>
              <a:buFont typeface="Arial" panose="020B0604020202020204" pitchFamily="34" charset="0"/>
              <a:buChar char="•"/>
            </a:pPr>
            <a:r>
              <a:rPr lang="en-NZ" dirty="0" smtClean="0">
                <a:solidFill>
                  <a:srgbClr val="00B0F0"/>
                </a:solidFill>
              </a:rPr>
              <a:t>Yes </a:t>
            </a:r>
            <a:r>
              <a:rPr lang="en-NZ" dirty="0">
                <a:solidFill>
                  <a:srgbClr val="00B0F0"/>
                </a:solidFill>
              </a:rPr>
              <a:t>genetics play a big role, but turns out our external circumstances don’t necessarily have to have a big hold on our wellbeing. </a:t>
            </a:r>
          </a:p>
          <a:p>
            <a:pPr marL="742950" lvl="1" indent="-285750">
              <a:buClr>
                <a:srgbClr val="00B0F0"/>
              </a:buClr>
              <a:buFont typeface="Arial" panose="020B0604020202020204" pitchFamily="34" charset="0"/>
              <a:buChar char="•"/>
            </a:pPr>
            <a:r>
              <a:rPr lang="en-NZ" dirty="0" smtClean="0">
                <a:solidFill>
                  <a:srgbClr val="00B0F0"/>
                </a:solidFill>
              </a:rPr>
              <a:t>Wellbeing </a:t>
            </a:r>
            <a:r>
              <a:rPr lang="en-NZ" dirty="0">
                <a:solidFill>
                  <a:srgbClr val="00B0F0"/>
                </a:solidFill>
              </a:rPr>
              <a:t>is a </a:t>
            </a:r>
            <a:r>
              <a:rPr lang="en-NZ" dirty="0"/>
              <a:t>CHOICE</a:t>
            </a:r>
            <a:r>
              <a:rPr lang="en-NZ" dirty="0">
                <a:solidFill>
                  <a:srgbClr val="00B0F0"/>
                </a:solidFill>
              </a:rPr>
              <a:t>: daily practices in life have a big </a:t>
            </a:r>
            <a:r>
              <a:rPr lang="en-NZ" dirty="0" smtClean="0">
                <a:solidFill>
                  <a:srgbClr val="00B0F0"/>
                </a:solidFill>
              </a:rPr>
              <a:t>impact on wellbeing.</a:t>
            </a:r>
            <a:endParaRPr lang="en-NZ" dirty="0">
              <a:solidFill>
                <a:srgbClr val="00B0F0"/>
              </a:solidFill>
            </a:endParaRPr>
          </a:p>
        </p:txBody>
      </p:sp>
    </p:spTree>
    <p:extLst>
      <p:ext uri="{BB962C8B-B14F-4D97-AF65-F5344CB8AC3E}">
        <p14:creationId xmlns:p14="http://schemas.microsoft.com/office/powerpoint/2010/main" val="361659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Relationships - communication </a:t>
            </a:r>
            <a:endParaRPr lang="en-NZ" dirty="0">
              <a:solidFill>
                <a:srgbClr val="00B050"/>
              </a:solidFill>
            </a:endParaRPr>
          </a:p>
        </p:txBody>
      </p:sp>
      <p:sp>
        <p:nvSpPr>
          <p:cNvPr id="6" name="Content Placeholder 2"/>
          <p:cNvSpPr txBox="1">
            <a:spLocks/>
          </p:cNvSpPr>
          <p:nvPr/>
        </p:nvSpPr>
        <p:spPr>
          <a:xfrm>
            <a:off x="990675" y="2074127"/>
            <a:ext cx="9720073"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NZ" sz="1600" dirty="0" smtClean="0"/>
              <a:t>There </a:t>
            </a:r>
            <a:r>
              <a:rPr lang="en-NZ" sz="1600" dirty="0"/>
              <a:t>are essentially four ways of responding, and </a:t>
            </a:r>
            <a:r>
              <a:rPr lang="en-NZ" sz="1600" dirty="0">
                <a:solidFill>
                  <a:srgbClr val="00B0F0"/>
                </a:solidFill>
              </a:rPr>
              <a:t>active constructive responding </a:t>
            </a:r>
            <a:r>
              <a:rPr lang="en-NZ" sz="1600" dirty="0"/>
              <a:t>has been shown to build solid, strong and lasting relationships the best:</a:t>
            </a:r>
          </a:p>
          <a:p>
            <a:pPr marL="269875" indent="-182563" fontAlgn="base">
              <a:buClr>
                <a:srgbClr val="0070C0"/>
              </a:buClr>
              <a:buFont typeface="Arial" panose="020B0604020202020204" pitchFamily="34" charset="0"/>
              <a:buChar char="•"/>
            </a:pPr>
            <a:r>
              <a:rPr lang="en-NZ" sz="1400" b="1" dirty="0" smtClean="0"/>
              <a:t>Active </a:t>
            </a:r>
            <a:r>
              <a:rPr lang="en-NZ" sz="1400" b="1" dirty="0"/>
              <a:t>Constructive Response </a:t>
            </a:r>
            <a:r>
              <a:rPr lang="en-NZ" sz="1400" dirty="0"/>
              <a:t>involves expressing enthusiastic positive </a:t>
            </a:r>
            <a:r>
              <a:rPr lang="en-NZ" sz="1400" dirty="0" smtClean="0"/>
              <a:t>support = </a:t>
            </a:r>
            <a:r>
              <a:rPr lang="en-NZ" sz="1400" dirty="0"/>
              <a:t>“That’s really great. Your wife will be pretty proud of you. I know how important that promotion was to you. We should go out and celebrate”. During such communication the person is maintaining eye contact and displaying positive emotion, such as laughing or smiling. </a:t>
            </a:r>
          </a:p>
          <a:p>
            <a:pPr marL="269875" indent="-182563" fontAlgn="base">
              <a:buClr>
                <a:srgbClr val="0070C0"/>
              </a:buClr>
              <a:buFont typeface="Arial" panose="020B0604020202020204" pitchFamily="34" charset="0"/>
              <a:buChar char="•"/>
            </a:pPr>
            <a:r>
              <a:rPr lang="en-NZ" sz="1400" b="1" dirty="0" smtClean="0"/>
              <a:t>Active </a:t>
            </a:r>
            <a:r>
              <a:rPr lang="en-NZ" sz="1400" b="1" dirty="0"/>
              <a:t>Destructive Response </a:t>
            </a:r>
            <a:r>
              <a:rPr lang="en-NZ" sz="1400" dirty="0"/>
              <a:t>involves expressing a derogatory or critical </a:t>
            </a:r>
            <a:r>
              <a:rPr lang="en-NZ" sz="1400" dirty="0" smtClean="0"/>
              <a:t>response = </a:t>
            </a:r>
            <a:r>
              <a:rPr lang="en-NZ" sz="1400" dirty="0"/>
              <a:t>“That sounds like a lot of responsibility to take on. There will probably be more stress involved in the new position and potentially longer hours at the office”. The person is displaying negative emotions, such as frowning or anxiety. </a:t>
            </a:r>
          </a:p>
          <a:p>
            <a:pPr marL="269875" indent="-182563" fontAlgn="base">
              <a:buClr>
                <a:srgbClr val="0070C0"/>
              </a:buClr>
              <a:buFont typeface="Arial" panose="020B0604020202020204" pitchFamily="34" charset="0"/>
              <a:buChar char="•"/>
            </a:pPr>
            <a:r>
              <a:rPr lang="en-NZ" sz="1400" b="1" dirty="0" smtClean="0"/>
              <a:t>Passive </a:t>
            </a:r>
            <a:r>
              <a:rPr lang="en-NZ" sz="1400" b="1" dirty="0"/>
              <a:t>Constructive Response </a:t>
            </a:r>
            <a:r>
              <a:rPr lang="en-NZ" sz="1400" dirty="0"/>
              <a:t>involves showing benign </a:t>
            </a:r>
            <a:r>
              <a:rPr lang="en-NZ" sz="1400" dirty="0" smtClean="0"/>
              <a:t>disinterest = </a:t>
            </a:r>
            <a:r>
              <a:rPr lang="en-NZ" sz="1400" dirty="0"/>
              <a:t>“That’s good news”. The person is displaying little nonverbal communication. </a:t>
            </a:r>
          </a:p>
          <a:p>
            <a:pPr marL="269875" indent="-182563" fontAlgn="base">
              <a:buClr>
                <a:srgbClr val="0070C0"/>
              </a:buClr>
              <a:buFont typeface="Arial" panose="020B0604020202020204" pitchFamily="34" charset="0"/>
              <a:buChar char="•"/>
            </a:pPr>
            <a:r>
              <a:rPr lang="en-NZ" sz="1400" b="1" dirty="0" smtClean="0"/>
              <a:t>Passive </a:t>
            </a:r>
            <a:r>
              <a:rPr lang="en-NZ" sz="1400" b="1" dirty="0"/>
              <a:t>Destructive Response </a:t>
            </a:r>
            <a:r>
              <a:rPr lang="en-NZ" sz="1400" dirty="0"/>
              <a:t>involves distancing or failing to </a:t>
            </a:r>
            <a:r>
              <a:rPr lang="en-NZ" sz="1400" dirty="0" smtClean="0"/>
              <a:t>respond = </a:t>
            </a:r>
            <a:r>
              <a:rPr lang="en-NZ" sz="1400" dirty="0"/>
              <a:t>“What are we doing Friday afternoon</a:t>
            </a:r>
            <a:r>
              <a:rPr lang="en-NZ" sz="1400" dirty="0" smtClean="0"/>
              <a:t>?” </a:t>
            </a:r>
            <a:r>
              <a:rPr lang="en-NZ" sz="1400" dirty="0"/>
              <a:t>The person does not acknowledge the good news, is not in eye contact, and may be turning away or leaving the room. </a:t>
            </a:r>
            <a:endParaRPr lang="en-NZ" sz="1400" dirty="0" smtClean="0"/>
          </a:p>
          <a:p>
            <a:pPr fontAlgn="base"/>
            <a:r>
              <a:rPr lang="en-NZ" sz="1600" dirty="0" smtClean="0">
                <a:solidFill>
                  <a:srgbClr val="00B0F0"/>
                </a:solidFill>
              </a:rPr>
              <a:t>Using </a:t>
            </a:r>
            <a:r>
              <a:rPr lang="en-NZ" sz="1600" dirty="0">
                <a:solidFill>
                  <a:srgbClr val="00B0F0"/>
                </a:solidFill>
              </a:rPr>
              <a:t>active constructive responding is a good way to convey understanding, validation and caring, and to increase the wellbeing of your existing friends, as well as to make new friends and to encourage closer, more trusting relationships with </a:t>
            </a:r>
            <a:r>
              <a:rPr lang="en-NZ" sz="1600" dirty="0" smtClean="0">
                <a:solidFill>
                  <a:srgbClr val="00B0F0"/>
                </a:solidFill>
              </a:rPr>
              <a:t>them.</a:t>
            </a:r>
            <a:endParaRPr lang="en-NZ" sz="1600" dirty="0">
              <a:solidFill>
                <a:srgbClr val="00B0F0"/>
              </a:solidFill>
            </a:endParaRPr>
          </a:p>
          <a:p>
            <a:pPr>
              <a:buFont typeface="Wingdings" panose="05000000000000000000" pitchFamily="2" charset="2"/>
              <a:buChar char="v"/>
            </a:pPr>
            <a:endParaRPr lang="en-NZ" sz="1600" u="sng" dirty="0"/>
          </a:p>
          <a:p>
            <a:pPr>
              <a:buFont typeface="Wingdings" panose="05000000000000000000" pitchFamily="2" charset="2"/>
              <a:buChar char="v"/>
            </a:pPr>
            <a:endParaRPr lang="en-NZ" sz="1600" dirty="0" smtClean="0"/>
          </a:p>
        </p:txBody>
      </p:sp>
    </p:spTree>
    <p:extLst>
      <p:ext uri="{BB962C8B-B14F-4D97-AF65-F5344CB8AC3E}">
        <p14:creationId xmlns:p14="http://schemas.microsoft.com/office/powerpoint/2010/main" val="333832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 </a:t>
            </a:r>
            <a:r>
              <a:rPr lang="en-NZ" sz="2800" dirty="0" smtClean="0">
                <a:solidFill>
                  <a:srgbClr val="CC9900"/>
                </a:solidFill>
              </a:rPr>
              <a:t>www.workonwellbeing.com</a:t>
            </a:r>
            <a:endParaRPr lang="en-NZ" sz="2800" dirty="0">
              <a:solidFill>
                <a:srgbClr val="CC9900"/>
              </a:solidFill>
            </a:endParaRPr>
          </a:p>
        </p:txBody>
      </p:sp>
      <p:pic>
        <p:nvPicPr>
          <p:cNvPr id="5" name="Picture 4"/>
          <p:cNvPicPr>
            <a:picLocks noChangeAspect="1"/>
          </p:cNvPicPr>
          <p:nvPr/>
        </p:nvPicPr>
        <p:blipFill rotWithShape="1">
          <a:blip r:embed="rId2"/>
          <a:srcRect l="21968" t="7963" r="22788" b="33072"/>
          <a:stretch/>
        </p:blipFill>
        <p:spPr>
          <a:xfrm>
            <a:off x="2487803" y="1965960"/>
            <a:ext cx="7185914" cy="4314323"/>
          </a:xfrm>
          <a:prstGeom prst="rect">
            <a:avLst/>
          </a:prstGeom>
        </p:spPr>
      </p:pic>
    </p:spTree>
    <p:extLst>
      <p:ext uri="{BB962C8B-B14F-4D97-AF65-F5344CB8AC3E}">
        <p14:creationId xmlns:p14="http://schemas.microsoft.com/office/powerpoint/2010/main" val="414533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Presentation slides:   </a:t>
            </a:r>
            <a:r>
              <a:rPr lang="en-NZ" sz="3200" dirty="0">
                <a:solidFill>
                  <a:srgbClr val="CC9900"/>
                </a:solidFill>
              </a:rPr>
              <a:t>aaronjarden.com</a:t>
            </a:r>
          </a:p>
        </p:txBody>
      </p:sp>
      <p:pic>
        <p:nvPicPr>
          <p:cNvPr id="3" name="Picture 2"/>
          <p:cNvPicPr>
            <a:picLocks noChangeAspect="1"/>
          </p:cNvPicPr>
          <p:nvPr/>
        </p:nvPicPr>
        <p:blipFill rotWithShape="1">
          <a:blip r:embed="rId2"/>
          <a:srcRect l="693" t="17388" r="2803" b="7372"/>
          <a:stretch/>
        </p:blipFill>
        <p:spPr>
          <a:xfrm>
            <a:off x="810260" y="1904998"/>
            <a:ext cx="10541000" cy="4622801"/>
          </a:xfrm>
          <a:prstGeom prst="rect">
            <a:avLst/>
          </a:prstGeom>
        </p:spPr>
      </p:pic>
      <p:sp>
        <p:nvSpPr>
          <p:cNvPr id="4" name="Rectangle 3"/>
          <p:cNvSpPr/>
          <p:nvPr/>
        </p:nvSpPr>
        <p:spPr>
          <a:xfrm>
            <a:off x="3818467" y="3014133"/>
            <a:ext cx="2607733" cy="169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 name="Straight Arrow Connector 6"/>
          <p:cNvCxnSpPr/>
          <p:nvPr/>
        </p:nvCxnSpPr>
        <p:spPr>
          <a:xfrm flipH="1">
            <a:off x="6443133" y="1481667"/>
            <a:ext cx="2556934" cy="15155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28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l="23923" t="11501" r="23550" b="6462"/>
          <a:stretch>
            <a:fillRect/>
          </a:stretch>
        </p:blipFill>
        <p:spPr bwMode="auto">
          <a:xfrm>
            <a:off x="646771" y="1469205"/>
            <a:ext cx="5341279" cy="469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a:extLst>
              <a:ext uri="{28A0092B-C50C-407E-A947-70E740481C1C}">
                <a14:useLocalDpi xmlns:a14="http://schemas.microsoft.com/office/drawing/2010/main" val="0"/>
              </a:ext>
            </a:extLst>
          </a:blip>
          <a:srcRect l="24159" t="11992" r="23967" b="8171"/>
          <a:stretch>
            <a:fillRect/>
          </a:stretch>
        </p:blipFill>
        <p:spPr bwMode="auto">
          <a:xfrm>
            <a:off x="6130926" y="1503364"/>
            <a:ext cx="5380961" cy="46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87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2266951"/>
            <a:ext cx="8534400" cy="2062163"/>
          </a:xfrm>
          <a:prstGeom prst="rect">
            <a:avLst/>
          </a:prstGeom>
        </p:spPr>
        <p:txBody>
          <a:bodyPr>
            <a:spAutoFit/>
          </a:bodyPr>
          <a:lstStyle/>
          <a:p>
            <a:pPr marL="1255713" indent="-534988" defTabSz="914400">
              <a:spcBef>
                <a:spcPts val="800"/>
              </a:spcBef>
              <a:buClr>
                <a:srgbClr val="92D050"/>
              </a:buClr>
              <a:buSzPct val="100000"/>
              <a:buFont typeface="Webdings" panose="05030102010509060703" pitchFamily="18" charset="2"/>
              <a:buChar char="ê"/>
              <a:defRPr/>
            </a:pPr>
            <a:endParaRPr lang="en-NZ" sz="24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92075" defTabSz="914400">
              <a:spcBef>
                <a:spcPts val="800"/>
              </a:spcBef>
              <a:buClr>
                <a:srgbClr val="92D050"/>
              </a:buClr>
              <a:buSzPct val="75000"/>
              <a:buFont typeface="Webdings" panose="05030102010509060703" pitchFamily="18" charset="2"/>
              <a:buChar char="ê"/>
              <a:defRPr/>
            </a:pPr>
            <a:endParaRPr lang="en-US" sz="2800" kern="0" dirty="0">
              <a:solidFill>
                <a:srgbClr val="FF0000"/>
              </a:solidFill>
              <a:latin typeface="Houschka Pro Light" panose="02000503030000020003" pitchFamily="50" charset="0"/>
              <a:ea typeface="ＭＳ Ｐゴシック" charset="0"/>
              <a:cs typeface="Arial"/>
              <a:sym typeface="Futura Book" charset="0"/>
            </a:endParaRPr>
          </a:p>
        </p:txBody>
      </p:sp>
      <p:pic>
        <p:nvPicPr>
          <p:cNvPr id="19461" name="Picture 4"/>
          <p:cNvPicPr>
            <a:picLocks noChangeAspect="1"/>
          </p:cNvPicPr>
          <p:nvPr/>
        </p:nvPicPr>
        <p:blipFill>
          <a:blip r:embed="rId3">
            <a:extLst>
              <a:ext uri="{28A0092B-C50C-407E-A947-70E740481C1C}">
                <a14:useLocalDpi xmlns:a14="http://schemas.microsoft.com/office/drawing/2010/main" val="0"/>
              </a:ext>
            </a:extLst>
          </a:blip>
          <a:srcRect l="38560" t="19434" r="37259" b="20444"/>
          <a:stretch>
            <a:fillRect/>
          </a:stretch>
        </p:blipFill>
        <p:spPr bwMode="auto">
          <a:xfrm>
            <a:off x="892099" y="1275907"/>
            <a:ext cx="3516390" cy="4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4">
            <a:extLst>
              <a:ext uri="{28A0092B-C50C-407E-A947-70E740481C1C}">
                <a14:useLocalDpi xmlns:a14="http://schemas.microsoft.com/office/drawing/2010/main" val="0"/>
              </a:ext>
            </a:extLst>
          </a:blip>
          <a:srcRect l="38609" t="26390" r="37331" b="13341"/>
          <a:stretch>
            <a:fillRect/>
          </a:stretch>
        </p:blipFill>
        <p:spPr bwMode="auto">
          <a:xfrm>
            <a:off x="4507155" y="1275907"/>
            <a:ext cx="3488463" cy="4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p:cNvPicPr>
          <p:nvPr/>
        </p:nvPicPr>
        <p:blipFill>
          <a:blip r:embed="rId5">
            <a:extLst>
              <a:ext uri="{28A0092B-C50C-407E-A947-70E740481C1C}">
                <a14:useLocalDpi xmlns:a14="http://schemas.microsoft.com/office/drawing/2010/main" val="0"/>
              </a:ext>
            </a:extLst>
          </a:blip>
          <a:srcRect l="38538" t="24084" r="37132" b="15559"/>
          <a:stretch>
            <a:fillRect/>
          </a:stretch>
        </p:blipFill>
        <p:spPr bwMode="auto">
          <a:xfrm>
            <a:off x="8112245" y="1279037"/>
            <a:ext cx="3522737" cy="491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3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p:cNvPicPr>
            <a:picLocks noChangeAspect="1"/>
          </p:cNvPicPr>
          <p:nvPr/>
        </p:nvPicPr>
        <p:blipFill>
          <a:blip r:embed="rId2">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2266951"/>
            <a:ext cx="8534400" cy="2062163"/>
          </a:xfrm>
          <a:prstGeom prst="rect">
            <a:avLst/>
          </a:prstGeom>
        </p:spPr>
        <p:txBody>
          <a:bodyPr>
            <a:spAutoFit/>
          </a:bodyPr>
          <a:lstStyle/>
          <a:p>
            <a:pPr marL="1255713" indent="-534988" defTabSz="914400">
              <a:spcBef>
                <a:spcPts val="800"/>
              </a:spcBef>
              <a:buClr>
                <a:srgbClr val="92D050"/>
              </a:buClr>
              <a:buSzPct val="100000"/>
              <a:buFont typeface="Webdings" panose="05030102010509060703" pitchFamily="18" charset="2"/>
              <a:buChar char="ê"/>
              <a:defRPr/>
            </a:pPr>
            <a:endParaRPr lang="en-NZ" sz="24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92075" defTabSz="914400">
              <a:spcBef>
                <a:spcPts val="800"/>
              </a:spcBef>
              <a:buClr>
                <a:srgbClr val="92D050"/>
              </a:buClr>
              <a:buSzPct val="75000"/>
              <a:buFont typeface="Webdings" panose="05030102010509060703" pitchFamily="18" charset="2"/>
              <a:buChar char="ê"/>
              <a:defRPr/>
            </a:pPr>
            <a:endParaRPr lang="en-US" sz="2800" kern="0" dirty="0">
              <a:solidFill>
                <a:srgbClr val="FF0000"/>
              </a:solidFill>
              <a:latin typeface="Houschka Pro Light" panose="02000503030000020003" pitchFamily="50" charset="0"/>
              <a:ea typeface="ＭＳ Ｐゴシック" charset="0"/>
              <a:cs typeface="Arial"/>
              <a:sym typeface="Futura Book" charset="0"/>
            </a:endParaRPr>
          </a:p>
        </p:txBody>
      </p:sp>
      <p:pic>
        <p:nvPicPr>
          <p:cNvPr id="20485" name="Picture 7"/>
          <p:cNvPicPr>
            <a:picLocks noChangeAspect="1"/>
          </p:cNvPicPr>
          <p:nvPr/>
        </p:nvPicPr>
        <p:blipFill>
          <a:blip r:embed="rId3">
            <a:extLst>
              <a:ext uri="{28A0092B-C50C-407E-A947-70E740481C1C}">
                <a14:useLocalDpi xmlns:a14="http://schemas.microsoft.com/office/drawing/2010/main" val="0"/>
              </a:ext>
            </a:extLst>
          </a:blip>
          <a:srcRect l="29185" t="8574" r="30003" b="6152"/>
          <a:stretch>
            <a:fillRect/>
          </a:stretch>
        </p:blipFill>
        <p:spPr bwMode="auto">
          <a:xfrm>
            <a:off x="1248937" y="1150220"/>
            <a:ext cx="4218413" cy="49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p:cNvPicPr>
          <p:nvPr/>
        </p:nvPicPr>
        <p:blipFill>
          <a:blip r:embed="rId4">
            <a:extLst>
              <a:ext uri="{28A0092B-C50C-407E-A947-70E740481C1C}">
                <a14:useLocalDpi xmlns:a14="http://schemas.microsoft.com/office/drawing/2010/main" val="0"/>
              </a:ext>
            </a:extLst>
          </a:blip>
          <a:srcRect l="29106" t="8456" r="29224" b="23885"/>
          <a:stretch>
            <a:fillRect/>
          </a:stretch>
        </p:blipFill>
        <p:spPr bwMode="auto">
          <a:xfrm>
            <a:off x="5835651" y="1150220"/>
            <a:ext cx="5431285" cy="49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6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Discomfort as a pathway</a:t>
            </a:r>
            <a:endParaRPr lang="en-NZ" dirty="0">
              <a:solidFill>
                <a:srgbClr val="00B050"/>
              </a:solidFill>
            </a:endParaRPr>
          </a:p>
        </p:txBody>
      </p:sp>
      <p:sp>
        <p:nvSpPr>
          <p:cNvPr id="3" name="Content Placeholder 2"/>
          <p:cNvSpPr>
            <a:spLocks noGrp="1"/>
          </p:cNvSpPr>
          <p:nvPr>
            <p:ph idx="1"/>
          </p:nvPr>
        </p:nvSpPr>
        <p:spPr/>
        <p:txBody>
          <a:bodyPr>
            <a:noAutofit/>
          </a:bodyPr>
          <a:lstStyle/>
          <a:p>
            <a:pPr marL="285750" indent="-285750"/>
            <a:r>
              <a:rPr lang="en-NZ" sz="1600" dirty="0" smtClean="0"/>
              <a:t>Embrace and utilise negative emotions. </a:t>
            </a:r>
          </a:p>
          <a:p>
            <a:pPr marL="285750" indent="-285750"/>
            <a:r>
              <a:rPr lang="en-NZ" sz="1600" dirty="0" smtClean="0"/>
              <a:t>Embrace discomfort.</a:t>
            </a:r>
          </a:p>
        </p:txBody>
      </p:sp>
      <p:pic>
        <p:nvPicPr>
          <p:cNvPr id="4" name="Picture 3"/>
          <p:cNvPicPr>
            <a:picLocks noChangeAspect="1"/>
          </p:cNvPicPr>
          <p:nvPr/>
        </p:nvPicPr>
        <p:blipFill>
          <a:blip r:embed="rId2"/>
          <a:stretch>
            <a:fillRect/>
          </a:stretch>
        </p:blipFill>
        <p:spPr>
          <a:xfrm>
            <a:off x="4885509" y="2201198"/>
            <a:ext cx="6709609" cy="3751004"/>
          </a:xfrm>
          <a:prstGeom prst="rect">
            <a:avLst/>
          </a:prstGeom>
        </p:spPr>
      </p:pic>
    </p:spTree>
    <p:extLst>
      <p:ext uri="{BB962C8B-B14F-4D97-AF65-F5344CB8AC3E}">
        <p14:creationId xmlns:p14="http://schemas.microsoft.com/office/powerpoint/2010/main" val="31214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Savour your experiences</a:t>
            </a:r>
            <a:endParaRPr lang="en-NZ" dirty="0">
              <a:solidFill>
                <a:srgbClr val="00B050"/>
              </a:solidFill>
            </a:endParaRPr>
          </a:p>
        </p:txBody>
      </p:sp>
      <p:sp>
        <p:nvSpPr>
          <p:cNvPr id="3" name="Content Placeholder 2"/>
          <p:cNvSpPr>
            <a:spLocks noGrp="1"/>
          </p:cNvSpPr>
          <p:nvPr>
            <p:ph idx="1"/>
          </p:nvPr>
        </p:nvSpPr>
        <p:spPr/>
        <p:txBody>
          <a:bodyPr>
            <a:noAutofit/>
          </a:bodyPr>
          <a:lstStyle/>
          <a:p>
            <a:r>
              <a:rPr lang="en-NZ" dirty="0" smtClean="0"/>
              <a:t>Savouring </a:t>
            </a:r>
            <a:r>
              <a:rPr lang="en-NZ" dirty="0"/>
              <a:t>involves being “in </a:t>
            </a:r>
            <a:r>
              <a:rPr lang="en-NZ" dirty="0" smtClean="0"/>
              <a:t>the moment</a:t>
            </a:r>
            <a:r>
              <a:rPr lang="en-NZ" dirty="0"/>
              <a:t>” and “taking in” all that an experience has to offer. </a:t>
            </a:r>
            <a:r>
              <a:rPr lang="en-NZ" dirty="0" smtClean="0"/>
              <a:t>I think of it as </a:t>
            </a:r>
            <a:r>
              <a:rPr lang="en-NZ" dirty="0" smtClean="0">
                <a:solidFill>
                  <a:schemeClr val="tx1"/>
                </a:solidFill>
              </a:rPr>
              <a:t>wringing the pleasure juice out of life </a:t>
            </a:r>
            <a:r>
              <a:rPr lang="en-NZ" dirty="0" smtClean="0"/>
              <a:t>by giving </a:t>
            </a:r>
            <a:r>
              <a:rPr lang="en-NZ" dirty="0"/>
              <a:t>attention to the </a:t>
            </a:r>
            <a:r>
              <a:rPr lang="en-NZ" dirty="0" smtClean="0"/>
              <a:t>pleasures </a:t>
            </a:r>
            <a:r>
              <a:rPr lang="en-NZ" dirty="0"/>
              <a:t>of the </a:t>
            </a:r>
            <a:r>
              <a:rPr lang="en-NZ" dirty="0" smtClean="0"/>
              <a:t>moment.</a:t>
            </a:r>
            <a:endParaRPr lang="en-NZ" dirty="0"/>
          </a:p>
          <a:p>
            <a:r>
              <a:rPr lang="en-NZ" dirty="0" smtClean="0"/>
              <a:t>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r>
              <a:rPr lang="en-NZ" dirty="0" smtClean="0"/>
              <a:t>There 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r>
              <a:rPr lang="en-NZ" dirty="0" smtClean="0"/>
              <a:t>We are going to try a combo of “</a:t>
            </a:r>
            <a:r>
              <a:rPr lang="en-NZ" dirty="0" smtClean="0">
                <a:solidFill>
                  <a:schemeClr val="tx1"/>
                </a:solidFill>
              </a:rPr>
              <a:t>sensory-perceptual sharpening</a:t>
            </a:r>
            <a:r>
              <a:rPr lang="en-NZ" dirty="0" smtClean="0"/>
              <a:t>” and “</a:t>
            </a:r>
            <a:r>
              <a:rPr lang="en-NZ" dirty="0" smtClean="0">
                <a:solidFill>
                  <a:schemeClr val="tx1"/>
                </a:solidFill>
              </a:rPr>
              <a:t>absorption</a:t>
            </a:r>
            <a:r>
              <a:rPr lang="en-NZ" dirty="0" smtClean="0"/>
              <a:t>”.</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Savour your experiences</a:t>
            </a:r>
            <a:endParaRPr lang="en-NZ" dirty="0">
              <a:solidFill>
                <a:srgbClr val="00B050"/>
              </a:solidFill>
            </a:endParaRPr>
          </a:p>
        </p:txBody>
      </p:sp>
      <p:sp>
        <p:nvSpPr>
          <p:cNvPr id="3" name="Content Placeholder 2"/>
          <p:cNvSpPr>
            <a:spLocks noGrp="1"/>
          </p:cNvSpPr>
          <p:nvPr>
            <p:ph idx="1"/>
          </p:nvPr>
        </p:nvSpPr>
        <p:spPr/>
        <p:txBody>
          <a:bodyPr>
            <a:noAutofit/>
          </a:bodyPr>
          <a:lstStyle/>
          <a:p>
            <a:pPr marL="285750" indent="-285750"/>
            <a:r>
              <a:rPr lang="en-NZ" sz="1600" u="sng" dirty="0" smtClean="0">
                <a:solidFill>
                  <a:schemeClr val="tx1"/>
                </a:solidFill>
              </a:rPr>
              <a:t>Step 1</a:t>
            </a:r>
            <a:r>
              <a:rPr lang="en-NZ" sz="1600" dirty="0" smtClean="0"/>
              <a:t>: Hold your almond.</a:t>
            </a:r>
          </a:p>
          <a:p>
            <a:pPr marL="285750" indent="-285750"/>
            <a:r>
              <a:rPr lang="en-NZ" sz="1600" u="sng" dirty="0">
                <a:solidFill>
                  <a:schemeClr val="tx1"/>
                </a:solidFill>
              </a:rPr>
              <a:t>Step 2</a:t>
            </a:r>
            <a:r>
              <a:rPr lang="en-NZ" sz="1600" dirty="0" smtClean="0"/>
              <a:t>: Take a close </a:t>
            </a:r>
            <a:r>
              <a:rPr lang="en-NZ" sz="1600" b="1" dirty="0" smtClean="0">
                <a:solidFill>
                  <a:srgbClr val="00B0F0"/>
                </a:solidFill>
              </a:rPr>
              <a:t>look</a:t>
            </a:r>
            <a:r>
              <a:rPr lang="en-NZ" sz="1600" dirty="0" smtClean="0">
                <a:solidFill>
                  <a:srgbClr val="00B0F0"/>
                </a:solidFill>
              </a:rPr>
              <a:t> </a:t>
            </a:r>
            <a:r>
              <a:rPr lang="en-NZ" sz="1600" dirty="0" smtClean="0"/>
              <a:t>at it – inspect it, examine it! What does it look like? Is it symmetrical? </a:t>
            </a:r>
          </a:p>
          <a:p>
            <a:pPr marL="285750" indent="-285750"/>
            <a:r>
              <a:rPr lang="en-NZ" sz="1600" u="sng" dirty="0">
                <a:solidFill>
                  <a:schemeClr val="tx1"/>
                </a:solidFill>
              </a:rPr>
              <a:t>Step 3</a:t>
            </a:r>
            <a:r>
              <a:rPr lang="en-NZ" sz="1600" dirty="0" smtClean="0"/>
              <a:t>: Close your eyes for the rest of this experience and </a:t>
            </a:r>
            <a:r>
              <a:rPr lang="en-NZ" sz="1600" b="1" dirty="0" smtClean="0">
                <a:solidFill>
                  <a:srgbClr val="00B0F0"/>
                </a:solidFill>
              </a:rPr>
              <a:t>feel it in your hand </a:t>
            </a:r>
            <a:r>
              <a:rPr lang="en-NZ" sz="1600" dirty="0" smtClean="0"/>
              <a:t>– what does the texture feel like?</a:t>
            </a:r>
          </a:p>
          <a:p>
            <a:pPr marL="285750" indent="-285750"/>
            <a:r>
              <a:rPr lang="en-NZ" sz="1600" u="sng" dirty="0">
                <a:solidFill>
                  <a:schemeClr val="tx1"/>
                </a:solidFill>
              </a:rPr>
              <a:t>Step 4</a:t>
            </a:r>
            <a:r>
              <a:rPr lang="en-NZ" sz="1600" dirty="0" smtClean="0"/>
              <a:t>: </a:t>
            </a:r>
            <a:r>
              <a:rPr lang="en-NZ" sz="1600" b="1" dirty="0" smtClean="0">
                <a:solidFill>
                  <a:srgbClr val="00B0F0"/>
                </a:solidFill>
              </a:rPr>
              <a:t>Smell</a:t>
            </a:r>
            <a:r>
              <a:rPr lang="en-NZ" sz="1600" dirty="0" smtClean="0">
                <a:solidFill>
                  <a:srgbClr val="00B0F0"/>
                </a:solidFill>
              </a:rPr>
              <a:t> </a:t>
            </a:r>
            <a:r>
              <a:rPr lang="en-NZ" sz="1600" dirty="0" smtClean="0"/>
              <a:t>it. What does it smell like? </a:t>
            </a:r>
          </a:p>
          <a:p>
            <a:pPr marL="285750" indent="-285750"/>
            <a:r>
              <a:rPr lang="en-NZ" sz="1600" u="sng" dirty="0">
                <a:solidFill>
                  <a:schemeClr val="tx1"/>
                </a:solidFill>
              </a:rPr>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solidFill>
                  <a:srgbClr val="00B0F0"/>
                </a:solidFill>
              </a:rPr>
              <a:t>Explore </a:t>
            </a:r>
            <a:r>
              <a:rPr lang="en-NZ" sz="1600" b="1" dirty="0">
                <a:solidFill>
                  <a:srgbClr val="00B0F0"/>
                </a:solidFill>
              </a:rPr>
              <a:t>the </a:t>
            </a:r>
            <a:r>
              <a:rPr lang="en-NZ" sz="1600" b="1" dirty="0" smtClean="0">
                <a:solidFill>
                  <a:srgbClr val="00B0F0"/>
                </a:solidFill>
              </a:rPr>
              <a:t>almond with </a:t>
            </a:r>
            <a:r>
              <a:rPr lang="en-NZ" sz="1600" b="1" dirty="0">
                <a:solidFill>
                  <a:srgbClr val="00B0F0"/>
                </a:solidFill>
              </a:rPr>
              <a:t>your tongue and teeth</a:t>
            </a:r>
            <a:r>
              <a:rPr lang="en-NZ" sz="1600" dirty="0"/>
              <a:t>, noticing as much as you can. </a:t>
            </a:r>
          </a:p>
          <a:p>
            <a:pPr marL="285750" indent="-285750"/>
            <a:r>
              <a:rPr lang="en-NZ" sz="1600" u="sng" dirty="0">
                <a:solidFill>
                  <a:schemeClr val="tx1"/>
                </a:solidFill>
              </a:rPr>
              <a:t>Step 6</a:t>
            </a:r>
            <a:r>
              <a:rPr lang="en-NZ" sz="1600" dirty="0" smtClean="0"/>
              <a:t>: </a:t>
            </a:r>
            <a:r>
              <a:rPr lang="en-NZ" sz="1600" b="1" dirty="0" smtClean="0">
                <a:solidFill>
                  <a:srgbClr val="00B0F0"/>
                </a:solidFill>
              </a:rPr>
              <a:t>Bite slowly into it </a:t>
            </a:r>
            <a:r>
              <a:rPr lang="en-NZ" sz="1600" dirty="0" smtClean="0"/>
              <a:t>and focus on the taste. Swirl the contents of the almond around in your mouth.</a:t>
            </a:r>
          </a:p>
          <a:p>
            <a:pPr marL="285750" indent="-285750"/>
            <a:r>
              <a:rPr lang="en-NZ" sz="1600" dirty="0">
                <a:solidFill>
                  <a:schemeClr val="tx1"/>
                </a:solidFill>
              </a:rPr>
              <a:t>Step 7</a:t>
            </a:r>
            <a:r>
              <a:rPr lang="en-NZ" sz="1600" dirty="0" smtClean="0"/>
              <a:t>: </a:t>
            </a:r>
            <a:r>
              <a:rPr lang="en-NZ" sz="1600" b="1" dirty="0" smtClean="0">
                <a:solidFill>
                  <a:srgbClr val="00B0F0"/>
                </a:solidFill>
              </a:rPr>
              <a:t>Swallow</a:t>
            </a:r>
            <a:r>
              <a:rPr lang="en-NZ" sz="1600" dirty="0" smtClean="0">
                <a:solidFill>
                  <a:srgbClr val="00B0F0"/>
                </a:solidFill>
              </a:rPr>
              <a:t> </a:t>
            </a:r>
            <a:r>
              <a:rPr lang="en-NZ" sz="1600" dirty="0"/>
              <a:t>the almond </a:t>
            </a:r>
            <a:r>
              <a:rPr lang="en-NZ" sz="1600" dirty="0" smtClean="0"/>
              <a:t>and </a:t>
            </a:r>
            <a:r>
              <a:rPr lang="en-NZ" sz="1600" b="1" dirty="0">
                <a:solidFill>
                  <a:srgbClr val="00B0F0"/>
                </a:solidFill>
              </a:rPr>
              <a:t>open your eyes</a:t>
            </a:r>
            <a:r>
              <a:rPr lang="en-NZ" sz="1600" dirty="0" smtClean="0"/>
              <a:t>.</a:t>
            </a:r>
            <a:endParaRPr lang="en-NZ" sz="1600" b="1" dirty="0"/>
          </a:p>
          <a:p>
            <a:pPr marL="45720" indent="0">
              <a:buNone/>
            </a:pPr>
            <a:endParaRPr lang="en-NZ" sz="1600" dirty="0" smtClean="0">
              <a:solidFill>
                <a:srgbClr val="00B0F0"/>
              </a:solidFill>
            </a:endParaRPr>
          </a:p>
          <a:p>
            <a:pPr marL="45720" indent="0">
              <a:buNone/>
            </a:pPr>
            <a:r>
              <a:rPr lang="en-NZ" sz="1600" dirty="0" smtClean="0">
                <a:solidFill>
                  <a:srgbClr val="7030A0"/>
                </a:solidFill>
              </a:rPr>
              <a:t>Was it easy to stay focused as you tapped your senses and became absorbed in the sensory experience?</a:t>
            </a:r>
          </a:p>
          <a:p>
            <a:pPr marL="45720" indent="0">
              <a:buNone/>
            </a:pPr>
            <a:r>
              <a:rPr lang="en-NZ" sz="1600" dirty="0">
                <a:solidFill>
                  <a:srgbClr val="7030A0"/>
                </a:solidFill>
              </a:rPr>
              <a:t>What was it like to pay attention to each individual detail of the experience</a:t>
            </a:r>
            <a:r>
              <a:rPr lang="en-NZ" sz="1600" dirty="0" smtClean="0">
                <a:solidFill>
                  <a:srgbClr val="7030A0"/>
                </a:solidFill>
              </a:rPr>
              <a:t>?</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Peak-end theory</a:t>
            </a:r>
            <a:endParaRPr lang="en-NZ" dirty="0">
              <a:solidFill>
                <a:srgbClr val="7030A0"/>
              </a:solidFill>
            </a:endParaRPr>
          </a:p>
        </p:txBody>
      </p:sp>
      <p:sp>
        <p:nvSpPr>
          <p:cNvPr id="3" name="Content Placeholder 2"/>
          <p:cNvSpPr>
            <a:spLocks noGrp="1"/>
          </p:cNvSpPr>
          <p:nvPr>
            <p:ph idx="1"/>
          </p:nvPr>
        </p:nvSpPr>
        <p:spPr/>
        <p:txBody>
          <a:bodyPr/>
          <a:lstStyle/>
          <a:p>
            <a:r>
              <a:rPr lang="en-NZ" dirty="0" smtClean="0"/>
              <a:t>Peak-end </a:t>
            </a:r>
            <a:r>
              <a:rPr lang="en-NZ" dirty="0"/>
              <a:t>theory states that people’s judgments of their overall experience (like of this </a:t>
            </a:r>
            <a:r>
              <a:rPr lang="en-NZ" dirty="0" smtClean="0"/>
              <a:t>50 </a:t>
            </a:r>
            <a:r>
              <a:rPr lang="en-NZ" dirty="0" smtClean="0"/>
              <a:t>minute talk</a:t>
            </a:r>
            <a:r>
              <a:rPr lang="en-NZ" dirty="0"/>
              <a:t>) is greatly influenced by the peak of their experience, and how it ends. </a:t>
            </a:r>
            <a:endParaRPr lang="en-NZ" dirty="0" smtClean="0"/>
          </a:p>
          <a:p>
            <a:r>
              <a:rPr lang="en-NZ" dirty="0" smtClean="0"/>
              <a:t>The research indicates that we judge our past experiences almost entirely on how they were </a:t>
            </a:r>
            <a:r>
              <a:rPr lang="en-NZ" b="1" dirty="0" smtClean="0">
                <a:solidFill>
                  <a:srgbClr val="00B0F0"/>
                </a:solidFill>
              </a:rPr>
              <a:t>at their peak </a:t>
            </a:r>
            <a:r>
              <a:rPr lang="en-NZ" dirty="0" smtClean="0"/>
              <a:t>and how they </a:t>
            </a:r>
            <a:r>
              <a:rPr lang="en-NZ" b="1" dirty="0" smtClean="0">
                <a:solidFill>
                  <a:srgbClr val="00B0F0"/>
                </a:solidFill>
              </a:rPr>
              <a:t>ended</a:t>
            </a:r>
            <a:r>
              <a:rPr lang="en-NZ" dirty="0" smtClean="0"/>
              <a:t>…</a:t>
            </a:r>
          </a:p>
          <a:p>
            <a:r>
              <a:rPr lang="en-NZ" dirty="0" smtClean="0"/>
              <a:t>It has to do with our </a:t>
            </a:r>
            <a:r>
              <a:rPr lang="en-NZ" dirty="0" smtClean="0">
                <a:solidFill>
                  <a:srgbClr val="00B0F0"/>
                </a:solidFill>
              </a:rPr>
              <a:t>memory of experiences</a:t>
            </a:r>
            <a:r>
              <a:rPr lang="en-NZ" b="1" dirty="0" smtClean="0"/>
              <a:t>…</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A wellbeing overview</a:t>
            </a:r>
            <a:endParaRPr lang="en-NZ" dirty="0">
              <a:solidFill>
                <a:srgbClr val="7030A0"/>
              </a:solidFill>
            </a:endParaRPr>
          </a:p>
        </p:txBody>
      </p:sp>
      <p:sp>
        <p:nvSpPr>
          <p:cNvPr id="3" name="Content Placeholder 2"/>
          <p:cNvSpPr>
            <a:spLocks noGrp="1"/>
          </p:cNvSpPr>
          <p:nvPr>
            <p:ph idx="1"/>
          </p:nvPr>
        </p:nvSpPr>
        <p:spPr>
          <a:xfrm>
            <a:off x="1024128" y="2084832"/>
            <a:ext cx="10375392" cy="4023360"/>
          </a:xfrm>
        </p:spPr>
        <p:txBody>
          <a:bodyPr numCol="2">
            <a:noAutofit/>
          </a:bodyPr>
          <a:lstStyle/>
          <a:p>
            <a:r>
              <a:rPr lang="en-NZ" sz="1600" dirty="0" smtClean="0"/>
              <a:t> Invest time and effort in </a:t>
            </a:r>
            <a:r>
              <a:rPr lang="en-NZ" sz="1600" u="sng" dirty="0" smtClean="0">
                <a:solidFill>
                  <a:schemeClr val="tx1"/>
                </a:solidFill>
              </a:rPr>
              <a:t>family</a:t>
            </a:r>
            <a:r>
              <a:rPr lang="en-NZ" sz="1600" dirty="0" smtClean="0">
                <a:solidFill>
                  <a:schemeClr val="tx1"/>
                </a:solidFill>
              </a:rPr>
              <a:t> </a:t>
            </a:r>
            <a:r>
              <a:rPr lang="en-NZ" sz="1600" dirty="0" smtClean="0"/>
              <a:t>connections.</a:t>
            </a:r>
          </a:p>
          <a:p>
            <a:r>
              <a:rPr lang="en-NZ" sz="1600" dirty="0" smtClean="0"/>
              <a:t> We are social creatures so be enmeshed in a community of </a:t>
            </a:r>
            <a:r>
              <a:rPr lang="en-NZ" sz="1600" u="sng" dirty="0">
                <a:solidFill>
                  <a:schemeClr val="tx1"/>
                </a:solidFill>
              </a:rPr>
              <a:t>friends</a:t>
            </a:r>
            <a:r>
              <a:rPr lang="en-NZ" sz="1600" dirty="0" smtClean="0">
                <a:solidFill>
                  <a:srgbClr val="00B0F0"/>
                </a:solidFill>
              </a:rPr>
              <a:t> </a:t>
            </a:r>
            <a:r>
              <a:rPr lang="en-NZ" sz="1600" dirty="0" smtClean="0"/>
              <a:t>- </a:t>
            </a:r>
            <a:r>
              <a:rPr lang="en-NZ" sz="1600" dirty="0"/>
              <a:t>deep and meaningful </a:t>
            </a:r>
            <a:r>
              <a:rPr lang="en-NZ" sz="1600" dirty="0" smtClean="0"/>
              <a:t>relationships.</a:t>
            </a:r>
            <a:endParaRPr lang="en-NZ" sz="1600" u="sng" dirty="0" smtClean="0"/>
          </a:p>
          <a:p>
            <a:r>
              <a:rPr lang="en-NZ" sz="1600" dirty="0" smtClean="0"/>
              <a:t> Know your </a:t>
            </a:r>
            <a:r>
              <a:rPr lang="en-NZ" sz="1600" u="sng" dirty="0">
                <a:solidFill>
                  <a:schemeClr val="tx1"/>
                </a:solidFill>
              </a:rPr>
              <a:t>personal values </a:t>
            </a:r>
            <a:r>
              <a:rPr lang="en-NZ" sz="1600" dirty="0" smtClean="0"/>
              <a:t>and live by them. Similarly, know your purpose and what derives meaning for you. </a:t>
            </a:r>
          </a:p>
          <a:p>
            <a:r>
              <a:rPr lang="en-NZ" sz="1600" dirty="0" smtClean="0"/>
              <a:t> Know you personal </a:t>
            </a:r>
            <a:r>
              <a:rPr lang="en-NZ" sz="1600" u="sng" dirty="0">
                <a:solidFill>
                  <a:schemeClr val="tx1"/>
                </a:solidFill>
              </a:rPr>
              <a:t>strengths</a:t>
            </a:r>
            <a:r>
              <a:rPr lang="en-NZ" sz="1600" dirty="0" smtClean="0">
                <a:solidFill>
                  <a:srgbClr val="00B0F0"/>
                </a:solidFill>
              </a:rPr>
              <a:t> </a:t>
            </a:r>
            <a:r>
              <a:rPr lang="en-NZ" sz="1600" dirty="0" smtClean="0"/>
              <a:t>and find ways to exercise them every day.</a:t>
            </a:r>
          </a:p>
          <a:p>
            <a:r>
              <a:rPr lang="en-NZ" sz="1600" dirty="0" smtClean="0"/>
              <a:t> Develop and </a:t>
            </a:r>
            <a:r>
              <a:rPr lang="en-NZ" sz="1600" u="sng" dirty="0">
                <a:solidFill>
                  <a:schemeClr val="tx1"/>
                </a:solidFill>
              </a:rPr>
              <a:t>optimistic</a:t>
            </a:r>
            <a:r>
              <a:rPr lang="en-NZ" sz="1600" dirty="0" smtClean="0">
                <a:solidFill>
                  <a:srgbClr val="00B0F0"/>
                </a:solidFill>
              </a:rPr>
              <a:t> </a:t>
            </a:r>
            <a:r>
              <a:rPr lang="en-NZ" sz="1600" dirty="0" smtClean="0"/>
              <a:t>thinking style.</a:t>
            </a:r>
          </a:p>
          <a:p>
            <a:r>
              <a:rPr lang="en-NZ" sz="1600" dirty="0" smtClean="0"/>
              <a:t> Invest your money in </a:t>
            </a:r>
            <a:r>
              <a:rPr lang="en-NZ" sz="1600" u="sng" dirty="0">
                <a:solidFill>
                  <a:schemeClr val="tx1"/>
                </a:solidFill>
              </a:rPr>
              <a:t>experiences</a:t>
            </a:r>
            <a:r>
              <a:rPr lang="en-NZ" sz="1600" dirty="0" smtClean="0">
                <a:solidFill>
                  <a:srgbClr val="00B0F0"/>
                </a:solidFill>
              </a:rPr>
              <a:t> </a:t>
            </a:r>
            <a:r>
              <a:rPr lang="en-NZ" sz="1600" dirty="0" smtClean="0"/>
              <a:t>rather than things.</a:t>
            </a:r>
          </a:p>
          <a:p>
            <a:r>
              <a:rPr lang="en-NZ" sz="1600" dirty="0" smtClean="0"/>
              <a:t> Be in </a:t>
            </a:r>
            <a:r>
              <a:rPr lang="en-NZ" sz="1600" u="sng" dirty="0">
                <a:solidFill>
                  <a:schemeClr val="tx1"/>
                </a:solidFill>
              </a:rPr>
              <a:t>work or study</a:t>
            </a:r>
            <a:r>
              <a:rPr lang="en-NZ" sz="1600" dirty="0" smtClean="0"/>
              <a:t>, and work or study that you enjoy.</a:t>
            </a:r>
          </a:p>
          <a:p>
            <a:r>
              <a:rPr lang="en-NZ" sz="1600" dirty="0" smtClean="0"/>
              <a:t> Be </a:t>
            </a:r>
            <a:r>
              <a:rPr lang="en-NZ" sz="1600" u="sng" dirty="0">
                <a:solidFill>
                  <a:schemeClr val="tx1"/>
                </a:solidFill>
              </a:rPr>
              <a:t>grateful</a:t>
            </a:r>
            <a:r>
              <a:rPr lang="en-NZ" sz="1600" u="sng" dirty="0" smtClean="0"/>
              <a:t>.</a:t>
            </a:r>
          </a:p>
          <a:p>
            <a:pPr>
              <a:buFont typeface="Wingdings" panose="05000000000000000000" pitchFamily="2" charset="2"/>
              <a:buChar char="v"/>
            </a:pPr>
            <a:endParaRPr lang="en-NZ" sz="1600" u="sng" dirty="0" smtClean="0"/>
          </a:p>
          <a:p>
            <a:pPr marL="0" indent="0">
              <a:buNone/>
            </a:pPr>
            <a:endParaRPr lang="en-NZ" sz="1600" u="sng" dirty="0" smtClean="0"/>
          </a:p>
          <a:p>
            <a:r>
              <a:rPr lang="en-NZ" sz="1600" dirty="0" smtClean="0"/>
              <a:t> </a:t>
            </a:r>
            <a:r>
              <a:rPr lang="en-NZ" sz="1600" u="sng" dirty="0">
                <a:solidFill>
                  <a:schemeClr val="tx1"/>
                </a:solidFill>
              </a:rPr>
              <a:t>Savour</a:t>
            </a:r>
            <a:r>
              <a:rPr lang="en-NZ" sz="1600" dirty="0" smtClean="0">
                <a:solidFill>
                  <a:srgbClr val="00B0F0"/>
                </a:solidFill>
              </a:rPr>
              <a:t> </a:t>
            </a:r>
            <a:r>
              <a:rPr lang="en-NZ" sz="1600" dirty="0" smtClean="0"/>
              <a:t>the now regularly – rather than the past or future.</a:t>
            </a:r>
          </a:p>
          <a:p>
            <a:r>
              <a:rPr lang="en-NZ" sz="1600" dirty="0" smtClean="0"/>
              <a:t> </a:t>
            </a:r>
            <a:r>
              <a:rPr lang="en-NZ" sz="1600" u="sng" dirty="0">
                <a:solidFill>
                  <a:schemeClr val="tx1"/>
                </a:solidFill>
              </a:rPr>
              <a:t>Slow down and do less </a:t>
            </a:r>
            <a:r>
              <a:rPr lang="en-NZ" sz="1600" dirty="0" smtClean="0"/>
              <a:t>– perhaps meditate?</a:t>
            </a:r>
          </a:p>
          <a:p>
            <a:r>
              <a:rPr lang="en-NZ" sz="1600" dirty="0" smtClean="0"/>
              <a:t> Be </a:t>
            </a:r>
            <a:r>
              <a:rPr lang="en-NZ" sz="1600" u="sng" dirty="0">
                <a:solidFill>
                  <a:schemeClr val="tx1"/>
                </a:solidFill>
              </a:rPr>
              <a:t>curious</a:t>
            </a:r>
            <a:r>
              <a:rPr lang="en-NZ" sz="1600" dirty="0" smtClean="0"/>
              <a:t>.</a:t>
            </a:r>
          </a:p>
          <a:p>
            <a:r>
              <a:rPr lang="en-NZ" sz="1600" dirty="0" smtClean="0"/>
              <a:t> Look after your </a:t>
            </a:r>
            <a:r>
              <a:rPr lang="en-NZ" sz="1600" u="sng" dirty="0">
                <a:solidFill>
                  <a:schemeClr val="tx1"/>
                </a:solidFill>
              </a:rPr>
              <a:t>health</a:t>
            </a:r>
            <a:r>
              <a:rPr lang="en-NZ" sz="1600" dirty="0" smtClean="0">
                <a:solidFill>
                  <a:srgbClr val="00B0F0"/>
                </a:solidFill>
              </a:rPr>
              <a:t> </a:t>
            </a:r>
            <a:r>
              <a:rPr lang="en-NZ" sz="1600" dirty="0" smtClean="0"/>
              <a:t>(the below 5 can make approximately 14 years difference to your life expectancy - the quality of both your current life and those extra 14 years).</a:t>
            </a:r>
          </a:p>
          <a:p>
            <a:pPr marL="688658" lvl="2" indent="-285750">
              <a:buClr>
                <a:srgbClr val="00B0F0"/>
              </a:buClr>
              <a:buSzPct val="70000"/>
            </a:pPr>
            <a:r>
              <a:rPr lang="en-NZ" sz="1400" dirty="0" smtClean="0"/>
              <a:t>Eat real food – not too much, and mostly plants (</a:t>
            </a:r>
            <a:r>
              <a:rPr lang="en-NZ" sz="1400" dirty="0" err="1" smtClean="0"/>
              <a:t>LCHF</a:t>
            </a:r>
            <a:r>
              <a:rPr lang="en-NZ" sz="1400" dirty="0" smtClean="0"/>
              <a:t>).</a:t>
            </a:r>
          </a:p>
          <a:p>
            <a:pPr marL="688658" lvl="2" indent="-285750">
              <a:buClr>
                <a:srgbClr val="00B0F0"/>
              </a:buClr>
              <a:buSzPct val="70000"/>
            </a:pPr>
            <a:r>
              <a:rPr lang="en-NZ" sz="1400" dirty="0" smtClean="0"/>
              <a:t>Exercise regularly – and different types: aerobic, resistance, flexibility, balance.</a:t>
            </a:r>
          </a:p>
          <a:p>
            <a:pPr marL="688658" lvl="2" indent="-285750">
              <a:buClr>
                <a:srgbClr val="00B0F0"/>
              </a:buClr>
              <a:buSzPct val="70000"/>
            </a:pPr>
            <a:r>
              <a:rPr lang="en-NZ" sz="1400" dirty="0" smtClean="0"/>
              <a:t>Drink alcohol in moderation.</a:t>
            </a:r>
          </a:p>
          <a:p>
            <a:pPr marL="688658" lvl="2" indent="-285750">
              <a:buClr>
                <a:srgbClr val="00B0F0"/>
              </a:buClr>
              <a:buSzPct val="70000"/>
            </a:pPr>
            <a:r>
              <a:rPr lang="en-NZ" sz="1400" dirty="0" smtClean="0"/>
              <a:t>Don’t smoke.</a:t>
            </a:r>
          </a:p>
          <a:p>
            <a:pPr marL="688658" lvl="2" indent="-285750">
              <a:buClr>
                <a:srgbClr val="00B0F0"/>
              </a:buClr>
              <a:buSzPct val="70000"/>
            </a:pPr>
            <a:r>
              <a:rPr lang="en-NZ" sz="14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2055223" y="5931408"/>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400" dirty="0" smtClean="0">
                <a:solidFill>
                  <a:srgbClr val="00B0F0"/>
                </a:solidFill>
              </a:rPr>
              <a:t>Caveat</a:t>
            </a:r>
            <a:r>
              <a:rPr lang="en-NZ" sz="14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83" y="322217"/>
            <a:ext cx="11634652" cy="3139321"/>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algn="ctr"/>
            <a:r>
              <a:rPr lang="en-NZ" dirty="0" smtClean="0">
                <a:solidFill>
                  <a:srgbClr val="7030A0"/>
                </a:solidFill>
              </a:rPr>
              <a:t>Dr </a:t>
            </a:r>
            <a:r>
              <a:rPr lang="en-NZ" smtClean="0">
                <a:solidFill>
                  <a:srgbClr val="7030A0"/>
                </a:solidFill>
              </a:rPr>
              <a:t>Aaron </a:t>
            </a:r>
            <a:r>
              <a:rPr lang="en-NZ" smtClean="0">
                <a:solidFill>
                  <a:srgbClr val="7030A0"/>
                </a:solidFill>
              </a:rPr>
              <a:t>Jarden, AUT</a:t>
            </a:r>
            <a:endParaRPr lang="en-NZ" dirty="0" smtClean="0">
              <a:solidFill>
                <a:srgbClr val="7030A0"/>
              </a:solidFill>
            </a:endParaRPr>
          </a:p>
          <a:p>
            <a:pPr algn="ctr"/>
            <a:endParaRPr lang="en-NZ" dirty="0" smtClean="0"/>
          </a:p>
          <a:p>
            <a:pPr algn="ctr"/>
            <a:r>
              <a:rPr lang="en-NZ" dirty="0" smtClean="0">
                <a:solidFill>
                  <a:srgbClr val="FF0000"/>
                </a:solidFill>
                <a:hlinkClick r:id="rId2"/>
              </a:rPr>
              <a:t>aaron.jarden@aut.ac.nz</a:t>
            </a:r>
            <a:endParaRPr lang="en-NZ" dirty="0" smtClean="0">
              <a:solidFill>
                <a:srgbClr val="FF0000"/>
              </a:solidFill>
            </a:endParaRPr>
          </a:p>
          <a:p>
            <a:pPr algn="ctr"/>
            <a:endParaRPr lang="en-NZ" dirty="0">
              <a:solidFill>
                <a:srgbClr val="00B0F0"/>
              </a:solidFill>
            </a:endParaRPr>
          </a:p>
          <a:p>
            <a:pPr algn="ctr"/>
            <a:r>
              <a:rPr lang="en-NZ" dirty="0" smtClean="0">
                <a:solidFill>
                  <a:srgbClr val="00B0F0"/>
                </a:solidFill>
              </a:rPr>
              <a:t>www.aaronjarden.com </a:t>
            </a:r>
            <a:endParaRPr lang="en-NZ" dirty="0">
              <a:solidFill>
                <a:srgbClr val="00B0F0"/>
              </a:solidFill>
            </a:endParaRPr>
          </a:p>
          <a:p>
            <a:pPr algn="ctr"/>
            <a:endParaRPr lang="en-NZ" dirty="0" smtClean="0"/>
          </a:p>
          <a:p>
            <a:pPr algn="ctr"/>
            <a:endParaRPr lang="en-NZ" dirty="0" smtClean="0"/>
          </a:p>
          <a:p>
            <a:endParaRPr lang="en-NZ" dirty="0"/>
          </a:p>
        </p:txBody>
      </p:sp>
      <p:pic>
        <p:nvPicPr>
          <p:cNvPr id="2" name="Picture 1"/>
          <p:cNvPicPr>
            <a:picLocks noChangeAspect="1"/>
          </p:cNvPicPr>
          <p:nvPr/>
        </p:nvPicPr>
        <p:blipFill rotWithShape="1">
          <a:blip r:embed="rId3"/>
          <a:srcRect l="25111" t="13628" r="32100" b="76315"/>
          <a:stretch/>
        </p:blipFill>
        <p:spPr>
          <a:xfrm>
            <a:off x="3984399" y="5611663"/>
            <a:ext cx="3735521" cy="493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199" y="5590904"/>
            <a:ext cx="2397617" cy="510301"/>
          </a:xfrm>
          <a:prstGeom prst="rect">
            <a:avLst/>
          </a:prstGeom>
        </p:spPr>
      </p:pic>
      <p:sp>
        <p:nvSpPr>
          <p:cNvPr id="8" name="TextBox 7"/>
          <p:cNvSpPr txBox="1"/>
          <p:nvPr/>
        </p:nvSpPr>
        <p:spPr>
          <a:xfrm>
            <a:off x="8151223" y="4944658"/>
            <a:ext cx="482207" cy="1334010"/>
          </a:xfrm>
          <a:prstGeom prst="rect">
            <a:avLst/>
          </a:prstGeom>
          <a:solidFill>
            <a:schemeClr val="bg1"/>
          </a:solidFill>
        </p:spPr>
        <p:txBody>
          <a:bodyPr wrap="square" rtlCol="0">
            <a:spAutoFit/>
          </a:bodyPr>
          <a:lstStyle/>
          <a:p>
            <a:endParaRPr lang="en-NZ"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095329" y="2831356"/>
            <a:ext cx="2001340" cy="2001340"/>
          </a:xfrm>
          <a:prstGeom prst="rect">
            <a:avLst/>
          </a:prstGeom>
        </p:spPr>
      </p:pic>
      <p:sp>
        <p:nvSpPr>
          <p:cNvPr id="3" name="TextBox 2"/>
          <p:cNvSpPr txBox="1"/>
          <p:nvPr/>
        </p:nvSpPr>
        <p:spPr>
          <a:xfrm>
            <a:off x="1742739" y="2909860"/>
            <a:ext cx="3396343" cy="2394857"/>
          </a:xfrm>
          <a:prstGeom prst="rect">
            <a:avLst/>
          </a:prstGeom>
          <a:solidFill>
            <a:schemeClr val="bg1"/>
          </a:solidFill>
        </p:spPr>
        <p:txBody>
          <a:bodyPr wrap="square" rtlCol="0">
            <a:spAutoFit/>
          </a:bodyPr>
          <a:lstStyle/>
          <a:p>
            <a:endParaRPr lang="en-NZ" dirty="0"/>
          </a:p>
        </p:txBody>
      </p:sp>
      <p:sp>
        <p:nvSpPr>
          <p:cNvPr id="9" name="TextBox 8"/>
          <p:cNvSpPr txBox="1"/>
          <p:nvPr/>
        </p:nvSpPr>
        <p:spPr>
          <a:xfrm>
            <a:off x="7096669" y="2806563"/>
            <a:ext cx="2838994" cy="2394857"/>
          </a:xfrm>
          <a:prstGeom prst="rect">
            <a:avLst/>
          </a:prstGeom>
          <a:solidFill>
            <a:schemeClr val="bg1"/>
          </a:solidFill>
        </p:spPr>
        <p:txBody>
          <a:bodyPr wrap="square" rtlCol="0">
            <a:spAutoFit/>
          </a:bodyPr>
          <a:lstStyle/>
          <a:p>
            <a:endParaRPr lang="en-NZ" dirty="0"/>
          </a:p>
        </p:txBody>
      </p:sp>
      <p:sp>
        <p:nvSpPr>
          <p:cNvPr id="10" name="TextBox 9"/>
          <p:cNvSpPr txBox="1"/>
          <p:nvPr/>
        </p:nvSpPr>
        <p:spPr>
          <a:xfrm>
            <a:off x="9725025" y="3725458"/>
            <a:ext cx="1511791" cy="1334010"/>
          </a:xfrm>
          <a:prstGeom prst="rect">
            <a:avLst/>
          </a:prstGeom>
          <a:solidFill>
            <a:schemeClr val="bg1"/>
          </a:solidFill>
        </p:spPr>
        <p:txBody>
          <a:bodyPr wrap="square" rtlCol="0">
            <a:spAutoFit/>
          </a:bodyPr>
          <a:lstStyle/>
          <a:p>
            <a:endParaRPr lang="en-NZ" dirty="0"/>
          </a:p>
        </p:txBody>
      </p:sp>
      <p:sp>
        <p:nvSpPr>
          <p:cNvPr id="11" name="TextBox 10"/>
          <p:cNvSpPr txBox="1"/>
          <p:nvPr/>
        </p:nvSpPr>
        <p:spPr>
          <a:xfrm>
            <a:off x="986844" y="4087187"/>
            <a:ext cx="1511791" cy="1334010"/>
          </a:xfrm>
          <a:prstGeom prst="rect">
            <a:avLst/>
          </a:prstGeom>
          <a:solidFill>
            <a:schemeClr val="bg1"/>
          </a:solidFill>
        </p:spPr>
        <p:txBody>
          <a:bodyPr wrap="square" rtlCol="0">
            <a:spAutoFit/>
          </a:bodyPr>
          <a:lstStyle/>
          <a:p>
            <a:endParaRPr lang="en-NZ"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029" y="5383221"/>
            <a:ext cx="1060704" cy="871728"/>
          </a:xfrm>
          <a:prstGeom prst="rect">
            <a:avLst/>
          </a:prstGeom>
        </p:spPr>
      </p:pic>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Killer questions?</a:t>
            </a:r>
            <a:endParaRPr lang="en-NZ" dirty="0"/>
          </a:p>
        </p:txBody>
      </p:sp>
      <p:sp>
        <p:nvSpPr>
          <p:cNvPr id="3" name="Content Placeholder 2"/>
          <p:cNvSpPr>
            <a:spLocks noGrp="1"/>
          </p:cNvSpPr>
          <p:nvPr>
            <p:ph idx="1"/>
          </p:nvPr>
        </p:nvSpPr>
        <p:spPr>
          <a:xfrm>
            <a:off x="1024128" y="2286000"/>
            <a:ext cx="6918089" cy="2068286"/>
          </a:xfrm>
        </p:spPr>
        <p:txBody>
          <a:bodyPr/>
          <a:lstStyle/>
          <a:p>
            <a:r>
              <a:rPr lang="en-NZ" dirty="0" smtClean="0"/>
              <a:t>Does anyone have any </a:t>
            </a:r>
            <a:r>
              <a:rPr lang="en-NZ" dirty="0">
                <a:solidFill>
                  <a:srgbClr val="00B0F0"/>
                </a:solidFill>
              </a:rPr>
              <a:t>killer</a:t>
            </a:r>
            <a:r>
              <a:rPr lang="en-NZ" dirty="0" smtClean="0"/>
              <a:t> </a:t>
            </a:r>
            <a:r>
              <a:rPr lang="en-NZ" dirty="0">
                <a:solidFill>
                  <a:srgbClr val="00B0F0"/>
                </a:solidFill>
              </a:rPr>
              <a:t>questions</a:t>
            </a:r>
            <a:r>
              <a:rPr lang="en-NZ" dirty="0" smtClean="0"/>
              <a:t> they would either like me to muse on now, or address at some stage? </a:t>
            </a:r>
            <a:r>
              <a:rPr lang="en-NZ" dirty="0"/>
              <a:t> </a:t>
            </a:r>
          </a:p>
          <a:p>
            <a:endParaRPr lang="en-NZ" dirty="0"/>
          </a:p>
        </p:txBody>
      </p:sp>
      <p:pic>
        <p:nvPicPr>
          <p:cNvPr id="1026" name="Picture 2" descr="http://themlmwhisperer.com/wp-content/uploads/2011/12/MLM-Market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341" y="2400300"/>
            <a:ext cx="3422759" cy="256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9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grand plan</a:t>
            </a:r>
            <a:endParaRPr lang="en-NZ" dirty="0"/>
          </a:p>
        </p:txBody>
      </p:sp>
      <p:sp>
        <p:nvSpPr>
          <p:cNvPr id="3" name="Content Placeholder 2"/>
          <p:cNvSpPr>
            <a:spLocks noGrp="1"/>
          </p:cNvSpPr>
          <p:nvPr>
            <p:ph idx="1"/>
          </p:nvPr>
        </p:nvSpPr>
        <p:spPr>
          <a:xfrm>
            <a:off x="1024128" y="2286000"/>
            <a:ext cx="6918089" cy="2068286"/>
          </a:xfrm>
        </p:spPr>
        <p:txBody>
          <a:bodyPr/>
          <a:lstStyle/>
          <a:p>
            <a:r>
              <a:rPr lang="en-NZ" dirty="0" smtClean="0">
                <a:solidFill>
                  <a:srgbClr val="7030A0"/>
                </a:solidFill>
              </a:rPr>
              <a:t>Know stuff </a:t>
            </a:r>
            <a:r>
              <a:rPr lang="en-NZ" dirty="0" smtClean="0"/>
              <a:t>+ </a:t>
            </a:r>
            <a:r>
              <a:rPr lang="en-NZ" dirty="0" smtClean="0">
                <a:solidFill>
                  <a:srgbClr val="00B050"/>
                </a:solidFill>
              </a:rPr>
              <a:t>do stuff </a:t>
            </a:r>
            <a:r>
              <a:rPr lang="en-NZ" dirty="0" smtClean="0"/>
              <a:t>(knowledge + experience)</a:t>
            </a:r>
          </a:p>
          <a:p>
            <a:r>
              <a:rPr lang="en-NZ" dirty="0" smtClean="0">
                <a:solidFill>
                  <a:srgbClr val="7030A0"/>
                </a:solidFill>
              </a:rPr>
              <a:t>Wellbeing science </a:t>
            </a:r>
            <a:r>
              <a:rPr lang="en-NZ" dirty="0" smtClean="0">
                <a:solidFill>
                  <a:schemeClr val="tx1"/>
                </a:solidFill>
              </a:rPr>
              <a:t>+ </a:t>
            </a:r>
            <a:r>
              <a:rPr lang="en-NZ" dirty="0" smtClean="0">
                <a:solidFill>
                  <a:srgbClr val="00B050"/>
                </a:solidFill>
              </a:rPr>
              <a:t>Positive psychological interventions</a:t>
            </a:r>
          </a:p>
          <a:p>
            <a:endParaRPr lang="en-NZ" dirty="0"/>
          </a:p>
        </p:txBody>
      </p:sp>
      <p:pic>
        <p:nvPicPr>
          <p:cNvPr id="4" name="Picture 2" descr="http://www.g21.com.au/sites/default/files/styles/img_half/public/figure_building_plan_from_blocks.jpg?itok=fp9xoFT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226" y="2322515"/>
            <a:ext cx="2792410" cy="279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8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a:t>
            </a:r>
            <a:endParaRPr lang="en-NZ" dirty="0">
              <a:solidFill>
                <a:srgbClr val="7030A0"/>
              </a:solidFill>
            </a:endParaRPr>
          </a:p>
        </p:txBody>
      </p:sp>
      <p:sp>
        <p:nvSpPr>
          <p:cNvPr id="3" name="Content Placeholder 2"/>
          <p:cNvSpPr>
            <a:spLocks noGrp="1"/>
          </p:cNvSpPr>
          <p:nvPr>
            <p:ph idx="1"/>
          </p:nvPr>
        </p:nvSpPr>
        <p:spPr>
          <a:xfrm>
            <a:off x="1024128" y="2286000"/>
            <a:ext cx="6918089" cy="4023360"/>
          </a:xfrm>
        </p:spPr>
        <p:txBody>
          <a:bodyPr/>
          <a:lstStyle/>
          <a:p>
            <a:r>
              <a:rPr lang="en-NZ" dirty="0" smtClean="0"/>
              <a:t>Let’s </a:t>
            </a:r>
            <a:r>
              <a:rPr lang="en-NZ" dirty="0"/>
              <a:t>do </a:t>
            </a:r>
            <a:r>
              <a:rPr lang="en-NZ" dirty="0" smtClean="0"/>
              <a:t>a “back </a:t>
            </a:r>
            <a:r>
              <a:rPr lang="en-NZ" dirty="0"/>
              <a:t>of the napkin” assessment. </a:t>
            </a:r>
            <a:endParaRPr lang="en-NZ" dirty="0" smtClean="0"/>
          </a:p>
          <a:p>
            <a:pPr marL="45720" indent="0">
              <a:buNone/>
            </a:pPr>
            <a:r>
              <a:rPr lang="en-NZ" dirty="0" smtClean="0">
                <a:solidFill>
                  <a:srgbClr val="CC9900"/>
                </a:solidFill>
              </a:rPr>
              <a:t>   How happy are you right now, in life? </a:t>
            </a:r>
          </a:p>
          <a:p>
            <a:endParaRPr lang="en-NZ" dirty="0" smtClean="0">
              <a:solidFill>
                <a:srgbClr val="00B0F0"/>
              </a:solidFill>
            </a:endParaRPr>
          </a:p>
          <a:p>
            <a:pPr marL="45720" indent="0">
              <a:buNone/>
            </a:pPr>
            <a:r>
              <a:rPr lang="en-NZ" dirty="0">
                <a:solidFill>
                  <a:srgbClr val="7030A0"/>
                </a:solidFill>
              </a:rPr>
              <a:t>What would you pay / give / do / sacrifice / commit to in order to be, on average, one point happier? </a:t>
            </a:r>
          </a:p>
          <a:p>
            <a:endParaRPr lang="en-NZ" dirty="0"/>
          </a:p>
          <a:p>
            <a:endParaRPr lang="en-NZ" dirty="0"/>
          </a:p>
        </p:txBody>
      </p:sp>
      <p:sp>
        <p:nvSpPr>
          <p:cNvPr id="4" name="Content Placeholder 2"/>
          <p:cNvSpPr txBox="1">
            <a:spLocks/>
          </p:cNvSpPr>
          <p:nvPr/>
        </p:nvSpPr>
        <p:spPr>
          <a:xfrm>
            <a:off x="8086545" y="879566"/>
            <a:ext cx="3121386" cy="507605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smtClean="0">
                <a:solidFill>
                  <a:schemeClr val="accent4"/>
                </a:solidFill>
              </a:rPr>
              <a:t>10 - Extremely happy </a:t>
            </a:r>
            <a:endParaRPr lang="en-NZ" dirty="0" smtClean="0">
              <a:solidFill>
                <a:schemeClr val="accent4"/>
              </a:solidFill>
            </a:endParaRPr>
          </a:p>
          <a:p>
            <a:r>
              <a:rPr lang="en-AU" dirty="0" smtClean="0">
                <a:solidFill>
                  <a:schemeClr val="accent4"/>
                </a:solidFill>
              </a:rPr>
              <a:t>9 -   Very happy </a:t>
            </a:r>
            <a:endParaRPr lang="en-NZ" dirty="0" smtClean="0">
              <a:solidFill>
                <a:schemeClr val="accent4"/>
              </a:solidFill>
            </a:endParaRPr>
          </a:p>
          <a:p>
            <a:r>
              <a:rPr lang="en-AU" dirty="0" smtClean="0">
                <a:solidFill>
                  <a:schemeClr val="accent4"/>
                </a:solidFill>
              </a:rPr>
              <a:t>8 -   Pretty happy </a:t>
            </a:r>
            <a:endParaRPr lang="en-NZ" dirty="0" smtClean="0">
              <a:solidFill>
                <a:schemeClr val="accent4"/>
              </a:solidFill>
            </a:endParaRPr>
          </a:p>
          <a:p>
            <a:r>
              <a:rPr lang="en-AU" dirty="0" smtClean="0">
                <a:solidFill>
                  <a:schemeClr val="accent4"/>
                </a:solidFill>
              </a:rPr>
              <a:t>7 -   Mildly happy </a:t>
            </a:r>
            <a:endParaRPr lang="en-NZ" dirty="0" smtClean="0">
              <a:solidFill>
                <a:schemeClr val="accent4"/>
              </a:solidFill>
            </a:endParaRPr>
          </a:p>
          <a:p>
            <a:r>
              <a:rPr lang="en-AU" dirty="0" smtClean="0">
                <a:solidFill>
                  <a:schemeClr val="accent4"/>
                </a:solidFill>
              </a:rPr>
              <a:t>6 -   Slightly happy</a:t>
            </a:r>
            <a:endParaRPr lang="en-NZ" dirty="0" smtClean="0">
              <a:solidFill>
                <a:schemeClr val="accent4"/>
              </a:solidFill>
            </a:endParaRPr>
          </a:p>
          <a:p>
            <a:r>
              <a:rPr lang="en-AU" dirty="0" smtClean="0">
                <a:solidFill>
                  <a:schemeClr val="accent4"/>
                </a:solidFill>
              </a:rPr>
              <a:t>5 -   Neutral </a:t>
            </a:r>
            <a:endParaRPr lang="en-NZ" dirty="0" smtClean="0">
              <a:solidFill>
                <a:schemeClr val="accent4"/>
              </a:solidFill>
            </a:endParaRPr>
          </a:p>
          <a:p>
            <a:r>
              <a:rPr lang="en-AU" dirty="0" smtClean="0">
                <a:solidFill>
                  <a:schemeClr val="accent4"/>
                </a:solidFill>
              </a:rPr>
              <a:t>4 -   Slightly unhappy</a:t>
            </a:r>
            <a:endParaRPr lang="en-NZ" dirty="0" smtClean="0">
              <a:solidFill>
                <a:schemeClr val="accent4"/>
              </a:solidFill>
            </a:endParaRPr>
          </a:p>
          <a:p>
            <a:r>
              <a:rPr lang="en-AU" dirty="0" smtClean="0">
                <a:solidFill>
                  <a:schemeClr val="accent4"/>
                </a:solidFill>
              </a:rPr>
              <a:t>3 -   Mildly unhappy </a:t>
            </a:r>
            <a:endParaRPr lang="en-NZ" dirty="0" smtClean="0">
              <a:solidFill>
                <a:schemeClr val="accent4"/>
              </a:solidFill>
            </a:endParaRPr>
          </a:p>
          <a:p>
            <a:r>
              <a:rPr lang="en-AU" dirty="0" smtClean="0">
                <a:solidFill>
                  <a:schemeClr val="accent4"/>
                </a:solidFill>
              </a:rPr>
              <a:t>2 -   Pretty unhappy </a:t>
            </a:r>
            <a:endParaRPr lang="en-NZ" dirty="0" smtClean="0">
              <a:solidFill>
                <a:schemeClr val="accent4"/>
              </a:solidFill>
            </a:endParaRPr>
          </a:p>
          <a:p>
            <a:r>
              <a:rPr lang="en-AU" dirty="0" smtClean="0">
                <a:solidFill>
                  <a:schemeClr val="accent4"/>
                </a:solidFill>
              </a:rPr>
              <a:t>1 -   Very unhappy </a:t>
            </a:r>
            <a:endParaRPr lang="en-NZ" dirty="0" smtClean="0">
              <a:solidFill>
                <a:schemeClr val="accent4"/>
              </a:solidFill>
            </a:endParaRPr>
          </a:p>
          <a:p>
            <a:r>
              <a:rPr lang="en-AU" dirty="0" smtClean="0">
                <a:solidFill>
                  <a:schemeClr val="accent4"/>
                </a:solidFill>
              </a:rPr>
              <a:t>0 -   Extremely unhappy </a:t>
            </a:r>
            <a:endParaRPr lang="en-NZ" dirty="0" smtClean="0">
              <a:solidFill>
                <a:schemeClr val="accent4"/>
              </a:solidFill>
            </a:endParaRPr>
          </a:p>
          <a:p>
            <a:endParaRPr lang="en-NZ" dirty="0"/>
          </a:p>
        </p:txBody>
      </p:sp>
    </p:spTree>
    <p:extLst>
      <p:ext uri="{BB962C8B-B14F-4D97-AF65-F5344CB8AC3E}">
        <p14:creationId xmlns:p14="http://schemas.microsoft.com/office/powerpoint/2010/main" val="9679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Positive introductions</a:t>
            </a:r>
            <a:endParaRPr lang="en-NZ" dirty="0">
              <a:solidFill>
                <a:srgbClr val="00B050"/>
              </a:solidFill>
            </a:endParaRPr>
          </a:p>
        </p:txBody>
      </p:sp>
      <p:sp>
        <p:nvSpPr>
          <p:cNvPr id="3" name="Content Placeholder 2"/>
          <p:cNvSpPr>
            <a:spLocks noGrp="1"/>
          </p:cNvSpPr>
          <p:nvPr>
            <p:ph idx="1"/>
          </p:nvPr>
        </p:nvSpPr>
        <p:spPr/>
        <p:txBody>
          <a:bodyPr/>
          <a:lstStyle/>
          <a:p>
            <a:r>
              <a:rPr lang="en-NZ" u="sng" dirty="0" smtClean="0">
                <a:solidFill>
                  <a:schemeClr val="tx1"/>
                </a:solidFill>
              </a:rPr>
              <a:t>Step </a:t>
            </a:r>
            <a:r>
              <a:rPr lang="en-NZ" u="sng" dirty="0">
                <a:solidFill>
                  <a:schemeClr val="tx1"/>
                </a:solidFill>
              </a:rPr>
              <a:t>1</a:t>
            </a:r>
            <a:r>
              <a:rPr lang="en-NZ" dirty="0"/>
              <a:t>: </a:t>
            </a:r>
            <a:r>
              <a:rPr lang="en-US" dirty="0" smtClean="0"/>
              <a:t>Pair up.</a:t>
            </a:r>
          </a:p>
          <a:p>
            <a:r>
              <a:rPr lang="en-NZ" u="sng" dirty="0">
                <a:solidFill>
                  <a:schemeClr val="tx1"/>
                </a:solidFill>
              </a:rPr>
              <a:t>Step 2</a:t>
            </a:r>
            <a:r>
              <a:rPr lang="en-NZ" dirty="0" smtClean="0"/>
              <a:t>: </a:t>
            </a:r>
            <a:r>
              <a:rPr lang="en-US" dirty="0" smtClean="0"/>
              <a:t>In 2 minutes (1 minute each), tell </a:t>
            </a:r>
            <a:r>
              <a:rPr lang="en-US" dirty="0"/>
              <a:t>a story – a thoughtful narrative with a beginning, middle and end – that illustrates </a:t>
            </a:r>
            <a:r>
              <a:rPr lang="en-US" i="1" dirty="0" smtClean="0">
                <a:solidFill>
                  <a:schemeClr val="tx1"/>
                </a:solidFill>
              </a:rPr>
              <a:t>when you are at your best in your job/studies</a:t>
            </a:r>
            <a:r>
              <a:rPr lang="en-US" dirty="0" smtClean="0"/>
              <a:t>.</a:t>
            </a:r>
          </a:p>
          <a:p>
            <a:r>
              <a:rPr lang="en-US" u="sng" dirty="0">
                <a:solidFill>
                  <a:schemeClr val="tx1"/>
                </a:solidFill>
              </a:rPr>
              <a:t>Note</a:t>
            </a:r>
            <a:r>
              <a:rPr lang="en-US" dirty="0" smtClean="0"/>
              <a:t>: Swap when you hear the bell the first time after 1 minute, stop completely when you hear the bell the second time after 2 minutes.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Positive introductions</a:t>
            </a:r>
            <a:endParaRPr lang="en-NZ" dirty="0">
              <a:solidFill>
                <a:srgbClr val="00B050"/>
              </a:solidFill>
            </a:endParaRPr>
          </a:p>
        </p:txBody>
      </p:sp>
      <p:sp>
        <p:nvSpPr>
          <p:cNvPr id="3" name="Content Placeholder 2"/>
          <p:cNvSpPr>
            <a:spLocks noGrp="1"/>
          </p:cNvSpPr>
          <p:nvPr>
            <p:ph idx="1"/>
          </p:nvPr>
        </p:nvSpPr>
        <p:spPr>
          <a:xfrm>
            <a:off x="1097280" y="1845734"/>
            <a:ext cx="5017770" cy="4023360"/>
          </a:xfrm>
        </p:spPr>
        <p:txBody>
          <a:bodyPr/>
          <a:lstStyle/>
          <a:p>
            <a:pPr marL="0" indent="0">
              <a:buNone/>
            </a:pPr>
            <a:r>
              <a:rPr lang="en-US" dirty="0" smtClean="0">
                <a:solidFill>
                  <a:schemeClr val="tx1"/>
                </a:solidFill>
              </a:rPr>
              <a:t>Key point</a:t>
            </a:r>
            <a:r>
              <a:rPr lang="en-US" dirty="0" smtClean="0"/>
              <a:t>: Wield your strengths at </a:t>
            </a:r>
            <a:r>
              <a:rPr lang="en-US" dirty="0" smtClean="0"/>
              <a:t>work, in study, in life </a:t>
            </a:r>
            <a:r>
              <a:rPr lang="en-US" dirty="0" smtClean="0"/>
              <a:t>– they are paths to engagement and enjoyment.</a:t>
            </a:r>
          </a:p>
          <a:p>
            <a:pPr marL="0" indent="0">
              <a:buNone/>
            </a:pPr>
            <a:endParaRPr lang="en-US" dirty="0" smtClean="0"/>
          </a:p>
          <a:p>
            <a:pPr marL="0" indent="0" algn="ctr">
              <a:buNone/>
            </a:pPr>
            <a:r>
              <a:rPr lang="en-NZ" sz="1800" spc="300" dirty="0" smtClean="0">
                <a:hlinkClick r:id="rId2"/>
              </a:rPr>
              <a:t>www.viacharacter.org</a:t>
            </a:r>
            <a:r>
              <a:rPr lang="en-NZ" sz="1800" spc="300" dirty="0" smtClean="0"/>
              <a:t> </a:t>
            </a:r>
            <a:endParaRPr lang="en-NZ" sz="1800" spc="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101" y="862149"/>
            <a:ext cx="5137386" cy="5137386"/>
          </a:xfrm>
          <a:prstGeom prst="rect">
            <a:avLst/>
          </a:prstGeom>
        </p:spPr>
      </p:pic>
    </p:spTree>
    <p:extLst>
      <p:ext uri="{BB962C8B-B14F-4D97-AF65-F5344CB8AC3E}">
        <p14:creationId xmlns:p14="http://schemas.microsoft.com/office/powerpoint/2010/main" val="59487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4" y="609600"/>
            <a:ext cx="7652657" cy="1356360"/>
          </a:xfrm>
        </p:spPr>
        <p:txBody>
          <a:bodyPr/>
          <a:lstStyle/>
          <a:p>
            <a:r>
              <a:rPr lang="en-NZ" dirty="0" smtClean="0">
                <a:solidFill>
                  <a:srgbClr val="7030A0"/>
                </a:solidFill>
              </a:rPr>
              <a:t>Positive assessment</a:t>
            </a:r>
            <a:endParaRPr lang="en-NZ" dirty="0">
              <a:solidFill>
                <a:srgbClr val="7030A0"/>
              </a:solidFill>
            </a:endParaRPr>
          </a:p>
        </p:txBody>
      </p:sp>
      <p:pic>
        <p:nvPicPr>
          <p:cNvPr id="5" name="Picture 4"/>
          <p:cNvPicPr>
            <a:picLocks noChangeAspect="1"/>
          </p:cNvPicPr>
          <p:nvPr/>
        </p:nvPicPr>
        <p:blipFill>
          <a:blip r:embed="rId2"/>
          <a:stretch>
            <a:fillRect/>
          </a:stretch>
        </p:blipFill>
        <p:spPr>
          <a:xfrm>
            <a:off x="5390606" y="299878"/>
            <a:ext cx="6601075" cy="6294143"/>
          </a:xfrm>
          <a:prstGeom prst="rect">
            <a:avLst/>
          </a:prstGeom>
        </p:spPr>
      </p:pic>
      <p:sp>
        <p:nvSpPr>
          <p:cNvPr id="6" name="Content Placeholder 2"/>
          <p:cNvSpPr txBox="1">
            <a:spLocks/>
          </p:cNvSpPr>
          <p:nvPr/>
        </p:nvSpPr>
        <p:spPr>
          <a:xfrm>
            <a:off x="676853" y="2075819"/>
            <a:ext cx="4605135" cy="32849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NZ" dirty="0" smtClean="0">
                <a:solidFill>
                  <a:srgbClr val="00B0F0"/>
                </a:solidFill>
              </a:rPr>
              <a:t>Different definitions and theories of wellbeing and flourishing – Lucy Hone’s </a:t>
            </a:r>
            <a:r>
              <a:rPr lang="en-NZ" dirty="0" smtClean="0">
                <a:solidFill>
                  <a:srgbClr val="00B0F0"/>
                </a:solidFill>
              </a:rPr>
              <a:t>AUT PhD </a:t>
            </a:r>
            <a:r>
              <a:rPr lang="en-NZ" dirty="0" smtClean="0">
                <a:solidFill>
                  <a:srgbClr val="00B0F0"/>
                </a:solidFill>
              </a:rPr>
              <a:t>research. </a:t>
            </a:r>
          </a:p>
          <a:p>
            <a:r>
              <a:rPr lang="en-NZ" dirty="0" smtClean="0"/>
              <a:t> </a:t>
            </a:r>
          </a:p>
          <a:p>
            <a:endParaRPr lang="en-NZ" dirty="0"/>
          </a:p>
        </p:txBody>
      </p:sp>
    </p:spTree>
    <p:extLst>
      <p:ext uri="{BB962C8B-B14F-4D97-AF65-F5344CB8AC3E}">
        <p14:creationId xmlns:p14="http://schemas.microsoft.com/office/powerpoint/2010/main" val="3803697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7030A0"/>
                </a:solidFill>
              </a:rPr>
              <a:t>Positive psychology &amp; wellbeing science</a:t>
            </a:r>
          </a:p>
        </p:txBody>
      </p:sp>
      <p:sp>
        <p:nvSpPr>
          <p:cNvPr id="5" name="Rectangle 4"/>
          <p:cNvSpPr/>
          <p:nvPr/>
        </p:nvSpPr>
        <p:spPr>
          <a:xfrm>
            <a:off x="1097280" y="2322515"/>
            <a:ext cx="9921240" cy="4401205"/>
          </a:xfrm>
          <a:prstGeom prst="rect">
            <a:avLst/>
          </a:prstGeom>
        </p:spPr>
        <p:txBody>
          <a:bodyPr wrap="square">
            <a:spAutoFit/>
          </a:bodyPr>
          <a:lstStyle/>
          <a:p>
            <a:pPr marL="342900" indent="-342900">
              <a:buClr>
                <a:srgbClr val="00B0F0"/>
              </a:buClr>
              <a:buFont typeface="Arial" panose="020B0604020202020204" pitchFamily="34" charset="0"/>
              <a:buChar char="•"/>
            </a:pPr>
            <a:r>
              <a:rPr lang="en-NZ" sz="2000" dirty="0">
                <a:solidFill>
                  <a:srgbClr val="00B0F0"/>
                </a:solidFill>
              </a:rPr>
              <a:t>Positive psychology is a branch of psychology that conducts scientific inquiry into the factors that help individuals, communities and organisations thrive by building on their strengths and virtues. </a:t>
            </a:r>
          </a:p>
          <a:p>
            <a:pPr marL="342900" indent="-342900">
              <a:buClr>
                <a:srgbClr val="00B0F0"/>
              </a:buClr>
              <a:buFont typeface="Arial" panose="020B0604020202020204" pitchFamily="34" charset="0"/>
              <a:buChar char="•"/>
            </a:pPr>
            <a:r>
              <a:rPr lang="en-NZ" sz="2000" dirty="0" smtClean="0">
                <a:solidFill>
                  <a:srgbClr val="00B0F0"/>
                </a:solidFill>
              </a:rPr>
              <a:t>Positive </a:t>
            </a:r>
            <a:r>
              <a:rPr lang="en-NZ" sz="2000" dirty="0">
                <a:solidFill>
                  <a:srgbClr val="00B0F0"/>
                </a:solidFill>
              </a:rPr>
              <a:t>psychology is the study of topics as diverse as happiness, optimism, hope, flow, meaning, subjective wellbeing and personal growth. </a:t>
            </a:r>
          </a:p>
          <a:p>
            <a:pPr marL="342900" indent="-342900">
              <a:buClr>
                <a:srgbClr val="00B0F0"/>
              </a:buClr>
              <a:buFont typeface="Arial" panose="020B0604020202020204" pitchFamily="34" charset="0"/>
              <a:buChar char="•"/>
            </a:pPr>
            <a:r>
              <a:rPr lang="en-NZ" sz="2000" dirty="0" smtClean="0">
                <a:solidFill>
                  <a:srgbClr val="00B0F0"/>
                </a:solidFill>
              </a:rPr>
              <a:t>Positive </a:t>
            </a:r>
            <a:r>
              <a:rPr lang="en-NZ" sz="2000" dirty="0">
                <a:solidFill>
                  <a:srgbClr val="00B0F0"/>
                </a:solidFill>
              </a:rPr>
              <a:t>psychology aims to expand psychology from its focus on repairing the negatives in life to also promoting the positives in life.</a:t>
            </a:r>
          </a:p>
          <a:p>
            <a:pPr marL="342900" indent="-342900">
              <a:buClr>
                <a:srgbClr val="00B0F0"/>
              </a:buClr>
              <a:buFont typeface="Arial" panose="020B0604020202020204" pitchFamily="34" charset="0"/>
              <a:buChar char="•"/>
            </a:pPr>
            <a:r>
              <a:rPr lang="en-NZ" sz="2000" dirty="0" smtClean="0">
                <a:solidFill>
                  <a:srgbClr val="00B0F0"/>
                </a:solidFill>
              </a:rPr>
              <a:t>Positive </a:t>
            </a:r>
            <a:r>
              <a:rPr lang="en-NZ" sz="2000" dirty="0">
                <a:solidFill>
                  <a:srgbClr val="00B0F0"/>
                </a:solidFill>
              </a:rPr>
              <a:t>psychological interventions (empirically validated techniques and strategies to increase wellbeing) have been used effectively in schools to improve academic outcomes, in businesses to improve work relationships and engagement, and in communities to improve health.</a:t>
            </a:r>
          </a:p>
          <a:p>
            <a:pPr marL="342900" indent="-342900">
              <a:buClr>
                <a:srgbClr val="00B0F0"/>
              </a:buClr>
              <a:buFont typeface="Arial" panose="020B0604020202020204" pitchFamily="34" charset="0"/>
              <a:buChar char="•"/>
            </a:pPr>
            <a:r>
              <a:rPr lang="en-NZ" sz="2000" dirty="0" smtClean="0">
                <a:solidFill>
                  <a:srgbClr val="7030A0"/>
                </a:solidFill>
              </a:rPr>
              <a:t>What </a:t>
            </a:r>
            <a:r>
              <a:rPr lang="en-NZ" sz="2000" dirty="0">
                <a:solidFill>
                  <a:srgbClr val="7030A0"/>
                </a:solidFill>
              </a:rPr>
              <a:t>is optimal human functioning</a:t>
            </a:r>
            <a:r>
              <a:rPr lang="en-NZ" sz="2000" dirty="0" smtClean="0">
                <a:solidFill>
                  <a:srgbClr val="7030A0"/>
                </a:solidFill>
              </a:rPr>
              <a:t>?</a:t>
            </a:r>
            <a:endParaRPr lang="en-NZ" sz="2000" dirty="0">
              <a:solidFill>
                <a:srgbClr val="7030A0"/>
              </a:solidFill>
            </a:endParaRPr>
          </a:p>
          <a:p>
            <a:pPr marL="342900" indent="-342900">
              <a:buClr>
                <a:srgbClr val="00B0F0"/>
              </a:buClr>
              <a:buFont typeface="Wingdings" panose="05000000000000000000" pitchFamily="2" charset="2"/>
              <a:buChar char="v"/>
            </a:pPr>
            <a:endParaRPr lang="en-NZ" sz="2000" dirty="0"/>
          </a:p>
          <a:p>
            <a:endParaRPr lang="en-NZ" sz="2000" dirty="0"/>
          </a:p>
        </p:txBody>
      </p:sp>
    </p:spTree>
    <p:extLst>
      <p:ext uri="{BB962C8B-B14F-4D97-AF65-F5344CB8AC3E}">
        <p14:creationId xmlns:p14="http://schemas.microsoft.com/office/powerpoint/2010/main" val="232698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heme1" id="{E97EA9F4-301C-46EE-BA1E-152BDAB238C4}" vid="{81EEC2BF-1EEE-4EC3-9663-C8EF409A83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13827</TotalTime>
  <Words>1667</Words>
  <Application>Microsoft Office PowerPoint</Application>
  <PresentationFormat>Widescreen</PresentationFormat>
  <Paragraphs>141</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Arial</vt:lpstr>
      <vt:lpstr>Calibri</vt:lpstr>
      <vt:lpstr>Corbel</vt:lpstr>
      <vt:lpstr>Futura Book</vt:lpstr>
      <vt:lpstr>Houschka Pro Light</vt:lpstr>
      <vt:lpstr>Tw Cen MT</vt:lpstr>
      <vt:lpstr>Webdings</vt:lpstr>
      <vt:lpstr>Wingdings</vt:lpstr>
      <vt:lpstr>Theme1</vt:lpstr>
      <vt:lpstr>Positive Psychology for Wellbeing   November  2015</vt:lpstr>
      <vt:lpstr>Presentation slides:   aaronjarden.com</vt:lpstr>
      <vt:lpstr>Killer questions?</vt:lpstr>
      <vt:lpstr>The grand plan</vt:lpstr>
      <vt:lpstr>Positive assessment</vt:lpstr>
      <vt:lpstr>Positive introductions</vt:lpstr>
      <vt:lpstr>Positive introductions</vt:lpstr>
      <vt:lpstr>Positive assessment</vt:lpstr>
      <vt:lpstr>Positive psychology &amp; wellbeing science</vt:lpstr>
      <vt:lpstr>I'm no expert on  your wellbeing</vt:lpstr>
      <vt:lpstr>The answers – up front</vt:lpstr>
      <vt:lpstr>Wellbeing</vt:lpstr>
      <vt:lpstr>Five ways to wellbeing</vt:lpstr>
      <vt:lpstr>Five ways: connect, be active, take notice, keep learning, give</vt:lpstr>
      <vt:lpstr>Positive assessment – work   An  overview of workplace wellbeing</vt:lpstr>
      <vt:lpstr>Or a simpler wellbeing framework</vt:lpstr>
      <vt:lpstr>Is happiness within your control? </vt:lpstr>
      <vt:lpstr>Relationships - communication </vt:lpstr>
      <vt:lpstr>Positive assessment: www.workonwellbeing.com</vt:lpstr>
      <vt:lpstr>PowerPoint Presentation</vt:lpstr>
      <vt:lpstr>PowerPoint Presentation</vt:lpstr>
      <vt:lpstr>PowerPoint Presentation</vt:lpstr>
      <vt:lpstr>Discomfort as a pathway</vt:lpstr>
      <vt:lpstr>Savour your experiences</vt:lpstr>
      <vt:lpstr>Savour your experiences</vt:lpstr>
      <vt:lpstr>Peak-end theory</vt:lpstr>
      <vt:lpstr>A wellbeing overview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Aaron Jarden</cp:lastModifiedBy>
  <cp:revision>93</cp:revision>
  <dcterms:created xsi:type="dcterms:W3CDTF">2013-08-09T04:42:53Z</dcterms:created>
  <dcterms:modified xsi:type="dcterms:W3CDTF">2015-11-12T22:21:02Z</dcterms:modified>
</cp:coreProperties>
</file>