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9" r:id="rId3"/>
    <p:sldId id="257" r:id="rId4"/>
    <p:sldId id="274" r:id="rId5"/>
    <p:sldId id="278" r:id="rId6"/>
    <p:sldId id="276" r:id="rId7"/>
    <p:sldId id="275" r:id="rId8"/>
    <p:sldId id="277" r:id="rId9"/>
    <p:sldId id="262" r:id="rId10"/>
    <p:sldId id="258" r:id="rId11"/>
    <p:sldId id="266" r:id="rId12"/>
    <p:sldId id="271" r:id="rId13"/>
    <p:sldId id="268" r:id="rId14"/>
    <p:sldId id="265"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86068" autoAdjust="0"/>
  </p:normalViewPr>
  <p:slideViewPr>
    <p:cSldViewPr snapToGrid="0">
      <p:cViewPr varScale="1">
        <p:scale>
          <a:sx n="110" d="100"/>
          <a:sy n="110" d="100"/>
        </p:scale>
        <p:origin x="4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2F08C-6AFF-40CC-84B4-5C58AE698E26}" type="datetimeFigureOut">
              <a:rPr lang="en-NZ" smtClean="0"/>
              <a:t>10/12/2013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7C0E2-BA58-429C-BE0B-F053C59D9C7E}" type="slidenum">
              <a:rPr lang="en-NZ" smtClean="0"/>
              <a:t>‹#›</a:t>
            </a:fld>
            <a:endParaRPr lang="en-NZ"/>
          </a:p>
        </p:txBody>
      </p:sp>
    </p:spTree>
    <p:extLst>
      <p:ext uri="{BB962C8B-B14F-4D97-AF65-F5344CB8AC3E}">
        <p14:creationId xmlns:p14="http://schemas.microsoft.com/office/powerpoint/2010/main" val="121563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NZ" sz="1200" dirty="0" smtClean="0"/>
              <a:t>Use simple and effective wellbeing boosts</a:t>
            </a:r>
          </a:p>
          <a:p>
            <a:pPr>
              <a:buFont typeface="Wingdings" panose="05000000000000000000" pitchFamily="2" charset="2"/>
              <a:buChar char="v"/>
            </a:pPr>
            <a:r>
              <a:rPr lang="en-NZ" sz="1200" dirty="0" smtClean="0"/>
              <a:t>Add a dose of science and gather better data to inform your own personal change – quantify your reflections</a:t>
            </a:r>
          </a:p>
          <a:p>
            <a:endParaRPr lang="en-NZ" dirty="0"/>
          </a:p>
        </p:txBody>
      </p:sp>
      <p:sp>
        <p:nvSpPr>
          <p:cNvPr id="4" name="Slide Number Placeholder 3"/>
          <p:cNvSpPr>
            <a:spLocks noGrp="1"/>
          </p:cNvSpPr>
          <p:nvPr>
            <p:ph type="sldNum" sz="quarter" idx="10"/>
          </p:nvPr>
        </p:nvSpPr>
        <p:spPr/>
        <p:txBody>
          <a:bodyPr/>
          <a:lstStyle/>
          <a:p>
            <a:fld id="{E227C0E2-BA58-429C-BE0B-F053C59D9C7E}" type="slidenum">
              <a:rPr lang="en-NZ" smtClean="0"/>
              <a:t>14</a:t>
            </a:fld>
            <a:endParaRPr lang="en-NZ"/>
          </a:p>
        </p:txBody>
      </p:sp>
    </p:spTree>
    <p:extLst>
      <p:ext uri="{BB962C8B-B14F-4D97-AF65-F5344CB8AC3E}">
        <p14:creationId xmlns:p14="http://schemas.microsoft.com/office/powerpoint/2010/main" val="3449424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12/10/2013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12/10/2013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12/10/2013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12/10/2013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12/10/2013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12/10/2013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12/10/2013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12/10/2013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12/10/2013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12/10/2013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12/10/2013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12/10/2013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aronjarden.com/" TargetMode="External"/><Relationship Id="rId2" Type="http://schemas.openxmlformats.org/officeDocument/2006/relationships/hyperlink" Target="mailto:aaron@jarden.co.nz"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hyperlink" Target="#_ENREF_8"/><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_ENREF_37"/></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923330"/>
          </a:xfrm>
          <a:prstGeom prst="rect">
            <a:avLst/>
          </a:prstGeom>
          <a:solidFill>
            <a:schemeClr val="bg1"/>
          </a:solidFill>
        </p:spPr>
        <p:txBody>
          <a:bodyPr wrap="square" rtlCol="0">
            <a:spAutoFit/>
          </a:bodyPr>
          <a:lstStyle/>
          <a:p>
            <a:pPr algn="ctr"/>
            <a:endParaRPr lang="en-NZ" dirty="0" smtClean="0"/>
          </a:p>
          <a:p>
            <a:pPr algn="ctr"/>
            <a:r>
              <a:rPr lang="en-NZ" dirty="0" smtClean="0">
                <a:solidFill>
                  <a:srgbClr val="FF0000"/>
                </a:solidFill>
              </a:rPr>
              <a:t>Dr Aaron Jarden</a:t>
            </a:r>
          </a:p>
          <a:p>
            <a:endParaRPr lang="en-NZ" dirty="0"/>
          </a:p>
        </p:txBody>
      </p:sp>
      <p:sp>
        <p:nvSpPr>
          <p:cNvPr id="2" name="Title 1"/>
          <p:cNvSpPr>
            <a:spLocks noGrp="1"/>
          </p:cNvSpPr>
          <p:nvPr>
            <p:ph type="ctrTitle"/>
          </p:nvPr>
        </p:nvSpPr>
        <p:spPr/>
        <p:txBody>
          <a:bodyPr/>
          <a:lstStyle/>
          <a:p>
            <a:r>
              <a:rPr lang="en-NZ" dirty="0" smtClean="0"/>
              <a:t>Positive Psychology</a:t>
            </a:r>
            <a:endParaRPr lang="en-NZ" dirty="0"/>
          </a:p>
        </p:txBody>
      </p:sp>
      <p:sp>
        <p:nvSpPr>
          <p:cNvPr id="3" name="Subtitle 2"/>
          <p:cNvSpPr>
            <a:spLocks noGrp="1"/>
          </p:cNvSpPr>
          <p:nvPr>
            <p:ph type="subTitle" idx="1"/>
          </p:nvPr>
        </p:nvSpPr>
        <p:spPr/>
        <p:txBody>
          <a:bodyPr/>
          <a:lstStyle/>
          <a:p>
            <a:r>
              <a:rPr lang="en-NZ" dirty="0" smtClean="0"/>
              <a:t>Or </a:t>
            </a:r>
            <a:r>
              <a:rPr lang="en-NZ" dirty="0" smtClean="0"/>
              <a:t>other interesting things…</a:t>
            </a:r>
            <a:endParaRPr lang="en-NZ" dirty="0"/>
          </a:p>
        </p:txBody>
      </p:sp>
    </p:spTree>
    <p:extLst>
      <p:ext uri="{BB962C8B-B14F-4D97-AF65-F5344CB8AC3E}">
        <p14:creationId xmlns:p14="http://schemas.microsoft.com/office/powerpoint/2010/main" val="2429828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C000"/>
                </a:solidFill>
              </a:rPr>
              <a:t>Five ways: connect, be active, take notice, keep learning, give</a:t>
            </a:r>
            <a:endParaRPr lang="en-NZ" dirty="0">
              <a:solidFill>
                <a:srgbClr val="FFC000"/>
              </a:solidFill>
            </a:endParaRPr>
          </a:p>
        </p:txBody>
      </p:sp>
      <p:sp>
        <p:nvSpPr>
          <p:cNvPr id="3" name="Content Placeholder 2"/>
          <p:cNvSpPr>
            <a:spLocks noGrp="1"/>
          </p:cNvSpPr>
          <p:nvPr>
            <p:ph idx="1"/>
          </p:nvPr>
        </p:nvSpPr>
        <p:spPr>
          <a:xfrm>
            <a:off x="1024129" y="2286000"/>
            <a:ext cx="9130066" cy="4023360"/>
          </a:xfrm>
        </p:spPr>
        <p:txBody>
          <a:bodyPr>
            <a:noAutofit/>
          </a:bodyPr>
          <a:lstStyle/>
          <a:p>
            <a:pPr marL="0" indent="0">
              <a:buNone/>
            </a:pPr>
            <a:r>
              <a:rPr lang="en-NZ" sz="1600" u="sng" dirty="0"/>
              <a:t>Connect</a:t>
            </a:r>
            <a:r>
              <a:rPr lang="en-NZ" sz="1600" dirty="0"/>
              <a:t> </a:t>
            </a:r>
            <a:r>
              <a:rPr lang="en-NZ" sz="1600" dirty="0" smtClean="0"/>
              <a:t>– Make </a:t>
            </a:r>
            <a:r>
              <a:rPr lang="en-NZ" sz="1600" dirty="0"/>
              <a:t>connections with friends, family, colleagues and </a:t>
            </a:r>
            <a:r>
              <a:rPr lang="en-NZ" sz="1600" dirty="0" smtClean="0"/>
              <a:t>neighbours. </a:t>
            </a:r>
            <a:r>
              <a:rPr lang="en-NZ" sz="1600" dirty="0"/>
              <a:t>When you build these connections they help enrich your life with new </a:t>
            </a:r>
            <a:r>
              <a:rPr lang="en-NZ" sz="1600" dirty="0" smtClean="0"/>
              <a:t>experiences and opportunities.</a:t>
            </a:r>
            <a:r>
              <a:rPr lang="en-NZ" sz="1600" dirty="0"/>
              <a:t> </a:t>
            </a:r>
            <a:br>
              <a:rPr lang="en-NZ" sz="1600" dirty="0"/>
            </a:br>
            <a:r>
              <a:rPr lang="en-NZ" sz="1600" dirty="0"/>
              <a:t> </a:t>
            </a:r>
            <a:br>
              <a:rPr lang="en-NZ" sz="1600" dirty="0"/>
            </a:br>
            <a:r>
              <a:rPr lang="en-NZ" sz="1600" u="sng" dirty="0" smtClean="0"/>
              <a:t>Be </a:t>
            </a:r>
            <a:r>
              <a:rPr lang="en-NZ" sz="1600" u="sng" dirty="0"/>
              <a:t>Active </a:t>
            </a:r>
            <a:r>
              <a:rPr lang="en-NZ" sz="1600" dirty="0"/>
              <a:t>– Get moving. Walk, skip, run, dance – move </a:t>
            </a:r>
            <a:r>
              <a:rPr lang="en-NZ" sz="1600" dirty="0" smtClean="0"/>
              <a:t>your muscles. </a:t>
            </a:r>
            <a:r>
              <a:rPr lang="en-NZ" sz="1600" dirty="0"/>
              <a:t>Exercise not only makes you feel good, it keeps you </a:t>
            </a:r>
            <a:r>
              <a:rPr lang="en-NZ" sz="1600" dirty="0" smtClean="0"/>
              <a:t>healthy. </a:t>
            </a:r>
            <a:r>
              <a:rPr lang="en-NZ" sz="1600" dirty="0"/>
              <a:t>Pick a physical activity that you </a:t>
            </a:r>
            <a:r>
              <a:rPr lang="en-NZ" sz="1600" dirty="0" smtClean="0"/>
              <a:t>enjoy. </a:t>
            </a:r>
            <a:r>
              <a:rPr lang="en-NZ" sz="1600" dirty="0"/>
              <a:t/>
            </a:r>
            <a:br>
              <a:rPr lang="en-NZ" sz="1600" dirty="0"/>
            </a:br>
            <a:r>
              <a:rPr lang="en-NZ" sz="1600" dirty="0"/>
              <a:t> </a:t>
            </a:r>
            <a:br>
              <a:rPr lang="en-NZ" sz="1600" dirty="0"/>
            </a:br>
            <a:r>
              <a:rPr lang="en-NZ" sz="1600" u="sng" dirty="0" smtClean="0"/>
              <a:t>Take </a:t>
            </a:r>
            <a:r>
              <a:rPr lang="en-NZ" sz="1600" u="sng" dirty="0"/>
              <a:t>Notice </a:t>
            </a:r>
            <a:r>
              <a:rPr lang="en-NZ" sz="1600" dirty="0"/>
              <a:t>– Be mindful. Be curious. Like a child, see the wonder and beauty of the world. Notice the things around you – the weather, </a:t>
            </a:r>
            <a:r>
              <a:rPr lang="en-NZ" sz="1600" dirty="0" smtClean="0"/>
              <a:t>the </a:t>
            </a:r>
            <a:r>
              <a:rPr lang="en-NZ" sz="1600" dirty="0"/>
              <a:t>landscape, </a:t>
            </a:r>
            <a:r>
              <a:rPr lang="en-NZ" sz="1600" dirty="0" smtClean="0"/>
              <a:t>the </a:t>
            </a:r>
            <a:r>
              <a:rPr lang="en-NZ" sz="1600" dirty="0"/>
              <a:t>mood and feelings of </a:t>
            </a:r>
            <a:r>
              <a:rPr lang="en-NZ" sz="1600" dirty="0" smtClean="0"/>
              <a:t>the people </a:t>
            </a:r>
            <a:r>
              <a:rPr lang="en-NZ" sz="1600" dirty="0"/>
              <a:t>around </a:t>
            </a:r>
            <a:r>
              <a:rPr lang="en-NZ" sz="1600" dirty="0" smtClean="0"/>
              <a:t>you. </a:t>
            </a:r>
            <a:r>
              <a:rPr lang="en-NZ" sz="1600" dirty="0"/>
              <a:t>In noticing </a:t>
            </a:r>
            <a:r>
              <a:rPr lang="en-NZ" sz="1600" dirty="0" smtClean="0"/>
              <a:t>you </a:t>
            </a:r>
            <a:r>
              <a:rPr lang="en-NZ" sz="1600" dirty="0"/>
              <a:t>learn to </a:t>
            </a:r>
            <a:r>
              <a:rPr lang="en-NZ" sz="1600" dirty="0" smtClean="0"/>
              <a:t>appreciate </a:t>
            </a:r>
            <a:r>
              <a:rPr lang="en-NZ" sz="1600" dirty="0"/>
              <a:t>the things that matter.</a:t>
            </a:r>
            <a:br>
              <a:rPr lang="en-NZ" sz="1600" dirty="0"/>
            </a:br>
            <a:r>
              <a:rPr lang="en-NZ" sz="1600" dirty="0"/>
              <a:t> </a:t>
            </a:r>
            <a:br>
              <a:rPr lang="en-NZ" sz="1600" dirty="0"/>
            </a:br>
            <a:r>
              <a:rPr lang="en-NZ" sz="1600" u="sng" dirty="0" smtClean="0"/>
              <a:t>Keep </a:t>
            </a:r>
            <a:r>
              <a:rPr lang="en-NZ" sz="1600" u="sng" dirty="0"/>
              <a:t>Learning </a:t>
            </a:r>
            <a:r>
              <a:rPr lang="en-NZ" sz="1600" dirty="0"/>
              <a:t>– We never stop </a:t>
            </a:r>
            <a:r>
              <a:rPr lang="en-NZ" sz="1600" dirty="0" smtClean="0"/>
              <a:t>learning. Keep trying </a:t>
            </a:r>
            <a:r>
              <a:rPr lang="en-NZ" sz="1600" dirty="0"/>
              <a:t>something new </a:t>
            </a:r>
            <a:r>
              <a:rPr lang="en-NZ" sz="1600" dirty="0" smtClean="0"/>
              <a:t>– a </a:t>
            </a:r>
            <a:r>
              <a:rPr lang="en-NZ" sz="1600" dirty="0"/>
              <a:t>new course you’ve been wanting to do or a more challenging task at work. Challenges keep us on our </a:t>
            </a:r>
            <a:r>
              <a:rPr lang="en-NZ" sz="1600" dirty="0" smtClean="0"/>
              <a:t>toes and increase </a:t>
            </a:r>
            <a:r>
              <a:rPr lang="en-NZ" sz="1600" dirty="0"/>
              <a:t>our confidence and excitement in our day.</a:t>
            </a:r>
            <a:br>
              <a:rPr lang="en-NZ" sz="1600" dirty="0"/>
            </a:br>
            <a:r>
              <a:rPr lang="en-NZ" sz="1600" dirty="0"/>
              <a:t> </a:t>
            </a:r>
            <a:br>
              <a:rPr lang="en-NZ" sz="1600" dirty="0"/>
            </a:br>
            <a:r>
              <a:rPr lang="en-NZ" sz="1600" u="sng" dirty="0" smtClean="0"/>
              <a:t>Give</a:t>
            </a:r>
            <a:r>
              <a:rPr lang="en-NZ" sz="1600" dirty="0" smtClean="0"/>
              <a:t> </a:t>
            </a:r>
            <a:r>
              <a:rPr lang="en-NZ" sz="1600" dirty="0"/>
              <a:t>– Be generous with your time, your </a:t>
            </a:r>
            <a:r>
              <a:rPr lang="en-NZ" sz="1600" dirty="0" smtClean="0"/>
              <a:t>knowledge and </a:t>
            </a:r>
            <a:r>
              <a:rPr lang="en-NZ" sz="1600" dirty="0"/>
              <a:t>your talents, giving to friends, family and even strangers. Be thankful, smile at people, and volunteer. </a:t>
            </a:r>
            <a:r>
              <a:rPr lang="en-NZ" sz="1600" dirty="0" smtClean="0"/>
              <a:t>Sharing to </a:t>
            </a:r>
            <a:r>
              <a:rPr lang="en-NZ" sz="1600" dirty="0"/>
              <a:t>a wider audience gives you a greater reward than just doing things for yourself. </a:t>
            </a:r>
          </a:p>
        </p:txBody>
      </p:sp>
      <p:pic>
        <p:nvPicPr>
          <p:cNvPr id="5" name="Content Placeholder 3"/>
          <p:cNvPicPr>
            <a:picLocks noChangeAspect="1"/>
          </p:cNvPicPr>
          <p:nvPr/>
        </p:nvPicPr>
        <p:blipFill rotWithShape="1">
          <a:blip r:embed="rId2"/>
          <a:srcRect l="29481" t="6920" r="28977" b="8066"/>
          <a:stretch/>
        </p:blipFill>
        <p:spPr>
          <a:xfrm>
            <a:off x="10341502" y="3244967"/>
            <a:ext cx="1458613" cy="1679093"/>
          </a:xfrm>
          <a:prstGeom prst="rect">
            <a:avLst/>
          </a:prstGeom>
        </p:spPr>
      </p:pic>
    </p:spTree>
    <p:extLst>
      <p:ext uri="{BB962C8B-B14F-4D97-AF65-F5344CB8AC3E}">
        <p14:creationId xmlns:p14="http://schemas.microsoft.com/office/powerpoint/2010/main" val="731931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C000"/>
                </a:solidFill>
              </a:rPr>
              <a:t>Savour your experiences</a:t>
            </a:r>
            <a:endParaRPr lang="en-NZ" dirty="0">
              <a:solidFill>
                <a:srgbClr val="FFC000"/>
              </a:solidFill>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NZ" dirty="0" smtClean="0"/>
              <a:t>Savouring </a:t>
            </a:r>
            <a:r>
              <a:rPr lang="en-NZ" dirty="0"/>
              <a:t>involves being “in </a:t>
            </a:r>
            <a:r>
              <a:rPr lang="en-NZ" dirty="0" smtClean="0"/>
              <a:t>the moment</a:t>
            </a:r>
            <a:r>
              <a:rPr lang="en-NZ" dirty="0"/>
              <a:t>” and “taking in” all that an experience has to offer. </a:t>
            </a:r>
            <a:r>
              <a:rPr lang="en-NZ" dirty="0" smtClean="0"/>
              <a:t>Think of it as wringing the pleasure juice out of life by giving </a:t>
            </a:r>
            <a:r>
              <a:rPr lang="en-NZ" dirty="0"/>
              <a:t>attention to the </a:t>
            </a:r>
            <a:r>
              <a:rPr lang="en-NZ" dirty="0" smtClean="0"/>
              <a:t>pleasures </a:t>
            </a:r>
            <a:r>
              <a:rPr lang="en-NZ" dirty="0"/>
              <a:t>of the </a:t>
            </a:r>
            <a:r>
              <a:rPr lang="en-NZ" dirty="0" smtClean="0"/>
              <a:t>moment.</a:t>
            </a:r>
            <a:endParaRPr lang="en-NZ" dirty="0"/>
          </a:p>
          <a:p>
            <a:pPr>
              <a:buFont typeface="Wingdings" panose="05000000000000000000" pitchFamily="2" charset="2"/>
              <a:buChar char="v"/>
            </a:pPr>
            <a:r>
              <a:rPr lang="en-NZ" dirty="0" smtClean="0"/>
              <a:t>Savouring </a:t>
            </a:r>
            <a:r>
              <a:rPr lang="en-NZ" dirty="0"/>
              <a:t>can </a:t>
            </a:r>
            <a:r>
              <a:rPr lang="en-NZ" dirty="0" smtClean="0"/>
              <a:t>be used </a:t>
            </a:r>
            <a:r>
              <a:rPr lang="en-NZ" dirty="0"/>
              <a:t>in a wide variety of circumstances – one can </a:t>
            </a:r>
            <a:r>
              <a:rPr lang="en-NZ" dirty="0" smtClean="0"/>
              <a:t>savour </a:t>
            </a:r>
            <a:r>
              <a:rPr lang="en-NZ" dirty="0"/>
              <a:t>a sensory </a:t>
            </a:r>
            <a:r>
              <a:rPr lang="en-NZ" dirty="0" smtClean="0"/>
              <a:t>experience, a </a:t>
            </a:r>
            <a:r>
              <a:rPr lang="en-NZ" dirty="0"/>
              <a:t>social </a:t>
            </a:r>
            <a:r>
              <a:rPr lang="en-NZ" dirty="0" smtClean="0"/>
              <a:t>experience, </a:t>
            </a:r>
            <a:r>
              <a:rPr lang="en-NZ" dirty="0"/>
              <a:t>a feeling, or even a memory</a:t>
            </a:r>
            <a:r>
              <a:rPr lang="en-NZ" dirty="0" smtClean="0"/>
              <a:t>.</a:t>
            </a:r>
          </a:p>
          <a:p>
            <a:pPr>
              <a:buFont typeface="Wingdings" panose="05000000000000000000" pitchFamily="2" charset="2"/>
              <a:buChar char="v"/>
            </a:pPr>
            <a:r>
              <a:rPr lang="en-NZ" dirty="0" smtClean="0"/>
              <a:t>There are ten different types of savouring </a:t>
            </a:r>
            <a:r>
              <a:rPr lang="en-NZ" dirty="0"/>
              <a:t>strategies </a:t>
            </a:r>
            <a:r>
              <a:rPr lang="en-NZ" dirty="0" smtClean="0"/>
              <a:t>- sharing </a:t>
            </a:r>
            <a:r>
              <a:rPr lang="en-NZ" dirty="0"/>
              <a:t>with others, memory building, self-congratulation, sensory-perceptual sharpening, comparing, absorption, </a:t>
            </a:r>
            <a:r>
              <a:rPr lang="en-NZ" dirty="0" smtClean="0"/>
              <a:t>behavioural </a:t>
            </a:r>
            <a:r>
              <a:rPr lang="en-NZ" dirty="0"/>
              <a:t>expression, temporal awareness, counting blessings, and kill-joy </a:t>
            </a:r>
            <a:r>
              <a:rPr lang="en-NZ" dirty="0" smtClean="0"/>
              <a:t>thinking.</a:t>
            </a:r>
          </a:p>
          <a:p>
            <a:pPr>
              <a:buFont typeface="Wingdings" panose="05000000000000000000" pitchFamily="2" charset="2"/>
              <a:buChar char="v"/>
            </a:pPr>
            <a:r>
              <a:rPr lang="en-NZ" dirty="0" smtClean="0"/>
              <a:t>We are going to try a combo of “sensory-perceptual sharpening” and “absorption”.</a:t>
            </a:r>
          </a:p>
        </p:txBody>
      </p:sp>
    </p:spTree>
    <p:extLst>
      <p:ext uri="{BB962C8B-B14F-4D97-AF65-F5344CB8AC3E}">
        <p14:creationId xmlns:p14="http://schemas.microsoft.com/office/powerpoint/2010/main" val="2850255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C000"/>
                </a:solidFill>
              </a:rPr>
              <a:t>Savour your experiences</a:t>
            </a:r>
            <a:endParaRPr lang="en-NZ" dirty="0">
              <a:solidFill>
                <a:srgbClr val="FFC000"/>
              </a:solidFill>
            </a:endParaRPr>
          </a:p>
        </p:txBody>
      </p:sp>
      <p:sp>
        <p:nvSpPr>
          <p:cNvPr id="3" name="Content Placeholder 2"/>
          <p:cNvSpPr>
            <a:spLocks noGrp="1"/>
          </p:cNvSpPr>
          <p:nvPr>
            <p:ph idx="1"/>
          </p:nvPr>
        </p:nvSpPr>
        <p:spPr/>
        <p:txBody>
          <a:bodyPr>
            <a:noAutofit/>
          </a:bodyPr>
          <a:lstStyle/>
          <a:p>
            <a:pPr marL="263525" indent="-263525">
              <a:buFont typeface="Wingdings" panose="05000000000000000000" pitchFamily="2" charset="2"/>
              <a:buChar char="v"/>
            </a:pPr>
            <a:r>
              <a:rPr lang="en-NZ" sz="1600" u="sng" dirty="0" smtClean="0"/>
              <a:t>Step </a:t>
            </a:r>
            <a:r>
              <a:rPr lang="en-NZ" sz="1600" u="sng" dirty="0"/>
              <a:t>1</a:t>
            </a:r>
            <a:r>
              <a:rPr lang="en-NZ" sz="1600" dirty="0"/>
              <a:t>: get another </a:t>
            </a:r>
            <a:r>
              <a:rPr lang="en-NZ" sz="1600" dirty="0" smtClean="0"/>
              <a:t>almond.</a:t>
            </a:r>
          </a:p>
          <a:p>
            <a:pPr marL="263525" indent="-263525">
              <a:buFont typeface="Wingdings" panose="05000000000000000000" pitchFamily="2" charset="2"/>
              <a:buChar char="v"/>
            </a:pPr>
            <a:r>
              <a:rPr lang="en-NZ" sz="1600" u="sng" dirty="0" smtClean="0"/>
              <a:t>Step 2</a:t>
            </a:r>
            <a:r>
              <a:rPr lang="en-NZ" sz="1600" dirty="0" smtClean="0"/>
              <a:t>: Take a close </a:t>
            </a:r>
            <a:r>
              <a:rPr lang="en-NZ" sz="1600" b="1" dirty="0" smtClean="0"/>
              <a:t>look</a:t>
            </a:r>
            <a:r>
              <a:rPr lang="en-NZ" sz="1600" dirty="0" smtClean="0"/>
              <a:t> at it – inspect it, examine it! What does it look like? Is it symmetrical? </a:t>
            </a:r>
          </a:p>
          <a:p>
            <a:pPr marL="263525" indent="-263525">
              <a:buFont typeface="Wingdings" panose="05000000000000000000" pitchFamily="2" charset="2"/>
              <a:buChar char="v"/>
            </a:pPr>
            <a:r>
              <a:rPr lang="en-NZ" sz="1600" u="sng" dirty="0" smtClean="0"/>
              <a:t>Step 3</a:t>
            </a:r>
            <a:r>
              <a:rPr lang="en-NZ" sz="1600" dirty="0" smtClean="0"/>
              <a:t>: Close your eyes for the rest of this experience and </a:t>
            </a:r>
            <a:r>
              <a:rPr lang="en-NZ" sz="1600" b="1" dirty="0" smtClean="0"/>
              <a:t>feel it in your hand </a:t>
            </a:r>
            <a:r>
              <a:rPr lang="en-NZ" sz="1600" dirty="0" smtClean="0"/>
              <a:t>– what does the texture feel like?</a:t>
            </a:r>
          </a:p>
          <a:p>
            <a:pPr marL="263525" indent="-263525">
              <a:buFont typeface="Wingdings" panose="05000000000000000000" pitchFamily="2" charset="2"/>
              <a:buChar char="v"/>
            </a:pPr>
            <a:r>
              <a:rPr lang="en-NZ" sz="1600" u="sng" dirty="0" smtClean="0"/>
              <a:t>Step 4</a:t>
            </a:r>
            <a:r>
              <a:rPr lang="en-NZ" sz="1600" dirty="0" smtClean="0"/>
              <a:t>: </a:t>
            </a:r>
            <a:r>
              <a:rPr lang="en-NZ" sz="1600" b="1" dirty="0" smtClean="0"/>
              <a:t>Smell</a:t>
            </a:r>
            <a:r>
              <a:rPr lang="en-NZ" sz="1600" dirty="0" smtClean="0"/>
              <a:t> it. What does it smell like? </a:t>
            </a:r>
          </a:p>
          <a:p>
            <a:pPr marL="263525" indent="-263525">
              <a:buFont typeface="Wingdings" panose="05000000000000000000" pitchFamily="2" charset="2"/>
              <a:buChar char="v"/>
            </a:pPr>
            <a:r>
              <a:rPr lang="en-NZ" sz="1600" u="sng" dirty="0" smtClean="0"/>
              <a:t>Step 5</a:t>
            </a:r>
            <a:r>
              <a:rPr lang="en-NZ" sz="1600" dirty="0" smtClean="0"/>
              <a:t>: Put </a:t>
            </a:r>
            <a:r>
              <a:rPr lang="en-NZ" sz="1600" dirty="0"/>
              <a:t>the </a:t>
            </a:r>
            <a:r>
              <a:rPr lang="en-NZ" sz="1600" dirty="0" smtClean="0"/>
              <a:t>almond into </a:t>
            </a:r>
            <a:r>
              <a:rPr lang="en-NZ" sz="1600" dirty="0"/>
              <a:t>your mouth but do not bite </a:t>
            </a:r>
            <a:r>
              <a:rPr lang="en-NZ" sz="1600" dirty="0" smtClean="0"/>
              <a:t>or suck it – just let it rest on your tongue. </a:t>
            </a:r>
            <a:r>
              <a:rPr lang="en-NZ" sz="1600" b="1" dirty="0" smtClean="0"/>
              <a:t>Explore </a:t>
            </a:r>
            <a:r>
              <a:rPr lang="en-NZ" sz="1600" b="1" dirty="0"/>
              <a:t>the </a:t>
            </a:r>
            <a:r>
              <a:rPr lang="en-NZ" sz="1600" b="1" dirty="0" smtClean="0"/>
              <a:t>almond with </a:t>
            </a:r>
            <a:r>
              <a:rPr lang="en-NZ" sz="1600" b="1" dirty="0"/>
              <a:t>your tongue and teeth</a:t>
            </a:r>
            <a:r>
              <a:rPr lang="en-NZ" sz="1600" dirty="0"/>
              <a:t>, noticing as much as you can. </a:t>
            </a:r>
          </a:p>
          <a:p>
            <a:pPr marL="263525" indent="-263525">
              <a:buFont typeface="Wingdings" panose="05000000000000000000" pitchFamily="2" charset="2"/>
              <a:buChar char="v"/>
            </a:pPr>
            <a:r>
              <a:rPr lang="en-NZ" sz="1600" u="sng" dirty="0" smtClean="0"/>
              <a:t>Step 6</a:t>
            </a:r>
            <a:r>
              <a:rPr lang="en-NZ" sz="1600" dirty="0" smtClean="0"/>
              <a:t>: </a:t>
            </a:r>
            <a:r>
              <a:rPr lang="en-NZ" sz="1600" b="1" dirty="0" smtClean="0"/>
              <a:t>Bite slowly into it </a:t>
            </a:r>
            <a:r>
              <a:rPr lang="en-NZ" sz="1600" dirty="0" smtClean="0"/>
              <a:t>and focus on the taste. Swirl the contents of the almond around in your mouth.</a:t>
            </a:r>
          </a:p>
          <a:p>
            <a:pPr marL="263525" indent="-263525">
              <a:buFont typeface="Wingdings" panose="05000000000000000000" pitchFamily="2" charset="2"/>
              <a:buChar char="v"/>
            </a:pPr>
            <a:r>
              <a:rPr lang="en-NZ" sz="1600" u="sng" dirty="0" smtClean="0"/>
              <a:t>Step 7</a:t>
            </a:r>
            <a:r>
              <a:rPr lang="en-NZ" sz="1600" dirty="0" smtClean="0"/>
              <a:t>: </a:t>
            </a:r>
            <a:r>
              <a:rPr lang="en-NZ" sz="1600" b="1" dirty="0" smtClean="0"/>
              <a:t>Swallow</a:t>
            </a:r>
            <a:r>
              <a:rPr lang="en-NZ" sz="1600" dirty="0" smtClean="0"/>
              <a:t> </a:t>
            </a:r>
            <a:r>
              <a:rPr lang="en-NZ" sz="1600" dirty="0"/>
              <a:t>the almond </a:t>
            </a:r>
            <a:r>
              <a:rPr lang="en-NZ" sz="1600" dirty="0" smtClean="0"/>
              <a:t>and </a:t>
            </a:r>
            <a:r>
              <a:rPr lang="en-NZ" sz="1600" b="1" dirty="0"/>
              <a:t>open your eyes</a:t>
            </a:r>
            <a:r>
              <a:rPr lang="en-NZ" sz="1600" dirty="0" smtClean="0"/>
              <a:t>.</a:t>
            </a:r>
            <a:endParaRPr lang="en-NZ" sz="1600" b="1" dirty="0"/>
          </a:p>
          <a:p>
            <a:r>
              <a:rPr lang="en-NZ" sz="1600" dirty="0" smtClean="0">
                <a:solidFill>
                  <a:srgbClr val="00B0F0"/>
                </a:solidFill>
              </a:rPr>
              <a:t>Was it easy to stay focused as you tapped your senses and became absorbed in the sensory experience</a:t>
            </a:r>
            <a:r>
              <a:rPr lang="en-NZ" sz="1600" dirty="0" smtClean="0"/>
              <a:t>?</a:t>
            </a:r>
          </a:p>
          <a:p>
            <a:r>
              <a:rPr lang="en-NZ" sz="1600" dirty="0">
                <a:solidFill>
                  <a:srgbClr val="00B0F0"/>
                </a:solidFill>
              </a:rPr>
              <a:t>What was it like to pay attention to each individual detail of the experience</a:t>
            </a:r>
            <a:r>
              <a:rPr lang="en-NZ" sz="1600" dirty="0" smtClean="0"/>
              <a:t>?</a:t>
            </a:r>
          </a:p>
          <a:p>
            <a:r>
              <a:rPr lang="en-NZ" sz="1600" dirty="0" smtClean="0">
                <a:solidFill>
                  <a:srgbClr val="00B0F0"/>
                </a:solidFill>
              </a:rPr>
              <a:t>Was this almond more enjoyable than the previous almond</a:t>
            </a:r>
            <a:r>
              <a:rPr lang="en-NZ" sz="1600" dirty="0" smtClean="0"/>
              <a:t>? </a:t>
            </a:r>
          </a:p>
        </p:txBody>
      </p:sp>
    </p:spTree>
    <p:extLst>
      <p:ext uri="{BB962C8B-B14F-4D97-AF65-F5344CB8AC3E}">
        <p14:creationId xmlns:p14="http://schemas.microsoft.com/office/powerpoint/2010/main" val="119951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bg1">
                    <a:lumMod val="50000"/>
                  </a:schemeClr>
                </a:solidFill>
              </a:rPr>
              <a:t>Peak-end theory</a:t>
            </a:r>
            <a:endParaRPr lang="en-NZ" dirty="0">
              <a:solidFill>
                <a:schemeClr val="bg1">
                  <a:lumMod val="50000"/>
                </a:schemeClr>
              </a:solidFill>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NZ" dirty="0" smtClean="0"/>
              <a:t>Peak-end </a:t>
            </a:r>
            <a:r>
              <a:rPr lang="en-NZ" dirty="0"/>
              <a:t>theory states that people’s judgments of their overall experience (like of this </a:t>
            </a:r>
            <a:r>
              <a:rPr lang="en-NZ" dirty="0" smtClean="0"/>
              <a:t>30 minute talk</a:t>
            </a:r>
            <a:r>
              <a:rPr lang="en-NZ" dirty="0"/>
              <a:t>) is greatly influenced by the peak of their experience, and how it ends. </a:t>
            </a:r>
            <a:endParaRPr lang="en-NZ" dirty="0" smtClean="0"/>
          </a:p>
          <a:p>
            <a:pPr>
              <a:buFont typeface="Wingdings" panose="05000000000000000000" pitchFamily="2" charset="2"/>
              <a:buChar char="v"/>
            </a:pPr>
            <a:r>
              <a:rPr lang="en-NZ" dirty="0" smtClean="0"/>
              <a:t>The research indicates that we judge our past experiences almost entirely on how they were </a:t>
            </a:r>
            <a:r>
              <a:rPr lang="en-NZ" b="1" dirty="0" smtClean="0"/>
              <a:t>at their peak </a:t>
            </a:r>
            <a:r>
              <a:rPr lang="en-NZ" dirty="0" smtClean="0"/>
              <a:t>and how they </a:t>
            </a:r>
            <a:r>
              <a:rPr lang="en-NZ" b="1" dirty="0" smtClean="0"/>
              <a:t>ended</a:t>
            </a:r>
            <a:r>
              <a:rPr lang="en-NZ" dirty="0" smtClean="0"/>
              <a:t>…</a:t>
            </a:r>
          </a:p>
          <a:p>
            <a:pPr>
              <a:buFont typeface="Wingdings" panose="05000000000000000000" pitchFamily="2" charset="2"/>
              <a:buChar char="v"/>
            </a:pPr>
            <a:r>
              <a:rPr lang="en-NZ" dirty="0" smtClean="0"/>
              <a:t>It has to do with our </a:t>
            </a:r>
            <a:r>
              <a:rPr lang="en-NZ" b="1" dirty="0" smtClean="0"/>
              <a:t>memory</a:t>
            </a:r>
            <a:r>
              <a:rPr lang="en-NZ" dirty="0" smtClean="0"/>
              <a:t> of </a:t>
            </a:r>
            <a:r>
              <a:rPr lang="en-NZ" b="1" dirty="0" smtClean="0"/>
              <a:t>experiences</a:t>
            </a:r>
          </a:p>
          <a:p>
            <a:pPr>
              <a:buFont typeface="Wingdings" panose="05000000000000000000" pitchFamily="2" charset="2"/>
              <a:buChar char="v"/>
            </a:pPr>
            <a:endParaRPr lang="en-NZ" dirty="0"/>
          </a:p>
          <a:p>
            <a:pPr>
              <a:buFont typeface="Wingdings" panose="05000000000000000000" pitchFamily="2" charset="2"/>
              <a:buChar char="v"/>
            </a:pPr>
            <a:endParaRPr lang="en-NZ" b="1" dirty="0" smtClean="0"/>
          </a:p>
        </p:txBody>
      </p:sp>
      <p:pic>
        <p:nvPicPr>
          <p:cNvPr id="4" name="Picture 2"/>
          <p:cNvPicPr>
            <a:picLocks noChangeAspect="1" noChangeArrowheads="1"/>
          </p:cNvPicPr>
          <p:nvPr/>
        </p:nvPicPr>
        <p:blipFill rotWithShape="1">
          <a:blip r:embed="rId2" cstate="print"/>
          <a:srcRect t="32517" r="26906" b="29282"/>
          <a:stretch/>
        </p:blipFill>
        <p:spPr bwMode="auto">
          <a:xfrm>
            <a:off x="4401899" y="4585063"/>
            <a:ext cx="4408999" cy="1633728"/>
          </a:xfrm>
          <a:prstGeom prst="rect">
            <a:avLst/>
          </a:prstGeom>
          <a:noFill/>
          <a:ln w="9525">
            <a:noFill/>
            <a:miter lim="800000"/>
            <a:headEnd/>
            <a:tailEnd/>
          </a:ln>
        </p:spPr>
      </p:pic>
    </p:spTree>
    <p:extLst>
      <p:ext uri="{BB962C8B-B14F-4D97-AF65-F5344CB8AC3E}">
        <p14:creationId xmlns:p14="http://schemas.microsoft.com/office/powerpoint/2010/main" val="2734845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bg1">
                    <a:lumMod val="50000"/>
                  </a:schemeClr>
                </a:solidFill>
              </a:rPr>
              <a:t>A wellbeing overview</a:t>
            </a:r>
            <a:endParaRPr lang="en-NZ" dirty="0">
              <a:solidFill>
                <a:schemeClr val="bg1">
                  <a:lumMod val="50000"/>
                </a:schemeClr>
              </a:solidFill>
            </a:endParaRPr>
          </a:p>
        </p:txBody>
      </p:sp>
      <p:sp>
        <p:nvSpPr>
          <p:cNvPr id="3" name="Content Placeholder 2"/>
          <p:cNvSpPr>
            <a:spLocks noGrp="1"/>
          </p:cNvSpPr>
          <p:nvPr>
            <p:ph idx="1"/>
          </p:nvPr>
        </p:nvSpPr>
        <p:spPr>
          <a:xfrm>
            <a:off x="1024128" y="2084832"/>
            <a:ext cx="10375392" cy="4023360"/>
          </a:xfrm>
        </p:spPr>
        <p:txBody>
          <a:bodyPr numCol="2">
            <a:noAutofit/>
          </a:bodyPr>
          <a:lstStyle/>
          <a:p>
            <a:pPr>
              <a:buFont typeface="Wingdings" panose="05000000000000000000" pitchFamily="2" charset="2"/>
              <a:buChar char="v"/>
            </a:pPr>
            <a:r>
              <a:rPr lang="en-NZ" sz="1600" dirty="0" smtClean="0"/>
              <a:t>Invest time and effort in </a:t>
            </a:r>
            <a:r>
              <a:rPr lang="en-NZ" sz="1600" u="sng" dirty="0" smtClean="0"/>
              <a:t>family</a:t>
            </a:r>
            <a:r>
              <a:rPr lang="en-NZ" sz="1600" dirty="0" smtClean="0"/>
              <a:t> connections</a:t>
            </a:r>
          </a:p>
          <a:p>
            <a:pPr>
              <a:buFont typeface="Wingdings" panose="05000000000000000000" pitchFamily="2" charset="2"/>
              <a:buChar char="v"/>
            </a:pPr>
            <a:r>
              <a:rPr lang="en-NZ" sz="1600" dirty="0" smtClean="0"/>
              <a:t>We are social creatures so be enmeshed in a community of </a:t>
            </a:r>
            <a:r>
              <a:rPr lang="en-NZ" sz="1600" u="sng" dirty="0" smtClean="0"/>
              <a:t>friends</a:t>
            </a:r>
            <a:r>
              <a:rPr lang="en-NZ" sz="1600" dirty="0" smtClean="0"/>
              <a:t> - </a:t>
            </a:r>
            <a:r>
              <a:rPr lang="en-NZ" sz="1600" dirty="0"/>
              <a:t>deep and meaningful relationships </a:t>
            </a:r>
            <a:endParaRPr lang="en-NZ" sz="1600" u="sng" dirty="0" smtClean="0"/>
          </a:p>
          <a:p>
            <a:pPr>
              <a:buFont typeface="Wingdings" panose="05000000000000000000" pitchFamily="2" charset="2"/>
              <a:buChar char="v"/>
            </a:pPr>
            <a:r>
              <a:rPr lang="en-NZ" sz="1600" dirty="0" smtClean="0"/>
              <a:t>Know your </a:t>
            </a:r>
            <a:r>
              <a:rPr lang="en-NZ" sz="1600" u="sng" dirty="0" smtClean="0"/>
              <a:t>personal values </a:t>
            </a:r>
            <a:r>
              <a:rPr lang="en-NZ" sz="1600" dirty="0" smtClean="0"/>
              <a:t>and live by them. Similarly, know your purpose and what derives meaning for you </a:t>
            </a:r>
          </a:p>
          <a:p>
            <a:pPr>
              <a:buFont typeface="Wingdings" panose="05000000000000000000" pitchFamily="2" charset="2"/>
              <a:buChar char="v"/>
            </a:pPr>
            <a:r>
              <a:rPr lang="en-NZ" sz="1600" dirty="0" smtClean="0"/>
              <a:t>Know you personal </a:t>
            </a:r>
            <a:r>
              <a:rPr lang="en-NZ" sz="1600" u="sng" dirty="0" smtClean="0"/>
              <a:t>strengths</a:t>
            </a:r>
            <a:r>
              <a:rPr lang="en-NZ" sz="1600" dirty="0" smtClean="0"/>
              <a:t> and find ways to exercise them every day</a:t>
            </a:r>
          </a:p>
          <a:p>
            <a:pPr>
              <a:buFont typeface="Wingdings" panose="05000000000000000000" pitchFamily="2" charset="2"/>
              <a:buChar char="v"/>
            </a:pPr>
            <a:r>
              <a:rPr lang="en-NZ" sz="1600" dirty="0" smtClean="0"/>
              <a:t>Develop and </a:t>
            </a:r>
            <a:r>
              <a:rPr lang="en-NZ" sz="1600" u="sng" dirty="0" smtClean="0"/>
              <a:t>optimistic</a:t>
            </a:r>
            <a:r>
              <a:rPr lang="en-NZ" sz="1600" dirty="0" smtClean="0"/>
              <a:t> thinking style</a:t>
            </a:r>
          </a:p>
          <a:p>
            <a:pPr>
              <a:buFont typeface="Wingdings" panose="05000000000000000000" pitchFamily="2" charset="2"/>
              <a:buChar char="v"/>
            </a:pPr>
            <a:r>
              <a:rPr lang="en-NZ" sz="1600" dirty="0" smtClean="0"/>
              <a:t>Invest your money in </a:t>
            </a:r>
            <a:r>
              <a:rPr lang="en-NZ" sz="1600" u="sng" dirty="0" smtClean="0"/>
              <a:t>experiences</a:t>
            </a:r>
            <a:r>
              <a:rPr lang="en-NZ" sz="1600" dirty="0" smtClean="0"/>
              <a:t> rather than things</a:t>
            </a:r>
          </a:p>
          <a:p>
            <a:pPr>
              <a:buFont typeface="Wingdings" panose="05000000000000000000" pitchFamily="2" charset="2"/>
              <a:buChar char="v"/>
            </a:pPr>
            <a:r>
              <a:rPr lang="en-NZ" sz="1600" dirty="0" smtClean="0"/>
              <a:t>Be in </a:t>
            </a:r>
            <a:r>
              <a:rPr lang="en-NZ" sz="1600" u="sng" dirty="0" smtClean="0"/>
              <a:t>work</a:t>
            </a:r>
            <a:r>
              <a:rPr lang="en-NZ" sz="1600" dirty="0" smtClean="0"/>
              <a:t>, and work that you enjoy</a:t>
            </a:r>
          </a:p>
          <a:p>
            <a:pPr>
              <a:buFont typeface="Wingdings" panose="05000000000000000000" pitchFamily="2" charset="2"/>
              <a:buChar char="v"/>
            </a:pPr>
            <a:r>
              <a:rPr lang="en-NZ" sz="1600" dirty="0" smtClean="0"/>
              <a:t>Be </a:t>
            </a:r>
            <a:r>
              <a:rPr lang="en-NZ" sz="1600" u="sng" dirty="0" smtClean="0"/>
              <a:t>grateful</a:t>
            </a:r>
          </a:p>
          <a:p>
            <a:pPr>
              <a:buFont typeface="Wingdings" panose="05000000000000000000" pitchFamily="2" charset="2"/>
              <a:buChar char="v"/>
            </a:pPr>
            <a:endParaRPr lang="en-NZ" sz="1600" u="sng" dirty="0" smtClean="0"/>
          </a:p>
          <a:p>
            <a:pPr marL="0" indent="0">
              <a:buNone/>
            </a:pPr>
            <a:endParaRPr lang="en-NZ" sz="1600" u="sng" dirty="0" smtClean="0"/>
          </a:p>
          <a:p>
            <a:pPr>
              <a:buFont typeface="Wingdings" panose="05000000000000000000" pitchFamily="2" charset="2"/>
              <a:buChar char="v"/>
            </a:pPr>
            <a:r>
              <a:rPr lang="en-NZ" sz="1600" u="sng" dirty="0" smtClean="0"/>
              <a:t>Savour</a:t>
            </a:r>
            <a:r>
              <a:rPr lang="en-NZ" sz="1600" dirty="0" smtClean="0"/>
              <a:t> the now regularly – rather than the past or future</a:t>
            </a:r>
          </a:p>
          <a:p>
            <a:pPr>
              <a:buFont typeface="Wingdings" panose="05000000000000000000" pitchFamily="2" charset="2"/>
              <a:buChar char="v"/>
            </a:pPr>
            <a:r>
              <a:rPr lang="en-NZ" sz="1600" u="sng" dirty="0" smtClean="0"/>
              <a:t>Slow down </a:t>
            </a:r>
            <a:r>
              <a:rPr lang="en-NZ" sz="1600" dirty="0" smtClean="0"/>
              <a:t>– perhaps meditate?</a:t>
            </a:r>
          </a:p>
          <a:p>
            <a:pPr>
              <a:buFont typeface="Wingdings" panose="05000000000000000000" pitchFamily="2" charset="2"/>
              <a:buChar char="v"/>
            </a:pPr>
            <a:r>
              <a:rPr lang="en-NZ" sz="1600" dirty="0" smtClean="0"/>
              <a:t>Be </a:t>
            </a:r>
            <a:r>
              <a:rPr lang="en-NZ" sz="1600" u="sng" dirty="0" smtClean="0"/>
              <a:t>curious </a:t>
            </a:r>
          </a:p>
          <a:p>
            <a:pPr>
              <a:buFont typeface="Wingdings" panose="05000000000000000000" pitchFamily="2" charset="2"/>
              <a:buChar char="v"/>
            </a:pPr>
            <a:r>
              <a:rPr lang="en-NZ" sz="1600" dirty="0" smtClean="0"/>
              <a:t>Look after your </a:t>
            </a:r>
            <a:r>
              <a:rPr lang="en-NZ" sz="1600" u="sng" dirty="0" smtClean="0"/>
              <a:t>health</a:t>
            </a:r>
            <a:r>
              <a:rPr lang="en-NZ" sz="1600" dirty="0" smtClean="0"/>
              <a:t> (the below 5 can make approximately 14 years difference to your life expectancy - the quality of both your current life and those extra 14 years)</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Eat real food – not too much, and mostly plants</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Exercise regularly – and different types: aerobic, resistance, flexibility, balance</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Drink alcohol in moderation</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Don’t smoke</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Get enough quality sleep</a:t>
            </a:r>
          </a:p>
          <a:p>
            <a:pPr>
              <a:buFont typeface="Wingdings" panose="05000000000000000000" pitchFamily="2" charset="2"/>
              <a:buChar char="v"/>
            </a:pPr>
            <a:endParaRPr lang="en-NZ" sz="800" dirty="0" smtClean="0"/>
          </a:p>
          <a:p>
            <a:pPr>
              <a:buFont typeface="Wingdings" panose="05000000000000000000" pitchFamily="2" charset="2"/>
              <a:buChar char="v"/>
            </a:pPr>
            <a:endParaRPr lang="en-NZ" sz="800" dirty="0" smtClean="0"/>
          </a:p>
          <a:p>
            <a:pPr>
              <a:buFont typeface="Wingdings" panose="05000000000000000000" pitchFamily="2" charset="2"/>
              <a:buChar char="v"/>
            </a:pPr>
            <a:endParaRPr lang="en-NZ" sz="800" dirty="0"/>
          </a:p>
        </p:txBody>
      </p:sp>
      <p:sp>
        <p:nvSpPr>
          <p:cNvPr id="5" name="Content Placeholder 2"/>
          <p:cNvSpPr txBox="1">
            <a:spLocks/>
          </p:cNvSpPr>
          <p:nvPr/>
        </p:nvSpPr>
        <p:spPr>
          <a:xfrm>
            <a:off x="1724297" y="6108192"/>
            <a:ext cx="8142514" cy="35356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None/>
            </a:pPr>
            <a:r>
              <a:rPr lang="en-NZ" sz="1600" dirty="0" smtClean="0">
                <a:solidFill>
                  <a:srgbClr val="FF0000"/>
                </a:solidFill>
              </a:rPr>
              <a:t>Caveat</a:t>
            </a:r>
            <a:r>
              <a:rPr lang="en-NZ" sz="1600" dirty="0" smtClean="0"/>
              <a:t>: Genetics and upbringing also make a slight bit of difference, but since you can’t do too much about those, don’t worry about them…</a:t>
            </a:r>
          </a:p>
          <a:p>
            <a:pPr algn="ctr">
              <a:buFont typeface="Wingdings" panose="05000000000000000000" pitchFamily="2" charset="2"/>
              <a:buChar char="v"/>
            </a:pPr>
            <a:endParaRPr lang="en-NZ" sz="1600" dirty="0"/>
          </a:p>
        </p:txBody>
      </p:sp>
    </p:spTree>
    <p:extLst>
      <p:ext uri="{BB962C8B-B14F-4D97-AF65-F5344CB8AC3E}">
        <p14:creationId xmlns:p14="http://schemas.microsoft.com/office/powerpoint/2010/main" val="4071929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3139321"/>
          </a:xfrm>
          <a:prstGeom prst="rect">
            <a:avLst/>
          </a:prstGeom>
          <a:solidFill>
            <a:schemeClr val="bg1"/>
          </a:solidFill>
        </p:spPr>
        <p:txBody>
          <a:bodyPr wrap="square" rtlCol="0">
            <a:spAutoFit/>
          </a:bodyPr>
          <a:lstStyle/>
          <a:p>
            <a:pPr algn="ctr"/>
            <a:endParaRPr lang="en-NZ" dirty="0" smtClean="0"/>
          </a:p>
          <a:p>
            <a:pPr algn="ctr"/>
            <a:endParaRPr lang="en-NZ" dirty="0" smtClean="0"/>
          </a:p>
          <a:p>
            <a:pPr algn="ctr"/>
            <a:endParaRPr lang="en-NZ" dirty="0" smtClean="0"/>
          </a:p>
          <a:p>
            <a:pPr indent="4127500" algn="ctr"/>
            <a:r>
              <a:rPr lang="en-NZ" dirty="0" smtClean="0">
                <a:solidFill>
                  <a:srgbClr val="FF0000"/>
                </a:solidFill>
              </a:rPr>
              <a:t>Dr Aaron Jarden</a:t>
            </a:r>
          </a:p>
          <a:p>
            <a:pPr indent="4127500" algn="ctr"/>
            <a:endParaRPr lang="en-NZ" dirty="0" smtClean="0"/>
          </a:p>
          <a:p>
            <a:pPr indent="4127500" algn="ctr"/>
            <a:r>
              <a:rPr lang="en-NZ" dirty="0" smtClean="0">
                <a:hlinkClick r:id="rId2"/>
              </a:rPr>
              <a:t>aaron@jarden.co.nz</a:t>
            </a:r>
            <a:endParaRPr lang="en-NZ" dirty="0" smtClean="0"/>
          </a:p>
          <a:p>
            <a:pPr indent="4127500" algn="ctr"/>
            <a:endParaRPr lang="en-NZ" dirty="0"/>
          </a:p>
          <a:p>
            <a:pPr indent="4127500" algn="ctr"/>
            <a:r>
              <a:rPr lang="en-NZ" dirty="0" smtClean="0">
                <a:hlinkClick r:id="rId3"/>
              </a:rPr>
              <a:t>www.aaronjarden.com</a:t>
            </a:r>
            <a:r>
              <a:rPr lang="en-NZ" dirty="0" smtClean="0"/>
              <a:t> </a:t>
            </a:r>
            <a:endParaRPr lang="en-NZ" dirty="0"/>
          </a:p>
          <a:p>
            <a:pPr algn="ctr"/>
            <a:endParaRPr lang="en-NZ" dirty="0" smtClean="0"/>
          </a:p>
          <a:p>
            <a:pPr algn="ctr"/>
            <a:endParaRPr lang="en-NZ" dirty="0" smtClean="0"/>
          </a:p>
          <a:p>
            <a:endParaRPr lang="en-NZ" dirty="0"/>
          </a:p>
        </p:txBody>
      </p:sp>
      <p:sp>
        <p:nvSpPr>
          <p:cNvPr id="2" name="TextBox 1"/>
          <p:cNvSpPr txBox="1"/>
          <p:nvPr/>
        </p:nvSpPr>
        <p:spPr>
          <a:xfrm>
            <a:off x="8046720" y="5077097"/>
            <a:ext cx="722811" cy="1227909"/>
          </a:xfrm>
          <a:prstGeom prst="rect">
            <a:avLst/>
          </a:prstGeom>
          <a:solidFill>
            <a:schemeClr val="bg1"/>
          </a:solidFill>
        </p:spPr>
        <p:txBody>
          <a:bodyPr wrap="square" rtlCol="0">
            <a:spAutoFit/>
          </a:bodyPr>
          <a:lstStyle/>
          <a:p>
            <a:endParaRPr lang="en-NZ"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175" y="903046"/>
            <a:ext cx="1333227" cy="1333227"/>
          </a:xfrm>
          <a:prstGeom prst="rect">
            <a:avLst/>
          </a:prstGeom>
        </p:spPr>
      </p:pic>
    </p:spTree>
    <p:extLst>
      <p:ext uri="{BB962C8B-B14F-4D97-AF65-F5344CB8AC3E}">
        <p14:creationId xmlns:p14="http://schemas.microsoft.com/office/powerpoint/2010/main" val="4267571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bg1">
                    <a:lumMod val="50000"/>
                  </a:schemeClr>
                </a:solidFill>
              </a:rPr>
              <a:t>New Zealand Association of Positive Psychology</a:t>
            </a:r>
            <a:r>
              <a:rPr lang="cs-CZ" dirty="0"/>
              <a:t/>
            </a:r>
            <a:br>
              <a:rPr lang="cs-CZ" dirty="0"/>
            </a:br>
            <a:endParaRPr lang="en-NZ" dirty="0"/>
          </a:p>
        </p:txBody>
      </p:sp>
      <p:sp>
        <p:nvSpPr>
          <p:cNvPr id="5" name="Content Placeholder 2"/>
          <p:cNvSpPr txBox="1">
            <a:spLocks/>
          </p:cNvSpPr>
          <p:nvPr/>
        </p:nvSpPr>
        <p:spPr>
          <a:xfrm>
            <a:off x="1024128" y="2084832"/>
            <a:ext cx="10209929"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NZ" dirty="0" smtClean="0"/>
              <a:t> </a:t>
            </a:r>
            <a:r>
              <a:rPr lang="en-NZ" dirty="0"/>
              <a:t>http://www.positivepsychology.org.nz/</a:t>
            </a:r>
            <a:r>
              <a:rPr lang="en-NZ" dirty="0" smtClean="0"/>
              <a:t> </a:t>
            </a:r>
            <a:r>
              <a:rPr lang="en-NZ" dirty="0" smtClean="0"/>
              <a:t> </a:t>
            </a:r>
            <a:endParaRPr lang="en-NZ" dirty="0" smtClean="0"/>
          </a:p>
          <a:p>
            <a:pPr marL="0" indent="0">
              <a:buNone/>
            </a:pPr>
            <a:endParaRPr lang="en-NZ" dirty="0" smtClean="0"/>
          </a:p>
          <a:p>
            <a:endParaRPr lang="en-NZ" dirty="0"/>
          </a:p>
        </p:txBody>
      </p:sp>
      <p:pic>
        <p:nvPicPr>
          <p:cNvPr id="7" name="Picture 6"/>
          <p:cNvPicPr/>
          <p:nvPr/>
        </p:nvPicPr>
        <p:blipFill rotWithShape="1">
          <a:blip r:embed="rId2"/>
          <a:srcRect l="22435" t="7681" r="22723" b="6047"/>
          <a:stretch/>
        </p:blipFill>
        <p:spPr bwMode="auto">
          <a:xfrm>
            <a:off x="1024127" y="2978875"/>
            <a:ext cx="3661083" cy="3221627"/>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22768" t="8568" r="23222" b="7820"/>
          <a:stretch/>
        </p:blipFill>
        <p:spPr bwMode="auto">
          <a:xfrm>
            <a:off x="5053284" y="2949892"/>
            <a:ext cx="3550785" cy="32506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027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C000"/>
                </a:solidFill>
              </a:rPr>
              <a:t>Positive introductions</a:t>
            </a:r>
            <a:endParaRPr lang="en-NZ" dirty="0">
              <a:solidFill>
                <a:srgbClr val="FFC000"/>
              </a:solidFill>
            </a:endParaRP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NZ" dirty="0" smtClean="0"/>
              <a:t> </a:t>
            </a:r>
            <a:r>
              <a:rPr lang="en-NZ" u="sng" dirty="0" smtClean="0"/>
              <a:t>Step </a:t>
            </a:r>
            <a:r>
              <a:rPr lang="en-NZ" u="sng" dirty="0"/>
              <a:t>1</a:t>
            </a:r>
            <a:r>
              <a:rPr lang="en-NZ" dirty="0"/>
              <a:t>: </a:t>
            </a:r>
            <a:r>
              <a:rPr lang="en-US" dirty="0" smtClean="0"/>
              <a:t>Pair up.</a:t>
            </a:r>
          </a:p>
          <a:p>
            <a:pPr>
              <a:buFont typeface="Courier New" panose="02070309020205020404" pitchFamily="49" charset="0"/>
              <a:buChar char="o"/>
            </a:pPr>
            <a:r>
              <a:rPr lang="en-NZ" dirty="0" smtClean="0"/>
              <a:t> </a:t>
            </a:r>
            <a:r>
              <a:rPr lang="en-NZ" u="sng" dirty="0" smtClean="0"/>
              <a:t>Step </a:t>
            </a:r>
            <a:r>
              <a:rPr lang="en-NZ" u="sng" dirty="0" smtClean="0"/>
              <a:t>2</a:t>
            </a:r>
            <a:r>
              <a:rPr lang="en-NZ" dirty="0" smtClean="0"/>
              <a:t>: </a:t>
            </a:r>
            <a:r>
              <a:rPr lang="en-US" dirty="0" smtClean="0"/>
              <a:t>In 2 minutes (1 minute each), tell </a:t>
            </a:r>
            <a:r>
              <a:rPr lang="en-US" dirty="0"/>
              <a:t>a story – a thoughtful narrative with a beginning, middle and end – that illustrates </a:t>
            </a:r>
            <a:r>
              <a:rPr lang="en-US" b="1" dirty="0" smtClean="0"/>
              <a:t>when you are at your </a:t>
            </a:r>
            <a:r>
              <a:rPr lang="en-US" b="1" dirty="0" smtClean="0"/>
              <a:t>best</a:t>
            </a:r>
            <a:r>
              <a:rPr lang="en-US" dirty="0" smtClean="0"/>
              <a:t>.</a:t>
            </a:r>
            <a:endParaRPr lang="en-US" dirty="0" smtClean="0"/>
          </a:p>
          <a:p>
            <a:pPr>
              <a:buFont typeface="Courier New" panose="02070309020205020404" pitchFamily="49" charset="0"/>
              <a:buChar char="o"/>
            </a:pPr>
            <a:r>
              <a:rPr lang="en-US" dirty="0" smtClean="0"/>
              <a:t> </a:t>
            </a:r>
            <a:r>
              <a:rPr lang="en-US" u="sng" dirty="0" smtClean="0"/>
              <a:t>Note</a:t>
            </a:r>
            <a:r>
              <a:rPr lang="en-US" dirty="0" smtClean="0"/>
              <a:t>: Swap when you hear the bell the first time after 1 minute, </a:t>
            </a:r>
            <a:r>
              <a:rPr lang="en-US" dirty="0" smtClean="0"/>
              <a:t>and then stop </a:t>
            </a:r>
            <a:r>
              <a:rPr lang="en-US" dirty="0" smtClean="0"/>
              <a:t>completely when you hear the bell the second time after 2 minutes. </a:t>
            </a:r>
          </a:p>
          <a:p>
            <a:pPr>
              <a:buFont typeface="Wingdings" panose="05000000000000000000" pitchFamily="2" charset="2"/>
              <a:buChar char="v"/>
            </a:pPr>
            <a:endParaRPr lang="en-US" dirty="0"/>
          </a:p>
          <a:p>
            <a:pPr marL="0" indent="0" algn="ctr">
              <a:buNone/>
            </a:pPr>
            <a:r>
              <a:rPr lang="en-US" dirty="0" smtClean="0">
                <a:solidFill>
                  <a:srgbClr val="FF0000"/>
                </a:solidFill>
              </a:rPr>
              <a:t>Key point</a:t>
            </a:r>
            <a:r>
              <a:rPr lang="en-US" dirty="0" smtClean="0"/>
              <a:t>: Wield your strengths – they are paths to engagement and enjoyment.</a:t>
            </a:r>
            <a:endParaRPr lang="en-NZ" dirty="0"/>
          </a:p>
        </p:txBody>
      </p:sp>
    </p:spTree>
    <p:extLst>
      <p:ext uri="{BB962C8B-B14F-4D97-AF65-F5344CB8AC3E}">
        <p14:creationId xmlns:p14="http://schemas.microsoft.com/office/powerpoint/2010/main" val="311631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solidFill>
                  <a:schemeClr val="bg1">
                    <a:lumMod val="50000"/>
                  </a:schemeClr>
                </a:solidFill>
              </a:rPr>
              <a:t>What </a:t>
            </a:r>
            <a:r>
              <a:rPr lang="cs-CZ" dirty="0">
                <a:solidFill>
                  <a:schemeClr val="bg1">
                    <a:lumMod val="50000"/>
                  </a:schemeClr>
                </a:solidFill>
              </a:rPr>
              <a:t>is positive psychology?</a:t>
            </a:r>
            <a:r>
              <a:rPr lang="cs-CZ" dirty="0"/>
              <a:t/>
            </a:r>
            <a:br>
              <a:rPr lang="cs-CZ" dirty="0"/>
            </a:br>
            <a:endParaRPr lang="en-NZ" dirty="0"/>
          </a:p>
        </p:txBody>
      </p:sp>
      <p:sp>
        <p:nvSpPr>
          <p:cNvPr id="5" name="Content Placeholder 2"/>
          <p:cNvSpPr txBox="1">
            <a:spLocks/>
          </p:cNvSpPr>
          <p:nvPr/>
        </p:nvSpPr>
        <p:spPr>
          <a:xfrm>
            <a:off x="1024128" y="2084832"/>
            <a:ext cx="10209929"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buNone/>
            </a:pPr>
            <a:r>
              <a:rPr lang="en-NZ" dirty="0" smtClean="0"/>
              <a:t>"</a:t>
            </a:r>
            <a:r>
              <a:rPr lang="en-NZ" dirty="0"/>
              <a:t>There are two complementary strategies for improving the human condition. One is to relieve what is negative in life; the other is to strengthen what is positive. Mainstream psychology focuses largely on the first strategy; Positive Psychology emphasizes the second" - Martin </a:t>
            </a:r>
            <a:r>
              <a:rPr lang="en-NZ" dirty="0" smtClean="0"/>
              <a:t>Seligman</a:t>
            </a:r>
          </a:p>
          <a:p>
            <a:pPr marL="0" indent="0">
              <a:buNone/>
            </a:pPr>
            <a:endParaRPr lang="en-NZ" dirty="0"/>
          </a:p>
          <a:p>
            <a:pPr marL="0" indent="0" algn="just">
              <a:buNone/>
            </a:pPr>
            <a:r>
              <a:rPr lang="en-NZ" dirty="0"/>
              <a:t>"Positive psychology is the scientific study of what enables individuals and communities to thrive" - International Positive Psychology Association.</a:t>
            </a:r>
            <a:endParaRPr lang="en-NZ" dirty="0"/>
          </a:p>
        </p:txBody>
      </p:sp>
    </p:spTree>
    <p:extLst>
      <p:ext uri="{BB962C8B-B14F-4D97-AF65-F5344CB8AC3E}">
        <p14:creationId xmlns:p14="http://schemas.microsoft.com/office/powerpoint/2010/main" val="243345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solidFill>
                  <a:schemeClr val="bg1">
                    <a:lumMod val="50000"/>
                  </a:schemeClr>
                </a:solidFill>
              </a:rPr>
              <a:t>What </a:t>
            </a:r>
            <a:r>
              <a:rPr lang="cs-CZ" dirty="0">
                <a:solidFill>
                  <a:schemeClr val="bg1">
                    <a:lumMod val="50000"/>
                  </a:schemeClr>
                </a:solidFill>
              </a:rPr>
              <a:t>is positive psychology?</a:t>
            </a:r>
            <a:r>
              <a:rPr lang="cs-CZ" dirty="0"/>
              <a:t/>
            </a:r>
            <a:br>
              <a:rPr lang="cs-CZ" dirty="0"/>
            </a:br>
            <a:endParaRPr lang="en-NZ" dirty="0"/>
          </a:p>
        </p:txBody>
      </p:sp>
      <p:sp>
        <p:nvSpPr>
          <p:cNvPr id="5" name="Content Placeholder 2"/>
          <p:cNvSpPr txBox="1">
            <a:spLocks/>
          </p:cNvSpPr>
          <p:nvPr/>
        </p:nvSpPr>
        <p:spPr>
          <a:xfrm>
            <a:off x="1024128" y="2084832"/>
            <a:ext cx="10209929"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buFont typeface="Courier New" panose="02070309020205020404" pitchFamily="49" charset="0"/>
              <a:buChar char="o"/>
            </a:pPr>
            <a:r>
              <a:rPr lang="en-NZ" dirty="0" smtClean="0"/>
              <a:t> 4 min video animation </a:t>
            </a:r>
            <a:endParaRPr lang="en-NZ" dirty="0"/>
          </a:p>
        </p:txBody>
      </p:sp>
    </p:spTree>
    <p:extLst>
      <p:ext uri="{BB962C8B-B14F-4D97-AF65-F5344CB8AC3E}">
        <p14:creationId xmlns:p14="http://schemas.microsoft.com/office/powerpoint/2010/main" val="3321959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solidFill>
                  <a:schemeClr val="bg1">
                    <a:lumMod val="50000"/>
                  </a:schemeClr>
                </a:solidFill>
              </a:rPr>
              <a:t>What </a:t>
            </a:r>
            <a:r>
              <a:rPr lang="cs-CZ" dirty="0">
                <a:solidFill>
                  <a:schemeClr val="bg1">
                    <a:lumMod val="50000"/>
                  </a:schemeClr>
                </a:solidFill>
              </a:rPr>
              <a:t>is positive psychology?</a:t>
            </a:r>
            <a:r>
              <a:rPr lang="cs-CZ" dirty="0"/>
              <a:t/>
            </a:r>
            <a:br>
              <a:rPr lang="cs-CZ" dirty="0"/>
            </a:br>
            <a:endParaRPr lang="en-NZ" dirty="0"/>
          </a:p>
        </p:txBody>
      </p:sp>
      <p:sp>
        <p:nvSpPr>
          <p:cNvPr id="5" name="Content Placeholder 2"/>
          <p:cNvSpPr txBox="1">
            <a:spLocks/>
          </p:cNvSpPr>
          <p:nvPr/>
        </p:nvSpPr>
        <p:spPr>
          <a:xfrm>
            <a:off x="1024128" y="2084832"/>
            <a:ext cx="10209929" cy="4023360"/>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Courier New" panose="02070309020205020404" pitchFamily="49" charset="0"/>
              <a:buChar char="o"/>
            </a:pPr>
            <a:r>
              <a:rPr lang="en-NZ" dirty="0" smtClean="0"/>
              <a:t> Previous focus on pathology; disease model  (what’s going wrong) – World Wars and trauma, and yet some great progress in treatment!</a:t>
            </a:r>
          </a:p>
          <a:p>
            <a:pPr>
              <a:buFont typeface="Courier New" panose="02070309020205020404" pitchFamily="49" charset="0"/>
              <a:buChar char="o"/>
            </a:pPr>
            <a:r>
              <a:rPr lang="en-NZ" dirty="0" smtClean="0"/>
              <a:t> PP aims to improve quality of life (what’s going right) – for individuals and </a:t>
            </a:r>
            <a:r>
              <a:rPr lang="en-NZ" u="sng" dirty="0" smtClean="0"/>
              <a:t>various groups </a:t>
            </a:r>
            <a:r>
              <a:rPr lang="en-NZ" dirty="0" smtClean="0"/>
              <a:t>to flourish…</a:t>
            </a:r>
          </a:p>
          <a:p>
            <a:pPr>
              <a:buFont typeface="Courier New" panose="02070309020205020404" pitchFamily="49" charset="0"/>
              <a:buChar char="o"/>
            </a:pPr>
            <a:r>
              <a:rPr lang="en-NZ" dirty="0" smtClean="0"/>
              <a:t> A </a:t>
            </a:r>
            <a:r>
              <a:rPr lang="en-NZ" u="sng" dirty="0" smtClean="0"/>
              <a:t>science</a:t>
            </a:r>
            <a:r>
              <a:rPr lang="en-NZ" dirty="0" smtClean="0"/>
              <a:t> of positive psychology – it’s not self help, or life coaching… Humanistic psychology did not have much of an empirical base…. PP is providing an empirically sound vision of the good life (what makes life worth living)… </a:t>
            </a:r>
          </a:p>
          <a:p>
            <a:pPr>
              <a:buFont typeface="Courier New" panose="02070309020205020404" pitchFamily="49" charset="0"/>
              <a:buChar char="o"/>
            </a:pPr>
            <a:r>
              <a:rPr lang="en-NZ" dirty="0"/>
              <a:t> </a:t>
            </a:r>
            <a:r>
              <a:rPr lang="en-NZ" dirty="0" smtClean="0"/>
              <a:t>Positive psychology interventions (PPI’s) work – roughly about </a:t>
            </a:r>
            <a:r>
              <a:rPr lang="en-NZ" i="1" dirty="0" smtClean="0"/>
              <a:t>d</a:t>
            </a:r>
            <a:r>
              <a:rPr lang="en-NZ" dirty="0" smtClean="0"/>
              <a:t> = .3 effect size (increasing good &amp; reducing bad):</a:t>
            </a:r>
          </a:p>
          <a:p>
            <a:pPr lvl="1">
              <a:buFont typeface="Courier New" panose="02070309020205020404" pitchFamily="49" charset="0"/>
              <a:buChar char="o"/>
            </a:pPr>
            <a:r>
              <a:rPr lang="en-GB" dirty="0" smtClean="0"/>
              <a:t>Sin</a:t>
            </a:r>
            <a:r>
              <a:rPr lang="en-GB" dirty="0"/>
              <a:t>, N. L., &amp; Lyubomirsky, S. (2009). Enhancing well-being and alleviating depressive symptoms with positive psychology interventions: a practice-friendly meta-analysis [Meta-Analysis]. </a:t>
            </a:r>
            <a:r>
              <a:rPr lang="en-GB" i="1" dirty="0"/>
              <a:t>Journal of clinical psychology, 65</a:t>
            </a:r>
            <a:r>
              <a:rPr lang="en-GB" dirty="0"/>
              <a:t>(5), 467-487. </a:t>
            </a:r>
            <a:r>
              <a:rPr lang="en-GB" dirty="0" smtClean="0"/>
              <a:t>doi:10.1002/jclp.20593</a:t>
            </a:r>
          </a:p>
          <a:p>
            <a:pPr lvl="1">
              <a:buFont typeface="Courier New" panose="02070309020205020404" pitchFamily="49" charset="0"/>
              <a:buChar char="o"/>
            </a:pPr>
            <a:r>
              <a:rPr lang="en-GB" dirty="0" err="1"/>
              <a:t>Bolier</a:t>
            </a:r>
            <a:r>
              <a:rPr lang="en-GB" dirty="0"/>
              <a:t>, L., </a:t>
            </a:r>
            <a:r>
              <a:rPr lang="en-GB" dirty="0" err="1"/>
              <a:t>Haverman</a:t>
            </a:r>
            <a:r>
              <a:rPr lang="en-GB" dirty="0"/>
              <a:t>, M., </a:t>
            </a:r>
            <a:r>
              <a:rPr lang="en-GB" dirty="0" err="1"/>
              <a:t>Westerhof</a:t>
            </a:r>
            <a:r>
              <a:rPr lang="en-GB" dirty="0"/>
              <a:t>, G. J., Riper, H., </a:t>
            </a:r>
            <a:r>
              <a:rPr lang="en-GB" dirty="0" err="1"/>
              <a:t>Smit</a:t>
            </a:r>
            <a:r>
              <a:rPr lang="en-GB" dirty="0"/>
              <a:t>, F., &amp; </a:t>
            </a:r>
            <a:r>
              <a:rPr lang="en-GB" dirty="0" err="1"/>
              <a:t>Bohlmeijer</a:t>
            </a:r>
            <a:r>
              <a:rPr lang="en-GB" dirty="0"/>
              <a:t>, E. T. (2013). Positive psychology interventions: a meta-analysis of randomized controlled studies. </a:t>
            </a:r>
            <a:r>
              <a:rPr lang="en-GB" i="1" dirty="0"/>
              <a:t>BMC Public Health, 13</a:t>
            </a:r>
            <a:r>
              <a:rPr lang="en-GB" dirty="0"/>
              <a:t>(1), 119</a:t>
            </a:r>
            <a:r>
              <a:rPr lang="en-GB" dirty="0" smtClean="0"/>
              <a:t>.</a:t>
            </a:r>
            <a:r>
              <a:rPr lang="en-NZ" dirty="0" smtClean="0"/>
              <a:t> </a:t>
            </a:r>
          </a:p>
          <a:p>
            <a:endParaRPr lang="en-NZ" dirty="0"/>
          </a:p>
        </p:txBody>
      </p:sp>
    </p:spTree>
    <p:extLst>
      <p:ext uri="{BB962C8B-B14F-4D97-AF65-F5344CB8AC3E}">
        <p14:creationId xmlns:p14="http://schemas.microsoft.com/office/powerpoint/2010/main" val="519768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solidFill>
                  <a:schemeClr val="bg1">
                    <a:lumMod val="50000"/>
                  </a:schemeClr>
                </a:solidFill>
              </a:rPr>
              <a:t>What </a:t>
            </a:r>
            <a:r>
              <a:rPr lang="cs-CZ" dirty="0">
                <a:solidFill>
                  <a:schemeClr val="bg1">
                    <a:lumMod val="50000"/>
                  </a:schemeClr>
                </a:solidFill>
              </a:rPr>
              <a:t>is positive psychology?</a:t>
            </a:r>
            <a:r>
              <a:rPr lang="cs-CZ" dirty="0"/>
              <a:t/>
            </a:r>
            <a:br>
              <a:rPr lang="cs-CZ" dirty="0"/>
            </a:br>
            <a:endParaRPr lang="en-NZ" dirty="0"/>
          </a:p>
        </p:txBody>
      </p:sp>
      <p:sp>
        <p:nvSpPr>
          <p:cNvPr id="5" name="Content Placeholder 2"/>
          <p:cNvSpPr txBox="1">
            <a:spLocks/>
          </p:cNvSpPr>
          <p:nvPr/>
        </p:nvSpPr>
        <p:spPr>
          <a:xfrm>
            <a:off x="1032836" y="1893244"/>
            <a:ext cx="10209929" cy="4023360"/>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Courier New" panose="02070309020205020404" pitchFamily="49" charset="0"/>
              <a:buChar char="o"/>
            </a:pPr>
            <a:r>
              <a:rPr lang="en-NZ" dirty="0" smtClean="0"/>
              <a:t> PPI’s aim: </a:t>
            </a:r>
          </a:p>
          <a:p>
            <a:pPr marL="91440" lvl="1" indent="-91440">
              <a:spcBef>
                <a:spcPts val="1200"/>
              </a:spcBef>
              <a:spcAft>
                <a:spcPts val="200"/>
              </a:spcAft>
              <a:buSzPct val="100000"/>
              <a:buFont typeface="Courier New" panose="02070309020205020404" pitchFamily="49" charset="0"/>
              <a:buChar char="o"/>
            </a:pPr>
            <a:r>
              <a:rPr lang="en-GB" sz="2200" dirty="0" smtClean="0"/>
              <a:t> </a:t>
            </a:r>
            <a:r>
              <a:rPr lang="en-GB" sz="2200" dirty="0"/>
              <a:t>Fordyce pioneering work showed it was possible to significantly boost happiness levels among non-clinical populations using a package of interventions (</a:t>
            </a:r>
            <a:r>
              <a:rPr lang="en-GB" sz="2200" dirty="0">
                <a:hlinkClick r:id="rId2" action="ppaction://hlinkfile" tooltip="Fordyce, 1977 #735"/>
              </a:rPr>
              <a:t>Fordyce, 1977</a:t>
            </a:r>
            <a:r>
              <a:rPr lang="en-GB" sz="2200" dirty="0"/>
              <a:t>, </a:t>
            </a:r>
            <a:r>
              <a:rPr lang="en-GB" sz="2200" dirty="0">
                <a:hlinkClick r:id="rId3" action="ppaction://hlinkfile" tooltip="Fordyce, 1983 #736"/>
              </a:rPr>
              <a:t>1983</a:t>
            </a:r>
            <a:r>
              <a:rPr lang="en-GB" sz="2200" dirty="0"/>
              <a:t>)</a:t>
            </a:r>
            <a:endParaRPr lang="en-NZ" sz="2200" dirty="0"/>
          </a:p>
          <a:p>
            <a:pPr>
              <a:buFont typeface="Courier New" panose="02070309020205020404" pitchFamily="49" charset="0"/>
              <a:buChar char="o"/>
            </a:pPr>
            <a:r>
              <a:rPr lang="en-GB" sz="2200" dirty="0" smtClean="0"/>
              <a:t> Past </a:t>
            </a:r>
            <a:r>
              <a:rPr lang="en-GB" sz="2200" dirty="0"/>
              <a:t>15 years has seen rapid growth in interest and research in positive mental </a:t>
            </a:r>
            <a:r>
              <a:rPr lang="en-GB" sz="2200" dirty="0" smtClean="0"/>
              <a:t>health.</a:t>
            </a:r>
          </a:p>
          <a:p>
            <a:pPr lvl="1">
              <a:buFont typeface="Courier New" panose="02070309020205020404" pitchFamily="49" charset="0"/>
              <a:buChar char="o"/>
            </a:pPr>
            <a:r>
              <a:rPr lang="en-NZ" sz="1500" dirty="0" smtClean="0"/>
              <a:t> </a:t>
            </a:r>
            <a:r>
              <a:rPr lang="en-NZ" dirty="0" smtClean="0"/>
              <a:t>Considerable </a:t>
            </a:r>
            <a:r>
              <a:rPr lang="en-NZ" dirty="0"/>
              <a:t>positive outcomes associated with happiness (for a review see Lyubomirsky, King, &amp; Diener, 2005</a:t>
            </a:r>
            <a:r>
              <a:rPr lang="en-NZ" dirty="0" smtClean="0"/>
              <a:t>).</a:t>
            </a:r>
            <a:endParaRPr lang="en-GB" dirty="0"/>
          </a:p>
          <a:p>
            <a:pPr>
              <a:buFont typeface="Courier New" panose="02070309020205020404" pitchFamily="49" charset="0"/>
              <a:buChar char="o"/>
            </a:pPr>
            <a:r>
              <a:rPr lang="en-GB" sz="2200" dirty="0" smtClean="0"/>
              <a:t> Positive </a:t>
            </a:r>
            <a:r>
              <a:rPr lang="en-GB" sz="2200" dirty="0"/>
              <a:t>psychology’s academic output is growing proportionately faster than psychological research as a whole (</a:t>
            </a:r>
            <a:r>
              <a:rPr lang="en-GB" sz="2200" dirty="0">
                <a:hlinkClick r:id="rId4" action="ppaction://hlinkfile" tooltip="Rusk, 2013 #2167"/>
              </a:rPr>
              <a:t>Rusk &amp; Waters, 2013</a:t>
            </a:r>
            <a:r>
              <a:rPr lang="en-GB" sz="2200" dirty="0"/>
              <a:t>). </a:t>
            </a:r>
            <a:endParaRPr lang="en-GB" dirty="0"/>
          </a:p>
          <a:p>
            <a:pPr lvl="1">
              <a:buFont typeface="Courier New" panose="02070309020205020404" pitchFamily="49" charset="0"/>
              <a:buChar char="o"/>
            </a:pPr>
            <a:r>
              <a:rPr lang="en-GB" sz="1500" dirty="0" smtClean="0"/>
              <a:t> </a:t>
            </a:r>
            <a:r>
              <a:rPr lang="en-GB" dirty="0" smtClean="0"/>
              <a:t>Positive </a:t>
            </a:r>
            <a:r>
              <a:rPr lang="en-GB" dirty="0"/>
              <a:t>psychology related documents account for between 10% and 36% of research in the fields of counselling, education, organisational science, behavioural medicine, and health psychology (</a:t>
            </a:r>
            <a:r>
              <a:rPr lang="en-GB" dirty="0">
                <a:hlinkClick r:id="rId4" action="ppaction://hlinkfile" tooltip="Rusk, 2013 #2167"/>
              </a:rPr>
              <a:t>Rusk &amp; Waters, 2013</a:t>
            </a:r>
            <a:r>
              <a:rPr lang="en-GB" dirty="0" smtClean="0"/>
              <a:t>).</a:t>
            </a:r>
          </a:p>
          <a:p>
            <a:r>
              <a:rPr lang="en-NZ" dirty="0" smtClean="0"/>
              <a:t> </a:t>
            </a:r>
          </a:p>
          <a:p>
            <a:endParaRPr lang="en-NZ" dirty="0"/>
          </a:p>
        </p:txBody>
      </p:sp>
      <p:pic>
        <p:nvPicPr>
          <p:cNvPr id="1030" name="Picture 6" descr="http://www.ppquarterly.org/wp-content/uploads/2012/03/worldhappyday-fi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3836" y="112922"/>
            <a:ext cx="3387612" cy="22526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420983" y="2084832"/>
            <a:ext cx="57103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245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solidFill>
                  <a:schemeClr val="bg1">
                    <a:lumMod val="50000"/>
                  </a:schemeClr>
                </a:solidFill>
              </a:rPr>
              <a:t>What </a:t>
            </a:r>
            <a:r>
              <a:rPr lang="cs-CZ" dirty="0">
                <a:solidFill>
                  <a:schemeClr val="bg1">
                    <a:lumMod val="50000"/>
                  </a:schemeClr>
                </a:solidFill>
              </a:rPr>
              <a:t>is positive </a:t>
            </a:r>
            <a:r>
              <a:rPr lang="en-NZ" dirty="0" smtClean="0">
                <a:solidFill>
                  <a:schemeClr val="bg1">
                    <a:lumMod val="50000"/>
                  </a:schemeClr>
                </a:solidFill>
              </a:rPr>
              <a:t/>
            </a:r>
            <a:br>
              <a:rPr lang="en-NZ" dirty="0" smtClean="0">
                <a:solidFill>
                  <a:schemeClr val="bg1">
                    <a:lumMod val="50000"/>
                  </a:schemeClr>
                </a:solidFill>
              </a:rPr>
            </a:br>
            <a:r>
              <a:rPr lang="cs-CZ" dirty="0" smtClean="0">
                <a:solidFill>
                  <a:schemeClr val="bg1">
                    <a:lumMod val="50000"/>
                  </a:schemeClr>
                </a:solidFill>
              </a:rPr>
              <a:t>psychology</a:t>
            </a:r>
            <a:r>
              <a:rPr lang="cs-CZ" dirty="0">
                <a:solidFill>
                  <a:schemeClr val="bg1">
                    <a:lumMod val="50000"/>
                  </a:schemeClr>
                </a:solidFill>
              </a:rPr>
              <a:t>?</a:t>
            </a:r>
            <a:r>
              <a:rPr lang="cs-CZ" dirty="0"/>
              <a:t/>
            </a:r>
            <a:br>
              <a:rPr lang="cs-CZ" dirty="0"/>
            </a:br>
            <a:endParaRPr lang="en-NZ" dirty="0"/>
          </a:p>
        </p:txBody>
      </p:sp>
      <p:sp>
        <p:nvSpPr>
          <p:cNvPr id="5" name="Content Placeholder 2"/>
          <p:cNvSpPr txBox="1">
            <a:spLocks/>
          </p:cNvSpPr>
          <p:nvPr/>
        </p:nvSpPr>
        <p:spPr>
          <a:xfrm>
            <a:off x="1032837" y="1893244"/>
            <a:ext cx="4183598"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Courier New" panose="02070309020205020404" pitchFamily="49" charset="0"/>
              <a:buChar char="o"/>
            </a:pPr>
            <a:r>
              <a:rPr lang="en-NZ" dirty="0" smtClean="0"/>
              <a:t> Positive Education</a:t>
            </a:r>
          </a:p>
          <a:p>
            <a:pPr>
              <a:buFont typeface="Courier New" panose="02070309020205020404" pitchFamily="49" charset="0"/>
              <a:buChar char="o"/>
            </a:pPr>
            <a:r>
              <a:rPr lang="en-NZ" dirty="0" smtClean="0"/>
              <a:t> Positive Health</a:t>
            </a:r>
          </a:p>
          <a:p>
            <a:pPr>
              <a:buFont typeface="Courier New" panose="02070309020205020404" pitchFamily="49" charset="0"/>
              <a:buChar char="o"/>
            </a:pPr>
            <a:r>
              <a:rPr lang="en-NZ" dirty="0" smtClean="0"/>
              <a:t> </a:t>
            </a:r>
            <a:r>
              <a:rPr lang="en-NZ" dirty="0" smtClean="0"/>
              <a:t>Positive Assessment</a:t>
            </a:r>
          </a:p>
          <a:p>
            <a:pPr>
              <a:buFont typeface="Courier New" panose="02070309020205020404" pitchFamily="49" charset="0"/>
              <a:buChar char="o"/>
            </a:pPr>
            <a:r>
              <a:rPr lang="en-NZ" dirty="0" smtClean="0"/>
              <a:t> Positive Psychotherapy</a:t>
            </a:r>
          </a:p>
          <a:p>
            <a:pPr>
              <a:buFont typeface="Courier New" panose="02070309020205020404" pitchFamily="49" charset="0"/>
              <a:buChar char="o"/>
            </a:pPr>
            <a:r>
              <a:rPr lang="en-NZ" dirty="0" smtClean="0"/>
              <a:t> Positive Organisations </a:t>
            </a:r>
            <a:endParaRPr lang="en-NZ" dirty="0" smtClean="0"/>
          </a:p>
          <a:p>
            <a:endParaRPr lang="en-NZ" dirty="0"/>
          </a:p>
        </p:txBody>
      </p:sp>
      <p:pic>
        <p:nvPicPr>
          <p:cNvPr id="4" name="Picture 3"/>
          <p:cNvPicPr>
            <a:picLocks noChangeAspect="1"/>
          </p:cNvPicPr>
          <p:nvPr/>
        </p:nvPicPr>
        <p:blipFill>
          <a:blip r:embed="rId2"/>
          <a:stretch>
            <a:fillRect/>
          </a:stretch>
        </p:blipFill>
        <p:spPr>
          <a:xfrm>
            <a:off x="4911635" y="137055"/>
            <a:ext cx="6966856" cy="6642915"/>
          </a:xfrm>
          <a:prstGeom prst="rect">
            <a:avLst/>
          </a:prstGeom>
        </p:spPr>
      </p:pic>
    </p:spTree>
    <p:extLst>
      <p:ext uri="{BB962C8B-B14F-4D97-AF65-F5344CB8AC3E}">
        <p14:creationId xmlns:p14="http://schemas.microsoft.com/office/powerpoint/2010/main" val="484821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C000"/>
                </a:solidFill>
              </a:rPr>
              <a:t>Five ways to wellbeing</a:t>
            </a:r>
            <a:endParaRPr lang="en-NZ" dirty="0">
              <a:solidFill>
                <a:srgbClr val="FFC000"/>
              </a:solidFill>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NZ" u="sng" dirty="0"/>
              <a:t>Step </a:t>
            </a:r>
            <a:r>
              <a:rPr lang="en-NZ" u="sng" dirty="0" smtClean="0"/>
              <a:t>1</a:t>
            </a:r>
            <a:r>
              <a:rPr lang="en-NZ" dirty="0" smtClean="0"/>
              <a:t>: </a:t>
            </a:r>
            <a:r>
              <a:rPr lang="en-US" dirty="0" smtClean="0"/>
              <a:t>Pair up with a different partner, g</a:t>
            </a:r>
            <a:r>
              <a:rPr lang="en-NZ" dirty="0" smtClean="0"/>
              <a:t>et </a:t>
            </a:r>
            <a:r>
              <a:rPr lang="en-NZ" dirty="0"/>
              <a:t>a pen ready, as well as a blank A4 page… </a:t>
            </a:r>
            <a:endParaRPr lang="en-US" sz="2400" dirty="0">
              <a:latin typeface="Calibri" pitchFamily="34" charset="0"/>
              <a:cs typeface="Calibri" pitchFamily="34" charset="0"/>
            </a:endParaRPr>
          </a:p>
          <a:p>
            <a:pPr>
              <a:buFont typeface="Wingdings" panose="05000000000000000000" pitchFamily="2" charset="2"/>
              <a:buChar char="v"/>
            </a:pPr>
            <a:r>
              <a:rPr lang="en-US" u="sng" dirty="0"/>
              <a:t>Step </a:t>
            </a:r>
            <a:r>
              <a:rPr lang="en-US" u="sng" dirty="0" smtClean="0"/>
              <a:t>2</a:t>
            </a:r>
            <a:r>
              <a:rPr lang="en-US" dirty="0" smtClean="0"/>
              <a:t>: </a:t>
            </a:r>
            <a:r>
              <a:rPr lang="en-US" dirty="0"/>
              <a:t>Raise </a:t>
            </a:r>
            <a:r>
              <a:rPr lang="en-NZ" dirty="0" smtClean="0"/>
              <a:t>a hand </a:t>
            </a:r>
            <a:r>
              <a:rPr lang="en-NZ" dirty="0"/>
              <a:t>in the air when </a:t>
            </a:r>
            <a:r>
              <a:rPr lang="en-NZ" dirty="0" smtClean="0"/>
              <a:t>you're ready</a:t>
            </a:r>
            <a:r>
              <a:rPr lang="en-NZ" dirty="0"/>
              <a:t>… </a:t>
            </a:r>
            <a:endParaRPr lang="en-US" dirty="0"/>
          </a:p>
          <a:p>
            <a:pPr>
              <a:buFont typeface="Wingdings" panose="05000000000000000000" pitchFamily="2" charset="2"/>
              <a:buChar char="v"/>
            </a:pPr>
            <a:r>
              <a:rPr lang="en-NZ" u="sng" dirty="0">
                <a:sym typeface="Arial" pitchFamily="34" charset="0"/>
              </a:rPr>
              <a:t>Step </a:t>
            </a:r>
            <a:r>
              <a:rPr lang="en-NZ" u="sng" dirty="0" smtClean="0">
                <a:sym typeface="Arial" pitchFamily="34" charset="0"/>
              </a:rPr>
              <a:t>3</a:t>
            </a:r>
            <a:r>
              <a:rPr lang="en-NZ" dirty="0" smtClean="0">
                <a:sym typeface="Arial" pitchFamily="34" charset="0"/>
              </a:rPr>
              <a:t>: </a:t>
            </a:r>
            <a:r>
              <a:rPr lang="en-NZ" dirty="0">
                <a:sym typeface="Arial" pitchFamily="34" charset="0"/>
              </a:rPr>
              <a:t>Without looking down at your blank page, and ONLY looking at your partner’s face, you have </a:t>
            </a:r>
            <a:r>
              <a:rPr lang="en-NZ" b="1" dirty="0">
                <a:sym typeface="Arial" pitchFamily="34" charset="0"/>
              </a:rPr>
              <a:t>1 minute </a:t>
            </a:r>
            <a:r>
              <a:rPr lang="en-NZ" dirty="0">
                <a:sym typeface="Arial" pitchFamily="34" charset="0"/>
              </a:rPr>
              <a:t>to draw a portrait of your partner, starting </a:t>
            </a:r>
            <a:r>
              <a:rPr lang="en-NZ" dirty="0" smtClean="0">
                <a:sym typeface="Arial" pitchFamily="34" charset="0"/>
              </a:rPr>
              <a:t>on the bell! </a:t>
            </a:r>
            <a:endParaRPr lang="en-NZ" dirty="0">
              <a:sym typeface="Arial" pitchFamily="34" charset="0"/>
            </a:endParaRPr>
          </a:p>
          <a:p>
            <a:pPr>
              <a:buFont typeface="Wingdings" panose="05000000000000000000" pitchFamily="2" charset="2"/>
              <a:buChar char="v"/>
            </a:pPr>
            <a:r>
              <a:rPr lang="en-NZ" u="sng" dirty="0">
                <a:sym typeface="Arial" pitchFamily="34" charset="0"/>
              </a:rPr>
              <a:t>Step </a:t>
            </a:r>
            <a:r>
              <a:rPr lang="en-NZ" u="sng" dirty="0" smtClean="0">
                <a:sym typeface="Arial" pitchFamily="34" charset="0"/>
              </a:rPr>
              <a:t>4</a:t>
            </a:r>
            <a:r>
              <a:rPr lang="en-NZ" dirty="0" smtClean="0">
                <a:sym typeface="Arial" pitchFamily="34" charset="0"/>
              </a:rPr>
              <a:t>: </a:t>
            </a:r>
            <a:r>
              <a:rPr lang="en-NZ" dirty="0">
                <a:sym typeface="Arial" pitchFamily="34" charset="0"/>
              </a:rPr>
              <a:t>Sign your name, date it, and swap pictures with your partner…</a:t>
            </a:r>
            <a:endParaRPr lang="en-GB" dirty="0">
              <a:sym typeface="Arial" pitchFamily="34" charset="0"/>
            </a:endParaRPr>
          </a:p>
          <a:p>
            <a:endParaRPr lang="en-NZ" b="1" dirty="0" smtClean="0"/>
          </a:p>
        </p:txBody>
      </p:sp>
    </p:spTree>
    <p:extLst>
      <p:ext uri="{BB962C8B-B14F-4D97-AF65-F5344CB8AC3E}">
        <p14:creationId xmlns:p14="http://schemas.microsoft.com/office/powerpoint/2010/main" val="324032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10588</TotalTime>
  <Words>1315</Words>
  <Application>Microsoft Office PowerPoint</Application>
  <PresentationFormat>Widescreen</PresentationFormat>
  <Paragraphs>100</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Courier New</vt:lpstr>
      <vt:lpstr>Tw Cen MT</vt:lpstr>
      <vt:lpstr>Tw Cen MT Condensed</vt:lpstr>
      <vt:lpstr>Wingdings</vt:lpstr>
      <vt:lpstr>Wingdings 3</vt:lpstr>
      <vt:lpstr>Integral</vt:lpstr>
      <vt:lpstr>Positive Psychology</vt:lpstr>
      <vt:lpstr>New Zealand Association of Positive Psychology </vt:lpstr>
      <vt:lpstr>Positive introductions</vt:lpstr>
      <vt:lpstr>What is positive psychology? </vt:lpstr>
      <vt:lpstr>What is positive psychology? </vt:lpstr>
      <vt:lpstr>What is positive psychology? </vt:lpstr>
      <vt:lpstr>What is positive psychology? </vt:lpstr>
      <vt:lpstr>What is positive  psychology? </vt:lpstr>
      <vt:lpstr>Five ways to wellbeing</vt:lpstr>
      <vt:lpstr>Five ways: connect, be active, take notice, keep learning, give</vt:lpstr>
      <vt:lpstr>Savour your experiences</vt:lpstr>
      <vt:lpstr>Savour your experiences</vt:lpstr>
      <vt:lpstr>Peak-end theory</vt:lpstr>
      <vt:lpstr>A wellbeing overview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ReviewerA</dc:creator>
  <cp:lastModifiedBy>ReviewerA</cp:lastModifiedBy>
  <cp:revision>50</cp:revision>
  <dcterms:created xsi:type="dcterms:W3CDTF">2013-08-09T04:42:53Z</dcterms:created>
  <dcterms:modified xsi:type="dcterms:W3CDTF">2013-12-11T01:45:46Z</dcterms:modified>
</cp:coreProperties>
</file>