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5"/>
  </p:notesMasterIdLst>
  <p:handoutMasterIdLst>
    <p:handoutMasterId r:id="rId16"/>
  </p:handoutMasterIdLst>
  <p:sldIdLst>
    <p:sldId id="256" r:id="rId2"/>
    <p:sldId id="268" r:id="rId3"/>
    <p:sldId id="275" r:id="rId4"/>
    <p:sldId id="276" r:id="rId5"/>
    <p:sldId id="277" r:id="rId6"/>
    <p:sldId id="278" r:id="rId7"/>
    <p:sldId id="279" r:id="rId8"/>
    <p:sldId id="280" r:id="rId9"/>
    <p:sldId id="283" r:id="rId10"/>
    <p:sldId id="281" r:id="rId11"/>
    <p:sldId id="286" r:id="rId12"/>
    <p:sldId id="284" r:id="rId13"/>
    <p:sldId id="28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14" autoAdjust="0"/>
  </p:normalViewPr>
  <p:slideViewPr>
    <p:cSldViewPr snapToGrid="0" snapToObjects="1">
      <p:cViewPr>
        <p:scale>
          <a:sx n="54" d="100"/>
          <a:sy n="54" d="100"/>
        </p:scale>
        <p:origin x="-2360" y="-3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FA5D5-F4F3-2A4C-A5B3-1C83A21A3A70}" type="datetimeFigureOut">
              <a:rPr lang="en-US" smtClean="0"/>
              <a:t>22/06/15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CEDC16-6489-3B42-A2B8-BD0DA1A4605D}" type="slidenum">
              <a:rPr lang="en-US" smtClean="0"/>
              <a:t>‹#›</a:t>
            </a:fld>
            <a:endParaRPr lang="en-US"/>
          </a:p>
        </p:txBody>
      </p:sp>
    </p:spTree>
    <p:extLst>
      <p:ext uri="{BB962C8B-B14F-4D97-AF65-F5344CB8AC3E}">
        <p14:creationId xmlns:p14="http://schemas.microsoft.com/office/powerpoint/2010/main" val="1000720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54B2B-2B8F-604F-A05D-5577A434CA8C}" type="datetimeFigureOut">
              <a:rPr lang="en-US" smtClean="0"/>
              <a:t>22/06/15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7F7EF-917A-FA41-9928-4D6D261D923D}" type="slidenum">
              <a:rPr lang="en-US" smtClean="0"/>
              <a:t>‹#›</a:t>
            </a:fld>
            <a:endParaRPr lang="en-US"/>
          </a:p>
        </p:txBody>
      </p:sp>
    </p:spTree>
    <p:extLst>
      <p:ext uri="{BB962C8B-B14F-4D97-AF65-F5344CB8AC3E}">
        <p14:creationId xmlns:p14="http://schemas.microsoft.com/office/powerpoint/2010/main" val="42019023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smtClean="0"/>
              <a:t>Take a fresh look at PPIs</a:t>
            </a:r>
          </a:p>
          <a:p>
            <a:endParaRPr lang="en-US" sz="1800"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800" baseline="0" dirty="0" smtClean="0"/>
              <a:t>We know from 2 recent MAs that PIs are effective in promoting SWB &amp; PWB, and reducing depressive symptoms </a:t>
            </a:r>
            <a:r>
              <a:rPr lang="nb-NO" sz="1200" kern="1200" dirty="0" smtClean="0">
                <a:solidFill>
                  <a:schemeClr val="tx1"/>
                </a:solidFill>
                <a:effectLst/>
                <a:latin typeface="+mn-lt"/>
                <a:ea typeface="+mn-ea"/>
                <a:cs typeface="+mn-cs"/>
              </a:rPr>
              <a:t>(</a:t>
            </a:r>
            <a:r>
              <a:rPr lang="nb-NO" sz="1200" kern="1200" dirty="0" err="1" smtClean="0">
                <a:solidFill>
                  <a:schemeClr val="tx1"/>
                </a:solidFill>
                <a:effectLst/>
                <a:latin typeface="+mn-lt"/>
                <a:ea typeface="+mn-ea"/>
                <a:cs typeface="+mn-cs"/>
              </a:rPr>
              <a:t>Bolier</a:t>
            </a:r>
            <a:r>
              <a:rPr lang="nb-NO" sz="1200" kern="1200" dirty="0" smtClean="0">
                <a:solidFill>
                  <a:schemeClr val="tx1"/>
                </a:solidFill>
                <a:effectLst/>
                <a:latin typeface="+mn-lt"/>
                <a:ea typeface="+mn-ea"/>
                <a:cs typeface="+mn-cs"/>
              </a:rPr>
              <a:t> et al., 2013; Sin &amp; </a:t>
            </a:r>
            <a:r>
              <a:rPr lang="nb-NO" sz="1200" kern="1200" dirty="0" err="1" smtClean="0">
                <a:solidFill>
                  <a:schemeClr val="tx1"/>
                </a:solidFill>
                <a:effectLst/>
                <a:latin typeface="+mn-lt"/>
                <a:ea typeface="+mn-ea"/>
                <a:cs typeface="+mn-cs"/>
              </a:rPr>
              <a:t>Lyubomirsky</a:t>
            </a:r>
            <a:r>
              <a:rPr lang="nb-NO" sz="1200" kern="1200" dirty="0" smtClean="0">
                <a:solidFill>
                  <a:schemeClr val="tx1"/>
                </a:solidFill>
                <a:effectLst/>
                <a:latin typeface="+mn-lt"/>
                <a:ea typeface="+mn-ea"/>
                <a:cs typeface="+mn-cs"/>
              </a:rPr>
              <a:t>, 2009). </a:t>
            </a:r>
            <a:endParaRPr lang="nb-NO" sz="1800" dirty="0" smtClean="0"/>
          </a:p>
          <a:p>
            <a:pPr marL="0" indent="0">
              <a:buNone/>
            </a:pPr>
            <a:endParaRPr lang="en-US" sz="1800" baseline="0" dirty="0" smtClean="0"/>
          </a:p>
          <a:p>
            <a:pPr marL="228600" indent="-228600">
              <a:buAutoNum type="arabicPeriod"/>
            </a:pPr>
            <a:r>
              <a:rPr lang="en-US" sz="1800" kern="1200" dirty="0" smtClean="0">
                <a:solidFill>
                  <a:schemeClr val="tx1"/>
                </a:solidFill>
                <a:effectLst/>
                <a:latin typeface="+mn-lt"/>
                <a:ea typeface="+mn-ea"/>
                <a:cs typeface="+mn-cs"/>
              </a:rPr>
              <a:t>But, despite accumulating empirical and anecdotal evidence of these interventions’ implementation in real- world settings, no review of effectiveness research existed. </a:t>
            </a:r>
            <a:endParaRPr lang="en-US" sz="1800" baseline="0" dirty="0" smtClean="0"/>
          </a:p>
          <a:p>
            <a:endParaRPr lang="en-US" sz="1800" baseline="0" dirty="0" smtClean="0"/>
          </a:p>
          <a:p>
            <a:r>
              <a:rPr lang="en-US" sz="1800" baseline="0" dirty="0" smtClean="0"/>
              <a:t>We saw this as a serious hole in the literature, and suspected there was lots we didn’t yet know about PPIs…</a:t>
            </a:r>
          </a:p>
          <a:p>
            <a:pPr marL="171450" indent="-171450">
              <a:buFont typeface="Arial"/>
              <a:buChar char="•"/>
            </a:pPr>
            <a:r>
              <a:rPr lang="en-US" sz="1800" baseline="0" dirty="0" smtClean="0"/>
              <a:t>Does it matter who implements them? </a:t>
            </a:r>
          </a:p>
          <a:p>
            <a:pPr marL="171450" indent="-171450">
              <a:buFont typeface="Arial"/>
              <a:buChar char="•"/>
            </a:pPr>
            <a:r>
              <a:rPr lang="en-US" sz="1800" baseline="0" dirty="0" smtClean="0"/>
              <a:t>How much specialist knowledge they have?</a:t>
            </a:r>
          </a:p>
          <a:p>
            <a:pPr marL="171450" indent="-171450">
              <a:buFont typeface="Arial"/>
              <a:buChar char="•"/>
            </a:pPr>
            <a:r>
              <a:rPr lang="en-US" sz="1800" baseline="0" dirty="0" smtClean="0"/>
              <a:t>Who </a:t>
            </a:r>
            <a:r>
              <a:rPr lang="en-US" sz="1800" u="sng" baseline="0" dirty="0" smtClean="0"/>
              <a:t>doesn’t </a:t>
            </a:r>
            <a:r>
              <a:rPr lang="en-US" sz="1800" baseline="0" dirty="0" smtClean="0"/>
              <a:t>sign up for these </a:t>
            </a:r>
            <a:r>
              <a:rPr lang="en-US" sz="1800" baseline="0" dirty="0" err="1" smtClean="0"/>
              <a:t>programmes</a:t>
            </a:r>
            <a:r>
              <a:rPr lang="en-US" sz="1800" baseline="0" dirty="0" smtClean="0"/>
              <a:t>? </a:t>
            </a:r>
          </a:p>
          <a:p>
            <a:pPr marL="171450" indent="-171450">
              <a:buFont typeface="Arial"/>
              <a:buChar char="•"/>
            </a:pPr>
            <a:r>
              <a:rPr lang="en-US" sz="1800" baseline="0" dirty="0" smtClean="0"/>
              <a:t>Are they reaching broad sections of the population, or, more worryingly, are PPIs just preaching to the converted?</a:t>
            </a:r>
          </a:p>
          <a:p>
            <a:pPr marL="171450" indent="-171450">
              <a:buFont typeface="Arial"/>
              <a:buChar char="•"/>
            </a:pPr>
            <a:endParaRPr lang="en-US" sz="180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However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synthesizing efficacy trials of PPIs reveals little evidence that these interventions translate into sustained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behaviour</a:t>
            </a:r>
            <a:r>
              <a:rPr lang="en-US" sz="1200" kern="1200" dirty="0" smtClean="0">
                <a:solidFill>
                  <a:schemeClr val="tx1"/>
                </a:solidFill>
                <a:effectLst/>
                <a:latin typeface="+mn-lt"/>
                <a:ea typeface="+mn-ea"/>
                <a:cs typeface="+mn-cs"/>
              </a:rPr>
              <a:t> change when applied beyond the tightly controlled conditions of the laboratory or psychology classroom setting. Efficacy trials typically recruit homogenous, motivated participants </a:t>
            </a:r>
            <a:endParaRPr lang="en-US" sz="1800" dirty="0" smtClean="0"/>
          </a:p>
          <a:p>
            <a:pPr marL="171450" indent="-171450">
              <a:buFont typeface="Arial"/>
              <a:buChar char="•"/>
            </a:pPr>
            <a:endParaRPr lang="en-US" sz="1800" dirty="0" smtClean="0"/>
          </a:p>
          <a:p>
            <a:endParaRPr lang="en-US" sz="1800" baseline="0" dirty="0" smtClean="0"/>
          </a:p>
          <a:p>
            <a:r>
              <a:rPr lang="en-US" sz="1800" baseline="0" dirty="0" smtClean="0"/>
              <a:t>So, we used the REAIM framework to</a:t>
            </a:r>
            <a:r>
              <a:rPr lang="en-GB" sz="1800" kern="1200" dirty="0" smtClean="0">
                <a:solidFill>
                  <a:schemeClr val="tx1"/>
                </a:solidFill>
                <a:effectLst/>
                <a:latin typeface="+mn-lt"/>
                <a:ea typeface="+mn-ea"/>
                <a:cs typeface="+mn-cs"/>
              </a:rPr>
              <a:t> quantitatively evaluate the extent to which existing PPI Effectiveness Trials are currently reporting on dimensions of intervention delivery beyond just efficacy.</a:t>
            </a:r>
            <a:endParaRPr lang="en-US" sz="1800" baseline="0" dirty="0" smtClean="0"/>
          </a:p>
          <a:p>
            <a:r>
              <a:rPr lang="en-US" sz="1600" baseline="0" dirty="0" smtClean="0"/>
              <a:t> </a:t>
            </a:r>
            <a:endParaRPr lang="en-US" sz="1600" dirty="0" smtClean="0"/>
          </a:p>
        </p:txBody>
      </p:sp>
      <p:sp>
        <p:nvSpPr>
          <p:cNvPr id="4" name="Slide Number Placeholder 3"/>
          <p:cNvSpPr>
            <a:spLocks noGrp="1"/>
          </p:cNvSpPr>
          <p:nvPr>
            <p:ph type="sldNum" sz="quarter" idx="10"/>
          </p:nvPr>
        </p:nvSpPr>
        <p:spPr/>
        <p:txBody>
          <a:bodyPr/>
          <a:lstStyle/>
          <a:p>
            <a:fld id="{1547F7EF-917A-FA41-9928-4D6D261D923D}" type="slidenum">
              <a:rPr lang="en-US" smtClean="0"/>
              <a:t>1</a:t>
            </a:fld>
            <a:endParaRPr lang="en-US"/>
          </a:p>
        </p:txBody>
      </p:sp>
    </p:spTree>
    <p:extLst>
      <p:ext uri="{BB962C8B-B14F-4D97-AF65-F5344CB8AC3E}">
        <p14:creationId xmlns:p14="http://schemas.microsoft.com/office/powerpoint/2010/main" val="83170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need to know who are PPIs are failing to attract as well as why.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need to value evidence regarding non-participation</a:t>
            </a:r>
            <a:r>
              <a:rPr lang="en-US" baseline="0" dirty="0" smtClean="0"/>
              <a:t> (both characteristics and their motivations)</a:t>
            </a:r>
            <a:endParaRPr lang="en-US" dirty="0"/>
          </a:p>
        </p:txBody>
      </p:sp>
      <p:sp>
        <p:nvSpPr>
          <p:cNvPr id="4" name="Slide Number Placeholder 3"/>
          <p:cNvSpPr>
            <a:spLocks noGrp="1"/>
          </p:cNvSpPr>
          <p:nvPr>
            <p:ph type="sldNum" sz="quarter" idx="10"/>
          </p:nvPr>
        </p:nvSpPr>
        <p:spPr/>
        <p:txBody>
          <a:bodyPr/>
          <a:lstStyle/>
          <a:p>
            <a:fld id="{1547F7EF-917A-FA41-9928-4D6D261D923D}" type="slidenum">
              <a:rPr lang="en-US" smtClean="0"/>
              <a:t>11</a:t>
            </a:fld>
            <a:endParaRPr lang="en-US"/>
          </a:p>
        </p:txBody>
      </p:sp>
    </p:spTree>
    <p:extLst>
      <p:ext uri="{BB962C8B-B14F-4D97-AF65-F5344CB8AC3E}">
        <p14:creationId xmlns:p14="http://schemas.microsoft.com/office/powerpoint/2010/main" val="287002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summary… as we concluded in the study… read..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need to know more about when and where PPIs work – not just whom they are working for, but also whom these </a:t>
            </a:r>
            <a:r>
              <a:rPr lang="en-US" baseline="0" dirty="0" err="1" smtClean="0"/>
              <a:t>programmes</a:t>
            </a:r>
            <a:r>
              <a:rPr lang="en-US" baseline="0" dirty="0" smtClean="0"/>
              <a:t> are failing to attract at both an individual and </a:t>
            </a:r>
            <a:r>
              <a:rPr lang="en-US" baseline="0" dirty="0" err="1" smtClean="0"/>
              <a:t>organisational</a:t>
            </a:r>
            <a:r>
              <a:rPr lang="en-US" baseline="0" dirty="0" smtClean="0"/>
              <a:t> level.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suggest the REAIM framework can assist us in identifying this knowledge.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547F7EF-917A-FA41-9928-4D6D261D923D}" type="slidenum">
              <a:rPr lang="en-US" smtClean="0"/>
              <a:t>12</a:t>
            </a:fld>
            <a:endParaRPr lang="en-US"/>
          </a:p>
        </p:txBody>
      </p:sp>
    </p:spTree>
    <p:extLst>
      <p:ext uri="{BB962C8B-B14F-4D97-AF65-F5344CB8AC3E}">
        <p14:creationId xmlns:p14="http://schemas.microsoft.com/office/powerpoint/2010/main" val="287002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a:t>
            </a:r>
            <a:r>
              <a:rPr lang="en-US" baseline="0" dirty="0" smtClean="0"/>
              <a:t> then that researchers designing future Effectiveness RCTs will consider all 5 dimensions of REAIM </a:t>
            </a:r>
          </a:p>
          <a:p>
            <a:pPr marL="171450" indent="-171450">
              <a:buFontTx/>
              <a:buChar char="-"/>
            </a:pPr>
            <a:r>
              <a:rPr lang="en-US" baseline="0" dirty="0" smtClean="0"/>
              <a:t>Visit the website</a:t>
            </a:r>
          </a:p>
          <a:p>
            <a:pPr marL="171450" indent="-171450">
              <a:buFontTx/>
              <a:buChar char="-"/>
            </a:pPr>
            <a:r>
              <a:rPr lang="en-US" baseline="0" dirty="0" smtClean="0"/>
              <a:t>Our use the </a:t>
            </a:r>
            <a:r>
              <a:rPr lang="en-US" dirty="0" smtClean="0"/>
              <a:t>check list for PPI RCT design &amp; reporting in</a:t>
            </a:r>
            <a:r>
              <a:rPr lang="en-US" baseline="0" dirty="0" smtClean="0"/>
              <a:t> the appendix of our paper. </a:t>
            </a:r>
            <a:endParaRPr lang="en-US" dirty="0"/>
          </a:p>
        </p:txBody>
      </p:sp>
      <p:sp>
        <p:nvSpPr>
          <p:cNvPr id="4" name="Slide Number Placeholder 3"/>
          <p:cNvSpPr>
            <a:spLocks noGrp="1"/>
          </p:cNvSpPr>
          <p:nvPr>
            <p:ph type="sldNum" sz="quarter" idx="10"/>
          </p:nvPr>
        </p:nvSpPr>
        <p:spPr/>
        <p:txBody>
          <a:bodyPr/>
          <a:lstStyle/>
          <a:p>
            <a:fld id="{1547F7EF-917A-FA41-9928-4D6D261D923D}" type="slidenum">
              <a:rPr lang="en-US" smtClean="0"/>
              <a:t>13</a:t>
            </a:fld>
            <a:endParaRPr lang="en-US"/>
          </a:p>
        </p:txBody>
      </p:sp>
    </p:spTree>
    <p:extLst>
      <p:ext uri="{BB962C8B-B14F-4D97-AF65-F5344CB8AC3E}">
        <p14:creationId xmlns:p14="http://schemas.microsoft.com/office/powerpoint/2010/main" val="39343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Glasgow and </a:t>
            </a:r>
            <a:r>
              <a:rPr lang="en-US" sz="1200" kern="1200" dirty="0" err="1" smtClean="0">
                <a:solidFill>
                  <a:schemeClr val="tx1"/>
                </a:solidFill>
                <a:effectLst/>
                <a:latin typeface="+mn-lt"/>
                <a:ea typeface="+mn-ea"/>
                <a:cs typeface="+mn-cs"/>
              </a:rPr>
              <a:t>co’s</a:t>
            </a:r>
            <a:r>
              <a:rPr lang="en-US" sz="1200" kern="1200" dirty="0" smtClean="0">
                <a:solidFill>
                  <a:schemeClr val="tx1"/>
                </a:solidFill>
                <a:effectLst/>
                <a:latin typeface="+mn-lt"/>
                <a:ea typeface="+mn-ea"/>
                <a:cs typeface="+mn-cs"/>
              </a:rPr>
              <a:t> model scores each RCT according</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five dimensions of intervention utility: (click through) Reach, Efficacy, Adoption, Implementation, and Maintenance. </a:t>
            </a:r>
            <a:endParaRPr lang="en-US" sz="1800" dirty="0" smtClean="0"/>
          </a:p>
          <a:p>
            <a:endParaRPr lang="en-US" baseline="0" dirty="0" smtClean="0"/>
          </a:p>
          <a:p>
            <a:r>
              <a:rPr lang="en-US" baseline="0" dirty="0" smtClean="0"/>
              <a:t>It stresses that an intervention’s real world impact lies in considering how it performs on all 5 of these criteria – NOT JUST EFFICACY.</a:t>
            </a:r>
          </a:p>
          <a:p>
            <a:endParaRPr lang="en-US" baseline="0" dirty="0" smtClean="0"/>
          </a:p>
          <a:p>
            <a:r>
              <a:rPr lang="en-US" baseline="0" dirty="0" smtClean="0"/>
              <a:t>My plan for today is to quickly talk you through the REAIM assessment tool – what it is, how it works, its purpose</a:t>
            </a:r>
          </a:p>
          <a:p>
            <a:r>
              <a:rPr lang="en-US" baseline="0" dirty="0" smtClean="0"/>
              <a:t>- Then share the results of our evaluation of PPI effectiveness trials using the REAIM tool </a:t>
            </a:r>
          </a:p>
          <a:p>
            <a:endParaRPr lang="en-US" dirty="0"/>
          </a:p>
        </p:txBody>
      </p:sp>
      <p:sp>
        <p:nvSpPr>
          <p:cNvPr id="4" name="Slide Number Placeholder 3"/>
          <p:cNvSpPr>
            <a:spLocks noGrp="1"/>
          </p:cNvSpPr>
          <p:nvPr>
            <p:ph type="sldNum" sz="quarter" idx="10"/>
          </p:nvPr>
        </p:nvSpPr>
        <p:spPr/>
        <p:txBody>
          <a:bodyPr/>
          <a:lstStyle/>
          <a:p>
            <a:fld id="{1547F7EF-917A-FA41-9928-4D6D261D923D}" type="slidenum">
              <a:rPr lang="en-US" smtClean="0"/>
              <a:t>2</a:t>
            </a:fld>
            <a:endParaRPr lang="en-US"/>
          </a:p>
        </p:txBody>
      </p:sp>
    </p:spTree>
    <p:extLst>
      <p:ext uri="{BB962C8B-B14F-4D97-AF65-F5344CB8AC3E}">
        <p14:creationId xmlns:p14="http://schemas.microsoft.com/office/powerpoint/2010/main" val="31702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order to evaluate a PPI’s reach, we scored selected published effectiveness trials’ on their reporting of specific criteria, including…click</a:t>
            </a:r>
          </a:p>
          <a:p>
            <a:r>
              <a:rPr lang="en-US" baseline="0" dirty="0" smtClean="0"/>
              <a:t>And click. </a:t>
            </a:r>
          </a:p>
        </p:txBody>
      </p:sp>
      <p:sp>
        <p:nvSpPr>
          <p:cNvPr id="4" name="Slide Number Placeholder 3"/>
          <p:cNvSpPr>
            <a:spLocks noGrp="1"/>
          </p:cNvSpPr>
          <p:nvPr>
            <p:ph type="sldNum" sz="quarter" idx="10"/>
          </p:nvPr>
        </p:nvSpPr>
        <p:spPr/>
        <p:txBody>
          <a:bodyPr/>
          <a:lstStyle/>
          <a:p>
            <a:fld id="{1547F7EF-917A-FA41-9928-4D6D261D923D}" type="slidenum">
              <a:rPr lang="en-US" smtClean="0"/>
              <a:t>3</a:t>
            </a:fld>
            <a:endParaRPr lang="en-US"/>
          </a:p>
        </p:txBody>
      </p:sp>
    </p:spTree>
    <p:extLst>
      <p:ext uri="{BB962C8B-B14F-4D97-AF65-F5344CB8AC3E}">
        <p14:creationId xmlns:p14="http://schemas.microsoft.com/office/powerpoint/2010/main" val="82134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REAIM asks</a:t>
            </a:r>
            <a:r>
              <a:rPr lang="en-US" baseline="0" dirty="0" smtClean="0"/>
              <a:t> us to score RCTs on how they reported..</a:t>
            </a:r>
            <a:endParaRPr lang="en-US" dirty="0"/>
          </a:p>
        </p:txBody>
      </p:sp>
      <p:sp>
        <p:nvSpPr>
          <p:cNvPr id="4" name="Slide Number Placeholder 3"/>
          <p:cNvSpPr>
            <a:spLocks noGrp="1"/>
          </p:cNvSpPr>
          <p:nvPr>
            <p:ph type="sldNum" sz="quarter" idx="10"/>
          </p:nvPr>
        </p:nvSpPr>
        <p:spPr/>
        <p:txBody>
          <a:bodyPr/>
          <a:lstStyle/>
          <a:p>
            <a:fld id="{1547F7EF-917A-FA41-9928-4D6D261D923D}" type="slidenum">
              <a:rPr lang="en-US" smtClean="0"/>
              <a:t>4</a:t>
            </a:fld>
            <a:endParaRPr lang="en-US"/>
          </a:p>
        </p:txBody>
      </p:sp>
    </p:spTree>
    <p:extLst>
      <p:ext uri="{BB962C8B-B14F-4D97-AF65-F5344CB8AC3E}">
        <p14:creationId xmlns:p14="http://schemas.microsoft.com/office/powerpoint/2010/main" val="282432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scored studies on how well they reported details of implementation…</a:t>
            </a:r>
            <a:r>
              <a:rPr lang="en-US" dirty="0" smtClean="0"/>
              <a:t>Click and click..</a:t>
            </a:r>
          </a:p>
          <a:p>
            <a:r>
              <a:rPr lang="en-US" dirty="0" smtClean="0"/>
              <a:t>Lucy</a:t>
            </a:r>
            <a:r>
              <a:rPr lang="en-US" baseline="0" dirty="0" smtClean="0"/>
              <a:t> used this picture of an army </a:t>
            </a:r>
            <a:r>
              <a:rPr lang="en-US" baseline="0" dirty="0" err="1" smtClean="0"/>
              <a:t>seargant</a:t>
            </a:r>
            <a:r>
              <a:rPr lang="en-US" baseline="0" dirty="0" smtClean="0"/>
              <a:t> here to illustrate the key challenge for implementing PPIs – you can’t make people stick to the intervention protocol by shouting at them in the real world. Another key challenge for wholesale intervention. </a:t>
            </a:r>
            <a:endParaRPr lang="en-US" dirty="0"/>
          </a:p>
        </p:txBody>
      </p:sp>
      <p:sp>
        <p:nvSpPr>
          <p:cNvPr id="4" name="Slide Number Placeholder 3"/>
          <p:cNvSpPr>
            <a:spLocks noGrp="1"/>
          </p:cNvSpPr>
          <p:nvPr>
            <p:ph type="sldNum" sz="quarter" idx="10"/>
          </p:nvPr>
        </p:nvSpPr>
        <p:spPr/>
        <p:txBody>
          <a:bodyPr/>
          <a:lstStyle/>
          <a:p>
            <a:fld id="{1547F7EF-917A-FA41-9928-4D6D261D923D}" type="slidenum">
              <a:rPr lang="en-US" smtClean="0"/>
              <a:t>6</a:t>
            </a:fld>
            <a:endParaRPr lang="en-US"/>
          </a:p>
        </p:txBody>
      </p:sp>
    </p:spTree>
    <p:extLst>
      <p:ext uri="{BB962C8B-B14F-4D97-AF65-F5344CB8AC3E}">
        <p14:creationId xmlns:p14="http://schemas.microsoft.com/office/powerpoint/2010/main" val="4680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evidence is clear that </a:t>
            </a:r>
            <a:r>
              <a:rPr lang="en-US" baseline="0" dirty="0" err="1" smtClean="0"/>
              <a:t>behaviour</a:t>
            </a:r>
            <a:r>
              <a:rPr lang="en-US" baseline="0" dirty="0" smtClean="0"/>
              <a:t> change takes time and sustained effort, so reporting details of any PPI program’s maintenance is vital to understand its overall utility. </a:t>
            </a:r>
          </a:p>
          <a:p>
            <a:r>
              <a:rPr lang="en-US" baseline="0" dirty="0" smtClean="0"/>
              <a:t>REAIM scores studies according to how long they follow participants post intervention, click, click. </a:t>
            </a:r>
            <a:endParaRPr lang="en-US" dirty="0"/>
          </a:p>
        </p:txBody>
      </p:sp>
      <p:sp>
        <p:nvSpPr>
          <p:cNvPr id="4" name="Slide Number Placeholder 3"/>
          <p:cNvSpPr>
            <a:spLocks noGrp="1"/>
          </p:cNvSpPr>
          <p:nvPr>
            <p:ph type="sldNum" sz="quarter" idx="10"/>
          </p:nvPr>
        </p:nvSpPr>
        <p:spPr/>
        <p:txBody>
          <a:bodyPr/>
          <a:lstStyle/>
          <a:p>
            <a:fld id="{1547F7EF-917A-FA41-9928-4D6D261D923D}" type="slidenum">
              <a:rPr lang="en-US" smtClean="0"/>
              <a:t>7</a:t>
            </a:fld>
            <a:endParaRPr lang="en-US"/>
          </a:p>
        </p:txBody>
      </p:sp>
    </p:spTree>
    <p:extLst>
      <p:ext uri="{BB962C8B-B14F-4D97-AF65-F5344CB8AC3E}">
        <p14:creationId xmlns:p14="http://schemas.microsoft.com/office/powerpoint/2010/main" val="289249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we identified</a:t>
            </a:r>
            <a:r>
              <a:rPr lang="en-US" baseline="0" dirty="0" smtClean="0"/>
              <a:t> 40 PPI effectiveness trials targeting adults and evaluated their reporting across the 5 dimensions of REAIM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Take a look at the published paper for details of the study selection criteria (involved quite some debate)</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Scoring all 40 studies according to the criteria I’ve just detailed we found that they’d reported on 64% of the REACH criteria</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…click thru results.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study certainly quantifies the gaps in the current reporting practices of PPI effectiveness trials.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top line figures</a:t>
            </a:r>
            <a:r>
              <a:rPr lang="en-US" baseline="0" dirty="0" smtClean="0"/>
              <a:t> were interesting, but as ever, the devil is in the detail…</a:t>
            </a:r>
            <a:endParaRPr lang="en-US" dirty="0"/>
          </a:p>
        </p:txBody>
      </p:sp>
      <p:sp>
        <p:nvSpPr>
          <p:cNvPr id="4" name="Slide Number Placeholder 3"/>
          <p:cNvSpPr>
            <a:spLocks noGrp="1"/>
          </p:cNvSpPr>
          <p:nvPr>
            <p:ph type="sldNum" sz="quarter" idx="10"/>
          </p:nvPr>
        </p:nvSpPr>
        <p:spPr/>
        <p:txBody>
          <a:bodyPr/>
          <a:lstStyle/>
          <a:p>
            <a:fld id="{1547F7EF-917A-FA41-9928-4D6D261D923D}" type="slidenum">
              <a:rPr lang="en-US" smtClean="0"/>
              <a:t>8</a:t>
            </a:fld>
            <a:endParaRPr lang="en-US"/>
          </a:p>
        </p:txBody>
      </p:sp>
    </p:spTree>
    <p:extLst>
      <p:ext uri="{BB962C8B-B14F-4D97-AF65-F5344CB8AC3E}">
        <p14:creationId xmlns:p14="http://schemas.microsoft.com/office/powerpoint/2010/main" val="287002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Participation rates were low (&amp;</a:t>
            </a:r>
            <a:r>
              <a:rPr lang="en-US" b="1" baseline="0" dirty="0" smtClean="0"/>
              <a:t> that’s in the studies that recorded them, which 60% didn’t. Until we have consistent reporting of Participation rates it’s hard to draw conclusions regarding PPIs’ mainstream acceptability. </a:t>
            </a:r>
            <a:endParaRPr lang="en-US" b="1" dirty="0" smtClean="0"/>
          </a:p>
          <a:p>
            <a:r>
              <a:rPr lang="en-US" b="1" dirty="0" smtClean="0"/>
              <a:t>Only 7% described non-participants – we know next to nothing about those people not choosing to participate</a:t>
            </a:r>
          </a:p>
          <a:p>
            <a:r>
              <a:rPr lang="en-US" b="1" dirty="0" smtClean="0"/>
              <a:t>Only 20% used ITT analysis – we can’t claim to have</a:t>
            </a:r>
            <a:r>
              <a:rPr lang="en-US" b="1" baseline="0" dirty="0" smtClean="0"/>
              <a:t> an accurate picture of efficacy if we are only </a:t>
            </a:r>
            <a:r>
              <a:rPr lang="en-US" b="1" baseline="0" dirty="0" err="1" smtClean="0"/>
              <a:t>analyse</a:t>
            </a:r>
            <a:r>
              <a:rPr lang="en-US" b="1" baseline="0" dirty="0" smtClean="0"/>
              <a:t>/report completers – drop outs are just as interesting!</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547F7EF-917A-FA41-9928-4D6D261D923D}" type="slidenum">
              <a:rPr lang="en-US" smtClean="0"/>
              <a:t>9</a:t>
            </a:fld>
            <a:endParaRPr lang="en-US"/>
          </a:p>
        </p:txBody>
      </p:sp>
    </p:spTree>
    <p:extLst>
      <p:ext uri="{BB962C8B-B14F-4D97-AF65-F5344CB8AC3E}">
        <p14:creationId xmlns:p14="http://schemas.microsoft.com/office/powerpoint/2010/main" val="287002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challenges for researchers</a:t>
            </a:r>
            <a:r>
              <a:rPr lang="en-US" baseline="0" dirty="0" smtClean="0"/>
              <a:t> disseminating PPIs beyond the confines of undergraduate psychology classrooms is 5 fold..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 through.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need to know who are PPIs are failing to attract as well as why.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need to value evidence regarding non-participation</a:t>
            </a:r>
            <a:r>
              <a:rPr lang="en-US" baseline="0" dirty="0" smtClean="0"/>
              <a:t> (both characteristics and their motivations)</a:t>
            </a:r>
            <a:endParaRPr lang="en-US" dirty="0"/>
          </a:p>
        </p:txBody>
      </p:sp>
      <p:sp>
        <p:nvSpPr>
          <p:cNvPr id="4" name="Slide Number Placeholder 3"/>
          <p:cNvSpPr>
            <a:spLocks noGrp="1"/>
          </p:cNvSpPr>
          <p:nvPr>
            <p:ph type="sldNum" sz="quarter" idx="10"/>
          </p:nvPr>
        </p:nvSpPr>
        <p:spPr/>
        <p:txBody>
          <a:bodyPr/>
          <a:lstStyle/>
          <a:p>
            <a:fld id="{1547F7EF-917A-FA41-9928-4D6D261D923D}" type="slidenum">
              <a:rPr lang="en-US" smtClean="0"/>
              <a:t>10</a:t>
            </a:fld>
            <a:endParaRPr lang="en-US"/>
          </a:p>
        </p:txBody>
      </p:sp>
    </p:spTree>
    <p:extLst>
      <p:ext uri="{BB962C8B-B14F-4D97-AF65-F5344CB8AC3E}">
        <p14:creationId xmlns:p14="http://schemas.microsoft.com/office/powerpoint/2010/main" val="287002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41575314-371E-574A-8966-7DC850B68FD2}" type="datetime1">
              <a:rPr lang="en-NZ" smtClean="0"/>
              <a:t>22/06/15</a:t>
            </a:fld>
            <a:endParaRPr lang="en-US"/>
          </a:p>
        </p:txBody>
      </p:sp>
      <p:sp>
        <p:nvSpPr>
          <p:cNvPr id="5" name="Footer Placeholder 4"/>
          <p:cNvSpPr>
            <a:spLocks noGrp="1"/>
          </p:cNvSpPr>
          <p:nvPr>
            <p:ph type="ftr" sz="quarter" idx="11"/>
          </p:nvPr>
        </p:nvSpPr>
        <p:spPr/>
        <p:txBody>
          <a:bodyPr/>
          <a:lstStyle/>
          <a:p>
            <a:r>
              <a:rPr lang="en-US" smtClean="0"/>
              <a:t>Lucy Hone 2015</a:t>
            </a:r>
            <a:endParaRPr lang="en-US"/>
          </a:p>
        </p:txBody>
      </p:sp>
      <p:sp>
        <p:nvSpPr>
          <p:cNvPr id="6" name="Slide Number Placeholder 5"/>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104450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D69EDC4-2876-2D45-A049-83150E5ADCD6}" type="datetime1">
              <a:rPr lang="en-NZ" smtClean="0"/>
              <a:t>22/06/15</a:t>
            </a:fld>
            <a:endParaRPr lang="en-US"/>
          </a:p>
        </p:txBody>
      </p:sp>
      <p:sp>
        <p:nvSpPr>
          <p:cNvPr id="5" name="Footer Placeholder 4"/>
          <p:cNvSpPr>
            <a:spLocks noGrp="1"/>
          </p:cNvSpPr>
          <p:nvPr>
            <p:ph type="ftr" sz="quarter" idx="11"/>
          </p:nvPr>
        </p:nvSpPr>
        <p:spPr/>
        <p:txBody>
          <a:bodyPr/>
          <a:lstStyle/>
          <a:p>
            <a:r>
              <a:rPr lang="en-US" smtClean="0"/>
              <a:t>Lucy Hone 2015</a:t>
            </a:r>
            <a:endParaRPr lang="en-US"/>
          </a:p>
        </p:txBody>
      </p:sp>
      <p:sp>
        <p:nvSpPr>
          <p:cNvPr id="6" name="Slide Number Placeholder 5"/>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405202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87D4068-1E6B-2E4D-B64F-8AB1B1F3261C}" type="datetime1">
              <a:rPr lang="en-NZ" smtClean="0"/>
              <a:t>22/06/15</a:t>
            </a:fld>
            <a:endParaRPr lang="en-US"/>
          </a:p>
        </p:txBody>
      </p:sp>
      <p:sp>
        <p:nvSpPr>
          <p:cNvPr id="5" name="Footer Placeholder 4"/>
          <p:cNvSpPr>
            <a:spLocks noGrp="1"/>
          </p:cNvSpPr>
          <p:nvPr>
            <p:ph type="ftr" sz="quarter" idx="11"/>
          </p:nvPr>
        </p:nvSpPr>
        <p:spPr/>
        <p:txBody>
          <a:bodyPr/>
          <a:lstStyle/>
          <a:p>
            <a:r>
              <a:rPr lang="en-US" smtClean="0"/>
              <a:t>Lucy Hone 2015</a:t>
            </a:r>
            <a:endParaRPr lang="en-US"/>
          </a:p>
        </p:txBody>
      </p:sp>
      <p:sp>
        <p:nvSpPr>
          <p:cNvPr id="6" name="Slide Number Placeholder 5"/>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163569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3566216-5353-DB4C-8BE0-51BC921945ED}" type="datetime1">
              <a:rPr lang="en-NZ" smtClean="0"/>
              <a:t>22/06/15</a:t>
            </a:fld>
            <a:endParaRPr lang="en-US"/>
          </a:p>
        </p:txBody>
      </p:sp>
      <p:sp>
        <p:nvSpPr>
          <p:cNvPr id="5" name="Footer Placeholder 4"/>
          <p:cNvSpPr>
            <a:spLocks noGrp="1"/>
          </p:cNvSpPr>
          <p:nvPr>
            <p:ph type="ftr" sz="quarter" idx="11"/>
          </p:nvPr>
        </p:nvSpPr>
        <p:spPr/>
        <p:txBody>
          <a:bodyPr/>
          <a:lstStyle/>
          <a:p>
            <a:r>
              <a:rPr lang="en-US" smtClean="0"/>
              <a:t>Lucy Hone 2015</a:t>
            </a:r>
            <a:endParaRPr lang="en-US"/>
          </a:p>
        </p:txBody>
      </p:sp>
      <p:sp>
        <p:nvSpPr>
          <p:cNvPr id="6" name="Slide Number Placeholder 5"/>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367417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B7ABA6C-7F11-0A41-8F1F-D0DFD7138B8F}" type="datetime1">
              <a:rPr lang="en-NZ" smtClean="0"/>
              <a:t>22/06/15</a:t>
            </a:fld>
            <a:endParaRPr lang="en-US"/>
          </a:p>
        </p:txBody>
      </p:sp>
      <p:sp>
        <p:nvSpPr>
          <p:cNvPr id="5" name="Footer Placeholder 4"/>
          <p:cNvSpPr>
            <a:spLocks noGrp="1"/>
          </p:cNvSpPr>
          <p:nvPr>
            <p:ph type="ftr" sz="quarter" idx="11"/>
          </p:nvPr>
        </p:nvSpPr>
        <p:spPr/>
        <p:txBody>
          <a:bodyPr/>
          <a:lstStyle/>
          <a:p>
            <a:r>
              <a:rPr lang="en-US" smtClean="0"/>
              <a:t>Lucy Hone 2015</a:t>
            </a:r>
            <a:endParaRPr lang="en-US"/>
          </a:p>
        </p:txBody>
      </p:sp>
      <p:sp>
        <p:nvSpPr>
          <p:cNvPr id="6" name="Slide Number Placeholder 5"/>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413149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02BD2D0E-41ED-D94D-8355-68FD6B7BAC7F}" type="datetime1">
              <a:rPr lang="en-NZ" smtClean="0"/>
              <a:t>22/06/15</a:t>
            </a:fld>
            <a:endParaRPr lang="en-US"/>
          </a:p>
        </p:txBody>
      </p:sp>
      <p:sp>
        <p:nvSpPr>
          <p:cNvPr id="6" name="Footer Placeholder 5"/>
          <p:cNvSpPr>
            <a:spLocks noGrp="1"/>
          </p:cNvSpPr>
          <p:nvPr>
            <p:ph type="ftr" sz="quarter" idx="11"/>
          </p:nvPr>
        </p:nvSpPr>
        <p:spPr/>
        <p:txBody>
          <a:bodyPr/>
          <a:lstStyle/>
          <a:p>
            <a:r>
              <a:rPr lang="en-US" smtClean="0"/>
              <a:t>Lucy Hone 2015</a:t>
            </a:r>
            <a:endParaRPr lang="en-US"/>
          </a:p>
        </p:txBody>
      </p:sp>
      <p:sp>
        <p:nvSpPr>
          <p:cNvPr id="7" name="Slide Number Placeholder 6"/>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98554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850594A-F2D7-C94F-B429-3018F660765C}" type="datetime1">
              <a:rPr lang="en-NZ" smtClean="0"/>
              <a:t>22/06/15</a:t>
            </a:fld>
            <a:endParaRPr lang="en-US"/>
          </a:p>
        </p:txBody>
      </p:sp>
      <p:sp>
        <p:nvSpPr>
          <p:cNvPr id="8" name="Footer Placeholder 7"/>
          <p:cNvSpPr>
            <a:spLocks noGrp="1"/>
          </p:cNvSpPr>
          <p:nvPr>
            <p:ph type="ftr" sz="quarter" idx="11"/>
          </p:nvPr>
        </p:nvSpPr>
        <p:spPr/>
        <p:txBody>
          <a:bodyPr/>
          <a:lstStyle/>
          <a:p>
            <a:r>
              <a:rPr lang="en-US" smtClean="0"/>
              <a:t>Lucy Hone 2015</a:t>
            </a:r>
            <a:endParaRPr lang="en-US"/>
          </a:p>
        </p:txBody>
      </p:sp>
      <p:sp>
        <p:nvSpPr>
          <p:cNvPr id="9" name="Slide Number Placeholder 8"/>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339030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F6C121B-6300-9748-81D1-D38E1B07CB50}" type="datetime1">
              <a:rPr lang="en-NZ" smtClean="0"/>
              <a:t>22/06/15</a:t>
            </a:fld>
            <a:endParaRPr lang="en-US"/>
          </a:p>
        </p:txBody>
      </p:sp>
      <p:sp>
        <p:nvSpPr>
          <p:cNvPr id="4" name="Footer Placeholder 3"/>
          <p:cNvSpPr>
            <a:spLocks noGrp="1"/>
          </p:cNvSpPr>
          <p:nvPr>
            <p:ph type="ftr" sz="quarter" idx="11"/>
          </p:nvPr>
        </p:nvSpPr>
        <p:spPr/>
        <p:txBody>
          <a:bodyPr/>
          <a:lstStyle/>
          <a:p>
            <a:r>
              <a:rPr lang="en-US" smtClean="0"/>
              <a:t>Lucy Hone 2015</a:t>
            </a:r>
            <a:endParaRPr lang="en-US"/>
          </a:p>
        </p:txBody>
      </p:sp>
      <p:sp>
        <p:nvSpPr>
          <p:cNvPr id="5" name="Slide Number Placeholder 4"/>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325417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1F0B8-9627-724B-BB2A-ABD36E6B8353}" type="datetime1">
              <a:rPr lang="en-NZ" smtClean="0"/>
              <a:t>22/06/15</a:t>
            </a:fld>
            <a:endParaRPr lang="en-US"/>
          </a:p>
        </p:txBody>
      </p:sp>
      <p:sp>
        <p:nvSpPr>
          <p:cNvPr id="3" name="Footer Placeholder 2"/>
          <p:cNvSpPr>
            <a:spLocks noGrp="1"/>
          </p:cNvSpPr>
          <p:nvPr>
            <p:ph type="ftr" sz="quarter" idx="11"/>
          </p:nvPr>
        </p:nvSpPr>
        <p:spPr/>
        <p:txBody>
          <a:bodyPr/>
          <a:lstStyle/>
          <a:p>
            <a:r>
              <a:rPr lang="en-US" smtClean="0"/>
              <a:t>Lucy Hone 2015</a:t>
            </a:r>
            <a:endParaRPr lang="en-US"/>
          </a:p>
        </p:txBody>
      </p:sp>
      <p:sp>
        <p:nvSpPr>
          <p:cNvPr id="4" name="Slide Number Placeholder 3"/>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282836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97D1C92-1AE7-4C43-825A-FD7FB2B81E46}" type="datetime1">
              <a:rPr lang="en-NZ" smtClean="0"/>
              <a:t>22/06/15</a:t>
            </a:fld>
            <a:endParaRPr lang="en-US"/>
          </a:p>
        </p:txBody>
      </p:sp>
      <p:sp>
        <p:nvSpPr>
          <p:cNvPr id="6" name="Footer Placeholder 5"/>
          <p:cNvSpPr>
            <a:spLocks noGrp="1"/>
          </p:cNvSpPr>
          <p:nvPr>
            <p:ph type="ftr" sz="quarter" idx="11"/>
          </p:nvPr>
        </p:nvSpPr>
        <p:spPr/>
        <p:txBody>
          <a:bodyPr/>
          <a:lstStyle/>
          <a:p>
            <a:r>
              <a:rPr lang="en-US" smtClean="0"/>
              <a:t>Lucy Hone 2015</a:t>
            </a:r>
            <a:endParaRPr lang="en-US"/>
          </a:p>
        </p:txBody>
      </p:sp>
      <p:sp>
        <p:nvSpPr>
          <p:cNvPr id="7" name="Slide Number Placeholder 6"/>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55175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12E0713-CEF1-F640-9972-EDED91DD1C38}" type="datetime1">
              <a:rPr lang="en-NZ" smtClean="0"/>
              <a:t>22/06/15</a:t>
            </a:fld>
            <a:endParaRPr lang="en-US"/>
          </a:p>
        </p:txBody>
      </p:sp>
      <p:sp>
        <p:nvSpPr>
          <p:cNvPr id="6" name="Footer Placeholder 5"/>
          <p:cNvSpPr>
            <a:spLocks noGrp="1"/>
          </p:cNvSpPr>
          <p:nvPr>
            <p:ph type="ftr" sz="quarter" idx="11"/>
          </p:nvPr>
        </p:nvSpPr>
        <p:spPr/>
        <p:txBody>
          <a:bodyPr/>
          <a:lstStyle/>
          <a:p>
            <a:r>
              <a:rPr lang="en-US" smtClean="0"/>
              <a:t>Lucy Hone 2015</a:t>
            </a:r>
            <a:endParaRPr lang="en-US"/>
          </a:p>
        </p:txBody>
      </p:sp>
      <p:sp>
        <p:nvSpPr>
          <p:cNvPr id="7" name="Slide Number Placeholder 6"/>
          <p:cNvSpPr>
            <a:spLocks noGrp="1"/>
          </p:cNvSpPr>
          <p:nvPr>
            <p:ph type="sldNum" sz="quarter" idx="12"/>
          </p:nvPr>
        </p:nvSpPr>
        <p:spPr/>
        <p:txBody>
          <a:bodyPr/>
          <a:lstStyle/>
          <a:p>
            <a:fld id="{E48636F9-9057-6A47-86C2-76DFDB0BBB53}" type="slidenum">
              <a:rPr lang="en-US" smtClean="0"/>
              <a:t>‹#›</a:t>
            </a:fld>
            <a:endParaRPr lang="en-US"/>
          </a:p>
        </p:txBody>
      </p:sp>
    </p:spTree>
    <p:extLst>
      <p:ext uri="{BB962C8B-B14F-4D97-AF65-F5344CB8AC3E}">
        <p14:creationId xmlns:p14="http://schemas.microsoft.com/office/powerpoint/2010/main" val="88572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584D3-6274-F249-A646-1778943939E6}" type="datetime1">
              <a:rPr lang="en-NZ" smtClean="0"/>
              <a:t>22/06/15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Lucy Hone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636F9-9057-6A47-86C2-76DFDB0BBB53}" type="slidenum">
              <a:rPr lang="en-US" smtClean="0"/>
              <a:t>‹#›</a:t>
            </a:fld>
            <a:endParaRPr lang="en-US"/>
          </a:p>
        </p:txBody>
      </p:sp>
    </p:spTree>
    <p:extLst>
      <p:ext uri="{BB962C8B-B14F-4D97-AF65-F5344CB8AC3E}">
        <p14:creationId xmlns:p14="http://schemas.microsoft.com/office/powerpoint/2010/main" val="41441599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ucyhone@xtra.co.nz" TargetMode="Externa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mailto:Lucy.hone@aut.ac.nz" TargetMode="External"/><Relationship Id="rId4" Type="http://schemas.openxmlformats.org/officeDocument/2006/relationships/hyperlink" Target="mailto:Aaron.jarden@aut.ac.nz" TargetMode="External"/><Relationship Id="rId5"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3583"/>
            <a:ext cx="7848600" cy="2142710"/>
          </a:xfrm>
        </p:spPr>
        <p:style>
          <a:lnRef idx="3">
            <a:schemeClr val="lt1"/>
          </a:lnRef>
          <a:fillRef idx="1">
            <a:schemeClr val="accent1"/>
          </a:fillRef>
          <a:effectRef idx="1">
            <a:schemeClr val="accent1"/>
          </a:effectRef>
          <a:fontRef idx="minor">
            <a:schemeClr val="lt1"/>
          </a:fontRef>
        </p:style>
        <p:txBody>
          <a:bodyPr/>
          <a:lstStyle/>
          <a:p>
            <a:r>
              <a:rPr lang="en-US" sz="3600" dirty="0" smtClean="0"/>
              <a:t>“RE-Aiming” POSITIVE PSYCHOLOGY INTERVENTIONS FOR </a:t>
            </a:r>
            <a:br>
              <a:rPr lang="en-US" sz="3600" dirty="0" smtClean="0"/>
            </a:br>
            <a:r>
              <a:rPr lang="en-US" sz="3600" dirty="0" smtClean="0"/>
              <a:t>GREATER REAL-WORLD IMPACT</a:t>
            </a:r>
            <a:endParaRPr lang="en-US" sz="3600" dirty="0"/>
          </a:p>
        </p:txBody>
      </p:sp>
      <p:sp>
        <p:nvSpPr>
          <p:cNvPr id="3" name="Subtitle 2"/>
          <p:cNvSpPr>
            <a:spLocks noGrp="1"/>
          </p:cNvSpPr>
          <p:nvPr>
            <p:ph type="subTitle" idx="1"/>
          </p:nvPr>
        </p:nvSpPr>
        <p:spPr>
          <a:xfrm>
            <a:off x="685800" y="3809392"/>
            <a:ext cx="7848600" cy="1448408"/>
          </a:xfrm>
          <a:ln>
            <a:solidFill>
              <a:srgbClr val="4F81BD"/>
            </a:solidFill>
          </a:ln>
        </p:spPr>
        <p:txBody>
          <a:bodyPr>
            <a:normAutofit fontScale="77500" lnSpcReduction="20000"/>
          </a:bodyPr>
          <a:lstStyle/>
          <a:p>
            <a:r>
              <a:rPr lang="en-US" sz="2800" dirty="0" smtClean="0"/>
              <a:t>IPPA 2015</a:t>
            </a:r>
          </a:p>
          <a:p>
            <a:endParaRPr lang="en-US" sz="2800" dirty="0"/>
          </a:p>
          <a:p>
            <a:r>
              <a:rPr lang="en-US" sz="2800" dirty="0" smtClean="0"/>
              <a:t>Lucy Hone &amp; Aaron </a:t>
            </a:r>
            <a:r>
              <a:rPr lang="en-US" sz="2800" dirty="0" err="1" smtClean="0"/>
              <a:t>Jarden</a:t>
            </a:r>
            <a:endParaRPr lang="en-US" sz="2800" dirty="0" smtClean="0"/>
          </a:p>
          <a:p>
            <a:r>
              <a:rPr lang="en-US" sz="2800" dirty="0" smtClean="0">
                <a:hlinkClick r:id="rId3"/>
              </a:rPr>
              <a:t>lucyhone@xtra.co.nz</a:t>
            </a:r>
            <a:endParaRPr lang="en-US" sz="2800" dirty="0" smtClean="0"/>
          </a:p>
          <a:p>
            <a:endParaRPr lang="en-US" sz="2000" dirty="0" smtClean="0"/>
          </a:p>
          <a:p>
            <a:endParaRPr lang="en-US" dirty="0"/>
          </a:p>
        </p:txBody>
      </p:sp>
      <p:pic>
        <p:nvPicPr>
          <p:cNvPr id="4" name="Picture 3" descr="HPC_1L_COL.si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1" y="5710652"/>
            <a:ext cx="7848600" cy="749370"/>
          </a:xfrm>
          <a:prstGeom prst="rect">
            <a:avLst/>
          </a:prstGeom>
        </p:spPr>
      </p:pic>
      <p:sp>
        <p:nvSpPr>
          <p:cNvPr id="5" name="Footer Placeholder 4"/>
          <p:cNvSpPr>
            <a:spLocks noGrp="1"/>
          </p:cNvSpPr>
          <p:nvPr>
            <p:ph type="ftr" sz="quarter" idx="11"/>
          </p:nvPr>
        </p:nvSpPr>
        <p:spPr/>
        <p:txBody>
          <a:bodyPr/>
          <a:lstStyle/>
          <a:p>
            <a:r>
              <a:rPr lang="en-US" smtClean="0"/>
              <a:t>Lucy Hone 2015</a:t>
            </a:r>
            <a:endParaRPr lang="en-US"/>
          </a:p>
        </p:txBody>
      </p:sp>
    </p:spTree>
    <p:extLst>
      <p:ext uri="{BB962C8B-B14F-4D97-AF65-F5344CB8AC3E}">
        <p14:creationId xmlns:p14="http://schemas.microsoft.com/office/powerpoint/2010/main" val="9978168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33" y="333819"/>
            <a:ext cx="7630284" cy="959589"/>
          </a:xfrm>
        </p:spPr>
        <p:style>
          <a:lnRef idx="3">
            <a:schemeClr val="lt1"/>
          </a:lnRef>
          <a:fillRef idx="1">
            <a:schemeClr val="accent1"/>
          </a:fillRef>
          <a:effectRef idx="1">
            <a:schemeClr val="accent1"/>
          </a:effectRef>
          <a:fontRef idx="minor">
            <a:schemeClr val="lt1"/>
          </a:fontRef>
        </p:style>
        <p:txBody>
          <a:bodyPr>
            <a:normAutofit/>
          </a:bodyPr>
          <a:lstStyle/>
          <a:p>
            <a:pPr algn="l"/>
            <a:r>
              <a:rPr lang="en-US" dirty="0" smtClean="0"/>
              <a:t>Challenges for external validity</a:t>
            </a:r>
            <a:endParaRPr lang="en-US" dirty="0"/>
          </a:p>
        </p:txBody>
      </p:sp>
      <p:sp>
        <p:nvSpPr>
          <p:cNvPr id="3" name="Content Placeholder 2"/>
          <p:cNvSpPr>
            <a:spLocks noGrp="1"/>
          </p:cNvSpPr>
          <p:nvPr>
            <p:ph idx="1"/>
          </p:nvPr>
        </p:nvSpPr>
        <p:spPr>
          <a:xfrm>
            <a:off x="249433" y="1658848"/>
            <a:ext cx="8684815" cy="4149728"/>
          </a:xfrm>
          <a:ln>
            <a:solidFill>
              <a:srgbClr val="4F81BD"/>
            </a:solidFill>
          </a:ln>
        </p:spPr>
        <p:txBody>
          <a:bodyPr>
            <a:normAutofit fontScale="77500" lnSpcReduction="20000"/>
          </a:bodyPr>
          <a:lstStyle/>
          <a:p>
            <a:pPr marL="514350" indent="-514350">
              <a:buFont typeface="+mj-lt"/>
              <a:buAutoNum type="arabicPeriod"/>
            </a:pPr>
            <a:r>
              <a:rPr lang="en-US" b="1" dirty="0" smtClean="0"/>
              <a:t>Largely homogenous samples </a:t>
            </a:r>
          </a:p>
          <a:p>
            <a:pPr lvl="1"/>
            <a:r>
              <a:rPr lang="en-US" b="1" dirty="0" smtClean="0"/>
              <a:t>68% female</a:t>
            </a:r>
          </a:p>
          <a:p>
            <a:pPr lvl="1"/>
            <a:r>
              <a:rPr lang="en-US" b="1" dirty="0" smtClean="0"/>
              <a:t>Mean age = 43 years</a:t>
            </a:r>
          </a:p>
          <a:p>
            <a:pPr lvl="1"/>
            <a:r>
              <a:rPr lang="en-US" b="1" dirty="0" smtClean="0"/>
              <a:t>78% Caucasian</a:t>
            </a:r>
          </a:p>
          <a:p>
            <a:pPr marL="514350" indent="-514350">
              <a:buFont typeface="+mj-lt"/>
              <a:buAutoNum type="arabicPeriod"/>
            </a:pPr>
            <a:r>
              <a:rPr lang="en-US" b="1" dirty="0" smtClean="0"/>
              <a:t>Lack of reporting on non-participants </a:t>
            </a:r>
          </a:p>
          <a:p>
            <a:pPr lvl="1"/>
            <a:r>
              <a:rPr lang="en-US" b="1" dirty="0" smtClean="0"/>
              <a:t>Characteristics AND motivation</a:t>
            </a:r>
          </a:p>
          <a:p>
            <a:pPr marL="514350" indent="-514350">
              <a:buFont typeface="+mj-lt"/>
              <a:buAutoNum type="arabicPeriod"/>
            </a:pPr>
            <a:r>
              <a:rPr lang="en-US" b="1" dirty="0" smtClean="0"/>
              <a:t>PPIs are currently too reliant on specialist delivery agents</a:t>
            </a:r>
          </a:p>
          <a:p>
            <a:pPr lvl="1"/>
            <a:r>
              <a:rPr lang="en-US" b="1" dirty="0" smtClean="0"/>
              <a:t>18/40 required specialist delivery</a:t>
            </a:r>
          </a:p>
          <a:p>
            <a:pPr lvl="1"/>
            <a:r>
              <a:rPr lang="en-US" b="1" dirty="0" smtClean="0"/>
              <a:t>12/40 delivered by researchers	</a:t>
            </a:r>
          </a:p>
          <a:p>
            <a:pPr marL="514350" indent="-514350">
              <a:buFont typeface="+mj-lt"/>
              <a:buAutoNum type="arabicPeriod"/>
            </a:pPr>
            <a:r>
              <a:rPr lang="en-US" b="1" dirty="0" smtClean="0"/>
              <a:t>Lack of multi-site trials (none of these 40 studies!)</a:t>
            </a:r>
          </a:p>
          <a:p>
            <a:pPr marL="514350" indent="-514350">
              <a:buFont typeface="+mj-lt"/>
              <a:buAutoNum type="arabicPeriod"/>
            </a:pPr>
            <a:r>
              <a:rPr lang="en-US" b="1" dirty="0" smtClean="0"/>
              <a:t>Limited details on delivery agents &amp; intervention fidelity</a:t>
            </a:r>
          </a:p>
          <a:p>
            <a:endParaRPr lang="en-US" dirty="0"/>
          </a:p>
        </p:txBody>
      </p:sp>
      <p:sp>
        <p:nvSpPr>
          <p:cNvPr id="4" name="TextBox 3"/>
          <p:cNvSpPr txBox="1"/>
          <p:nvPr/>
        </p:nvSpPr>
        <p:spPr>
          <a:xfrm>
            <a:off x="249433" y="6042195"/>
            <a:ext cx="8684815"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200" dirty="0"/>
              <a:t>Hone, L. C., A. </a:t>
            </a:r>
            <a:r>
              <a:rPr lang="en-US" sz="1200" dirty="0" err="1"/>
              <a:t>Jarden</a:t>
            </a:r>
            <a:r>
              <a:rPr lang="en-US" sz="1200" dirty="0"/>
              <a:t>, and G. M. Schofield. "An evaluation of positive psychology intervention effectiveness trials using the re-aim framework: A practice-friendly review." </a:t>
            </a:r>
            <a:r>
              <a:rPr lang="en-US" sz="1200" i="1" dirty="0"/>
              <a:t>The Journal of Positive Psychology</a:t>
            </a:r>
            <a:r>
              <a:rPr lang="en-US" sz="1200" dirty="0"/>
              <a:t> 10.4 (2015): 303-322.</a:t>
            </a:r>
          </a:p>
        </p:txBody>
      </p:sp>
      <p:sp>
        <p:nvSpPr>
          <p:cNvPr id="5" name="Footer Placeholder 4"/>
          <p:cNvSpPr>
            <a:spLocks noGrp="1"/>
          </p:cNvSpPr>
          <p:nvPr>
            <p:ph type="ftr" sz="quarter" idx="11"/>
          </p:nvPr>
        </p:nvSpPr>
        <p:spPr>
          <a:xfrm>
            <a:off x="0" y="6492875"/>
            <a:ext cx="2895600" cy="365125"/>
          </a:xfrm>
        </p:spPr>
        <p:txBody>
          <a:bodyPr/>
          <a:lstStyle/>
          <a:p>
            <a:pPr algn="l"/>
            <a:r>
              <a:rPr lang="en-US" dirty="0" smtClean="0"/>
              <a:t>Lucy Hone 2015</a:t>
            </a:r>
            <a:endParaRPr lang="en-US" dirty="0"/>
          </a:p>
        </p:txBody>
      </p:sp>
    </p:spTree>
    <p:extLst>
      <p:ext uri="{BB962C8B-B14F-4D97-AF65-F5344CB8AC3E}">
        <p14:creationId xmlns:p14="http://schemas.microsoft.com/office/powerpoint/2010/main" val="632927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33" y="333819"/>
            <a:ext cx="7630284" cy="959589"/>
          </a:xfrm>
        </p:spPr>
        <p:style>
          <a:lnRef idx="3">
            <a:schemeClr val="lt1"/>
          </a:lnRef>
          <a:fillRef idx="1">
            <a:schemeClr val="accent1"/>
          </a:fillRef>
          <a:effectRef idx="1">
            <a:schemeClr val="accent1"/>
          </a:effectRef>
          <a:fontRef idx="minor">
            <a:schemeClr val="lt1"/>
          </a:fontRef>
        </p:style>
        <p:txBody>
          <a:bodyPr>
            <a:normAutofit/>
          </a:bodyPr>
          <a:lstStyle/>
          <a:p>
            <a:pPr algn="l"/>
            <a:r>
              <a:rPr lang="en-US" dirty="0" smtClean="0"/>
              <a:t>Recommendations</a:t>
            </a:r>
            <a:endParaRPr lang="en-US" dirty="0"/>
          </a:p>
        </p:txBody>
      </p:sp>
      <p:sp>
        <p:nvSpPr>
          <p:cNvPr id="3" name="Content Placeholder 2"/>
          <p:cNvSpPr>
            <a:spLocks noGrp="1"/>
          </p:cNvSpPr>
          <p:nvPr>
            <p:ph idx="1"/>
          </p:nvPr>
        </p:nvSpPr>
        <p:spPr>
          <a:xfrm>
            <a:off x="249433" y="1658847"/>
            <a:ext cx="8684815" cy="4834028"/>
          </a:xfrm>
          <a:ln>
            <a:solidFill>
              <a:srgbClr val="4F81BD"/>
            </a:solidFill>
          </a:ln>
        </p:spPr>
        <p:txBody>
          <a:bodyPr>
            <a:normAutofit fontScale="92500" lnSpcReduction="20000"/>
          </a:bodyPr>
          <a:lstStyle/>
          <a:p>
            <a:r>
              <a:rPr lang="en-US" b="1" dirty="0" smtClean="0"/>
              <a:t>Target different populations</a:t>
            </a:r>
          </a:p>
          <a:p>
            <a:r>
              <a:rPr lang="en-US" b="1" dirty="0" smtClean="0"/>
              <a:t>Comprehensive reporting on </a:t>
            </a:r>
            <a:r>
              <a:rPr lang="en-US" b="1" i="1" dirty="0" smtClean="0"/>
              <a:t>everyone</a:t>
            </a:r>
            <a:r>
              <a:rPr lang="en-US" b="1" dirty="0" smtClean="0"/>
              <a:t> asked to participate</a:t>
            </a:r>
          </a:p>
          <a:p>
            <a:pPr lvl="1"/>
            <a:r>
              <a:rPr lang="en-US" b="1" dirty="0" smtClean="0"/>
              <a:t>Particularly characteristics &amp; motivation of non-participants</a:t>
            </a:r>
          </a:p>
          <a:p>
            <a:r>
              <a:rPr lang="en-US" b="1" dirty="0" smtClean="0"/>
              <a:t>Train non-specialist delivery agents</a:t>
            </a:r>
          </a:p>
          <a:p>
            <a:pPr lvl="1"/>
            <a:r>
              <a:rPr lang="en-US" b="1" dirty="0" smtClean="0"/>
              <a:t>Huge demand now for PD in Workplaces	&amp; Schools</a:t>
            </a:r>
          </a:p>
          <a:p>
            <a:r>
              <a:rPr lang="en-US" b="1" dirty="0" smtClean="0"/>
              <a:t>Test PPIs in multi-site effectiveness trials</a:t>
            </a:r>
          </a:p>
          <a:p>
            <a:r>
              <a:rPr lang="en-US" b="1" dirty="0" smtClean="0"/>
              <a:t>Greater reporting on delivery agents</a:t>
            </a:r>
          </a:p>
          <a:p>
            <a:pPr lvl="1"/>
            <a:r>
              <a:rPr lang="en-US" b="1" dirty="0" smtClean="0"/>
              <a:t>+ qualitative work to understand barriers among those that refuse participation</a:t>
            </a:r>
          </a:p>
        </p:txBody>
      </p:sp>
      <p:sp>
        <p:nvSpPr>
          <p:cNvPr id="5" name="Footer Placeholder 4"/>
          <p:cNvSpPr>
            <a:spLocks noGrp="1"/>
          </p:cNvSpPr>
          <p:nvPr>
            <p:ph type="ftr" sz="quarter" idx="11"/>
          </p:nvPr>
        </p:nvSpPr>
        <p:spPr>
          <a:xfrm>
            <a:off x="0" y="6492875"/>
            <a:ext cx="2895600" cy="365125"/>
          </a:xfrm>
        </p:spPr>
        <p:txBody>
          <a:bodyPr/>
          <a:lstStyle/>
          <a:p>
            <a:pPr algn="l"/>
            <a:r>
              <a:rPr lang="en-US" dirty="0" smtClean="0"/>
              <a:t>Lucy Hone 2015</a:t>
            </a:r>
            <a:endParaRPr lang="en-US" dirty="0"/>
          </a:p>
        </p:txBody>
      </p:sp>
    </p:spTree>
    <p:extLst>
      <p:ext uri="{BB962C8B-B14F-4D97-AF65-F5344CB8AC3E}">
        <p14:creationId xmlns:p14="http://schemas.microsoft.com/office/powerpoint/2010/main" val="4282287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33" y="374627"/>
            <a:ext cx="8437367" cy="6118247"/>
          </a:xfrm>
        </p:spPr>
        <p:style>
          <a:lnRef idx="3">
            <a:schemeClr val="lt1"/>
          </a:lnRef>
          <a:fillRef idx="1">
            <a:schemeClr val="accent1"/>
          </a:fillRef>
          <a:effectRef idx="1">
            <a:schemeClr val="accent1"/>
          </a:effectRef>
          <a:fontRef idx="minor">
            <a:schemeClr val="lt1"/>
          </a:fontRef>
        </p:style>
        <p:txBody>
          <a:bodyPr>
            <a:normAutofit/>
          </a:bodyPr>
          <a:lstStyle/>
          <a:p>
            <a:pPr algn="l"/>
            <a:r>
              <a:rPr lang="en-US" sz="2800" baseline="0" dirty="0" smtClean="0"/>
              <a:t>In Conclusion:</a:t>
            </a:r>
            <a:br>
              <a:rPr lang="en-US" sz="2800" baseline="0" dirty="0" smtClean="0"/>
            </a:br>
            <a:r>
              <a:rPr lang="en-US" sz="2800" dirty="0"/>
              <a:t/>
            </a:r>
            <a:br>
              <a:rPr lang="en-US" sz="2800" dirty="0"/>
            </a:br>
            <a:r>
              <a:rPr lang="en-US" sz="2800" baseline="0" dirty="0" smtClean="0"/>
              <a:t>“However efficacious a PPI is shown to be in highly controlled efficacy trials, if it appeals to only a small proportion of its target population, is adopted only by single sites, is prone to high attrition rates, is not implemented properly, relies on researchers for delivery, and is too costly to be maintained it’s contribution will be negligible.”</a:t>
            </a:r>
            <a:r>
              <a:rPr lang="en-US" sz="2800" dirty="0" smtClean="0"/>
              <a:t>			</a:t>
            </a:r>
            <a:br>
              <a:rPr lang="en-US" sz="2800" dirty="0" smtClean="0"/>
            </a:br>
            <a:r>
              <a:rPr lang="en-US" sz="2800" dirty="0"/>
              <a:t/>
            </a:r>
            <a:br>
              <a:rPr lang="en-US" sz="2800" dirty="0"/>
            </a:br>
            <a:r>
              <a:rPr lang="en-US" sz="2800" dirty="0" smtClean="0"/>
              <a:t>Hone, </a:t>
            </a:r>
            <a:r>
              <a:rPr lang="en-US" sz="2800" dirty="0" err="1" smtClean="0"/>
              <a:t>Jarden</a:t>
            </a:r>
            <a:r>
              <a:rPr lang="en-US" sz="2800" dirty="0" smtClean="0"/>
              <a:t>, Schofield (2014)</a:t>
            </a:r>
            <a:endParaRPr lang="en-US" sz="2800" dirty="0"/>
          </a:p>
        </p:txBody>
      </p:sp>
      <p:sp>
        <p:nvSpPr>
          <p:cNvPr id="5" name="Footer Placeholder 4"/>
          <p:cNvSpPr>
            <a:spLocks noGrp="1"/>
          </p:cNvSpPr>
          <p:nvPr>
            <p:ph type="ftr" sz="quarter" idx="11"/>
          </p:nvPr>
        </p:nvSpPr>
        <p:spPr>
          <a:xfrm>
            <a:off x="0" y="6492875"/>
            <a:ext cx="2895600" cy="365125"/>
          </a:xfrm>
        </p:spPr>
        <p:txBody>
          <a:bodyPr/>
          <a:lstStyle/>
          <a:p>
            <a:pPr algn="l"/>
            <a:r>
              <a:rPr lang="en-US" dirty="0" smtClean="0"/>
              <a:t>Lucy Hone 2015</a:t>
            </a:r>
            <a:endParaRPr lang="en-US" dirty="0"/>
          </a:p>
        </p:txBody>
      </p:sp>
    </p:spTree>
    <p:extLst>
      <p:ext uri="{BB962C8B-B14F-4D97-AF65-F5344CB8AC3E}">
        <p14:creationId xmlns:p14="http://schemas.microsoft.com/office/powerpoint/2010/main" val="36054896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34508"/>
            <a:ext cx="8229600" cy="1928352"/>
          </a:xfrm>
        </p:spPr>
        <p:style>
          <a:lnRef idx="3">
            <a:schemeClr val="lt1"/>
          </a:lnRef>
          <a:fillRef idx="1">
            <a:schemeClr val="accent1"/>
          </a:fillRef>
          <a:effectRef idx="1">
            <a:schemeClr val="accent1"/>
          </a:effectRef>
          <a:fontRef idx="minor">
            <a:schemeClr val="lt1"/>
          </a:fontRef>
        </p:style>
        <p:txBody>
          <a:bodyPr>
            <a:normAutofit/>
          </a:bodyPr>
          <a:lstStyle/>
          <a:p>
            <a:r>
              <a:rPr lang="en-US" dirty="0" smtClean="0"/>
              <a:t>For more on RE-AIM visit</a:t>
            </a:r>
            <a:br>
              <a:rPr lang="en-US" dirty="0" smtClean="0"/>
            </a:br>
            <a:r>
              <a:rPr lang="en-US" dirty="0" err="1" smtClean="0"/>
              <a:t>www.re-aim.hnfe.vt.edu</a:t>
            </a:r>
            <a:endParaRPr lang="en-US" dirty="0"/>
          </a:p>
        </p:txBody>
      </p:sp>
      <p:sp>
        <p:nvSpPr>
          <p:cNvPr id="4" name="Footer Placeholder 3"/>
          <p:cNvSpPr>
            <a:spLocks noGrp="1"/>
          </p:cNvSpPr>
          <p:nvPr>
            <p:ph type="ftr" sz="quarter" idx="11"/>
          </p:nvPr>
        </p:nvSpPr>
        <p:spPr>
          <a:xfrm>
            <a:off x="0" y="6469688"/>
            <a:ext cx="2895600" cy="365125"/>
          </a:xfrm>
        </p:spPr>
        <p:txBody>
          <a:bodyPr/>
          <a:lstStyle/>
          <a:p>
            <a:pPr algn="l"/>
            <a:r>
              <a:rPr lang="en-US" dirty="0" smtClean="0"/>
              <a:t>Lucy Hone 2015</a:t>
            </a:r>
            <a:endParaRPr lang="en-US" dirty="0"/>
          </a:p>
        </p:txBody>
      </p:sp>
      <p:sp>
        <p:nvSpPr>
          <p:cNvPr id="6" name="Title 4"/>
          <p:cNvSpPr txBox="1">
            <a:spLocks/>
          </p:cNvSpPr>
          <p:nvPr/>
        </p:nvSpPr>
        <p:spPr>
          <a:xfrm>
            <a:off x="457200" y="3540523"/>
            <a:ext cx="8229600" cy="2717515"/>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Thank you!!</a:t>
            </a:r>
          </a:p>
          <a:p>
            <a:r>
              <a:rPr lang="en-US" dirty="0" smtClean="0">
                <a:hlinkClick r:id="rId3"/>
              </a:rPr>
              <a:t>Lucy.hone@aut.ac.nz</a:t>
            </a:r>
            <a:endParaRPr lang="en-US" dirty="0" smtClean="0"/>
          </a:p>
          <a:p>
            <a:r>
              <a:rPr lang="en-US" dirty="0" smtClean="0">
                <a:hlinkClick r:id="rId4"/>
              </a:rPr>
              <a:t>Aaron.jarden@aut.ac.nz</a:t>
            </a:r>
            <a:endParaRPr lang="en-US" dirty="0" smtClean="0"/>
          </a:p>
          <a:p>
            <a:endParaRPr lang="en-US" dirty="0"/>
          </a:p>
        </p:txBody>
      </p:sp>
      <p:pic>
        <p:nvPicPr>
          <p:cNvPr id="7" name="Picture 6" descr="HPC_1L_CO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48393"/>
            <a:ext cx="8229600" cy="749370"/>
          </a:xfrm>
          <a:prstGeom prst="rect">
            <a:avLst/>
          </a:prstGeom>
        </p:spPr>
      </p:pic>
    </p:spTree>
    <p:extLst>
      <p:ext uri="{BB962C8B-B14F-4D97-AF65-F5344CB8AC3E}">
        <p14:creationId xmlns:p14="http://schemas.microsoft.com/office/powerpoint/2010/main" val="4240814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13674"/>
            <a:ext cx="8229600" cy="1190395"/>
          </a:xfrm>
          <a:ln>
            <a:solidFill>
              <a:srgbClr val="4F81BD"/>
            </a:solidFill>
          </a:ln>
        </p:spPr>
        <p:txBody>
          <a:bodyPr>
            <a:normAutofit/>
          </a:bodyPr>
          <a:lstStyle/>
          <a:p>
            <a:pPr algn="l"/>
            <a:r>
              <a:rPr lang="en-US" sz="3600" b="1" dirty="0">
                <a:ln w="50800"/>
                <a:solidFill>
                  <a:schemeClr val="tx2">
                    <a:lumMod val="75000"/>
                  </a:schemeClr>
                </a:solidFill>
              </a:rPr>
              <a:t>RE-AIM evaluation </a:t>
            </a:r>
            <a:r>
              <a:rPr lang="en-US" sz="3600" b="1" dirty="0" smtClean="0">
                <a:ln w="50800"/>
                <a:solidFill>
                  <a:schemeClr val="tx2">
                    <a:lumMod val="75000"/>
                  </a:schemeClr>
                </a:solidFill>
              </a:rPr>
              <a:t>framework</a:t>
            </a:r>
            <a:br>
              <a:rPr lang="en-US" sz="3600" b="1" dirty="0" smtClean="0">
                <a:ln w="50800"/>
                <a:solidFill>
                  <a:schemeClr val="tx2">
                    <a:lumMod val="75000"/>
                  </a:schemeClr>
                </a:solidFill>
              </a:rPr>
            </a:br>
            <a:r>
              <a:rPr lang="en-US" sz="3600" b="1" dirty="0" smtClean="0">
                <a:ln w="50800"/>
                <a:solidFill>
                  <a:schemeClr val="tx2">
                    <a:lumMod val="75000"/>
                  </a:schemeClr>
                </a:solidFill>
              </a:rPr>
              <a:t>(</a:t>
            </a:r>
            <a:r>
              <a:rPr lang="en-US" sz="3600" b="1" dirty="0">
                <a:ln w="50800"/>
                <a:solidFill>
                  <a:schemeClr val="tx2">
                    <a:lumMod val="75000"/>
                  </a:schemeClr>
                </a:solidFill>
              </a:rPr>
              <a:t>Glasgow et al., 1999</a:t>
            </a:r>
            <a:r>
              <a:rPr lang="en-US" sz="3600" b="1" dirty="0" smtClean="0">
                <a:ln w="50800"/>
                <a:solidFill>
                  <a:schemeClr val="tx2">
                    <a:lumMod val="75000"/>
                  </a:schemeClr>
                </a:solidFill>
              </a:rPr>
              <a:t>)</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75000"/>
                </a:schemeClr>
              </a:solidFill>
              <a:effectLst>
                <a:outerShdw blurRad="50800" dist="40000" dir="5400000" algn="tl" rotWithShape="0">
                  <a:srgbClr val="000000">
                    <a:shade val="5000"/>
                    <a:satMod val="120000"/>
                    <a:alpha val="33000"/>
                  </a:srgbClr>
                </a:outerShdw>
              </a:effectLst>
            </a:endParaRPr>
          </a:p>
        </p:txBody>
      </p:sp>
      <p:sp>
        <p:nvSpPr>
          <p:cNvPr id="5" name="Text Placeholder 4"/>
          <p:cNvSpPr>
            <a:spLocks noGrp="1"/>
          </p:cNvSpPr>
          <p:nvPr>
            <p:ph idx="1"/>
          </p:nvPr>
        </p:nvSpPr>
        <p:spPr>
          <a:xfrm>
            <a:off x="457200" y="1843540"/>
            <a:ext cx="6087143" cy="4503656"/>
          </a:xfrm>
        </p:spPr>
        <p:style>
          <a:lnRef idx="3">
            <a:schemeClr val="lt1"/>
          </a:lnRef>
          <a:fillRef idx="1">
            <a:schemeClr val="accent1"/>
          </a:fillRef>
          <a:effectRef idx="1">
            <a:schemeClr val="accent1"/>
          </a:effectRef>
          <a:fontRef idx="minor">
            <a:schemeClr val="lt1"/>
          </a:fontRef>
        </p:style>
        <p:txBody>
          <a:bodyPr anchor="ctr">
            <a:normAutofit fontScale="92500" lnSpcReduction="10000"/>
          </a:bodyPr>
          <a:lstStyle/>
          <a:p>
            <a:pPr marL="0" indent="0">
              <a:buNone/>
            </a:pPr>
            <a:r>
              <a:rPr lang="en-US" sz="5400" b="1" dirty="0" smtClean="0">
                <a:ln w="1905"/>
                <a:solidFill>
                  <a:schemeClr val="bg1"/>
                </a:solidFill>
                <a:effectLst>
                  <a:innerShdw blurRad="69850" dist="43180" dir="5400000">
                    <a:srgbClr val="000000">
                      <a:alpha val="65000"/>
                    </a:srgbClr>
                  </a:innerShdw>
                </a:effectLst>
              </a:rPr>
              <a:t>R = Reach</a:t>
            </a:r>
          </a:p>
          <a:p>
            <a:pPr marL="0" indent="0">
              <a:buNone/>
            </a:pPr>
            <a:r>
              <a:rPr lang="en-US" sz="5400" b="1" dirty="0" smtClean="0">
                <a:ln w="1905"/>
                <a:solidFill>
                  <a:schemeClr val="bg1"/>
                </a:solidFill>
                <a:effectLst>
                  <a:innerShdw blurRad="69850" dist="43180" dir="5400000">
                    <a:srgbClr val="000000">
                      <a:alpha val="65000"/>
                    </a:srgbClr>
                  </a:innerShdw>
                </a:effectLst>
              </a:rPr>
              <a:t>E = Efficacy</a:t>
            </a:r>
          </a:p>
          <a:p>
            <a:pPr marL="0" indent="0">
              <a:buNone/>
            </a:pPr>
            <a:r>
              <a:rPr lang="en-US" sz="5400" b="1" dirty="0" smtClean="0">
                <a:ln w="1905"/>
                <a:solidFill>
                  <a:schemeClr val="bg1"/>
                </a:solidFill>
                <a:effectLst>
                  <a:innerShdw blurRad="69850" dist="43180" dir="5400000">
                    <a:srgbClr val="000000">
                      <a:alpha val="65000"/>
                    </a:srgbClr>
                  </a:innerShdw>
                </a:effectLst>
              </a:rPr>
              <a:t>A = Adoption</a:t>
            </a:r>
          </a:p>
          <a:p>
            <a:pPr marL="0" indent="0">
              <a:buNone/>
            </a:pPr>
            <a:r>
              <a:rPr lang="en-US" sz="5400" b="1" dirty="0" smtClean="0">
                <a:ln w="1905"/>
                <a:solidFill>
                  <a:schemeClr val="bg1"/>
                </a:solidFill>
                <a:effectLst>
                  <a:innerShdw blurRad="69850" dist="43180" dir="5400000">
                    <a:srgbClr val="000000">
                      <a:alpha val="65000"/>
                    </a:srgbClr>
                  </a:innerShdw>
                </a:effectLst>
              </a:rPr>
              <a:t> I =  Implementation</a:t>
            </a:r>
          </a:p>
          <a:p>
            <a:pPr marL="0" indent="0">
              <a:buNone/>
            </a:pPr>
            <a:r>
              <a:rPr lang="en-US" sz="5400" b="1" dirty="0" smtClean="0">
                <a:ln w="1905"/>
                <a:solidFill>
                  <a:schemeClr val="bg1"/>
                </a:solidFill>
                <a:effectLst>
                  <a:innerShdw blurRad="69850" dist="43180" dir="5400000">
                    <a:srgbClr val="000000">
                      <a:alpha val="65000"/>
                    </a:srgbClr>
                  </a:innerShdw>
                </a:effectLst>
              </a:rPr>
              <a:t>M = Maintenance</a:t>
            </a:r>
            <a:endParaRPr lang="en-US" sz="5400" b="1" dirty="0">
              <a:ln w="1905"/>
              <a:solidFill>
                <a:schemeClr val="bg1"/>
              </a:solidFill>
              <a:effectLst>
                <a:innerShdw blurRad="69850" dist="43180" dir="5400000">
                  <a:srgbClr val="000000">
                    <a:alpha val="65000"/>
                  </a:srgbClr>
                </a:innerShdw>
              </a:effectLst>
            </a:endParaRPr>
          </a:p>
        </p:txBody>
      </p:sp>
      <p:sp>
        <p:nvSpPr>
          <p:cNvPr id="2" name="Footer Placeholder 1"/>
          <p:cNvSpPr>
            <a:spLocks noGrp="1"/>
          </p:cNvSpPr>
          <p:nvPr>
            <p:ph type="ftr" sz="quarter" idx="11"/>
          </p:nvPr>
        </p:nvSpPr>
        <p:spPr>
          <a:xfrm>
            <a:off x="0" y="6492875"/>
            <a:ext cx="2895600" cy="365125"/>
          </a:xfrm>
        </p:spPr>
        <p:txBody>
          <a:bodyPr/>
          <a:lstStyle/>
          <a:p>
            <a:pPr algn="l"/>
            <a:r>
              <a:rPr lang="en-US" dirty="0" smtClean="0"/>
              <a:t>Lucy Hone 2015</a:t>
            </a:r>
            <a:endParaRPr lang="en-US" dirty="0"/>
          </a:p>
        </p:txBody>
      </p:sp>
    </p:spTree>
    <p:extLst>
      <p:ext uri="{BB962C8B-B14F-4D97-AF65-F5344CB8AC3E}">
        <p14:creationId xmlns:p14="http://schemas.microsoft.com/office/powerpoint/2010/main" val="1518258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9317" y="2130171"/>
            <a:ext cx="4318449" cy="4727829"/>
          </a:xfrm>
          <a:prstGeom prst="rect">
            <a:avLst/>
          </a:prstGeom>
        </p:spPr>
      </p:pic>
      <p:sp>
        <p:nvSpPr>
          <p:cNvPr id="6" name="TextBox 5"/>
          <p:cNvSpPr txBox="1"/>
          <p:nvPr/>
        </p:nvSpPr>
        <p:spPr>
          <a:xfrm>
            <a:off x="5227978" y="6487536"/>
            <a:ext cx="3916022" cy="369332"/>
          </a:xfrm>
          <a:prstGeom prst="rect">
            <a:avLst/>
          </a:prstGeom>
          <a:noFill/>
        </p:spPr>
        <p:txBody>
          <a:bodyPr wrap="square" rtlCol="0">
            <a:spAutoFit/>
          </a:bodyPr>
          <a:lstStyle/>
          <a:p>
            <a:pPr algn="r"/>
            <a:r>
              <a:rPr lang="en-US" dirty="0" smtClean="0"/>
              <a:t>Image credit: Higher Ground Creative</a:t>
            </a:r>
            <a:endParaRPr lang="en-US" dirty="0"/>
          </a:p>
        </p:txBody>
      </p:sp>
      <p:sp>
        <p:nvSpPr>
          <p:cNvPr id="7" name="TextBox 6"/>
          <p:cNvSpPr txBox="1"/>
          <p:nvPr/>
        </p:nvSpPr>
        <p:spPr>
          <a:xfrm>
            <a:off x="229317" y="201564"/>
            <a:ext cx="8308317"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smtClean="0"/>
              <a:t>REACH concerns the representativeness of samples</a:t>
            </a:r>
          </a:p>
          <a:p>
            <a:r>
              <a:rPr lang="en-US" sz="3200" dirty="0" smtClean="0"/>
              <a:t>- Are PPIs reaching their target population? </a:t>
            </a:r>
            <a:endParaRPr lang="en-US" sz="3200" dirty="0"/>
          </a:p>
        </p:txBody>
      </p:sp>
      <p:sp>
        <p:nvSpPr>
          <p:cNvPr id="9" name="Content Placeholder 2"/>
          <p:cNvSpPr txBox="1">
            <a:spLocks/>
          </p:cNvSpPr>
          <p:nvPr/>
        </p:nvSpPr>
        <p:spPr>
          <a:xfrm>
            <a:off x="5097885" y="2130171"/>
            <a:ext cx="3439749" cy="4311876"/>
          </a:xfrm>
          <a:prstGeom prst="rect">
            <a:avLst/>
          </a:prstGeom>
          <a:ln>
            <a:solidFill>
              <a:srgbClr val="4F81BD"/>
            </a:solidFill>
          </a:ln>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4000" dirty="0" smtClean="0"/>
              <a:t>Does the study report  % of eligible participants that actually took part?</a:t>
            </a:r>
          </a:p>
          <a:p>
            <a:endParaRPr lang="en-GB" sz="4000" dirty="0" smtClean="0"/>
          </a:p>
          <a:p>
            <a:r>
              <a:rPr lang="en-GB" sz="4000" dirty="0" smtClean="0"/>
              <a:t>Were the characteristics of both participants and non-participants reported?</a:t>
            </a:r>
          </a:p>
          <a:p>
            <a:pPr marL="0" indent="0">
              <a:buNone/>
            </a:pPr>
            <a:endParaRPr lang="en-GB" sz="4000" dirty="0"/>
          </a:p>
          <a:p>
            <a:endParaRPr lang="en-AU" sz="4000" dirty="0" smtClean="0"/>
          </a:p>
          <a:p>
            <a:pPr marL="0" indent="0">
              <a:buNone/>
            </a:pPr>
            <a:endParaRPr lang="en-US" dirty="0"/>
          </a:p>
        </p:txBody>
      </p:sp>
      <p:sp>
        <p:nvSpPr>
          <p:cNvPr id="10" name="Footer Placeholder 9"/>
          <p:cNvSpPr>
            <a:spLocks noGrp="1"/>
          </p:cNvSpPr>
          <p:nvPr>
            <p:ph type="ftr" sz="quarter" idx="11"/>
          </p:nvPr>
        </p:nvSpPr>
        <p:spPr>
          <a:xfrm>
            <a:off x="0" y="6487536"/>
            <a:ext cx="2895600" cy="365125"/>
          </a:xfrm>
        </p:spPr>
        <p:txBody>
          <a:bodyPr/>
          <a:lstStyle/>
          <a:p>
            <a:pPr algn="l"/>
            <a:r>
              <a:rPr lang="en-US" dirty="0" smtClean="0"/>
              <a:t>Lucy Hone 2015</a:t>
            </a:r>
            <a:endParaRPr lang="en-US" dirty="0"/>
          </a:p>
        </p:txBody>
      </p:sp>
    </p:spTree>
    <p:extLst>
      <p:ext uri="{BB962C8B-B14F-4D97-AF65-F5344CB8AC3E}">
        <p14:creationId xmlns:p14="http://schemas.microsoft.com/office/powerpoint/2010/main" val="1168684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27978" y="6487536"/>
            <a:ext cx="3916022" cy="369332"/>
          </a:xfrm>
          <a:prstGeom prst="rect">
            <a:avLst/>
          </a:prstGeom>
          <a:noFill/>
        </p:spPr>
        <p:txBody>
          <a:bodyPr wrap="square" rtlCol="0">
            <a:spAutoFit/>
          </a:bodyPr>
          <a:lstStyle/>
          <a:p>
            <a:pPr algn="r"/>
            <a:r>
              <a:rPr lang="en-US" dirty="0" smtClean="0"/>
              <a:t>Image credit: </a:t>
            </a:r>
            <a:r>
              <a:rPr lang="en-US" dirty="0" err="1" smtClean="0"/>
              <a:t>gc-solutions.net</a:t>
            </a:r>
            <a:endParaRPr lang="en-US" dirty="0"/>
          </a:p>
        </p:txBody>
      </p:sp>
      <p:sp>
        <p:nvSpPr>
          <p:cNvPr id="7" name="TextBox 6"/>
          <p:cNvSpPr txBox="1"/>
          <p:nvPr/>
        </p:nvSpPr>
        <p:spPr>
          <a:xfrm>
            <a:off x="229317" y="201564"/>
            <a:ext cx="8308317" cy="584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smtClean="0"/>
              <a:t>EFFICACY of PPIs remains critically important </a:t>
            </a:r>
            <a:endParaRPr lang="en-US" sz="3200" dirty="0"/>
          </a:p>
        </p:txBody>
      </p:sp>
      <p:sp>
        <p:nvSpPr>
          <p:cNvPr id="9" name="Content Placeholder 2"/>
          <p:cNvSpPr txBox="1">
            <a:spLocks/>
          </p:cNvSpPr>
          <p:nvPr/>
        </p:nvSpPr>
        <p:spPr>
          <a:xfrm>
            <a:off x="5227979" y="1521663"/>
            <a:ext cx="3309656" cy="4441048"/>
          </a:xfrm>
          <a:prstGeom prst="rect">
            <a:avLst/>
          </a:prstGeom>
          <a:ln>
            <a:solidFill>
              <a:srgbClr val="4F81BD"/>
            </a:solidFill>
          </a:ln>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4500" dirty="0"/>
              <a:t>Did they report on any unintended negative outcomes?</a:t>
            </a:r>
            <a:endParaRPr lang="en-GB" sz="4500" dirty="0"/>
          </a:p>
          <a:p>
            <a:endParaRPr lang="en-GB" sz="4500" dirty="0" smtClean="0"/>
          </a:p>
          <a:p>
            <a:r>
              <a:rPr lang="en-GB" sz="4500" dirty="0" smtClean="0"/>
              <a:t>What </a:t>
            </a:r>
            <a:r>
              <a:rPr lang="en-GB" sz="4500" dirty="0"/>
              <a:t>impact did the intervention have on ALL participants starting the programme (ITT analysis)?</a:t>
            </a:r>
          </a:p>
          <a:p>
            <a:endParaRPr lang="en-GB" sz="4500" dirty="0"/>
          </a:p>
          <a:p>
            <a:endParaRPr lang="en-AU" sz="4000" dirty="0" smtClean="0"/>
          </a:p>
          <a:p>
            <a:pPr marL="0" indent="0">
              <a:buNone/>
            </a:pPr>
            <a:endParaRPr lang="en-US" dirty="0"/>
          </a:p>
        </p:txBody>
      </p:sp>
      <p:sp>
        <p:nvSpPr>
          <p:cNvPr id="10" name="Footer Placeholder 9"/>
          <p:cNvSpPr>
            <a:spLocks noGrp="1"/>
          </p:cNvSpPr>
          <p:nvPr>
            <p:ph type="ftr" sz="quarter" idx="11"/>
          </p:nvPr>
        </p:nvSpPr>
        <p:spPr>
          <a:xfrm>
            <a:off x="0" y="6487536"/>
            <a:ext cx="2895600" cy="365125"/>
          </a:xfrm>
        </p:spPr>
        <p:txBody>
          <a:bodyPr/>
          <a:lstStyle/>
          <a:p>
            <a:pPr algn="l"/>
            <a:r>
              <a:rPr lang="en-US" dirty="0" smtClean="0"/>
              <a:t>Lucy Hone 2015</a:t>
            </a:r>
            <a:endParaRPr lang="en-US" dirty="0"/>
          </a:p>
        </p:txBody>
      </p:sp>
      <p:pic>
        <p:nvPicPr>
          <p:cNvPr id="2" name="Picture 1"/>
          <p:cNvPicPr>
            <a:picLocks noChangeAspect="1"/>
          </p:cNvPicPr>
          <p:nvPr/>
        </p:nvPicPr>
        <p:blipFill>
          <a:blip r:embed="rId3"/>
          <a:stretch>
            <a:fillRect/>
          </a:stretch>
        </p:blipFill>
        <p:spPr>
          <a:xfrm>
            <a:off x="-2447933" y="1420225"/>
            <a:ext cx="7316503" cy="4877668"/>
          </a:xfrm>
          <a:prstGeom prst="rect">
            <a:avLst/>
          </a:prstGeom>
        </p:spPr>
      </p:pic>
    </p:spTree>
    <p:extLst>
      <p:ext uri="{BB962C8B-B14F-4D97-AF65-F5344CB8AC3E}">
        <p14:creationId xmlns:p14="http://schemas.microsoft.com/office/powerpoint/2010/main" val="1354046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27978" y="6487536"/>
            <a:ext cx="3916022" cy="369332"/>
          </a:xfrm>
          <a:prstGeom prst="rect">
            <a:avLst/>
          </a:prstGeom>
          <a:noFill/>
        </p:spPr>
        <p:txBody>
          <a:bodyPr wrap="square" rtlCol="0">
            <a:spAutoFit/>
          </a:bodyPr>
          <a:lstStyle/>
          <a:p>
            <a:pPr algn="r"/>
            <a:r>
              <a:rPr lang="en-US" dirty="0" smtClean="0"/>
              <a:t>Image credit: </a:t>
            </a:r>
            <a:r>
              <a:rPr lang="en-US" dirty="0" err="1" smtClean="0"/>
              <a:t>Thenextweb.com</a:t>
            </a:r>
            <a:endParaRPr lang="en-US" dirty="0"/>
          </a:p>
        </p:txBody>
      </p:sp>
      <p:sp>
        <p:nvSpPr>
          <p:cNvPr id="7" name="TextBox 6"/>
          <p:cNvSpPr txBox="1"/>
          <p:nvPr/>
        </p:nvSpPr>
        <p:spPr>
          <a:xfrm>
            <a:off x="229317" y="201564"/>
            <a:ext cx="8537633"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smtClean="0"/>
              <a:t>ADOPTION assesses the program’s adoption by target delivery staff, settings and institutions</a:t>
            </a:r>
            <a:endParaRPr lang="en-US" sz="3200" dirty="0"/>
          </a:p>
        </p:txBody>
      </p:sp>
      <p:sp>
        <p:nvSpPr>
          <p:cNvPr id="10" name="Footer Placeholder 9"/>
          <p:cNvSpPr>
            <a:spLocks noGrp="1"/>
          </p:cNvSpPr>
          <p:nvPr>
            <p:ph type="ftr" sz="quarter" idx="11"/>
          </p:nvPr>
        </p:nvSpPr>
        <p:spPr>
          <a:xfrm>
            <a:off x="0" y="6487536"/>
            <a:ext cx="2895600" cy="365125"/>
          </a:xfrm>
        </p:spPr>
        <p:txBody>
          <a:bodyPr/>
          <a:lstStyle/>
          <a:p>
            <a:pPr algn="l"/>
            <a:r>
              <a:rPr lang="en-US" dirty="0" smtClean="0"/>
              <a:t>Lucy Hone 2015</a:t>
            </a:r>
            <a:endParaRPr lang="en-US" dirty="0"/>
          </a:p>
        </p:txBody>
      </p:sp>
      <p:pic>
        <p:nvPicPr>
          <p:cNvPr id="3" name="Picture 2"/>
          <p:cNvPicPr>
            <a:picLocks noChangeAspect="1"/>
          </p:cNvPicPr>
          <p:nvPr/>
        </p:nvPicPr>
        <p:blipFill>
          <a:blip r:embed="rId2"/>
          <a:stretch>
            <a:fillRect/>
          </a:stretch>
        </p:blipFill>
        <p:spPr>
          <a:xfrm>
            <a:off x="-4074780" y="1541757"/>
            <a:ext cx="8792496" cy="4945779"/>
          </a:xfrm>
          <a:prstGeom prst="rect">
            <a:avLst/>
          </a:prstGeom>
        </p:spPr>
      </p:pic>
      <p:sp>
        <p:nvSpPr>
          <p:cNvPr id="11" name="Rectangle 10"/>
          <p:cNvSpPr/>
          <p:nvPr/>
        </p:nvSpPr>
        <p:spPr>
          <a:xfrm>
            <a:off x="4992045" y="1443749"/>
            <a:ext cx="3951303" cy="4832093"/>
          </a:xfrm>
          <a:prstGeom prst="rect">
            <a:avLst/>
          </a:prstGeom>
          <a:ln>
            <a:solidFill>
              <a:srgbClr val="4F81BD"/>
            </a:solidFill>
          </a:ln>
        </p:spPr>
        <p:txBody>
          <a:bodyPr wrap="square">
            <a:spAutoFit/>
          </a:bodyPr>
          <a:lstStyle/>
          <a:p>
            <a:pPr marL="457200" indent="-457200">
              <a:buFont typeface="Arial"/>
              <a:buChar char="•"/>
            </a:pPr>
            <a:r>
              <a:rPr lang="en-GB" sz="2800" dirty="0" smtClean="0"/>
              <a:t>Did they describe the intervention location?</a:t>
            </a:r>
            <a:endParaRPr lang="en-GB" sz="2800" dirty="0"/>
          </a:p>
          <a:p>
            <a:endParaRPr lang="en-GB" sz="2800" dirty="0"/>
          </a:p>
          <a:p>
            <a:pPr marL="457200" indent="-457200">
              <a:buFont typeface="Arial"/>
              <a:buChar char="•"/>
            </a:pPr>
            <a:r>
              <a:rPr lang="en-GB" sz="2800" dirty="0" smtClean="0"/>
              <a:t>How they recruited the delivery agent/s?</a:t>
            </a:r>
          </a:p>
          <a:p>
            <a:pPr marL="457200" indent="-457200">
              <a:buFont typeface="Arial"/>
              <a:buChar char="•"/>
            </a:pPr>
            <a:endParaRPr lang="en-GB" sz="2800" dirty="0"/>
          </a:p>
          <a:p>
            <a:pPr marL="457200" indent="-457200">
              <a:buFont typeface="Arial"/>
              <a:buChar char="•"/>
            </a:pPr>
            <a:r>
              <a:rPr lang="en-GB" sz="2800" dirty="0" smtClean="0"/>
              <a:t>The number of participating sites as a proportion of all the sites the PPI was offered to?</a:t>
            </a:r>
            <a:endParaRPr lang="en-GB" sz="2800" dirty="0"/>
          </a:p>
        </p:txBody>
      </p:sp>
    </p:spTree>
    <p:extLst>
      <p:ext uri="{BB962C8B-B14F-4D97-AF65-F5344CB8AC3E}">
        <p14:creationId xmlns:p14="http://schemas.microsoft.com/office/powerpoint/2010/main" val="1234720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27978" y="6487536"/>
            <a:ext cx="3916022" cy="369332"/>
          </a:xfrm>
          <a:prstGeom prst="rect">
            <a:avLst/>
          </a:prstGeom>
          <a:noFill/>
        </p:spPr>
        <p:txBody>
          <a:bodyPr wrap="square" rtlCol="0">
            <a:spAutoFit/>
          </a:bodyPr>
          <a:lstStyle/>
          <a:p>
            <a:pPr algn="r"/>
            <a:r>
              <a:rPr lang="en-US" dirty="0" smtClean="0"/>
              <a:t>Image credit: </a:t>
            </a:r>
            <a:r>
              <a:rPr lang="en-US" dirty="0" err="1" smtClean="0"/>
              <a:t>Myservicepride.com</a:t>
            </a:r>
            <a:endParaRPr lang="en-US" dirty="0"/>
          </a:p>
        </p:txBody>
      </p:sp>
      <p:sp>
        <p:nvSpPr>
          <p:cNvPr id="7" name="TextBox 6"/>
          <p:cNvSpPr txBox="1"/>
          <p:nvPr/>
        </p:nvSpPr>
        <p:spPr>
          <a:xfrm>
            <a:off x="229317" y="201564"/>
            <a:ext cx="8728310"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smtClean="0"/>
              <a:t>IMPLEMENTATION concerns the consistency of PPI delivery and costs (how well was it implemented?)</a:t>
            </a:r>
            <a:endParaRPr lang="en-US" sz="3200" dirty="0"/>
          </a:p>
        </p:txBody>
      </p:sp>
      <p:sp>
        <p:nvSpPr>
          <p:cNvPr id="9" name="Content Placeholder 2"/>
          <p:cNvSpPr txBox="1">
            <a:spLocks/>
          </p:cNvSpPr>
          <p:nvPr/>
        </p:nvSpPr>
        <p:spPr>
          <a:xfrm>
            <a:off x="229317" y="1552351"/>
            <a:ext cx="3492668" cy="4935186"/>
          </a:xfrm>
          <a:prstGeom prst="rect">
            <a:avLst/>
          </a:prstGeom>
          <a:ln>
            <a:solidFill>
              <a:srgbClr val="4F81BD"/>
            </a:solidFill>
          </a:ln>
        </p:spPr>
        <p:txBody>
          <a:bodyPr>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7000" dirty="0"/>
              <a:t>Did they report details of PPI intensity (how many times it was delivered)?</a:t>
            </a:r>
          </a:p>
          <a:p>
            <a:endParaRPr lang="en-GB" sz="7000" dirty="0" smtClean="0"/>
          </a:p>
          <a:p>
            <a:r>
              <a:rPr lang="en-GB" sz="7000" dirty="0" smtClean="0"/>
              <a:t>Was it delivered </a:t>
            </a:r>
            <a:r>
              <a:rPr lang="en-GB" sz="7000" dirty="0"/>
              <a:t>according to </a:t>
            </a:r>
            <a:r>
              <a:rPr lang="en-GB" sz="7000" dirty="0" smtClean="0"/>
              <a:t>protocol? How did they report fidelity?</a:t>
            </a:r>
            <a:endParaRPr lang="en-GB" sz="7000" dirty="0"/>
          </a:p>
          <a:p>
            <a:endParaRPr lang="en-GB" sz="7000" dirty="0" smtClean="0"/>
          </a:p>
          <a:p>
            <a:pPr marL="0" indent="0">
              <a:buNone/>
            </a:pPr>
            <a:endParaRPr lang="en-GB" sz="7000" dirty="0"/>
          </a:p>
          <a:p>
            <a:pPr marL="0" indent="0">
              <a:buNone/>
            </a:pPr>
            <a:endParaRPr lang="en-US" dirty="0"/>
          </a:p>
        </p:txBody>
      </p:sp>
      <p:sp>
        <p:nvSpPr>
          <p:cNvPr id="10" name="Footer Placeholder 9"/>
          <p:cNvSpPr>
            <a:spLocks noGrp="1"/>
          </p:cNvSpPr>
          <p:nvPr>
            <p:ph type="ftr" sz="quarter" idx="11"/>
          </p:nvPr>
        </p:nvSpPr>
        <p:spPr>
          <a:xfrm>
            <a:off x="0" y="6487536"/>
            <a:ext cx="2895600" cy="365125"/>
          </a:xfrm>
        </p:spPr>
        <p:txBody>
          <a:bodyPr/>
          <a:lstStyle/>
          <a:p>
            <a:pPr algn="l"/>
            <a:r>
              <a:rPr lang="en-US" dirty="0" smtClean="0"/>
              <a:t>Lucy Hone 2015</a:t>
            </a:r>
            <a:endParaRPr lang="en-US" dirty="0"/>
          </a:p>
        </p:txBody>
      </p:sp>
      <p:pic>
        <p:nvPicPr>
          <p:cNvPr id="2" name="Picture 1"/>
          <p:cNvPicPr>
            <a:picLocks noChangeAspect="1"/>
          </p:cNvPicPr>
          <p:nvPr/>
        </p:nvPicPr>
        <p:blipFill>
          <a:blip r:embed="rId3"/>
          <a:stretch>
            <a:fillRect/>
          </a:stretch>
        </p:blipFill>
        <p:spPr>
          <a:xfrm>
            <a:off x="3880743" y="1556725"/>
            <a:ext cx="5076884" cy="4441269"/>
          </a:xfrm>
          <a:prstGeom prst="rect">
            <a:avLst/>
          </a:prstGeom>
        </p:spPr>
      </p:pic>
    </p:spTree>
    <p:extLst>
      <p:ext uri="{BB962C8B-B14F-4D97-AF65-F5344CB8AC3E}">
        <p14:creationId xmlns:p14="http://schemas.microsoft.com/office/powerpoint/2010/main" val="4129971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27978" y="6487536"/>
            <a:ext cx="3916022" cy="369332"/>
          </a:xfrm>
          <a:prstGeom prst="rect">
            <a:avLst/>
          </a:prstGeom>
          <a:noFill/>
        </p:spPr>
        <p:txBody>
          <a:bodyPr wrap="square" rtlCol="0">
            <a:spAutoFit/>
          </a:bodyPr>
          <a:lstStyle/>
          <a:p>
            <a:pPr algn="r"/>
            <a:r>
              <a:rPr lang="en-US" dirty="0" smtClean="0"/>
              <a:t>Image credit: Mike </a:t>
            </a:r>
            <a:r>
              <a:rPr lang="en-US" dirty="0" err="1" smtClean="0"/>
              <a:t>Lavere</a:t>
            </a:r>
            <a:endParaRPr lang="en-US" dirty="0"/>
          </a:p>
        </p:txBody>
      </p:sp>
      <p:sp>
        <p:nvSpPr>
          <p:cNvPr id="7" name="TextBox 6"/>
          <p:cNvSpPr txBox="1"/>
          <p:nvPr/>
        </p:nvSpPr>
        <p:spPr>
          <a:xfrm>
            <a:off x="229317" y="201564"/>
            <a:ext cx="8625832"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200" dirty="0" smtClean="0"/>
              <a:t>MAINTENANCE assesses the extent to which the PPI becomes habitual </a:t>
            </a:r>
          </a:p>
          <a:p>
            <a:r>
              <a:rPr lang="en-US" sz="3200" dirty="0" smtClean="0"/>
              <a:t>(at both the individual &amp; organizational level)</a:t>
            </a:r>
            <a:endParaRPr lang="en-US" sz="3200" dirty="0"/>
          </a:p>
        </p:txBody>
      </p:sp>
      <p:sp>
        <p:nvSpPr>
          <p:cNvPr id="9" name="Content Placeholder 2"/>
          <p:cNvSpPr txBox="1">
            <a:spLocks/>
          </p:cNvSpPr>
          <p:nvPr/>
        </p:nvSpPr>
        <p:spPr>
          <a:xfrm>
            <a:off x="5227978" y="1993451"/>
            <a:ext cx="3627171" cy="4311876"/>
          </a:xfrm>
          <a:prstGeom prst="rect">
            <a:avLst/>
          </a:prstGeom>
          <a:ln>
            <a:solidFill>
              <a:srgbClr val="4F81BD"/>
            </a:solidFill>
          </a:ln>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4000" dirty="0" smtClean="0"/>
              <a:t>Were outcomes assessed &gt; 6 months after the intervention?</a:t>
            </a:r>
          </a:p>
          <a:p>
            <a:pPr marL="0" indent="0">
              <a:buNone/>
            </a:pPr>
            <a:endParaRPr lang="en-GB" sz="4000" dirty="0" smtClean="0"/>
          </a:p>
          <a:p>
            <a:r>
              <a:rPr lang="en-GB" sz="4000" dirty="0" smtClean="0"/>
              <a:t>Is the programme still running?</a:t>
            </a:r>
          </a:p>
          <a:p>
            <a:pPr marL="0" indent="0">
              <a:buNone/>
            </a:pPr>
            <a:endParaRPr lang="en-GB" sz="4000" dirty="0" smtClean="0"/>
          </a:p>
          <a:p>
            <a:r>
              <a:rPr lang="en-GB" sz="4000" dirty="0" smtClean="0"/>
              <a:t>Were maintenance costs reported?</a:t>
            </a:r>
          </a:p>
          <a:p>
            <a:endParaRPr lang="en-GB" sz="4000" dirty="0" smtClean="0"/>
          </a:p>
          <a:p>
            <a:pPr marL="0" indent="0">
              <a:buNone/>
            </a:pPr>
            <a:endParaRPr lang="en-GB" sz="4000" dirty="0"/>
          </a:p>
          <a:p>
            <a:endParaRPr lang="en-AU" sz="4000" dirty="0" smtClean="0"/>
          </a:p>
          <a:p>
            <a:pPr marL="0" indent="0">
              <a:buNone/>
            </a:pPr>
            <a:endParaRPr lang="en-US" dirty="0"/>
          </a:p>
        </p:txBody>
      </p:sp>
      <p:sp>
        <p:nvSpPr>
          <p:cNvPr id="10" name="Footer Placeholder 9"/>
          <p:cNvSpPr>
            <a:spLocks noGrp="1"/>
          </p:cNvSpPr>
          <p:nvPr>
            <p:ph type="ftr" sz="quarter" idx="11"/>
          </p:nvPr>
        </p:nvSpPr>
        <p:spPr>
          <a:xfrm>
            <a:off x="0" y="6487536"/>
            <a:ext cx="2895600" cy="365125"/>
          </a:xfrm>
        </p:spPr>
        <p:txBody>
          <a:bodyPr/>
          <a:lstStyle/>
          <a:p>
            <a:pPr algn="l"/>
            <a:r>
              <a:rPr lang="en-US" dirty="0" smtClean="0"/>
              <a:t>Lucy Hone 2015</a:t>
            </a:r>
            <a:endParaRPr lang="en-US" dirty="0"/>
          </a:p>
        </p:txBody>
      </p:sp>
      <p:pic>
        <p:nvPicPr>
          <p:cNvPr id="2" name="Picture 1"/>
          <p:cNvPicPr>
            <a:picLocks noChangeAspect="1"/>
          </p:cNvPicPr>
          <p:nvPr/>
        </p:nvPicPr>
        <p:blipFill>
          <a:blip r:embed="rId3"/>
          <a:stretch>
            <a:fillRect/>
          </a:stretch>
        </p:blipFill>
        <p:spPr>
          <a:xfrm>
            <a:off x="229317" y="1993451"/>
            <a:ext cx="4924169" cy="4311876"/>
          </a:xfrm>
          <a:prstGeom prst="rect">
            <a:avLst/>
          </a:prstGeom>
        </p:spPr>
      </p:pic>
    </p:spTree>
    <p:extLst>
      <p:ext uri="{BB962C8B-B14F-4D97-AF65-F5344CB8AC3E}">
        <p14:creationId xmlns:p14="http://schemas.microsoft.com/office/powerpoint/2010/main" val="3001993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33" y="374629"/>
            <a:ext cx="8437367" cy="1230716"/>
          </a:xfrm>
        </p:spPr>
        <p:style>
          <a:lnRef idx="3">
            <a:schemeClr val="lt1"/>
          </a:lnRef>
          <a:fillRef idx="1">
            <a:schemeClr val="accent1"/>
          </a:fillRef>
          <a:effectRef idx="1">
            <a:schemeClr val="accent1"/>
          </a:effectRef>
          <a:fontRef idx="minor">
            <a:schemeClr val="lt1"/>
          </a:fontRef>
        </p:style>
        <p:txBody>
          <a:bodyPr>
            <a:normAutofit fontScale="90000"/>
          </a:bodyPr>
          <a:lstStyle/>
          <a:p>
            <a:pPr algn="l"/>
            <a:r>
              <a:rPr lang="en-US" dirty="0" smtClean="0"/>
              <a:t>Results: </a:t>
            </a:r>
            <a:r>
              <a:rPr lang="en-US" dirty="0"/>
              <a:t>Q</a:t>
            </a:r>
            <a:r>
              <a:rPr lang="en-US" dirty="0" smtClean="0"/>
              <a:t>uality of reporting varied considerably (composite scores)</a:t>
            </a:r>
            <a:endParaRPr lang="en-US" dirty="0"/>
          </a:p>
        </p:txBody>
      </p:sp>
      <p:sp>
        <p:nvSpPr>
          <p:cNvPr id="4" name="TextBox 3"/>
          <p:cNvSpPr txBox="1"/>
          <p:nvPr/>
        </p:nvSpPr>
        <p:spPr>
          <a:xfrm>
            <a:off x="249433" y="5769600"/>
            <a:ext cx="8684815"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400" dirty="0"/>
              <a:t>Hone, L. C., A. </a:t>
            </a:r>
            <a:r>
              <a:rPr lang="en-US" sz="1400" dirty="0" err="1"/>
              <a:t>Jarden</a:t>
            </a:r>
            <a:r>
              <a:rPr lang="en-US" sz="1400" dirty="0"/>
              <a:t>, and G. M. Schofield. "An evaluation of positive psychology intervention effectiveness trials using the re-aim framework: A practice-friendly review." </a:t>
            </a:r>
            <a:r>
              <a:rPr lang="en-US" sz="1400" i="1" dirty="0"/>
              <a:t>The Journal of Positive Psychology</a:t>
            </a:r>
            <a:r>
              <a:rPr lang="en-US" sz="1400" dirty="0"/>
              <a:t> 10.4 (2015): 303-322.</a:t>
            </a:r>
          </a:p>
        </p:txBody>
      </p:sp>
      <p:sp>
        <p:nvSpPr>
          <p:cNvPr id="5" name="Footer Placeholder 4"/>
          <p:cNvSpPr>
            <a:spLocks noGrp="1"/>
          </p:cNvSpPr>
          <p:nvPr>
            <p:ph type="ftr" sz="quarter" idx="11"/>
          </p:nvPr>
        </p:nvSpPr>
        <p:spPr>
          <a:xfrm>
            <a:off x="0" y="6492875"/>
            <a:ext cx="2895600" cy="365125"/>
          </a:xfrm>
        </p:spPr>
        <p:txBody>
          <a:bodyPr/>
          <a:lstStyle/>
          <a:p>
            <a:pPr algn="l"/>
            <a:r>
              <a:rPr lang="en-US" dirty="0" smtClean="0"/>
              <a:t>Lucy Hone 2015</a:t>
            </a:r>
            <a:endParaRPr lang="en-US" dirty="0"/>
          </a:p>
        </p:txBody>
      </p:sp>
      <p:sp>
        <p:nvSpPr>
          <p:cNvPr id="6" name="Content Placeholder 2"/>
          <p:cNvSpPr txBox="1">
            <a:spLocks/>
          </p:cNvSpPr>
          <p:nvPr/>
        </p:nvSpPr>
        <p:spPr>
          <a:xfrm>
            <a:off x="249433" y="2199727"/>
            <a:ext cx="8437367" cy="3350167"/>
          </a:xfrm>
          <a:prstGeom prst="rect">
            <a:avLst/>
          </a:prstGeom>
          <a:ln>
            <a:solidFill>
              <a:srgbClr val="4F81BD"/>
            </a:solidFill>
          </a:ln>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t>REACH = 64%</a:t>
            </a:r>
          </a:p>
          <a:p>
            <a:r>
              <a:rPr lang="en-US" b="1" dirty="0" smtClean="0"/>
              <a:t>EFFICACY = 73%</a:t>
            </a:r>
          </a:p>
          <a:p>
            <a:r>
              <a:rPr lang="en-US" b="1" dirty="0" smtClean="0"/>
              <a:t>ADOPTION = 84%</a:t>
            </a:r>
          </a:p>
          <a:p>
            <a:r>
              <a:rPr lang="en-US" b="1" dirty="0" smtClean="0"/>
              <a:t>IMPLEMENTATION = 58%</a:t>
            </a:r>
          </a:p>
          <a:p>
            <a:r>
              <a:rPr lang="en-US" b="1" dirty="0" smtClean="0"/>
              <a:t>MAINTENANCE = 16%</a:t>
            </a:r>
          </a:p>
          <a:p>
            <a:r>
              <a:rPr lang="en-US" b="1" dirty="0"/>
              <a:t>Average RE-AIM score for reporting across all 40 studies = 59%	</a:t>
            </a:r>
          </a:p>
          <a:p>
            <a:endParaRPr lang="en-US" b="1" dirty="0" smtClean="0"/>
          </a:p>
        </p:txBody>
      </p:sp>
    </p:spTree>
    <p:extLst>
      <p:ext uri="{BB962C8B-B14F-4D97-AF65-F5344CB8AC3E}">
        <p14:creationId xmlns:p14="http://schemas.microsoft.com/office/powerpoint/2010/main" val="608682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33" y="374629"/>
            <a:ext cx="8684815" cy="1230716"/>
          </a:xfrm>
        </p:spPr>
        <p:style>
          <a:lnRef idx="3">
            <a:schemeClr val="lt1"/>
          </a:lnRef>
          <a:fillRef idx="1">
            <a:schemeClr val="accent1"/>
          </a:fillRef>
          <a:effectRef idx="1">
            <a:schemeClr val="accent1"/>
          </a:effectRef>
          <a:fontRef idx="minor">
            <a:schemeClr val="lt1"/>
          </a:fontRef>
        </p:style>
        <p:txBody>
          <a:bodyPr>
            <a:normAutofit/>
          </a:bodyPr>
          <a:lstStyle/>
          <a:p>
            <a:pPr algn="l"/>
            <a:r>
              <a:rPr lang="en-US" dirty="0" smtClean="0"/>
              <a:t>Selected detailed findings:</a:t>
            </a:r>
            <a:endParaRPr lang="en-US" dirty="0"/>
          </a:p>
        </p:txBody>
      </p:sp>
      <p:sp>
        <p:nvSpPr>
          <p:cNvPr id="3" name="Content Placeholder 2"/>
          <p:cNvSpPr>
            <a:spLocks noGrp="1"/>
          </p:cNvSpPr>
          <p:nvPr>
            <p:ph idx="1"/>
          </p:nvPr>
        </p:nvSpPr>
        <p:spPr>
          <a:xfrm>
            <a:off x="249433" y="1964562"/>
            <a:ext cx="8437367" cy="3451273"/>
          </a:xfrm>
          <a:ln>
            <a:solidFill>
              <a:srgbClr val="4F81BD"/>
            </a:solidFill>
          </a:ln>
        </p:spPr>
        <p:txBody>
          <a:bodyPr>
            <a:normAutofit/>
          </a:bodyPr>
          <a:lstStyle/>
          <a:p>
            <a:r>
              <a:rPr lang="en-US" b="1" dirty="0" smtClean="0"/>
              <a:t>Participation rates were low (43%)</a:t>
            </a:r>
          </a:p>
          <a:p>
            <a:r>
              <a:rPr lang="en-US" b="1" dirty="0" smtClean="0"/>
              <a:t>60% didn’t report participation rate</a:t>
            </a:r>
          </a:p>
          <a:p>
            <a:r>
              <a:rPr lang="en-US" b="1" dirty="0" smtClean="0"/>
              <a:t>7% described non-participants</a:t>
            </a:r>
          </a:p>
          <a:p>
            <a:r>
              <a:rPr lang="en-US" b="1" dirty="0" smtClean="0"/>
              <a:t>20% used ITT (completers) analysis</a:t>
            </a:r>
          </a:p>
          <a:p>
            <a:r>
              <a:rPr lang="en-US" b="1" dirty="0" smtClean="0"/>
              <a:t>2.5% reported on maintenance costs</a:t>
            </a:r>
          </a:p>
          <a:p>
            <a:endParaRPr lang="en-US" b="1" dirty="0"/>
          </a:p>
        </p:txBody>
      </p:sp>
      <p:sp>
        <p:nvSpPr>
          <p:cNvPr id="4" name="TextBox 3"/>
          <p:cNvSpPr txBox="1"/>
          <p:nvPr/>
        </p:nvSpPr>
        <p:spPr>
          <a:xfrm>
            <a:off x="249433" y="5569545"/>
            <a:ext cx="8684815"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Hone, L. C., A. </a:t>
            </a:r>
            <a:r>
              <a:rPr lang="en-US" dirty="0" err="1"/>
              <a:t>Jarden</a:t>
            </a:r>
            <a:r>
              <a:rPr lang="en-US" dirty="0"/>
              <a:t>, and G. M. Schofield. "An evaluation of positive psychology intervention effectiveness trials using the re-aim framework: A practice-friendly review." </a:t>
            </a:r>
            <a:r>
              <a:rPr lang="en-US" i="1" dirty="0"/>
              <a:t>The Journal of Positive Psychology</a:t>
            </a:r>
            <a:r>
              <a:rPr lang="en-US" dirty="0"/>
              <a:t> 10.4 (2015): 303-322.</a:t>
            </a:r>
          </a:p>
        </p:txBody>
      </p:sp>
      <p:sp>
        <p:nvSpPr>
          <p:cNvPr id="5" name="Footer Placeholder 4"/>
          <p:cNvSpPr>
            <a:spLocks noGrp="1"/>
          </p:cNvSpPr>
          <p:nvPr>
            <p:ph type="ftr" sz="quarter" idx="11"/>
          </p:nvPr>
        </p:nvSpPr>
        <p:spPr>
          <a:xfrm>
            <a:off x="0" y="6492875"/>
            <a:ext cx="2895600" cy="365125"/>
          </a:xfrm>
        </p:spPr>
        <p:txBody>
          <a:bodyPr/>
          <a:lstStyle/>
          <a:p>
            <a:pPr algn="l"/>
            <a:r>
              <a:rPr lang="en-US" dirty="0" smtClean="0"/>
              <a:t>Lucy Hone 2015</a:t>
            </a:r>
            <a:endParaRPr lang="en-US" dirty="0"/>
          </a:p>
        </p:txBody>
      </p:sp>
    </p:spTree>
    <p:extLst>
      <p:ext uri="{BB962C8B-B14F-4D97-AF65-F5344CB8AC3E}">
        <p14:creationId xmlns:p14="http://schemas.microsoft.com/office/powerpoint/2010/main" val="1814395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21676</TotalTime>
  <Words>1497</Words>
  <Application>Microsoft Macintosh PowerPoint</Application>
  <PresentationFormat>On-screen Show (4:3)</PresentationFormat>
  <Paragraphs>170</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“RE-Aiming” POSITIVE PSYCHOLOGY INTERVENTIONS FOR  GREATER REAL-WORLD IMPACT</vt:lpstr>
      <vt:lpstr>RE-AIM evaluation framework (Glasgow et al., 1999)</vt:lpstr>
      <vt:lpstr>PowerPoint Presentation</vt:lpstr>
      <vt:lpstr>PowerPoint Presentation</vt:lpstr>
      <vt:lpstr>PowerPoint Presentation</vt:lpstr>
      <vt:lpstr>PowerPoint Presentation</vt:lpstr>
      <vt:lpstr>PowerPoint Presentation</vt:lpstr>
      <vt:lpstr>Results: Quality of reporting varied considerably (composite scores)</vt:lpstr>
      <vt:lpstr>Selected detailed findings:</vt:lpstr>
      <vt:lpstr>Challenges for external validity</vt:lpstr>
      <vt:lpstr>Recommendations</vt:lpstr>
      <vt:lpstr>In Conclusion:  “However efficacious a PPI is shown to be in highly controlled efficacy trials, if it appeals to only a small proportion of its target population, is adopted only by single sites, is prone to high attrition rates, is not implemented properly, relies on researchers for delivery, and is too costly to be maintained it’s contribution will be negligible.”     Hone, Jarden, Schofield (2014)</vt:lpstr>
      <vt:lpstr>For more on RE-AIM visit www.re-aim.hnfe.vt.edu</vt:lpstr>
    </vt:vector>
  </TitlesOfParts>
  <Company>Trevor Hone Builders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RE-AIMING POSITIVE PSYCHOLOGY INTERVENTIONS FOR GREATER REAL WORLD IMPACT</dc:title>
  <dc:creator>Lucy Hone</dc:creator>
  <cp:lastModifiedBy>Lucy Hone</cp:lastModifiedBy>
  <cp:revision>307</cp:revision>
  <dcterms:created xsi:type="dcterms:W3CDTF">2014-01-12T20:25:23Z</dcterms:created>
  <dcterms:modified xsi:type="dcterms:W3CDTF">2015-06-22T04:58:43Z</dcterms:modified>
</cp:coreProperties>
</file>