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0" r:id="rId2"/>
  </p:sldMasterIdLst>
  <p:notesMasterIdLst>
    <p:notesMasterId r:id="rId27"/>
  </p:notesMasterIdLst>
  <p:sldIdLst>
    <p:sldId id="330" r:id="rId3"/>
    <p:sldId id="332" r:id="rId4"/>
    <p:sldId id="345" r:id="rId5"/>
    <p:sldId id="346" r:id="rId6"/>
    <p:sldId id="361" r:id="rId7"/>
    <p:sldId id="333" r:id="rId8"/>
    <p:sldId id="347" r:id="rId9"/>
    <p:sldId id="348" r:id="rId10"/>
    <p:sldId id="350" r:id="rId11"/>
    <p:sldId id="349" r:id="rId12"/>
    <p:sldId id="351" r:id="rId13"/>
    <p:sldId id="352" r:id="rId14"/>
    <p:sldId id="353" r:id="rId15"/>
    <p:sldId id="354" r:id="rId16"/>
    <p:sldId id="355" r:id="rId17"/>
    <p:sldId id="356" r:id="rId18"/>
    <p:sldId id="357" r:id="rId19"/>
    <p:sldId id="359" r:id="rId20"/>
    <p:sldId id="358" r:id="rId21"/>
    <p:sldId id="360" r:id="rId22"/>
    <p:sldId id="364" r:id="rId23"/>
    <p:sldId id="365" r:id="rId24"/>
    <p:sldId id="341" r:id="rId25"/>
    <p:sldId id="362" r:id="rId26"/>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2F406"/>
    <a:srgbClr val="0000CC"/>
    <a:srgbClr val="FF6600"/>
    <a:srgbClr val="24E515"/>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2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NZ"/>
          </a:p>
        </p:txBody>
      </p:sp>
      <p:sp>
        <p:nvSpPr>
          <p:cNvPr id="3" name="Date Placeholder 2"/>
          <p:cNvSpPr>
            <a:spLocks noGrp="1"/>
          </p:cNvSpPr>
          <p:nvPr>
            <p:ph type="dt" idx="1"/>
          </p:nvPr>
        </p:nvSpPr>
        <p:spPr>
          <a:xfrm>
            <a:off x="3848100" y="0"/>
            <a:ext cx="2944813"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D61635-E90A-4661-ADDD-23ED742857EE}" type="datetimeFigureOut">
              <a:rPr lang="en-NZ"/>
              <a:pPr/>
              <a:t>8/09/2011</a:t>
            </a:fld>
            <a:endParaRPr lang="en-NZ"/>
          </a:p>
        </p:txBody>
      </p:sp>
      <p:sp>
        <p:nvSpPr>
          <p:cNvPr id="4" name="Slide Image Placeholder 3"/>
          <p:cNvSpPr>
            <a:spLocks noGrp="1" noRot="1" noChangeAspect="1"/>
          </p:cNvSpPr>
          <p:nvPr>
            <p:ph type="sldImg" idx="2"/>
          </p:nvPr>
        </p:nvSpPr>
        <p:spPr>
          <a:xfrm>
            <a:off x="915988" y="746125"/>
            <a:ext cx="4964112" cy="3722688"/>
          </a:xfrm>
          <a:prstGeom prst="rect">
            <a:avLst/>
          </a:prstGeom>
          <a:noFill/>
          <a:ln w="12700">
            <a:solidFill>
              <a:prstClr val="black"/>
            </a:solidFill>
          </a:ln>
        </p:spPr>
        <p:txBody>
          <a:bodyPr vert="horz" lIns="91440" tIns="45720" rIns="91440" bIns="45720" rtlCol="0" anchor="ctr"/>
          <a:lstStyle/>
          <a:p>
            <a:pPr lvl="0"/>
            <a:endParaRPr lang="en-NZ" noProof="0" dirty="0"/>
          </a:p>
        </p:txBody>
      </p:sp>
      <p:sp>
        <p:nvSpPr>
          <p:cNvPr id="5" name="Notes Placeholder 4"/>
          <p:cNvSpPr>
            <a:spLocks noGrp="1"/>
          </p:cNvSpPr>
          <p:nvPr>
            <p:ph type="body" sz="quarter" idx="3"/>
          </p:nvPr>
        </p:nvSpPr>
        <p:spPr>
          <a:xfrm>
            <a:off x="681038" y="4716463"/>
            <a:ext cx="5432425" cy="44688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9434513"/>
            <a:ext cx="29448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NZ"/>
          </a:p>
        </p:txBody>
      </p:sp>
      <p:sp>
        <p:nvSpPr>
          <p:cNvPr id="7" name="Slide Number Placeholder 6"/>
          <p:cNvSpPr>
            <a:spLocks noGrp="1"/>
          </p:cNvSpPr>
          <p:nvPr>
            <p:ph type="sldNum" sz="quarter" idx="5"/>
          </p:nvPr>
        </p:nvSpPr>
        <p:spPr>
          <a:xfrm>
            <a:off x="3848100" y="943451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9D754A4-0D23-47F2-8172-1E676F49ED53}" type="slidenum">
              <a:rPr lang="en-NZ"/>
              <a:pPr/>
              <a:t>‹#›</a:t>
            </a:fld>
            <a:endParaRPr lang="en-NZ"/>
          </a:p>
        </p:txBody>
      </p:sp>
    </p:spTree>
    <p:extLst>
      <p:ext uri="{BB962C8B-B14F-4D97-AF65-F5344CB8AC3E}">
        <p14:creationId xmlns:p14="http://schemas.microsoft.com/office/powerpoint/2010/main" val="3321270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extLst/>
          </a:lstStyle>
          <a:p>
            <a:pPr algn="ctr">
              <a:defRPr/>
            </a:pPr>
            <a:endParaRPr lang="en-US" dirty="0">
              <a:solidFill>
                <a:schemeClr val="lt1"/>
              </a:solidFill>
              <a:latin typeface="+mn-lt"/>
              <a:ea typeface="+mn-ea"/>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smtClean="0"/>
              <a:t>Click to edit Master title style</a:t>
            </a:r>
            <a:endParaRPr lang="en-US"/>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18"/>
          <p:cNvSpPr>
            <a:spLocks noGrp="1"/>
          </p:cNvSpPr>
          <p:nvPr>
            <p:ph type="dt" sz="half" idx="10"/>
          </p:nvPr>
        </p:nvSpPr>
        <p:spPr/>
        <p:txBody>
          <a:bodyPr/>
          <a:lstStyle>
            <a:lvl1pPr>
              <a:defRPr/>
            </a:lvl1pPr>
          </a:lstStyle>
          <a:p>
            <a:fld id="{0200DE54-77EA-44BC-A42B-08EA6D90AA11}" type="datetime1">
              <a:rPr lang="en-NZ"/>
              <a:pPr/>
              <a:t>8/09/2011</a:t>
            </a:fld>
            <a:endParaRPr lang="en-NZ"/>
          </a:p>
        </p:txBody>
      </p:sp>
      <p:sp>
        <p:nvSpPr>
          <p:cNvPr id="8" name="Footer Placeholder 7"/>
          <p:cNvSpPr>
            <a:spLocks noGrp="1"/>
          </p:cNvSpPr>
          <p:nvPr>
            <p:ph type="ftr" sz="quarter" idx="11"/>
          </p:nvPr>
        </p:nvSpPr>
        <p:spPr/>
        <p:txBody>
          <a:bodyPr/>
          <a:lstStyle>
            <a:lvl1pPr>
              <a:defRPr/>
            </a:lvl1pPr>
            <a:extLst/>
          </a:lstStyle>
          <a:p>
            <a:pPr>
              <a:defRPr/>
            </a:pPr>
            <a:r>
              <a:rPr lang="en-NZ"/>
              <a:t>Grow International ltd.</a:t>
            </a:r>
          </a:p>
        </p:txBody>
      </p:sp>
      <p:sp>
        <p:nvSpPr>
          <p:cNvPr id="9" name="Slide Number Placeholder 10"/>
          <p:cNvSpPr>
            <a:spLocks noGrp="1"/>
          </p:cNvSpPr>
          <p:nvPr>
            <p:ph type="sldNum" sz="quarter" idx="12"/>
          </p:nvPr>
        </p:nvSpPr>
        <p:spPr/>
        <p:txBody>
          <a:bodyPr/>
          <a:lstStyle>
            <a:lvl1pPr>
              <a:defRPr/>
            </a:lvl1pPr>
          </a:lstStyle>
          <a:p>
            <a:fld id="{30BC17B0-B99D-421C-9C8A-A2F5EEF59F69}" type="slidenum">
              <a:rPr lang="en-NZ"/>
              <a:pPr/>
              <a:t>‹#›</a:t>
            </a:fld>
            <a:endParaRPr lang="en-NZ"/>
          </a:p>
        </p:txBody>
      </p:sp>
    </p:spTree>
    <p:extLst>
      <p:ext uri="{BB962C8B-B14F-4D97-AF65-F5344CB8AC3E}">
        <p14:creationId xmlns:p14="http://schemas.microsoft.com/office/powerpoint/2010/main" val="23024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9959CAD1-F794-4BB4-9984-6890DF01B9B2}" type="datetime1">
              <a:rPr lang="en-NZ"/>
              <a:pPr/>
              <a:t>8/09/2011</a:t>
            </a:fld>
            <a:endParaRPr lang="en-NZ"/>
          </a:p>
        </p:txBody>
      </p:sp>
      <p:sp>
        <p:nvSpPr>
          <p:cNvPr id="5"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6" name="Slide Number Placeholder 4"/>
          <p:cNvSpPr>
            <a:spLocks noGrp="1"/>
          </p:cNvSpPr>
          <p:nvPr>
            <p:ph type="sldNum" sz="quarter" idx="12"/>
          </p:nvPr>
        </p:nvSpPr>
        <p:spPr/>
        <p:txBody>
          <a:bodyPr/>
          <a:lstStyle>
            <a:lvl1pPr>
              <a:defRPr/>
            </a:lvl1pPr>
          </a:lstStyle>
          <a:p>
            <a:fld id="{55C26C8A-E22D-4CB5-B9D5-5025E406114E}" type="slidenum">
              <a:rPr lang="en-NZ"/>
              <a:pPr/>
              <a:t>‹#›</a:t>
            </a:fld>
            <a:endParaRPr lang="en-NZ"/>
          </a:p>
        </p:txBody>
      </p:sp>
    </p:spTree>
    <p:extLst>
      <p:ext uri="{BB962C8B-B14F-4D97-AF65-F5344CB8AC3E}">
        <p14:creationId xmlns:p14="http://schemas.microsoft.com/office/powerpoint/2010/main" val="402016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fld id="{3764E0A8-A7D1-4865-8381-865BAFDC116D}" type="datetime1">
              <a:rPr lang="en-NZ"/>
              <a:pPr/>
              <a:t>8/09/2011</a:t>
            </a:fld>
            <a:endParaRPr lang="en-NZ"/>
          </a:p>
        </p:txBody>
      </p:sp>
      <p:sp>
        <p:nvSpPr>
          <p:cNvPr id="5"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6" name="Slide Number Placeholder 4"/>
          <p:cNvSpPr>
            <a:spLocks noGrp="1"/>
          </p:cNvSpPr>
          <p:nvPr>
            <p:ph type="sldNum" sz="quarter" idx="12"/>
          </p:nvPr>
        </p:nvSpPr>
        <p:spPr/>
        <p:txBody>
          <a:bodyPr/>
          <a:lstStyle>
            <a:lvl1pPr>
              <a:defRPr/>
            </a:lvl1pPr>
          </a:lstStyle>
          <a:p>
            <a:fld id="{85F53B8E-0CF2-425D-A898-31F6225E0121}" type="slidenum">
              <a:rPr lang="en-NZ"/>
              <a:pPr/>
              <a:t>‹#›</a:t>
            </a:fld>
            <a:endParaRPr lang="en-NZ"/>
          </a:p>
        </p:txBody>
      </p:sp>
    </p:spTree>
    <p:extLst>
      <p:ext uri="{BB962C8B-B14F-4D97-AF65-F5344CB8AC3E}">
        <p14:creationId xmlns:p14="http://schemas.microsoft.com/office/powerpoint/2010/main" val="348815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4"/>
          <p:cNvSpPr>
            <a:spLocks noGrp="1"/>
          </p:cNvSpPr>
          <p:nvPr>
            <p:ph type="dt" sz="half" idx="10"/>
          </p:nvPr>
        </p:nvSpPr>
        <p:spPr/>
        <p:txBody>
          <a:bodyPr/>
          <a:lstStyle>
            <a:lvl1pPr>
              <a:defRPr/>
            </a:lvl1pPr>
          </a:lstStyle>
          <a:p>
            <a:fld id="{704E9F72-AAA1-4403-A6B6-23A6B833AC7D}" type="datetime1">
              <a:rPr lang="en-NZ"/>
              <a:pPr/>
              <a:t>8/09/2011</a:t>
            </a:fld>
            <a:endParaRPr lang="en-NZ"/>
          </a:p>
        </p:txBody>
      </p:sp>
      <p:sp>
        <p:nvSpPr>
          <p:cNvPr id="3"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4" name="Slide Number Placeholder 4"/>
          <p:cNvSpPr>
            <a:spLocks noGrp="1"/>
          </p:cNvSpPr>
          <p:nvPr>
            <p:ph type="sldNum" sz="quarter" idx="12"/>
          </p:nvPr>
        </p:nvSpPr>
        <p:spPr/>
        <p:txBody>
          <a:bodyPr/>
          <a:lstStyle>
            <a:lvl1pPr>
              <a:defRPr/>
            </a:lvl1pPr>
          </a:lstStyle>
          <a:p>
            <a:fld id="{874E020E-5FEF-4DC3-8E35-E3A426A75600}" type="slidenum">
              <a:rPr lang="en-NZ"/>
              <a:pPr/>
              <a:t>‹#›</a:t>
            </a:fld>
            <a:endParaRPr lang="en-NZ"/>
          </a:p>
        </p:txBody>
      </p:sp>
    </p:spTree>
    <p:extLst>
      <p:ext uri="{BB962C8B-B14F-4D97-AF65-F5344CB8AC3E}">
        <p14:creationId xmlns:p14="http://schemas.microsoft.com/office/powerpoint/2010/main" val="383290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fld id="{559E8EA1-D3F3-460C-8E0A-6A3B41F56CB3}" type="datetime1">
              <a:rPr lang="en-NZ"/>
              <a:pPr/>
              <a:t>8/09/2011</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fld id="{48A5546B-C988-4EC7-8C37-7F9B9F127F22}" type="slidenum">
              <a:rPr lang="en-NZ"/>
              <a:pPr/>
              <a:t>‹#›</a:t>
            </a:fld>
            <a:endParaRPr lang="en-NZ"/>
          </a:p>
        </p:txBody>
      </p:sp>
    </p:spTree>
    <p:extLst>
      <p:ext uri="{BB962C8B-B14F-4D97-AF65-F5344CB8AC3E}">
        <p14:creationId xmlns:p14="http://schemas.microsoft.com/office/powerpoint/2010/main" val="236673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05A86D92-DFC7-4DB4-AF5C-9729E0AA7DBA}" type="datetime1">
              <a:rPr lang="en-NZ"/>
              <a:pPr/>
              <a:t>8/09/2011</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fld id="{36E3B890-E0A8-4529-A856-47EB6F13CB16}" type="slidenum">
              <a:rPr lang="en-NZ"/>
              <a:pPr/>
              <a:t>‹#›</a:t>
            </a:fld>
            <a:endParaRPr lang="en-NZ"/>
          </a:p>
        </p:txBody>
      </p:sp>
    </p:spTree>
    <p:extLst>
      <p:ext uri="{BB962C8B-B14F-4D97-AF65-F5344CB8AC3E}">
        <p14:creationId xmlns:p14="http://schemas.microsoft.com/office/powerpoint/2010/main" val="1497756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B9497B-9346-43FA-B887-939ADC2F1253}" type="datetime1">
              <a:rPr lang="en-NZ"/>
              <a:pPr/>
              <a:t>8/09/2011</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fld id="{1DF82129-A83E-484C-9072-C8098B0E4652}" type="slidenum">
              <a:rPr lang="en-NZ"/>
              <a:pPr/>
              <a:t>‹#›</a:t>
            </a:fld>
            <a:endParaRPr lang="en-NZ"/>
          </a:p>
        </p:txBody>
      </p:sp>
    </p:spTree>
    <p:extLst>
      <p:ext uri="{BB962C8B-B14F-4D97-AF65-F5344CB8AC3E}">
        <p14:creationId xmlns:p14="http://schemas.microsoft.com/office/powerpoint/2010/main" val="310756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fld id="{B110D42B-7EBC-47BB-BFFF-DC09CF42CCB8}" type="datetime1">
              <a:rPr lang="en-NZ"/>
              <a:pPr/>
              <a:t>8/09/2011</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fld id="{40004A71-1C13-40BC-9008-58D0F38382E3}" type="slidenum">
              <a:rPr lang="en-NZ"/>
              <a:pPr/>
              <a:t>‹#›</a:t>
            </a:fld>
            <a:endParaRPr lang="en-NZ"/>
          </a:p>
        </p:txBody>
      </p:sp>
    </p:spTree>
    <p:extLst>
      <p:ext uri="{BB962C8B-B14F-4D97-AF65-F5344CB8AC3E}">
        <p14:creationId xmlns:p14="http://schemas.microsoft.com/office/powerpoint/2010/main" val="669624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fld id="{04769CE7-5A7D-4F45-B970-C0E82541484C}" type="datetime1">
              <a:rPr lang="en-NZ"/>
              <a:pPr/>
              <a:t>8/09/2011</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fld id="{7A9A95BD-0AC4-4A39-BDEA-E42B48C99F99}" type="slidenum">
              <a:rPr lang="en-NZ"/>
              <a:pPr/>
              <a:t>‹#›</a:t>
            </a:fld>
            <a:endParaRPr lang="en-NZ"/>
          </a:p>
        </p:txBody>
      </p:sp>
    </p:spTree>
    <p:extLst>
      <p:ext uri="{BB962C8B-B14F-4D97-AF65-F5344CB8AC3E}">
        <p14:creationId xmlns:p14="http://schemas.microsoft.com/office/powerpoint/2010/main" val="663754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fld id="{D40B5BC9-B58F-42AA-BE71-A23D349531DA}" type="datetime1">
              <a:rPr lang="en-NZ"/>
              <a:pPr/>
              <a:t>8/09/2011</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fld id="{2446D126-A2DB-4E3D-A54D-5B4016E4D95D}" type="slidenum">
              <a:rPr lang="en-NZ"/>
              <a:pPr/>
              <a:t>‹#›</a:t>
            </a:fld>
            <a:endParaRPr lang="en-NZ"/>
          </a:p>
        </p:txBody>
      </p:sp>
    </p:spTree>
    <p:extLst>
      <p:ext uri="{BB962C8B-B14F-4D97-AF65-F5344CB8AC3E}">
        <p14:creationId xmlns:p14="http://schemas.microsoft.com/office/powerpoint/2010/main" val="179841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26321C0-6212-4872-B9A5-30AB5C4C23FC}" type="datetime1">
              <a:rPr lang="en-NZ"/>
              <a:pPr/>
              <a:t>8/09/2011</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fld id="{79656322-4810-4042-9F69-0D85810BC1F8}" type="slidenum">
              <a:rPr lang="en-NZ"/>
              <a:pPr/>
              <a:t>‹#›</a:t>
            </a:fld>
            <a:endParaRPr lang="en-NZ"/>
          </a:p>
        </p:txBody>
      </p:sp>
    </p:spTree>
    <p:extLst>
      <p:ext uri="{BB962C8B-B14F-4D97-AF65-F5344CB8AC3E}">
        <p14:creationId xmlns:p14="http://schemas.microsoft.com/office/powerpoint/2010/main" val="2728126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a:xfrm>
            <a:off x="502920" y="530352"/>
            <a:ext cx="8183880" cy="4187952"/>
          </a:xfrm>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4"/>
          <p:cNvSpPr>
            <a:spLocks noGrp="1"/>
          </p:cNvSpPr>
          <p:nvPr>
            <p:ph type="dt" sz="half" idx="10"/>
          </p:nvPr>
        </p:nvSpPr>
        <p:spPr/>
        <p:txBody>
          <a:bodyPr/>
          <a:lstStyle>
            <a:lvl1pPr>
              <a:defRPr/>
            </a:lvl1pPr>
          </a:lstStyle>
          <a:p>
            <a:fld id="{811D9587-FDBD-46A1-A86C-1D227AAEB544}" type="datetime1">
              <a:rPr lang="en-NZ"/>
              <a:pPr/>
              <a:t>8/09/2011</a:t>
            </a:fld>
            <a:endParaRPr lang="en-NZ"/>
          </a:p>
        </p:txBody>
      </p:sp>
      <p:sp>
        <p:nvSpPr>
          <p:cNvPr id="5"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6" name="Slide Number Placeholder 4"/>
          <p:cNvSpPr>
            <a:spLocks noGrp="1"/>
          </p:cNvSpPr>
          <p:nvPr>
            <p:ph type="sldNum" sz="quarter" idx="12"/>
          </p:nvPr>
        </p:nvSpPr>
        <p:spPr/>
        <p:txBody>
          <a:bodyPr/>
          <a:lstStyle>
            <a:lvl1pPr>
              <a:defRPr/>
            </a:lvl1pPr>
          </a:lstStyle>
          <a:p>
            <a:fld id="{273AAE94-2862-4D87-9FBC-381A0E558F13}" type="slidenum">
              <a:rPr lang="en-NZ"/>
              <a:pPr/>
              <a:t>‹#›</a:t>
            </a:fld>
            <a:endParaRPr lang="en-NZ"/>
          </a:p>
        </p:txBody>
      </p:sp>
    </p:spTree>
    <p:extLst>
      <p:ext uri="{BB962C8B-B14F-4D97-AF65-F5344CB8AC3E}">
        <p14:creationId xmlns:p14="http://schemas.microsoft.com/office/powerpoint/2010/main" val="88132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FF9EA3-88D4-4CD9-8C38-CAB6B1F83276}" type="datetime1">
              <a:rPr lang="en-NZ"/>
              <a:pPr/>
              <a:t>8/09/2011</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fld id="{E5F584E2-46D1-4894-9F24-27916E098D4D}" type="slidenum">
              <a:rPr lang="en-NZ"/>
              <a:pPr/>
              <a:t>‹#›</a:t>
            </a:fld>
            <a:endParaRPr lang="en-NZ"/>
          </a:p>
        </p:txBody>
      </p:sp>
    </p:spTree>
    <p:extLst>
      <p:ext uri="{BB962C8B-B14F-4D97-AF65-F5344CB8AC3E}">
        <p14:creationId xmlns:p14="http://schemas.microsoft.com/office/powerpoint/2010/main" val="2954618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F0A9811-B6E4-4D32-ADA3-7FF6D67583A2}" type="datetime1">
              <a:rPr lang="en-NZ"/>
              <a:pPr/>
              <a:t>8/09/2011</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fld id="{DEA068CB-A3FF-43CA-9586-BC68EEEE46A7}" type="slidenum">
              <a:rPr lang="en-NZ"/>
              <a:pPr/>
              <a:t>‹#›</a:t>
            </a:fld>
            <a:endParaRPr lang="en-NZ"/>
          </a:p>
        </p:txBody>
      </p:sp>
    </p:spTree>
    <p:extLst>
      <p:ext uri="{BB962C8B-B14F-4D97-AF65-F5344CB8AC3E}">
        <p14:creationId xmlns:p14="http://schemas.microsoft.com/office/powerpoint/2010/main" val="322534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D1B0D09F-003D-41EB-99E4-99FAA7459EFC}" type="datetime1">
              <a:rPr lang="en-NZ"/>
              <a:pPr/>
              <a:t>8/09/2011</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fld id="{F47613C8-A3A3-46B5-A44D-5309BB581D07}" type="slidenum">
              <a:rPr lang="en-NZ"/>
              <a:pPr/>
              <a:t>‹#›</a:t>
            </a:fld>
            <a:endParaRPr lang="en-NZ"/>
          </a:p>
        </p:txBody>
      </p:sp>
    </p:spTree>
    <p:extLst>
      <p:ext uri="{BB962C8B-B14F-4D97-AF65-F5344CB8AC3E}">
        <p14:creationId xmlns:p14="http://schemas.microsoft.com/office/powerpoint/2010/main" val="163059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fld id="{C67BA099-C917-4A60-B991-405AECD99DF5}" type="datetime1">
              <a:rPr lang="en-NZ"/>
              <a:pPr/>
              <a:t>8/09/2011</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fld id="{17674A62-426C-470C-8A1A-2874267125AE}" type="slidenum">
              <a:rPr lang="en-NZ"/>
              <a:pPr/>
              <a:t>‹#›</a:t>
            </a:fld>
            <a:endParaRPr lang="en-NZ"/>
          </a:p>
        </p:txBody>
      </p:sp>
    </p:spTree>
    <p:extLst>
      <p:ext uri="{BB962C8B-B14F-4D97-AF65-F5344CB8AC3E}">
        <p14:creationId xmlns:p14="http://schemas.microsoft.com/office/powerpoint/2010/main" val="310734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extLst/>
          </a:lstStyle>
          <a:p>
            <a:pPr algn="ctr">
              <a:defRPr/>
            </a:pPr>
            <a:endParaRPr lang="en-US" dirty="0">
              <a:solidFill>
                <a:schemeClr val="lt1"/>
              </a:solidFill>
              <a:latin typeface="+mn-lt"/>
              <a:ea typeface="+mn-ea"/>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FDDB299B-E036-41A8-ACD0-D2BE9CF9858F}" type="datetime1">
              <a:rPr lang="en-NZ"/>
              <a:pPr/>
              <a:t>8/09/2011</a:t>
            </a:fld>
            <a:endParaRPr lang="en-NZ"/>
          </a:p>
        </p:txBody>
      </p:sp>
      <p:sp>
        <p:nvSpPr>
          <p:cNvPr id="7" name="Footer Placeholder 4"/>
          <p:cNvSpPr>
            <a:spLocks noGrp="1"/>
          </p:cNvSpPr>
          <p:nvPr>
            <p:ph type="ftr" sz="quarter" idx="11"/>
          </p:nvPr>
        </p:nvSpPr>
        <p:spPr/>
        <p:txBody>
          <a:bodyPr/>
          <a:lstStyle>
            <a:lvl1pPr>
              <a:defRPr/>
            </a:lvl1pPr>
            <a:extLst/>
          </a:lstStyle>
          <a:p>
            <a:pPr>
              <a:defRPr/>
            </a:pPr>
            <a:r>
              <a:rPr lang="en-NZ"/>
              <a:t>Grow International ltd.</a:t>
            </a:r>
          </a:p>
        </p:txBody>
      </p:sp>
      <p:sp>
        <p:nvSpPr>
          <p:cNvPr id="8" name="Slide Number Placeholder 5"/>
          <p:cNvSpPr>
            <a:spLocks noGrp="1"/>
          </p:cNvSpPr>
          <p:nvPr>
            <p:ph type="sldNum" sz="quarter" idx="12"/>
          </p:nvPr>
        </p:nvSpPr>
        <p:spPr/>
        <p:txBody>
          <a:bodyPr/>
          <a:lstStyle>
            <a:lvl1pPr>
              <a:defRPr/>
            </a:lvl1pPr>
          </a:lstStyle>
          <a:p>
            <a:fld id="{34D44538-6F08-433A-96E4-C2C7EAA119E7}" type="slidenum">
              <a:rPr lang="en-NZ"/>
              <a:pPr/>
              <a:t>‹#›</a:t>
            </a:fld>
            <a:endParaRPr lang="en-NZ"/>
          </a:p>
        </p:txBody>
      </p:sp>
    </p:spTree>
    <p:extLst>
      <p:ext uri="{BB962C8B-B14F-4D97-AF65-F5344CB8AC3E}">
        <p14:creationId xmlns:p14="http://schemas.microsoft.com/office/powerpoint/2010/main" val="236846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fld id="{3569F56B-6A80-4E79-ABCA-CB17AB2029C8}" type="datetime1">
              <a:rPr lang="en-NZ"/>
              <a:pPr/>
              <a:t>8/09/2011</a:t>
            </a:fld>
            <a:endParaRPr lang="en-NZ"/>
          </a:p>
        </p:txBody>
      </p:sp>
      <p:sp>
        <p:nvSpPr>
          <p:cNvPr id="6"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7" name="Slide Number Placeholder 4"/>
          <p:cNvSpPr>
            <a:spLocks noGrp="1"/>
          </p:cNvSpPr>
          <p:nvPr>
            <p:ph type="sldNum" sz="quarter" idx="12"/>
          </p:nvPr>
        </p:nvSpPr>
        <p:spPr/>
        <p:txBody>
          <a:bodyPr/>
          <a:lstStyle>
            <a:lvl1pPr>
              <a:defRPr/>
            </a:lvl1pPr>
          </a:lstStyle>
          <a:p>
            <a:fld id="{40DD573B-A16B-4EE7-B3F0-227A83417768}" type="slidenum">
              <a:rPr lang="en-NZ"/>
              <a:pPr/>
              <a:t>‹#›</a:t>
            </a:fld>
            <a:endParaRPr lang="en-NZ"/>
          </a:p>
        </p:txBody>
      </p:sp>
    </p:spTree>
    <p:extLst>
      <p:ext uri="{BB962C8B-B14F-4D97-AF65-F5344CB8AC3E}">
        <p14:creationId xmlns:p14="http://schemas.microsoft.com/office/powerpoint/2010/main" val="257073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smtClean="0"/>
              <a:t>Click to edit Master title style</a:t>
            </a:r>
            <a:endParaRPr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4"/>
          <p:cNvSpPr>
            <a:spLocks noGrp="1"/>
          </p:cNvSpPr>
          <p:nvPr>
            <p:ph type="dt" sz="half" idx="10"/>
          </p:nvPr>
        </p:nvSpPr>
        <p:spPr/>
        <p:txBody>
          <a:bodyPr/>
          <a:lstStyle>
            <a:lvl1pPr>
              <a:defRPr/>
            </a:lvl1pPr>
          </a:lstStyle>
          <a:p>
            <a:fld id="{B68840C1-BC32-400B-80AA-9FCF627209F1}" type="datetime1">
              <a:rPr lang="en-NZ"/>
              <a:pPr/>
              <a:t>8/09/2011</a:t>
            </a:fld>
            <a:endParaRPr lang="en-NZ"/>
          </a:p>
        </p:txBody>
      </p:sp>
      <p:sp>
        <p:nvSpPr>
          <p:cNvPr id="8"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9" name="Slide Number Placeholder 4"/>
          <p:cNvSpPr>
            <a:spLocks noGrp="1"/>
          </p:cNvSpPr>
          <p:nvPr>
            <p:ph type="sldNum" sz="quarter" idx="12"/>
          </p:nvPr>
        </p:nvSpPr>
        <p:spPr/>
        <p:txBody>
          <a:bodyPr/>
          <a:lstStyle>
            <a:lvl1pPr>
              <a:defRPr/>
            </a:lvl1pPr>
          </a:lstStyle>
          <a:p>
            <a:fld id="{1C4D012F-CB3F-4874-A768-B2815F92354A}" type="slidenum">
              <a:rPr lang="en-NZ"/>
              <a:pPr/>
              <a:t>‹#›</a:t>
            </a:fld>
            <a:endParaRPr lang="en-NZ"/>
          </a:p>
        </p:txBody>
      </p:sp>
    </p:spTree>
    <p:extLst>
      <p:ext uri="{BB962C8B-B14F-4D97-AF65-F5344CB8AC3E}">
        <p14:creationId xmlns:p14="http://schemas.microsoft.com/office/powerpoint/2010/main" val="322934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4"/>
          <p:cNvSpPr>
            <a:spLocks noGrp="1"/>
          </p:cNvSpPr>
          <p:nvPr>
            <p:ph type="dt" sz="half" idx="10"/>
          </p:nvPr>
        </p:nvSpPr>
        <p:spPr/>
        <p:txBody>
          <a:bodyPr/>
          <a:lstStyle>
            <a:lvl1pPr>
              <a:defRPr/>
            </a:lvl1pPr>
          </a:lstStyle>
          <a:p>
            <a:fld id="{D74A22CB-3499-45E5-A08D-C7573A8C8ED0}" type="datetime1">
              <a:rPr lang="en-NZ"/>
              <a:pPr/>
              <a:t>8/09/2011</a:t>
            </a:fld>
            <a:endParaRPr lang="en-NZ"/>
          </a:p>
        </p:txBody>
      </p:sp>
      <p:sp>
        <p:nvSpPr>
          <p:cNvPr id="4"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5" name="Slide Number Placeholder 4"/>
          <p:cNvSpPr>
            <a:spLocks noGrp="1"/>
          </p:cNvSpPr>
          <p:nvPr>
            <p:ph type="sldNum" sz="quarter" idx="12"/>
          </p:nvPr>
        </p:nvSpPr>
        <p:spPr/>
        <p:txBody>
          <a:bodyPr/>
          <a:lstStyle>
            <a:lvl1pPr>
              <a:defRPr/>
            </a:lvl1pPr>
          </a:lstStyle>
          <a:p>
            <a:fld id="{102CA19A-BBB6-4DAF-90C7-CB7C9FC7FD8E}" type="slidenum">
              <a:rPr lang="en-NZ"/>
              <a:pPr/>
              <a:t>‹#›</a:t>
            </a:fld>
            <a:endParaRPr lang="en-NZ"/>
          </a:p>
        </p:txBody>
      </p:sp>
    </p:spTree>
    <p:extLst>
      <p:ext uri="{BB962C8B-B14F-4D97-AF65-F5344CB8AC3E}">
        <p14:creationId xmlns:p14="http://schemas.microsoft.com/office/powerpoint/2010/main" val="289942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extLst/>
          </a:lstStyle>
          <a:p>
            <a:pPr algn="ctr">
              <a:defRPr/>
            </a:pPr>
            <a:endParaRPr lang="en-US" dirty="0">
              <a:solidFill>
                <a:schemeClr val="lt1"/>
              </a:solidFill>
              <a:latin typeface="+mn-lt"/>
              <a:ea typeface="+mn-ea"/>
            </a:endParaRPr>
          </a:p>
        </p:txBody>
      </p:sp>
      <p:sp>
        <p:nvSpPr>
          <p:cNvPr id="3" name="Date Placeholder 1"/>
          <p:cNvSpPr>
            <a:spLocks noGrp="1"/>
          </p:cNvSpPr>
          <p:nvPr>
            <p:ph type="dt" sz="half" idx="10"/>
          </p:nvPr>
        </p:nvSpPr>
        <p:spPr/>
        <p:txBody>
          <a:bodyPr/>
          <a:lstStyle>
            <a:lvl1pPr>
              <a:defRPr/>
            </a:lvl1pPr>
          </a:lstStyle>
          <a:p>
            <a:fld id="{54979D58-10FD-4DAA-94A0-423FDC32B907}" type="datetime1">
              <a:rPr lang="en-NZ"/>
              <a:pPr/>
              <a:t>8/09/2011</a:t>
            </a:fld>
            <a:endParaRPr lang="en-NZ"/>
          </a:p>
        </p:txBody>
      </p:sp>
      <p:sp>
        <p:nvSpPr>
          <p:cNvPr id="4" name="Footer Placeholder 2"/>
          <p:cNvSpPr>
            <a:spLocks noGrp="1"/>
          </p:cNvSpPr>
          <p:nvPr>
            <p:ph type="ftr" sz="quarter" idx="11"/>
          </p:nvPr>
        </p:nvSpPr>
        <p:spPr/>
        <p:txBody>
          <a:bodyPr/>
          <a:lstStyle>
            <a:lvl1pPr>
              <a:defRPr/>
            </a:lvl1pPr>
            <a:extLst/>
          </a:lstStyle>
          <a:p>
            <a:pPr>
              <a:defRPr/>
            </a:pPr>
            <a:r>
              <a:rPr lang="en-NZ"/>
              <a:t>Grow International ltd.</a:t>
            </a:r>
          </a:p>
        </p:txBody>
      </p:sp>
      <p:sp>
        <p:nvSpPr>
          <p:cNvPr id="5" name="Slide Number Placeholder 3"/>
          <p:cNvSpPr>
            <a:spLocks noGrp="1"/>
          </p:cNvSpPr>
          <p:nvPr>
            <p:ph type="sldNum" sz="quarter" idx="12"/>
          </p:nvPr>
        </p:nvSpPr>
        <p:spPr/>
        <p:txBody>
          <a:bodyPr/>
          <a:lstStyle>
            <a:lvl1pPr>
              <a:defRPr/>
            </a:lvl1pPr>
          </a:lstStyle>
          <a:p>
            <a:fld id="{C22331B2-6542-4592-A878-7451F2DD9285}" type="slidenum">
              <a:rPr lang="en-NZ"/>
              <a:pPr/>
              <a:t>‹#›</a:t>
            </a:fld>
            <a:endParaRPr lang="en-NZ"/>
          </a:p>
        </p:txBody>
      </p:sp>
    </p:spTree>
    <p:extLst>
      <p:ext uri="{BB962C8B-B14F-4D97-AF65-F5344CB8AC3E}">
        <p14:creationId xmlns:p14="http://schemas.microsoft.com/office/powerpoint/2010/main" val="159236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smtClean="0"/>
              <a:t>Click to edit Master title style</a:t>
            </a:r>
            <a:endParaRPr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4"/>
          <p:cNvSpPr>
            <a:spLocks noGrp="1"/>
          </p:cNvSpPr>
          <p:nvPr>
            <p:ph type="dt" sz="half" idx="10"/>
          </p:nvPr>
        </p:nvSpPr>
        <p:spPr/>
        <p:txBody>
          <a:bodyPr/>
          <a:lstStyle>
            <a:lvl1pPr>
              <a:defRPr/>
            </a:lvl1pPr>
          </a:lstStyle>
          <a:p>
            <a:fld id="{B41F64E9-6E82-4CBE-9F4F-F70F7ED2F0C5}" type="datetime1">
              <a:rPr lang="en-NZ"/>
              <a:pPr/>
              <a:t>8/09/2011</a:t>
            </a:fld>
            <a:endParaRPr lang="en-NZ"/>
          </a:p>
        </p:txBody>
      </p:sp>
      <p:sp>
        <p:nvSpPr>
          <p:cNvPr id="6" name="Footer Placeholder 17"/>
          <p:cNvSpPr>
            <a:spLocks noGrp="1"/>
          </p:cNvSpPr>
          <p:nvPr>
            <p:ph type="ftr" sz="quarter" idx="11"/>
          </p:nvPr>
        </p:nvSpPr>
        <p:spPr/>
        <p:txBody>
          <a:bodyPr/>
          <a:lstStyle>
            <a:lvl1pPr>
              <a:defRPr/>
            </a:lvl1pPr>
          </a:lstStyle>
          <a:p>
            <a:pPr>
              <a:defRPr/>
            </a:pPr>
            <a:r>
              <a:rPr lang="en-NZ"/>
              <a:t>Grow International ltd.</a:t>
            </a:r>
          </a:p>
        </p:txBody>
      </p:sp>
      <p:sp>
        <p:nvSpPr>
          <p:cNvPr id="7" name="Slide Number Placeholder 4"/>
          <p:cNvSpPr>
            <a:spLocks noGrp="1"/>
          </p:cNvSpPr>
          <p:nvPr>
            <p:ph type="sldNum" sz="quarter" idx="12"/>
          </p:nvPr>
        </p:nvSpPr>
        <p:spPr/>
        <p:txBody>
          <a:bodyPr/>
          <a:lstStyle>
            <a:lvl1pPr>
              <a:defRPr/>
            </a:lvl1pPr>
          </a:lstStyle>
          <a:p>
            <a:fld id="{CB9614ED-EAF2-4219-A208-F63BC9ADB36A}" type="slidenum">
              <a:rPr lang="en-NZ"/>
              <a:pPr/>
              <a:t>‹#›</a:t>
            </a:fld>
            <a:endParaRPr lang="en-NZ"/>
          </a:p>
        </p:txBody>
      </p:sp>
    </p:spTree>
    <p:extLst>
      <p:ext uri="{BB962C8B-B14F-4D97-AF65-F5344CB8AC3E}">
        <p14:creationId xmlns:p14="http://schemas.microsoft.com/office/powerpoint/2010/main" val="3279712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extLst/>
          </a:lstStyle>
          <a:p>
            <a:pPr algn="ctr">
              <a:defRPr/>
            </a:pPr>
            <a:endParaRPr lang="en-US" dirty="0">
              <a:solidFill>
                <a:schemeClr val="lt1"/>
              </a:solidFill>
              <a:latin typeface="+mn-lt"/>
              <a:ea typeface="+mn-ea"/>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smtClean="0"/>
              <a:t>Click to edit Master title style</a:t>
            </a:r>
            <a:endParaRPr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lstStyle>
          <a:p>
            <a:fld id="{A1DD636B-D429-4FF6-86CC-1D4959CA56BA}" type="datetime1">
              <a:rPr lang="en-NZ"/>
              <a:pPr/>
              <a:t>8/09/2011</a:t>
            </a:fld>
            <a:endParaRPr lang="en-NZ"/>
          </a:p>
        </p:txBody>
      </p:sp>
      <p:sp>
        <p:nvSpPr>
          <p:cNvPr id="8" name="Footer Placeholder 5"/>
          <p:cNvSpPr>
            <a:spLocks noGrp="1"/>
          </p:cNvSpPr>
          <p:nvPr>
            <p:ph type="ftr" sz="quarter" idx="11"/>
          </p:nvPr>
        </p:nvSpPr>
        <p:spPr/>
        <p:txBody>
          <a:bodyPr/>
          <a:lstStyle>
            <a:lvl1pPr>
              <a:defRPr/>
            </a:lvl1pPr>
            <a:extLst/>
          </a:lstStyle>
          <a:p>
            <a:pPr>
              <a:defRPr/>
            </a:pPr>
            <a:r>
              <a:rPr lang="en-NZ"/>
              <a:t>Grow International ltd.</a:t>
            </a:r>
          </a:p>
        </p:txBody>
      </p:sp>
      <p:sp>
        <p:nvSpPr>
          <p:cNvPr id="9" name="Slide Number Placeholder 6"/>
          <p:cNvSpPr>
            <a:spLocks noGrp="1"/>
          </p:cNvSpPr>
          <p:nvPr>
            <p:ph type="sldNum" sz="quarter" idx="12"/>
          </p:nvPr>
        </p:nvSpPr>
        <p:spPr/>
        <p:txBody>
          <a:bodyPr/>
          <a:lstStyle>
            <a:lvl1pPr>
              <a:defRPr/>
            </a:lvl1pPr>
          </a:lstStyle>
          <a:p>
            <a:fld id="{31635E4F-A766-4C5A-9EDE-095503E940E1}" type="slidenum">
              <a:rPr lang="en-NZ"/>
              <a:pPr/>
              <a:t>‹#›</a:t>
            </a:fld>
            <a:endParaRPr lang="en-NZ"/>
          </a:p>
        </p:txBody>
      </p:sp>
    </p:spTree>
    <p:extLst>
      <p:ext uri="{BB962C8B-B14F-4D97-AF65-F5344CB8AC3E}">
        <p14:creationId xmlns:p14="http://schemas.microsoft.com/office/powerpoint/2010/main" val="263823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a:spLocks noChangeArrowheads="1"/>
          </p:cNvSpPr>
          <p:nvPr/>
        </p:nvSpPr>
        <p:spPr bwMode="auto">
          <a:xfrm>
            <a:off x="304800" y="328613"/>
            <a:ext cx="8532813" cy="6197600"/>
          </a:xfrm>
          <a:prstGeom prst="roundRect">
            <a:avLst>
              <a:gd name="adj" fmla="val 2079"/>
            </a:avLst>
          </a:prstGeom>
          <a:gradFill rotWithShape="1">
            <a:gsLst>
              <a:gs pos="0">
                <a:srgbClr val="FFFFFF"/>
              </a:gs>
              <a:gs pos="98000">
                <a:srgbClr val="FFFFFF"/>
              </a:gs>
              <a:gs pos="99055">
                <a:srgbClr val="F7F7F7"/>
              </a:gs>
              <a:gs pos="100000">
                <a:srgbClr val="DADADA"/>
              </a:gs>
            </a:gsLst>
            <a:lin ang="5400000" scaled="1"/>
          </a:gradFill>
          <a:ln w="2000" cap="rnd">
            <a:solidFill>
              <a:srgbClr val="A4A3A3"/>
            </a:solidFill>
            <a:round/>
            <a:headEnd/>
            <a:tailEnd/>
          </a:ln>
          <a:effectLst>
            <a:outerShdw blurRad="76200" dist="50800" dir="5400000" algn="tl" rotWithShape="0">
              <a:srgbClr val="808080">
                <a:alpha val="25000"/>
              </a:srgbClr>
            </a:outerShdw>
          </a:effectLst>
        </p:spPr>
        <p:txBody>
          <a:bodyPr anchor="ctr"/>
          <a:lstStyle>
            <a:extLst/>
          </a:lstStyle>
          <a:p>
            <a:pPr algn="ctr">
              <a:defRPr/>
            </a:pPr>
            <a:endParaRPr lang="en-US" dirty="0">
              <a:solidFill>
                <a:schemeClr val="lt1"/>
              </a:solidFill>
              <a:latin typeface="+mn-lt"/>
              <a:ea typeface="+mn-ea"/>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extLst/>
          </a:lstStyle>
          <a:p>
            <a:r>
              <a:rPr lang="en-US" smtClean="0"/>
              <a:t>Click to edit Master title style</a:t>
            </a:r>
            <a:endParaRPr lang="en-US"/>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73EF2AD5-2E1C-4202-A12A-3B05148B63A7}" type="datetime1">
              <a:rPr lang="en-NZ"/>
              <a:pPr/>
              <a:t>8/09/2011</a:t>
            </a:fld>
            <a:endParaRPr lang="en-NZ"/>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charset="0"/>
                <a:ea typeface="+mn-ea"/>
                <a:cs typeface="+mn-cs"/>
              </a:defRPr>
            </a:lvl1pPr>
            <a:extLst/>
          </a:lstStyle>
          <a:p>
            <a:pPr>
              <a:defRPr/>
            </a:pPr>
            <a:r>
              <a:rPr lang="en-NZ"/>
              <a:t>Grow International ltd.</a:t>
            </a: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9406ADC0-5FBE-45D8-8254-50C151B016A5}"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4109" r:id="rId1"/>
    <p:sldLayoutId id="2147484090" r:id="rId2"/>
    <p:sldLayoutId id="2147484110" r:id="rId3"/>
    <p:sldLayoutId id="2147484091" r:id="rId4"/>
    <p:sldLayoutId id="2147484092" r:id="rId5"/>
    <p:sldLayoutId id="2147484093" r:id="rId6"/>
    <p:sldLayoutId id="2147484111" r:id="rId7"/>
    <p:sldLayoutId id="2147484094" r:id="rId8"/>
    <p:sldLayoutId id="2147484112" r:id="rId9"/>
    <p:sldLayoutId id="2147484095" r:id="rId10"/>
    <p:sldLayoutId id="2147484096" r:id="rId11"/>
    <p:sldLayoutId id="2147484097" r:id="rId12"/>
  </p:sldLayoutIdLst>
  <p:hf sldNum="0" hd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ＭＳ Ｐゴシック" charset="0"/>
          <a:cs typeface="ＭＳ Ｐゴシック" charset="0"/>
        </a:defRPr>
      </a:lvl1pPr>
      <a:lvl2pPr algn="l" rtl="0" eaLnBrk="0" fontAlgn="base" hangingPunct="0">
        <a:spcBef>
          <a:spcPct val="0"/>
        </a:spcBef>
        <a:spcAft>
          <a:spcPct val="0"/>
        </a:spcAft>
        <a:defRPr sz="3600" b="1">
          <a:solidFill>
            <a:srgbClr val="FF8D3E"/>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3600" b="1">
          <a:solidFill>
            <a:srgbClr val="FF8D3E"/>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3600" b="1">
          <a:solidFill>
            <a:srgbClr val="FF8D3E"/>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3600" b="1">
          <a:solidFill>
            <a:srgbClr val="FF8D3E"/>
          </a:solidFill>
          <a:latin typeface="Calibri" pitchFamily="34" charset="0"/>
          <a:ea typeface="ＭＳ Ｐゴシック" charset="0"/>
          <a:cs typeface="ＭＳ Ｐゴシック" charset="0"/>
        </a:defRPr>
      </a:lvl5pPr>
      <a:lvl6pPr marL="457200" algn="l" rtl="0" fontAlgn="base">
        <a:spcBef>
          <a:spcPct val="0"/>
        </a:spcBef>
        <a:spcAft>
          <a:spcPct val="0"/>
        </a:spcAft>
        <a:defRPr sz="3600" b="1">
          <a:solidFill>
            <a:srgbClr val="FF8D3E"/>
          </a:solidFill>
          <a:latin typeface="Eurostile" pitchFamily="34" charset="0"/>
        </a:defRPr>
      </a:lvl6pPr>
      <a:lvl7pPr marL="914400" algn="l" rtl="0" fontAlgn="base">
        <a:spcBef>
          <a:spcPct val="0"/>
        </a:spcBef>
        <a:spcAft>
          <a:spcPct val="0"/>
        </a:spcAft>
        <a:defRPr sz="3600" b="1">
          <a:solidFill>
            <a:srgbClr val="FF8D3E"/>
          </a:solidFill>
          <a:latin typeface="Eurostile" pitchFamily="34" charset="0"/>
        </a:defRPr>
      </a:lvl7pPr>
      <a:lvl8pPr marL="1371600" algn="l" rtl="0" fontAlgn="base">
        <a:spcBef>
          <a:spcPct val="0"/>
        </a:spcBef>
        <a:spcAft>
          <a:spcPct val="0"/>
        </a:spcAft>
        <a:defRPr sz="3600" b="1">
          <a:solidFill>
            <a:srgbClr val="FF8D3E"/>
          </a:solidFill>
          <a:latin typeface="Eurostile" pitchFamily="34" charset="0"/>
        </a:defRPr>
      </a:lvl8pPr>
      <a:lvl9pPr marL="1828800" algn="l" rtl="0" fontAlgn="base">
        <a:spcBef>
          <a:spcPct val="0"/>
        </a:spcBef>
        <a:spcAft>
          <a:spcPct val="0"/>
        </a:spcAft>
        <a:defRPr sz="3600" b="1">
          <a:solidFill>
            <a:srgbClr val="FF8D3E"/>
          </a:solidFill>
          <a:latin typeface="Eurostile"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50F9D01-650C-4FC1-81C6-162A5943C4C4}" type="datetime1">
              <a:rPr lang="en-NZ"/>
              <a:pPr/>
              <a:t>8/09/2011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CF13D61-260A-4D02-A198-13E0C408E1CD}"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
        <p:nvSpPr>
          <p:cNvPr id="6" name="Title 1"/>
          <p:cNvSpPr>
            <a:spLocks noGrp="1"/>
          </p:cNvSpPr>
          <p:nvPr>
            <p:ph idx="1"/>
          </p:nvPr>
        </p:nvSpPr>
        <p:spPr>
          <a:xfrm>
            <a:off x="323528" y="1196752"/>
            <a:ext cx="8496944" cy="1800200"/>
          </a:xfrm>
        </p:spPr>
        <p:txBody>
          <a:bodyPr>
            <a:normAutofit fontScale="97500"/>
          </a:bodyPr>
          <a:lstStyle/>
          <a:p>
            <a:pPr marL="0" indent="0" algn="ctr" eaLnBrk="1" fontAlgn="auto" hangingPunct="1">
              <a:spcAft>
                <a:spcPts val="0"/>
              </a:spcAft>
              <a:buFont typeface="Wingdings 2"/>
              <a:buNone/>
              <a:defRPr/>
            </a:pPr>
            <a:r>
              <a:rPr lang="en-US"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The </a:t>
            </a: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International Wellbeing Study:</a:t>
            </a:r>
          </a:p>
          <a:p>
            <a:pPr marL="0" indent="0" algn="ctr" eaLnBrk="1" fontAlgn="auto" hangingPunct="1">
              <a:spcAft>
                <a:spcPts val="0"/>
              </a:spcAft>
              <a:buFont typeface="Wingdings 2"/>
              <a:buNone/>
              <a:defRPr/>
            </a:pPr>
            <a:r>
              <a:rPr lang="en-NZ"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New </a:t>
            </a:r>
            <a:r>
              <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and stronger paths to </a:t>
            </a:r>
            <a:r>
              <a:rPr lang="en-NZ"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wellbeing</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7" name="Title 1"/>
          <p:cNvSpPr txBox="1">
            <a:spLocks/>
          </p:cNvSpPr>
          <p:nvPr/>
        </p:nvSpPr>
        <p:spPr bwMode="auto">
          <a:xfrm>
            <a:off x="323528" y="4302373"/>
            <a:ext cx="8496944"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fontScale="975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spcAft>
                <a:spcPts val="0"/>
              </a:spcAft>
              <a:buNone/>
              <a:defRPr/>
            </a:pPr>
            <a:r>
              <a:rPr lang="en-NZ" sz="1400" spc="170" dirty="0" smtClean="0">
                <a:solidFill>
                  <a:schemeClr val="tx1">
                    <a:lumMod val="85000"/>
                    <a:lumOff val="15000"/>
                  </a:schemeClr>
                </a:solidFill>
                <a:latin typeface="Verdana" pitchFamily="34" charset="0"/>
                <a:ea typeface="Verdana" pitchFamily="34" charset="0"/>
                <a:cs typeface="Verdana" pitchFamily="34" charset="0"/>
                <a:sym typeface="Verdana" charset="0"/>
              </a:rPr>
              <a:t>aaron.jarden@openpolytechnic.ac.nz</a:t>
            </a:r>
          </a:p>
          <a:p>
            <a:pPr marL="0" indent="0" algn="ctr" eaLnBrk="1" fontAlgn="auto" hangingPunct="1">
              <a:spcAft>
                <a:spcPts val="0"/>
              </a:spcAft>
              <a:buNone/>
              <a:defRPr/>
            </a:pPr>
            <a:endParaRPr lang="en-NZ" sz="200" spc="170" dirty="0" smtClean="0">
              <a:solidFill>
                <a:schemeClr val="tx1">
                  <a:lumMod val="85000"/>
                  <a:lumOff val="15000"/>
                </a:schemeClr>
              </a:solidFill>
              <a:latin typeface="Verdana" pitchFamily="34" charset="0"/>
              <a:ea typeface="Verdana" pitchFamily="34" charset="0"/>
              <a:cs typeface="Verdana" pitchFamily="34" charset="0"/>
              <a:sym typeface="Verdana" charset="0"/>
            </a:endParaRPr>
          </a:p>
          <a:p>
            <a:pPr marL="0" indent="0" algn="ctr" eaLnBrk="1" fontAlgn="auto" hangingPunct="1">
              <a:spcAft>
                <a:spcPts val="0"/>
              </a:spcAft>
              <a:buNone/>
              <a:defRPr/>
            </a:pPr>
            <a:r>
              <a:rPr lang="en-NZ" sz="1400" spc="170" dirty="0" smtClean="0">
                <a:solidFill>
                  <a:schemeClr val="tx1">
                    <a:lumMod val="85000"/>
                    <a:lumOff val="15000"/>
                  </a:schemeClr>
                </a:solidFill>
                <a:latin typeface="Verdana" pitchFamily="34" charset="0"/>
                <a:ea typeface="Verdana" pitchFamily="34" charset="0"/>
                <a:cs typeface="Verdana" pitchFamily="34" charset="0"/>
                <a:sym typeface="Verdana" charset="0"/>
              </a:rPr>
              <a:t>www.aaronjarden.com</a:t>
            </a:r>
            <a:endParaRPr lang="en-NZ" sz="1400" spc="170" dirty="0">
              <a:solidFill>
                <a:schemeClr val="tx1">
                  <a:lumMod val="85000"/>
                  <a:lumOff val="15000"/>
                </a:schemeClr>
              </a:solidFill>
              <a:latin typeface="Verdana" pitchFamily="34" charset="0"/>
              <a:ea typeface="Verdana" pitchFamily="34" charset="0"/>
              <a:cs typeface="Verdana" pitchFamily="34" charset="0"/>
              <a:sym typeface="Verdana" charset="0"/>
            </a:endParaRPr>
          </a:p>
          <a:p>
            <a:pPr marL="0" indent="0" algn="ctr" eaLnBrk="1" fontAlgn="auto" hangingPunct="1">
              <a:spcAft>
                <a:spcPts val="0"/>
              </a:spcAft>
              <a:buFont typeface="Wingdings 2"/>
              <a:buNone/>
              <a:defRPr/>
            </a:pPr>
            <a:endParaRPr lang="en-NZ" sz="4000" b="1" dirty="0">
              <a:solidFill>
                <a:srgbClr val="22F406"/>
              </a:solidFill>
              <a:effectLst>
                <a:outerShdw blurRad="38100" dist="38100" dir="2700000" algn="tl">
                  <a:srgbClr val="000000"/>
                </a:outerShdw>
              </a:effectLst>
              <a:latin typeface="Tahoma" pitchFamily="34" charset="0"/>
              <a:ea typeface="Tahoma" pitchFamily="34" charset="0"/>
              <a:cs typeface="Tahoma" pitchFamily="34" charset="0"/>
            </a:endParaRPr>
          </a:p>
        </p:txBody>
      </p:sp>
      <p:sp>
        <p:nvSpPr>
          <p:cNvPr id="8" name="Title 1"/>
          <p:cNvSpPr txBox="1">
            <a:spLocks/>
          </p:cNvSpPr>
          <p:nvPr/>
        </p:nvSpPr>
        <p:spPr bwMode="auto">
          <a:xfrm>
            <a:off x="323528" y="2492896"/>
            <a:ext cx="849694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fontScale="975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lnSpc>
                <a:spcPct val="160000"/>
              </a:lnSpc>
              <a:spcAft>
                <a:spcPts val="0"/>
              </a:spcAft>
              <a:buFont typeface="Wingdings 2"/>
              <a:buNone/>
              <a:defRPr/>
            </a:pPr>
            <a:r>
              <a:rPr lang="en-US" sz="1600" b="1" dirty="0" smtClean="0">
                <a:solidFill>
                  <a:srgbClr val="FF6600"/>
                </a:solidFill>
                <a:latin typeface="Verdana" pitchFamily="34" charset="0"/>
                <a:ea typeface="Verdana" pitchFamily="34" charset="0"/>
                <a:cs typeface="Verdana" pitchFamily="34" charset="0"/>
              </a:rPr>
              <a:t>Aaron Jarden</a:t>
            </a:r>
          </a:p>
          <a:p>
            <a:pPr marL="0" indent="0" algn="ctr" eaLnBrk="1" fontAlgn="auto" hangingPunct="1">
              <a:spcAft>
                <a:spcPts val="0"/>
              </a:spcAft>
              <a:buFont typeface="Wingdings 2"/>
              <a:buNone/>
              <a:defRPr/>
            </a:pPr>
            <a:endParaRPr lang="en-US" sz="1600" b="1" dirty="0" smtClean="0">
              <a:solidFill>
                <a:srgbClr val="FF6600"/>
              </a:solidFill>
              <a:latin typeface="Verdana" pitchFamily="34" charset="0"/>
              <a:ea typeface="Verdana" pitchFamily="34" charset="0"/>
              <a:cs typeface="Verdana" pitchFamily="34" charset="0"/>
            </a:endParaRPr>
          </a:p>
          <a:p>
            <a:pPr marL="0" indent="0" algn="ctr" eaLnBrk="1" fontAlgn="auto" hangingPunct="1">
              <a:spcAft>
                <a:spcPts val="0"/>
              </a:spcAft>
              <a:buFont typeface="Wingdings 2"/>
              <a:buNone/>
              <a:defRPr/>
            </a:pPr>
            <a:endParaRPr lang="en-NZ" sz="1600" b="1" dirty="0">
              <a:solidFill>
                <a:srgbClr val="FF6600"/>
              </a:solidFill>
              <a:latin typeface="Verdana" pitchFamily="34" charset="0"/>
              <a:ea typeface="Verdana" pitchFamily="34" charset="0"/>
              <a:cs typeface="Verdana" pitchFamily="34" charset="0"/>
            </a:endParaRPr>
          </a:p>
        </p:txBody>
      </p:sp>
      <p:sp>
        <p:nvSpPr>
          <p:cNvPr id="9" name="Title 1"/>
          <p:cNvSpPr txBox="1">
            <a:spLocks/>
          </p:cNvSpPr>
          <p:nvPr/>
        </p:nvSpPr>
        <p:spPr bwMode="auto">
          <a:xfrm>
            <a:off x="323528" y="5197177"/>
            <a:ext cx="849694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fontScale="975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spcAft>
                <a:spcPts val="0"/>
              </a:spcAft>
              <a:buFont typeface="Wingdings 2"/>
              <a:buNone/>
              <a:defRPr/>
            </a:pPr>
            <a:r>
              <a:rPr lang="en-NZ" sz="1600" b="1" spc="250" dirty="0" smtClean="0">
                <a:solidFill>
                  <a:srgbClr val="0000CC"/>
                </a:solidFill>
                <a:latin typeface="Verdana" pitchFamily="34" charset="0"/>
                <a:ea typeface="Verdana" pitchFamily="34" charset="0"/>
                <a:cs typeface="Verdana" pitchFamily="34" charset="0"/>
              </a:rPr>
              <a:t>www.wellbeingstudy.com</a:t>
            </a:r>
            <a:endParaRPr lang="en-NZ" sz="1600" b="1" spc="250" dirty="0">
              <a:solidFill>
                <a:srgbClr val="0000CC"/>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7819" r="1234" b="10287"/>
          <a:stretch>
            <a:fillRect/>
          </a:stretch>
        </p:blipFill>
        <p:spPr bwMode="auto">
          <a:xfrm>
            <a:off x="642490" y="548679"/>
            <a:ext cx="7889950" cy="408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818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Study details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5040560"/>
          </a:xfrm>
          <a:prstGeom prst="rect">
            <a:avLst/>
          </a:prstGeom>
        </p:spPr>
        <p:txBody>
          <a:bodyPr lIns="182880" tIns="91440">
            <a:normAutofit fontScale="55000" lnSpcReduction="20000"/>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FF6600"/>
              </a:buClr>
              <a:buFont typeface="Wingdings" pitchFamily="2" charset="2"/>
              <a:buChar char="§"/>
              <a:defRPr/>
            </a:pPr>
            <a:r>
              <a:rPr lang="en-GB" sz="2500" dirty="0" smtClean="0">
                <a:solidFill>
                  <a:schemeClr val="tx1">
                    <a:lumMod val="75000"/>
                    <a:lumOff val="25000"/>
                  </a:schemeClr>
                </a:solidFill>
                <a:latin typeface="Verdana" pitchFamily="34" charset="0"/>
                <a:ea typeface="Verdana" pitchFamily="34" charset="0"/>
                <a:cs typeface="Verdana" pitchFamily="34" charset="0"/>
                <a:sym typeface="Arial" charset="0"/>
              </a:rPr>
              <a:t>Measures</a:t>
            </a:r>
            <a:r>
              <a:rPr lang="en-GB" sz="2500" dirty="0">
                <a:solidFill>
                  <a:schemeClr val="tx1">
                    <a:lumMod val="75000"/>
                    <a:lumOff val="25000"/>
                  </a:schemeClr>
                </a:solidFill>
                <a:latin typeface="Verdana" pitchFamily="34" charset="0"/>
                <a:ea typeface="Verdana" pitchFamily="34" charset="0"/>
                <a:cs typeface="Verdana" pitchFamily="34" charset="0"/>
                <a:sym typeface="Arial" charset="0"/>
              </a:rPr>
              <a:t>: </a:t>
            </a:r>
            <a:r>
              <a:rPr lang="en-GB" dirty="0">
                <a:solidFill>
                  <a:schemeClr val="tx1">
                    <a:lumMod val="75000"/>
                    <a:lumOff val="25000"/>
                  </a:schemeClr>
                </a:solidFill>
                <a:latin typeface="Verdana" pitchFamily="34" charset="0"/>
                <a:ea typeface="Verdana" pitchFamily="34" charset="0"/>
                <a:cs typeface="Verdana" pitchFamily="34" charset="0"/>
                <a:sym typeface="Arial" charset="0"/>
              </a:rPr>
              <a:t>					</a:t>
            </a:r>
            <a:r>
              <a:rPr lang="en-GB" sz="2000" i="1" dirty="0" smtClean="0">
                <a:solidFill>
                  <a:schemeClr val="tx1">
                    <a:lumMod val="75000"/>
                    <a:lumOff val="25000"/>
                  </a:schemeClr>
                </a:solidFill>
                <a:latin typeface="Verdana" pitchFamily="34" charset="0"/>
                <a:ea typeface="Verdana" pitchFamily="34" charset="0"/>
                <a:cs typeface="Verdana" pitchFamily="34" charset="0"/>
                <a:sym typeface="Arial" charset="0"/>
              </a:rPr>
              <a:t>n</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 208</a:t>
            </a:r>
            <a:r>
              <a:rPr lang="en-GB"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GB" dirty="0" smtClean="0">
              <a:solidFill>
                <a:schemeClr val="tx1">
                  <a:lumMod val="75000"/>
                  <a:lumOff val="25000"/>
                </a:schemeClr>
              </a:solidFill>
              <a:latin typeface="Verdana" pitchFamily="34" charset="0"/>
              <a:ea typeface="Verdana" pitchFamily="34" charset="0"/>
              <a:cs typeface="Verdana" pitchFamily="34" charset="0"/>
              <a:sym typeface="Arial" charset="0"/>
            </a:endParaRP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Scales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of Psychological Wellbeing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18</a:t>
            </a:r>
            <a:endParaRPr lang="en-GB"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Temporal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Satisfaction with Life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Scale</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15</a:t>
            </a: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Strengths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Use and Current Knowledge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10</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Subjective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Happiness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4</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Orientations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to Happiness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18</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lvl="1">
              <a:spcBef>
                <a:spcPts val="600"/>
              </a:spcBef>
              <a:buClr>
                <a:srgbClr val="FF6600"/>
              </a:buClr>
              <a:buFont typeface="Wingdings" pitchFamily="2" charset="2"/>
              <a:buChar char="§"/>
              <a:defRPr/>
            </a:pP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Adult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Hope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12</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p>
          <a:p>
            <a:pPr lvl="1"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Happiness Measures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4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Gratitude Survey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6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Curiosity and Exploration Inventory – II			10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Grit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17</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Meaning in Life Questionnaire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10</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Positive Life Events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5</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Ways of Savouring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20</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Savouring Beliefs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5</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Control Beliefs Scale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4</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Negative Life Events 				  5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Rumination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6</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CESD - Depression Scale 				20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Other Questions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(flow, mindfulness, values, time use, </a:t>
            </a:r>
            <a:r>
              <a:rPr lang="en-GB" sz="2000" dirty="0" err="1" smtClean="0">
                <a:solidFill>
                  <a:schemeClr val="tx1">
                    <a:lumMod val="75000"/>
                    <a:lumOff val="25000"/>
                  </a:schemeClr>
                </a:solidFill>
                <a:latin typeface="Verdana" pitchFamily="34" charset="0"/>
                <a:ea typeface="Verdana" pitchFamily="34" charset="0"/>
                <a:cs typeface="Verdana" pitchFamily="34" charset="0"/>
                <a:sym typeface="Arial" charset="0"/>
              </a:rPr>
              <a:t>etc</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12</a:t>
            </a: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	</a:t>
            </a:r>
            <a:endParaRPr lang="en-NZ"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742950" indent="-295275">
              <a:spcBef>
                <a:spcPts val="600"/>
              </a:spcBef>
              <a:buClr>
                <a:srgbClr val="FF6600"/>
              </a:buClr>
              <a:buFont typeface="Wingdings" pitchFamily="2" charset="2"/>
              <a:buChar char="§"/>
              <a:defRPr/>
            </a:pPr>
            <a:r>
              <a:rPr lang="en-GB" sz="2000" dirty="0">
                <a:solidFill>
                  <a:schemeClr val="tx1">
                    <a:lumMod val="75000"/>
                    <a:lumOff val="25000"/>
                  </a:schemeClr>
                </a:solidFill>
                <a:latin typeface="Verdana" pitchFamily="34" charset="0"/>
                <a:ea typeface="Verdana" pitchFamily="34" charset="0"/>
                <a:cs typeface="Verdana" pitchFamily="34" charset="0"/>
                <a:sym typeface="Arial" charset="0"/>
              </a:rPr>
              <a:t>Demographic Questions				 </a:t>
            </a:r>
            <a:r>
              <a:rPr lang="en-GB" sz="2000" dirty="0" smtClean="0">
                <a:solidFill>
                  <a:schemeClr val="tx1">
                    <a:lumMod val="75000"/>
                    <a:lumOff val="25000"/>
                  </a:schemeClr>
                </a:solidFill>
                <a:latin typeface="Verdana" pitchFamily="34" charset="0"/>
                <a:ea typeface="Verdana" pitchFamily="34" charset="0"/>
                <a:cs typeface="Verdana" pitchFamily="34" charset="0"/>
                <a:sym typeface="Arial" charset="0"/>
              </a:rPr>
              <a:t> 7</a:t>
            </a:r>
            <a:endParaRPr lang="en-AU" sz="2000" dirty="0">
              <a:solidFill>
                <a:schemeClr val="tx1">
                  <a:lumMod val="75000"/>
                  <a:lumOff val="25000"/>
                </a:schemeClr>
              </a:solidFill>
              <a:latin typeface="Verdana" pitchFamily="34" charset="0"/>
              <a:ea typeface="Verdana" pitchFamily="34" charset="0"/>
              <a:cs typeface="Verdana" pitchFamily="34" charset="0"/>
              <a:sym typeface="Arial" charset="0"/>
            </a:endParaRPr>
          </a:p>
          <a:p>
            <a:pPr marL="177800" indent="-177800" algn="just">
              <a:spcBef>
                <a:spcPts val="1200"/>
              </a:spcBef>
              <a:buClr>
                <a:srgbClr val="FF6600"/>
              </a:buClr>
              <a:buFont typeface="Wingdings" pitchFamily="2" charset="2"/>
              <a:buChar char="§"/>
            </a:pPr>
            <a:endParaRPr lang="en-GB" dirty="0">
              <a:solidFill>
                <a:schemeClr val="tx1">
                  <a:lumMod val="75000"/>
                  <a:lumOff val="25000"/>
                </a:schemeClr>
              </a:solidFill>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1383633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313" t="23334" r="29688" b="9166"/>
          <a:stretch>
            <a:fillRect/>
          </a:stretch>
        </p:blipFill>
        <p:spPr bwMode="auto">
          <a:xfrm>
            <a:off x="1396742" y="548680"/>
            <a:ext cx="6279076" cy="529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543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Study details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FF6600"/>
              </a:buClr>
              <a:buFont typeface="Wingdings" pitchFamily="2" charset="2"/>
              <a:buChar char="§"/>
            </a:pPr>
            <a:r>
              <a:rPr lang="en-AU" dirty="0">
                <a:solidFill>
                  <a:schemeClr val="tx1">
                    <a:lumMod val="75000"/>
                    <a:lumOff val="25000"/>
                  </a:schemeClr>
                </a:solidFill>
                <a:latin typeface="Verdana" pitchFamily="34" charset="0"/>
                <a:ea typeface="Verdana" pitchFamily="34" charset="0"/>
                <a:cs typeface="Verdana" pitchFamily="34" charset="0"/>
              </a:rPr>
              <a:t>Some </a:t>
            </a:r>
            <a:r>
              <a:rPr lang="en-AU" dirty="0" smtClean="0">
                <a:solidFill>
                  <a:schemeClr val="tx1">
                    <a:lumMod val="75000"/>
                    <a:lumOff val="25000"/>
                  </a:schemeClr>
                </a:solidFill>
                <a:latin typeface="Verdana" pitchFamily="34" charset="0"/>
                <a:ea typeface="Verdana" pitchFamily="34" charset="0"/>
                <a:cs typeface="Verdana" pitchFamily="34" charset="0"/>
              </a:rPr>
              <a:t>(relatively) unique </a:t>
            </a:r>
            <a:r>
              <a:rPr lang="en-AU" dirty="0">
                <a:solidFill>
                  <a:schemeClr val="tx1">
                    <a:lumMod val="75000"/>
                    <a:lumOff val="25000"/>
                  </a:schemeClr>
                </a:solidFill>
                <a:latin typeface="Verdana" pitchFamily="34" charset="0"/>
                <a:ea typeface="Verdana" pitchFamily="34" charset="0"/>
                <a:cs typeface="Verdana" pitchFamily="34" charset="0"/>
              </a:rPr>
              <a:t>aspects</a:t>
            </a:r>
            <a:r>
              <a:rPr lang="en-AU" dirty="0" smtClean="0">
                <a:solidFill>
                  <a:schemeClr val="tx1">
                    <a:lumMod val="75000"/>
                    <a:lumOff val="25000"/>
                  </a:schemeClr>
                </a:solidFill>
                <a:latin typeface="Verdana" pitchFamily="34" charset="0"/>
                <a:ea typeface="Verdana" pitchFamily="34" charset="0"/>
                <a:cs typeface="Verdana" pitchFamily="34" charset="0"/>
              </a:rPr>
              <a:t>:</a:t>
            </a:r>
          </a:p>
          <a:p>
            <a:pPr>
              <a:buClr>
                <a:srgbClr val="FF6600"/>
              </a:buClr>
              <a:buFont typeface="Wingdings" pitchFamily="2" charset="2"/>
              <a:buChar char="§"/>
            </a:pPr>
            <a:endParaRPr lang="en-AU" sz="8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Collaborative nature </a:t>
            </a:r>
            <a:r>
              <a:rPr lang="en-GB" sz="1600" dirty="0" smtClean="0">
                <a:solidFill>
                  <a:schemeClr val="tx1">
                    <a:lumMod val="75000"/>
                    <a:lumOff val="25000"/>
                  </a:schemeClr>
                </a:solidFill>
                <a:latin typeface="Verdana" pitchFamily="34" charset="0"/>
                <a:ea typeface="Verdana" pitchFamily="34" charset="0"/>
                <a:cs typeface="Verdana" pitchFamily="34" charset="0"/>
              </a:rPr>
              <a:t>(specific cohorts: e.g., yoga, philosophers, migrants, dentists, gym members, mental health support workers)</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Cheap cost </a:t>
            </a: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Use of technology - scalability </a:t>
            </a: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Longitudinal design </a:t>
            </a: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Controls for + &amp; - events</a:t>
            </a: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Open source data </a:t>
            </a: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Evolving/expanding </a:t>
            </a:r>
            <a:r>
              <a:rPr lang="en-GB" sz="1600" dirty="0" smtClean="0">
                <a:solidFill>
                  <a:schemeClr val="tx1">
                    <a:lumMod val="75000"/>
                    <a:lumOff val="25000"/>
                  </a:schemeClr>
                </a:solidFill>
                <a:latin typeface="Verdana" pitchFamily="34" charset="0"/>
                <a:ea typeface="Verdana" pitchFamily="34" charset="0"/>
                <a:cs typeface="Verdana" pitchFamily="34" charset="0"/>
              </a:rPr>
              <a:t>research (further assessment study)</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SzPct val="59000"/>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Norm new </a:t>
            </a:r>
            <a:r>
              <a:rPr lang="en-GB" sz="1600" dirty="0" smtClean="0">
                <a:solidFill>
                  <a:schemeClr val="tx1">
                    <a:lumMod val="75000"/>
                    <a:lumOff val="25000"/>
                  </a:schemeClr>
                </a:solidFill>
                <a:latin typeface="Verdana" pitchFamily="34" charset="0"/>
                <a:ea typeface="Verdana" pitchFamily="34" charset="0"/>
                <a:cs typeface="Verdana" pitchFamily="34" charset="0"/>
              </a:rPr>
              <a:t>scales (SUCK, CAPP Implicit, </a:t>
            </a:r>
            <a:r>
              <a:rPr lang="en-GB" sz="1600" dirty="0" err="1" smtClean="0">
                <a:solidFill>
                  <a:schemeClr val="tx1">
                    <a:lumMod val="75000"/>
                    <a:lumOff val="25000"/>
                  </a:schemeClr>
                </a:solidFill>
                <a:latin typeface="Verdana" pitchFamily="34" charset="0"/>
                <a:ea typeface="Verdana" pitchFamily="34" charset="0"/>
                <a:cs typeface="Verdana" pitchFamily="34" charset="0"/>
              </a:rPr>
              <a:t>etc</a:t>
            </a:r>
            <a:r>
              <a:rPr lang="en-GB" sz="1600" dirty="0" smtClean="0">
                <a:solidFill>
                  <a:schemeClr val="tx1">
                    <a:lumMod val="75000"/>
                    <a:lumOff val="25000"/>
                  </a:schemeClr>
                </a:solidFill>
                <a:latin typeface="Verdana" pitchFamily="34" charset="0"/>
                <a:ea typeface="Verdana" pitchFamily="34" charset="0"/>
                <a:cs typeface="Verdana" pitchFamily="34" charset="0"/>
              </a:rPr>
              <a:t>)</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SzPct val="59000"/>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For others to test </a:t>
            </a:r>
            <a:r>
              <a:rPr lang="en-GB" sz="1600" dirty="0">
                <a:solidFill>
                  <a:schemeClr val="tx1">
                    <a:lumMod val="75000"/>
                    <a:lumOff val="25000"/>
                  </a:schemeClr>
                </a:solidFill>
                <a:latin typeface="Verdana" pitchFamily="34" charset="0"/>
                <a:ea typeface="Verdana" pitchFamily="34" charset="0"/>
                <a:cs typeface="Verdana" pitchFamily="34" charset="0"/>
              </a:rPr>
              <a:t>new </a:t>
            </a:r>
            <a:r>
              <a:rPr lang="en-GB" sz="1600" dirty="0" smtClean="0">
                <a:solidFill>
                  <a:schemeClr val="tx1">
                    <a:lumMod val="75000"/>
                    <a:lumOff val="25000"/>
                  </a:schemeClr>
                </a:solidFill>
                <a:latin typeface="Verdana" pitchFamily="34" charset="0"/>
                <a:ea typeface="Verdana" pitchFamily="34" charset="0"/>
                <a:cs typeface="Verdana" pitchFamily="34" charset="0"/>
              </a:rPr>
              <a:t>intervention programs</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3989937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Development</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FF6600"/>
              </a:buClr>
              <a:buFont typeface="Wingdings" pitchFamily="2" charset="2"/>
              <a:buChar char="§"/>
            </a:pPr>
            <a:r>
              <a:rPr lang="en-GB" dirty="0" smtClean="0">
                <a:solidFill>
                  <a:schemeClr val="tx1">
                    <a:lumMod val="75000"/>
                    <a:lumOff val="25000"/>
                  </a:schemeClr>
                </a:solidFill>
                <a:latin typeface="Verdana" pitchFamily="34" charset="0"/>
                <a:ea typeface="Verdana" pitchFamily="34" charset="0"/>
                <a:cs typeface="Verdana" pitchFamily="34" charset="0"/>
              </a:rPr>
              <a:t>Core </a:t>
            </a:r>
            <a:r>
              <a:rPr lang="en-GB" dirty="0">
                <a:solidFill>
                  <a:schemeClr val="tx1">
                    <a:lumMod val="75000"/>
                    <a:lumOff val="25000"/>
                  </a:schemeClr>
                </a:solidFill>
                <a:latin typeface="Verdana" pitchFamily="34" charset="0"/>
                <a:ea typeface="Verdana" pitchFamily="34" charset="0"/>
                <a:cs typeface="Verdana" pitchFamily="34" charset="0"/>
              </a:rPr>
              <a:t>researchers (6), and a team of strengths</a:t>
            </a:r>
            <a:r>
              <a:rPr lang="en-GB" dirty="0" smtClean="0">
                <a:solidFill>
                  <a:schemeClr val="tx1">
                    <a:lumMod val="75000"/>
                    <a:lumOff val="25000"/>
                  </a:schemeClr>
                </a:solidFill>
                <a:latin typeface="Verdana" pitchFamily="34" charset="0"/>
                <a:ea typeface="Verdana" pitchFamily="34" charset="0"/>
                <a:cs typeface="Verdana" pitchFamily="34" charset="0"/>
              </a:rPr>
              <a:t>:</a:t>
            </a:r>
          </a:p>
          <a:p>
            <a:pPr>
              <a:buClr>
                <a:srgbClr val="FF6600"/>
              </a:buClr>
              <a:buFont typeface="Wingdings" pitchFamily="2" charset="2"/>
              <a:buChar char="§"/>
            </a:pPr>
            <a:endParaRPr lang="en-GB" sz="8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Positive psychology </a:t>
            </a:r>
            <a:r>
              <a:rPr lang="en-GB" sz="1600" dirty="0" smtClean="0">
                <a:solidFill>
                  <a:schemeClr val="tx1">
                    <a:lumMod val="75000"/>
                    <a:lumOff val="25000"/>
                  </a:schemeClr>
                </a:solidFill>
                <a:latin typeface="Verdana" pitchFamily="34" charset="0"/>
                <a:ea typeface="Verdana" pitchFamily="34" charset="0"/>
                <a:cs typeface="Verdana" pitchFamily="34" charset="0"/>
              </a:rPr>
              <a:t>wiz kid, </a:t>
            </a:r>
            <a:r>
              <a:rPr lang="en-GB" sz="1600" dirty="0">
                <a:solidFill>
                  <a:schemeClr val="tx1">
                    <a:lumMod val="75000"/>
                    <a:lumOff val="25000"/>
                  </a:schemeClr>
                </a:solidFill>
                <a:latin typeface="Verdana" pitchFamily="34" charset="0"/>
                <a:ea typeface="Verdana" pitchFamily="34" charset="0"/>
                <a:cs typeface="Verdana" pitchFamily="34" charset="0"/>
              </a:rPr>
              <a:t>longitudinal analysis guru, funding genius, experienced old research head, comedian &amp; sceptic, and me…</a:t>
            </a:r>
            <a:r>
              <a:rPr lang="en-AU" sz="1600" dirty="0">
                <a:solidFill>
                  <a:schemeClr val="tx1">
                    <a:lumMod val="75000"/>
                    <a:lumOff val="25000"/>
                  </a:schemeClr>
                </a:solidFill>
                <a:latin typeface="Verdana" pitchFamily="34" charset="0"/>
                <a:ea typeface="Verdana" pitchFamily="34" charset="0"/>
                <a:cs typeface="Verdana" pitchFamily="34" charset="0"/>
              </a:rPr>
              <a:t>  </a:t>
            </a:r>
            <a:endParaRPr lang="en-AU" sz="1600" dirty="0" smtClean="0">
              <a:solidFill>
                <a:schemeClr val="tx1">
                  <a:lumMod val="75000"/>
                  <a:lumOff val="25000"/>
                </a:schemeClr>
              </a:solidFill>
              <a:latin typeface="Verdana" pitchFamily="34" charset="0"/>
              <a:ea typeface="Verdana" pitchFamily="34" charset="0"/>
              <a:cs typeface="Verdana" pitchFamily="34" charset="0"/>
            </a:endParaRPr>
          </a:p>
          <a:p>
            <a:pPr lvl="1">
              <a:buClr>
                <a:srgbClr val="FF6600"/>
              </a:buClr>
              <a:buFont typeface="Wingdings" pitchFamily="2" charset="2"/>
              <a:buChar char="§"/>
            </a:pPr>
            <a:endParaRPr lang="en-GB" sz="800" dirty="0">
              <a:solidFill>
                <a:schemeClr val="tx1">
                  <a:lumMod val="75000"/>
                  <a:lumOff val="25000"/>
                </a:schemeClr>
              </a:solidFill>
              <a:latin typeface="Verdana" pitchFamily="34" charset="0"/>
              <a:ea typeface="Verdana" pitchFamily="34" charset="0"/>
              <a:cs typeface="Verdana" pitchFamily="34" charset="0"/>
            </a:endParaRPr>
          </a:p>
          <a:p>
            <a:pPr>
              <a:buClr>
                <a:srgbClr val="FF6600"/>
              </a:buClr>
              <a:buFont typeface="Wingdings" pitchFamily="2" charset="2"/>
              <a:buChar char="§"/>
            </a:pPr>
            <a:r>
              <a:rPr lang="en-GB" dirty="0">
                <a:solidFill>
                  <a:schemeClr val="tx1">
                    <a:lumMod val="75000"/>
                    <a:lumOff val="25000"/>
                  </a:schemeClr>
                </a:solidFill>
                <a:latin typeface="Verdana" pitchFamily="34" charset="0"/>
                <a:ea typeface="Verdana" pitchFamily="34" charset="0"/>
                <a:cs typeface="Verdana" pitchFamily="34" charset="0"/>
              </a:rPr>
              <a:t> </a:t>
            </a:r>
            <a:r>
              <a:rPr lang="en-AU" dirty="0">
                <a:solidFill>
                  <a:schemeClr val="tx1">
                    <a:lumMod val="75000"/>
                    <a:lumOff val="25000"/>
                  </a:schemeClr>
                </a:solidFill>
                <a:latin typeface="Verdana" pitchFamily="34" charset="0"/>
                <a:ea typeface="Verdana" pitchFamily="34" charset="0"/>
                <a:cs typeface="Verdana" pitchFamily="34" charset="0"/>
              </a:rPr>
              <a:t>A little helps from your friends</a:t>
            </a:r>
            <a:r>
              <a:rPr lang="en-AU" dirty="0" smtClean="0">
                <a:solidFill>
                  <a:schemeClr val="tx1">
                    <a:lumMod val="75000"/>
                    <a:lumOff val="25000"/>
                  </a:schemeClr>
                </a:solidFill>
                <a:latin typeface="Verdana" pitchFamily="34" charset="0"/>
                <a:ea typeface="Verdana" pitchFamily="34" charset="0"/>
                <a:cs typeface="Verdana" pitchFamily="34" charset="0"/>
              </a:rPr>
              <a:t>…</a:t>
            </a:r>
          </a:p>
          <a:p>
            <a:pPr>
              <a:buClr>
                <a:srgbClr val="FF6600"/>
              </a:buClr>
              <a:buFont typeface="Wingdings" pitchFamily="2" charset="2"/>
              <a:buChar char="§"/>
            </a:pPr>
            <a:endParaRPr lang="en-AU" sz="8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Dianne </a:t>
            </a:r>
            <a:r>
              <a:rPr lang="en-AU" sz="1600" dirty="0" err="1" smtClean="0">
                <a:solidFill>
                  <a:schemeClr val="tx1">
                    <a:lumMod val="75000"/>
                    <a:lumOff val="25000"/>
                  </a:schemeClr>
                </a:solidFill>
                <a:latin typeface="Verdana" pitchFamily="34" charset="0"/>
                <a:ea typeface="Verdana" pitchFamily="34" charset="0"/>
                <a:cs typeface="Verdana" pitchFamily="34" charset="0"/>
              </a:rPr>
              <a:t>Vella-Brodrick</a:t>
            </a:r>
            <a:endParaRPr lang="en-AU"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Denise Quinlan </a:t>
            </a: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Many </a:t>
            </a:r>
            <a:r>
              <a:rPr lang="en-AU" sz="1600" dirty="0" smtClean="0">
                <a:solidFill>
                  <a:schemeClr val="tx1">
                    <a:lumMod val="75000"/>
                    <a:lumOff val="25000"/>
                  </a:schemeClr>
                </a:solidFill>
                <a:latin typeface="Verdana" pitchFamily="34" charset="0"/>
                <a:ea typeface="Verdana" pitchFamily="34" charset="0"/>
                <a:cs typeface="Verdana" pitchFamily="34" charset="0"/>
              </a:rPr>
              <a:t>others provided valuable input during </a:t>
            </a:r>
            <a:r>
              <a:rPr lang="en-AU" sz="1600" dirty="0" err="1" smtClean="0">
                <a:solidFill>
                  <a:schemeClr val="tx1">
                    <a:lumMod val="75000"/>
                    <a:lumOff val="25000"/>
                  </a:schemeClr>
                </a:solidFill>
                <a:latin typeface="Verdana" pitchFamily="34" charset="0"/>
                <a:ea typeface="Verdana" pitchFamily="34" charset="0"/>
                <a:cs typeface="Verdana" pitchFamily="34" charset="0"/>
              </a:rPr>
              <a:t>developmet</a:t>
            </a:r>
            <a:r>
              <a:rPr lang="en-AU" sz="1600" dirty="0" smtClean="0">
                <a:solidFill>
                  <a:schemeClr val="tx1">
                    <a:lumMod val="75000"/>
                    <a:lumOff val="25000"/>
                  </a:schemeClr>
                </a:solidFill>
                <a:latin typeface="Verdana" pitchFamily="34" charset="0"/>
                <a:ea typeface="Verdana" pitchFamily="34" charset="0"/>
                <a:cs typeface="Verdana" pitchFamily="34" charset="0"/>
              </a:rPr>
              <a:t>…</a:t>
            </a:r>
            <a:endParaRPr lang="en-AU" sz="1600" dirty="0">
              <a:solidFill>
                <a:schemeClr val="tx1">
                  <a:lumMod val="75000"/>
                  <a:lumOff val="25000"/>
                </a:schemeClr>
              </a:solidFill>
              <a:latin typeface="Verdana" pitchFamily="34" charset="0"/>
              <a:ea typeface="Verdana" pitchFamily="34" charset="0"/>
              <a:cs typeface="Verdana" pitchFamily="34" charset="0"/>
            </a:endParaRP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192740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Challenges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AU" dirty="0" smtClean="0">
                <a:solidFill>
                  <a:schemeClr val="tx1">
                    <a:lumMod val="75000"/>
                    <a:lumOff val="25000"/>
                  </a:schemeClr>
                </a:solidFill>
                <a:latin typeface="Verdana" pitchFamily="34" charset="0"/>
                <a:ea typeface="Verdana" pitchFamily="34" charset="0"/>
                <a:cs typeface="Verdana" pitchFamily="34" charset="0"/>
              </a:rPr>
              <a:t>Languages</a:t>
            </a:r>
            <a:endParaRPr lang="en-AU"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Developing a good method via trail and error </a:t>
            </a:r>
            <a:endParaRPr lang="en-AU" sz="1600" dirty="0" smtClean="0">
              <a:solidFill>
                <a:schemeClr val="tx1">
                  <a:lumMod val="75000"/>
                  <a:lumOff val="25000"/>
                </a:schemeClr>
              </a:solidFill>
              <a:latin typeface="Verdana" pitchFamily="34" charset="0"/>
              <a:ea typeface="Verdana" pitchFamily="34" charset="0"/>
              <a:cs typeface="Verdana" pitchFamily="34" charset="0"/>
            </a:endParaRPr>
          </a:p>
          <a:p>
            <a:pPr lvl="2">
              <a:lnSpc>
                <a:spcPct val="150000"/>
              </a:lnSpc>
              <a:buClr>
                <a:srgbClr val="FF6600"/>
              </a:buClr>
              <a:buFont typeface="Wingdings" pitchFamily="2" charset="2"/>
              <a:buChar char="§"/>
            </a:pPr>
            <a:r>
              <a:rPr lang="en-AU" sz="1600" dirty="0" smtClean="0">
                <a:solidFill>
                  <a:schemeClr val="tx1">
                    <a:lumMod val="75000"/>
                    <a:lumOff val="25000"/>
                  </a:schemeClr>
                </a:solidFill>
                <a:latin typeface="Verdana" pitchFamily="34" charset="0"/>
                <a:ea typeface="Verdana" pitchFamily="34" charset="0"/>
                <a:cs typeface="Verdana" pitchFamily="34" charset="0"/>
              </a:rPr>
              <a:t>Back translations, expectations across cultures</a:t>
            </a:r>
          </a:p>
          <a:p>
            <a:pPr lvl="2">
              <a:lnSpc>
                <a:spcPct val="150000"/>
              </a:lnSpc>
              <a:buClr>
                <a:srgbClr val="FF6600"/>
              </a:buClr>
              <a:buFont typeface="Wingdings" pitchFamily="2" charset="2"/>
              <a:buChar char="§"/>
            </a:pPr>
            <a:r>
              <a:rPr lang="en-AU" sz="1600" dirty="0" smtClean="0">
                <a:solidFill>
                  <a:schemeClr val="tx1">
                    <a:lumMod val="75000"/>
                    <a:lumOff val="25000"/>
                  </a:schemeClr>
                </a:solidFill>
                <a:latin typeface="Verdana" pitchFamily="34" charset="0"/>
                <a:ea typeface="Verdana" pitchFamily="34" charset="0"/>
                <a:cs typeface="Verdana" pitchFamily="34" charset="0"/>
              </a:rPr>
              <a:t>Google translate</a:t>
            </a:r>
          </a:p>
          <a:p>
            <a:pPr lvl="1">
              <a:lnSpc>
                <a:spcPct val="150000"/>
              </a:lnSpc>
              <a:buClr>
                <a:srgbClr val="FF6600"/>
              </a:buClr>
              <a:buFont typeface="Wingdings" pitchFamily="2" charset="2"/>
              <a:buChar char="§"/>
            </a:pPr>
            <a:endParaRPr lang="en-AU" sz="800" dirty="0">
              <a:solidFill>
                <a:schemeClr val="tx1">
                  <a:lumMod val="75000"/>
                  <a:lumOff val="25000"/>
                </a:schemeClr>
              </a:solidFill>
              <a:latin typeface="Verdana" pitchFamily="34" charset="0"/>
              <a:ea typeface="Verdana" pitchFamily="34" charset="0"/>
              <a:cs typeface="Verdana" pitchFamily="34" charset="0"/>
            </a:endParaRPr>
          </a:p>
          <a:p>
            <a:pPr>
              <a:lnSpc>
                <a:spcPct val="150000"/>
              </a:lnSpc>
              <a:buClr>
                <a:srgbClr val="FF6600"/>
              </a:buClr>
              <a:buFont typeface="Wingdings" pitchFamily="2" charset="2"/>
              <a:buChar char="§"/>
            </a:pPr>
            <a:r>
              <a:rPr lang="en-AU" dirty="0">
                <a:solidFill>
                  <a:schemeClr val="tx1">
                    <a:lumMod val="75000"/>
                    <a:lumOff val="25000"/>
                  </a:schemeClr>
                </a:solidFill>
                <a:latin typeface="Verdana" pitchFamily="34" charset="0"/>
                <a:ea typeface="Verdana" pitchFamily="34" charset="0"/>
                <a:cs typeface="Verdana" pitchFamily="34" charset="0"/>
              </a:rPr>
              <a:t> Collaborating</a:t>
            </a: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Win-win’s via democratic decisions, compromise, &amp; frequent communication</a:t>
            </a: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Be clear on </a:t>
            </a:r>
            <a:r>
              <a:rPr lang="en-NZ" sz="1600" dirty="0">
                <a:solidFill>
                  <a:schemeClr val="tx1">
                    <a:lumMod val="75000"/>
                    <a:lumOff val="25000"/>
                  </a:schemeClr>
                </a:solidFill>
                <a:latin typeface="Verdana" pitchFamily="34" charset="0"/>
                <a:ea typeface="Verdana" pitchFamily="34" charset="0"/>
                <a:cs typeface="Verdana" pitchFamily="34" charset="0"/>
              </a:rPr>
              <a:t>ownership of intellectual property, data access, sharing, and </a:t>
            </a:r>
            <a:r>
              <a:rPr lang="en-NZ" sz="1600" dirty="0" smtClean="0">
                <a:solidFill>
                  <a:schemeClr val="tx1">
                    <a:lumMod val="75000"/>
                    <a:lumOff val="25000"/>
                  </a:schemeClr>
                </a:solidFill>
                <a:latin typeface="Verdana" pitchFamily="34" charset="0"/>
                <a:ea typeface="Verdana" pitchFamily="34" charset="0"/>
                <a:cs typeface="Verdana" pitchFamily="34" charset="0"/>
              </a:rPr>
              <a:t>authorship</a:t>
            </a:r>
            <a:endParaRPr lang="en-NZ" sz="1600" dirty="0">
              <a:solidFill>
                <a:schemeClr val="tx1">
                  <a:lumMod val="75000"/>
                  <a:lumOff val="25000"/>
                </a:schemeClr>
              </a:solidFill>
              <a:latin typeface="Verdana" pitchFamily="34" charset="0"/>
              <a:ea typeface="Verdana" pitchFamily="34" charset="0"/>
              <a:cs typeface="Verdana" pitchFamily="34" charset="0"/>
            </a:endParaRP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281204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Challenges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AU" sz="2000" dirty="0" smtClean="0"/>
              <a:t> </a:t>
            </a:r>
            <a:r>
              <a:rPr lang="en-AU" dirty="0">
                <a:solidFill>
                  <a:schemeClr val="tx1">
                    <a:lumMod val="75000"/>
                    <a:lumOff val="25000"/>
                  </a:schemeClr>
                </a:solidFill>
                <a:latin typeface="Verdana" pitchFamily="34" charset="0"/>
                <a:ea typeface="Verdana" pitchFamily="34" charset="0"/>
                <a:cs typeface="Verdana" pitchFamily="34" charset="0"/>
              </a:rPr>
              <a:t>Design</a:t>
            </a:r>
          </a:p>
          <a:p>
            <a:pPr lvl="1">
              <a:lnSpc>
                <a:spcPct val="150000"/>
              </a:lnSpc>
              <a:buClr>
                <a:srgbClr val="FF6600"/>
              </a:buClr>
              <a:buFont typeface="Wingdings" pitchFamily="2" charset="2"/>
              <a:buChar char="§"/>
            </a:pPr>
            <a:r>
              <a:rPr lang="en-NZ" sz="1600" dirty="0">
                <a:solidFill>
                  <a:schemeClr val="tx1">
                    <a:lumMod val="75000"/>
                    <a:lumOff val="25000"/>
                  </a:schemeClr>
                </a:solidFill>
                <a:latin typeface="Verdana" pitchFamily="34" charset="0"/>
                <a:ea typeface="Verdana" pitchFamily="34" charset="0"/>
                <a:cs typeface="Verdana" pitchFamily="34" charset="0"/>
              </a:rPr>
              <a:t>Participant engagement (long questionnaire), and reducing drop out</a:t>
            </a:r>
          </a:p>
          <a:p>
            <a:pPr lvl="1">
              <a:lnSpc>
                <a:spcPct val="150000"/>
              </a:lnSpc>
              <a:buClr>
                <a:srgbClr val="FF6600"/>
              </a:buClr>
              <a:buFont typeface="Wingdings" pitchFamily="2" charset="2"/>
              <a:buChar char="§"/>
            </a:pPr>
            <a:r>
              <a:rPr lang="en-NZ" sz="1600" dirty="0">
                <a:solidFill>
                  <a:schemeClr val="tx1">
                    <a:lumMod val="75000"/>
                    <a:lumOff val="25000"/>
                  </a:schemeClr>
                </a:solidFill>
                <a:latin typeface="Verdana" pitchFamily="34" charset="0"/>
                <a:ea typeface="Verdana" pitchFamily="34" charset="0"/>
                <a:cs typeface="Verdana" pitchFamily="34" charset="0"/>
              </a:rPr>
              <a:t>To control for major confounders or modifiers of psychological wellbeing – such as physical </a:t>
            </a:r>
            <a:r>
              <a:rPr lang="en-NZ" sz="1600" dirty="0" smtClean="0">
                <a:solidFill>
                  <a:schemeClr val="tx1">
                    <a:lumMod val="75000"/>
                    <a:lumOff val="25000"/>
                  </a:schemeClr>
                </a:solidFill>
                <a:latin typeface="Verdana" pitchFamily="34" charset="0"/>
                <a:ea typeface="Verdana" pitchFamily="34" charset="0"/>
                <a:cs typeface="Verdana" pitchFamily="34" charset="0"/>
              </a:rPr>
              <a:t>health</a:t>
            </a:r>
            <a:endParaRPr lang="en-AU" sz="1600" dirty="0" smtClean="0">
              <a:solidFill>
                <a:schemeClr val="tx1">
                  <a:lumMod val="75000"/>
                  <a:lumOff val="25000"/>
                </a:schemeClr>
              </a:solidFill>
              <a:latin typeface="Verdana" pitchFamily="34" charset="0"/>
              <a:ea typeface="Verdana" pitchFamily="34" charset="0"/>
              <a:cs typeface="Verdana" pitchFamily="34" charset="0"/>
            </a:endParaRPr>
          </a:p>
          <a:p>
            <a:pPr>
              <a:lnSpc>
                <a:spcPct val="150000"/>
              </a:lnSpc>
              <a:buClr>
                <a:srgbClr val="FF6600"/>
              </a:buClr>
              <a:buFont typeface="Wingdings" pitchFamily="2" charset="2"/>
              <a:buChar char="§"/>
            </a:pPr>
            <a:r>
              <a:rPr lang="en-AU" dirty="0" smtClean="0">
                <a:solidFill>
                  <a:schemeClr val="tx1">
                    <a:lumMod val="75000"/>
                    <a:lumOff val="25000"/>
                  </a:schemeClr>
                </a:solidFill>
                <a:latin typeface="Verdana" pitchFamily="34" charset="0"/>
                <a:ea typeface="Verdana" pitchFamily="34" charset="0"/>
                <a:cs typeface="Verdana" pitchFamily="34" charset="0"/>
              </a:rPr>
              <a:t> Moving forward</a:t>
            </a:r>
          </a:p>
          <a:p>
            <a:pPr lvl="1">
              <a:lnSpc>
                <a:spcPct val="150000"/>
              </a:lnSpc>
              <a:buClr>
                <a:srgbClr val="FF6600"/>
              </a:buClr>
              <a:buFont typeface="Wingdings" pitchFamily="2" charset="2"/>
              <a:buChar char="§"/>
            </a:pPr>
            <a:r>
              <a:rPr lang="en-NZ" sz="1600" dirty="0" smtClean="0">
                <a:solidFill>
                  <a:schemeClr val="tx1">
                    <a:lumMod val="75000"/>
                    <a:lumOff val="25000"/>
                  </a:schemeClr>
                </a:solidFill>
                <a:latin typeface="Verdana" pitchFamily="34" charset="0"/>
                <a:ea typeface="Verdana" pitchFamily="34" charset="0"/>
                <a:cs typeface="Verdana" pitchFamily="34" charset="0"/>
              </a:rPr>
              <a:t>Gain </a:t>
            </a:r>
            <a:r>
              <a:rPr lang="en-NZ" sz="1600" dirty="0">
                <a:solidFill>
                  <a:schemeClr val="tx1">
                    <a:lumMod val="75000"/>
                    <a:lumOff val="25000"/>
                  </a:schemeClr>
                </a:solidFill>
                <a:latin typeface="Verdana" pitchFamily="34" charset="0"/>
                <a:ea typeface="Verdana" pitchFamily="34" charset="0"/>
                <a:cs typeface="Verdana" pitchFamily="34" charset="0"/>
              </a:rPr>
              <a:t>representative samples (i.e., non self-selecting)</a:t>
            </a:r>
          </a:p>
          <a:p>
            <a:pPr lvl="1">
              <a:lnSpc>
                <a:spcPct val="150000"/>
              </a:lnSpc>
              <a:buClr>
                <a:srgbClr val="FF6600"/>
              </a:buClr>
              <a:buFont typeface="Wingdings" pitchFamily="2" charset="2"/>
              <a:buChar char="§"/>
            </a:pPr>
            <a:r>
              <a:rPr lang="en-NZ" sz="1600" dirty="0">
                <a:solidFill>
                  <a:schemeClr val="tx1">
                    <a:lumMod val="75000"/>
                    <a:lumOff val="25000"/>
                  </a:schemeClr>
                </a:solidFill>
                <a:latin typeface="Verdana" pitchFamily="34" charset="0"/>
                <a:ea typeface="Verdana" pitchFamily="34" charset="0"/>
                <a:cs typeface="Verdana" pitchFamily="34" charset="0"/>
              </a:rPr>
              <a:t>More males</a:t>
            </a:r>
          </a:p>
          <a:p>
            <a:pPr lvl="1">
              <a:lnSpc>
                <a:spcPct val="150000"/>
              </a:lnSpc>
              <a:buClr>
                <a:srgbClr val="FF6600"/>
              </a:buClr>
              <a:buFont typeface="Wingdings" pitchFamily="2" charset="2"/>
              <a:buChar char="§"/>
            </a:pPr>
            <a:r>
              <a:rPr lang="en-NZ" sz="1600" dirty="0">
                <a:solidFill>
                  <a:schemeClr val="tx1">
                    <a:lumMod val="75000"/>
                    <a:lumOff val="25000"/>
                  </a:schemeClr>
                </a:solidFill>
                <a:latin typeface="Verdana" pitchFamily="34" charset="0"/>
                <a:ea typeface="Verdana" pitchFamily="34" charset="0"/>
                <a:cs typeface="Verdana" pitchFamily="34" charset="0"/>
              </a:rPr>
              <a:t>More representative languages </a:t>
            </a:r>
          </a:p>
          <a:p>
            <a:pPr lvl="1">
              <a:lnSpc>
                <a:spcPct val="150000"/>
              </a:lnSpc>
              <a:buClr>
                <a:srgbClr val="FF6600"/>
              </a:buClr>
              <a:buFont typeface="Wingdings" pitchFamily="2" charset="2"/>
              <a:buChar char="§"/>
            </a:pPr>
            <a:r>
              <a:rPr lang="en-NZ" sz="1600" dirty="0">
                <a:solidFill>
                  <a:schemeClr val="tx1">
                    <a:lumMod val="75000"/>
                    <a:lumOff val="25000"/>
                  </a:schemeClr>
                </a:solidFill>
                <a:latin typeface="Verdana" pitchFamily="34" charset="0"/>
                <a:ea typeface="Verdana" pitchFamily="34" charset="0"/>
                <a:cs typeface="Verdana" pitchFamily="34" charset="0"/>
              </a:rPr>
              <a:t>More of various country </a:t>
            </a:r>
            <a:r>
              <a:rPr lang="en-NZ" sz="1600" dirty="0" smtClean="0">
                <a:solidFill>
                  <a:schemeClr val="tx1">
                    <a:lumMod val="75000"/>
                    <a:lumOff val="25000"/>
                  </a:schemeClr>
                </a:solidFill>
                <a:latin typeface="Verdana" pitchFamily="34" charset="0"/>
                <a:ea typeface="Verdana" pitchFamily="34" charset="0"/>
                <a:cs typeface="Verdana" pitchFamily="34" charset="0"/>
              </a:rPr>
              <a:t>samples</a:t>
            </a:r>
          </a:p>
          <a:p>
            <a:pPr lvl="1">
              <a:lnSpc>
                <a:spcPct val="150000"/>
              </a:lnSpc>
              <a:buClr>
                <a:srgbClr val="FF6600"/>
              </a:buClr>
              <a:buFont typeface="Wingdings" pitchFamily="2" charset="2"/>
              <a:buChar char="§"/>
            </a:pPr>
            <a:r>
              <a:rPr lang="en-NZ" sz="1600" dirty="0" smtClean="0">
                <a:solidFill>
                  <a:schemeClr val="tx1">
                    <a:lumMod val="75000"/>
                    <a:lumOff val="25000"/>
                  </a:schemeClr>
                </a:solidFill>
                <a:latin typeface="Verdana" pitchFamily="34" charset="0"/>
                <a:ea typeface="Verdana" pitchFamily="34" charset="0"/>
                <a:cs typeface="Verdana" pitchFamily="34" charset="0"/>
              </a:rPr>
              <a:t>Automation </a:t>
            </a:r>
          </a:p>
          <a:p>
            <a:pPr lvl="1">
              <a:lnSpc>
                <a:spcPct val="150000"/>
              </a:lnSpc>
              <a:buClr>
                <a:srgbClr val="FF6600"/>
              </a:buClr>
              <a:buFont typeface="Wingdings" pitchFamily="2" charset="2"/>
              <a:buChar char="§"/>
            </a:pPr>
            <a:r>
              <a:rPr lang="en-NZ" sz="1600" dirty="0" smtClean="0">
                <a:solidFill>
                  <a:schemeClr val="tx1">
                    <a:lumMod val="75000"/>
                    <a:lumOff val="25000"/>
                  </a:schemeClr>
                </a:solidFill>
                <a:latin typeface="Verdana" pitchFamily="34" charset="0"/>
                <a:ea typeface="Verdana" pitchFamily="34" charset="0"/>
                <a:cs typeface="Verdana" pitchFamily="34" charset="0"/>
              </a:rPr>
              <a:t>Funding </a:t>
            </a:r>
            <a:endParaRPr lang="en-NZ" sz="1600" dirty="0">
              <a:solidFill>
                <a:schemeClr val="tx1">
                  <a:lumMod val="75000"/>
                  <a:lumOff val="25000"/>
                </a:schemeClr>
              </a:solidFill>
              <a:latin typeface="Verdana" pitchFamily="34" charset="0"/>
              <a:ea typeface="Verdana" pitchFamily="34" charset="0"/>
              <a:cs typeface="Verdana" pitchFamily="34" charset="0"/>
            </a:endParaRP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1266908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Feedback</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NZ" dirty="0" smtClean="0">
                <a:solidFill>
                  <a:schemeClr val="tx1">
                    <a:lumMod val="75000"/>
                    <a:lumOff val="25000"/>
                  </a:schemeClr>
                </a:solidFill>
              </a:rPr>
              <a:t>Negative </a:t>
            </a:r>
            <a:r>
              <a:rPr lang="en-NZ" dirty="0">
                <a:solidFill>
                  <a:schemeClr val="tx1">
                    <a:lumMod val="75000"/>
                    <a:lumOff val="25000"/>
                  </a:schemeClr>
                </a:solidFill>
              </a:rPr>
              <a:t>Feedback</a:t>
            </a:r>
          </a:p>
          <a:p>
            <a:pPr lvl="1">
              <a:lnSpc>
                <a:spcPct val="150000"/>
              </a:lnSpc>
              <a:buClr>
                <a:srgbClr val="FF6600"/>
              </a:buClr>
              <a:buFont typeface="Wingdings" pitchFamily="2" charset="2"/>
              <a:buChar char="§"/>
            </a:pPr>
            <a:r>
              <a:rPr lang="en-NZ" sz="1600" dirty="0">
                <a:solidFill>
                  <a:schemeClr val="tx1">
                    <a:lumMod val="75000"/>
                    <a:lumOff val="25000"/>
                  </a:schemeClr>
                </a:solidFill>
              </a:rPr>
              <a:t>“I just now started the questionnaire but have given up deciding there are too many better things to do in life, like filling in my tax return, than completing this marathon task”</a:t>
            </a:r>
          </a:p>
          <a:p>
            <a:pPr lvl="1">
              <a:lnSpc>
                <a:spcPct val="150000"/>
              </a:lnSpc>
              <a:buClr>
                <a:srgbClr val="FF6600"/>
              </a:buClr>
              <a:buFont typeface="Wingdings" pitchFamily="2" charset="2"/>
              <a:buChar char="§"/>
            </a:pPr>
            <a:r>
              <a:rPr lang="en-NZ" sz="1600" dirty="0">
                <a:solidFill>
                  <a:schemeClr val="tx1">
                    <a:lumMod val="75000"/>
                    <a:lumOff val="25000"/>
                  </a:schemeClr>
                </a:solidFill>
              </a:rPr>
              <a:t>“Never in the history of social science have so may questions been asked in such a long and such a boring questionnaire; and then to have to it again! (psychology professor)”</a:t>
            </a:r>
          </a:p>
          <a:p>
            <a:pPr lvl="1">
              <a:lnSpc>
                <a:spcPct val="150000"/>
              </a:lnSpc>
              <a:buClr>
                <a:srgbClr val="FF6600"/>
              </a:buClr>
              <a:buFont typeface="Wingdings" pitchFamily="2" charset="2"/>
              <a:buChar char="§"/>
            </a:pPr>
            <a:r>
              <a:rPr lang="en-NZ" sz="1600" dirty="0">
                <a:solidFill>
                  <a:schemeClr val="tx1">
                    <a:lumMod val="75000"/>
                    <a:lumOff val="25000"/>
                  </a:schemeClr>
                </a:solidFill>
              </a:rPr>
              <a:t>“The sample of people who complete this questionnaire twice must surely be drawn from a population of people whose mental lives are so impoverished they can find no more stimulating way of occupying their time”</a:t>
            </a: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3325270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Feedback</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NZ" sz="2000" dirty="0"/>
              <a:t> </a:t>
            </a:r>
            <a:r>
              <a:rPr lang="en-NZ" dirty="0">
                <a:solidFill>
                  <a:schemeClr val="tx1">
                    <a:lumMod val="75000"/>
                    <a:lumOff val="25000"/>
                  </a:schemeClr>
                </a:solidFill>
              </a:rPr>
              <a:t>Positive Feedback</a:t>
            </a:r>
          </a:p>
          <a:p>
            <a:pPr lvl="1">
              <a:lnSpc>
                <a:spcPct val="150000"/>
              </a:lnSpc>
              <a:buClr>
                <a:srgbClr val="FF6600"/>
              </a:buClr>
              <a:buFont typeface="Wingdings" pitchFamily="2" charset="2"/>
              <a:buChar char="§"/>
            </a:pPr>
            <a:r>
              <a:rPr lang="en-NZ" sz="1600" dirty="0">
                <a:solidFill>
                  <a:schemeClr val="tx1">
                    <a:lumMod val="75000"/>
                    <a:lumOff val="25000"/>
                  </a:schemeClr>
                </a:solidFill>
              </a:rPr>
              <a:t>“This is an impressive study:  it is a) international, b) longitudinal, c) uses 20 scales of known reliability &amp; validity, and d) invites interesting sub-samples. </a:t>
            </a:r>
            <a:r>
              <a:rPr lang="en-NZ" sz="1600" dirty="0">
                <a:solidFill>
                  <a:srgbClr val="FF6600"/>
                </a:solidFill>
              </a:rPr>
              <a:t>Giving those who recruit sub-samples the opportunity to </a:t>
            </a:r>
            <a:r>
              <a:rPr lang="en-NZ" sz="1600" dirty="0" err="1">
                <a:solidFill>
                  <a:srgbClr val="FF6600"/>
                </a:solidFill>
              </a:rPr>
              <a:t>analyze</a:t>
            </a:r>
            <a:r>
              <a:rPr lang="en-NZ" sz="1600" dirty="0">
                <a:solidFill>
                  <a:srgbClr val="FF6600"/>
                </a:solidFill>
              </a:rPr>
              <a:t> their data opens up avenues of discovery no single team of researchers could anticipate.</a:t>
            </a:r>
            <a:r>
              <a:rPr lang="en-NZ" sz="1600" dirty="0"/>
              <a:t> </a:t>
            </a:r>
            <a:r>
              <a:rPr lang="en-NZ" sz="1600" dirty="0">
                <a:solidFill>
                  <a:schemeClr val="tx1">
                    <a:lumMod val="75000"/>
                    <a:lumOff val="25000"/>
                  </a:schemeClr>
                </a:solidFill>
              </a:rPr>
              <a:t>Anyone who would criticize this study simply because it relies a lot on self-report does not appreciate the sophistication of what you are undertaking” </a:t>
            </a:r>
          </a:p>
          <a:p>
            <a:pPr lvl="1">
              <a:lnSpc>
                <a:spcPct val="150000"/>
              </a:lnSpc>
              <a:buClr>
                <a:srgbClr val="FF6600"/>
              </a:buClr>
              <a:buFont typeface="Wingdings" pitchFamily="2" charset="2"/>
              <a:buChar char="§"/>
            </a:pPr>
            <a:r>
              <a:rPr lang="en-GB" sz="1600" dirty="0">
                <a:solidFill>
                  <a:schemeClr val="tx1">
                    <a:lumMod val="75000"/>
                    <a:lumOff val="25000"/>
                  </a:schemeClr>
                </a:solidFill>
              </a:rPr>
              <a:t>“One of the most </a:t>
            </a:r>
            <a:r>
              <a:rPr lang="en-NZ" sz="1600" dirty="0">
                <a:solidFill>
                  <a:schemeClr val="tx1">
                    <a:lumMod val="75000"/>
                    <a:lumOff val="25000"/>
                  </a:schemeClr>
                </a:solidFill>
              </a:rPr>
              <a:t>ambitious endeavours to understand the trajectories of wellbeing in meaningful contexts around the globe”</a:t>
            </a: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2718630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Initial findings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GB" dirty="0" smtClean="0">
                <a:solidFill>
                  <a:schemeClr val="tx1">
                    <a:lumMod val="75000"/>
                    <a:lumOff val="25000"/>
                  </a:schemeClr>
                </a:solidFill>
                <a:latin typeface="Verdana" pitchFamily="34" charset="0"/>
                <a:ea typeface="Verdana" pitchFamily="34" charset="0"/>
                <a:cs typeface="Verdana" pitchFamily="34" charset="0"/>
              </a:rPr>
              <a:t>Mountainous </a:t>
            </a:r>
            <a:r>
              <a:rPr lang="en-GB" dirty="0">
                <a:solidFill>
                  <a:schemeClr val="tx1">
                    <a:lumMod val="75000"/>
                    <a:lumOff val="25000"/>
                  </a:schemeClr>
                </a:solidFill>
                <a:latin typeface="Verdana" pitchFamily="34" charset="0"/>
                <a:ea typeface="Verdana" pitchFamily="34" charset="0"/>
                <a:cs typeface="Verdana" pitchFamily="34" charset="0"/>
              </a:rPr>
              <a:t>data-set </a:t>
            </a:r>
          </a:p>
          <a:p>
            <a:pPr lvl="1">
              <a:lnSpc>
                <a:spcPct val="150000"/>
              </a:lnSpc>
              <a:buClr>
                <a:srgbClr val="FF6600"/>
              </a:buClr>
              <a:buFont typeface="Wingdings" pitchFamily="2" charset="2"/>
              <a:buChar char="§"/>
            </a:pPr>
            <a:r>
              <a:rPr lang="en-AU" sz="1600" dirty="0">
                <a:solidFill>
                  <a:schemeClr val="tx1">
                    <a:lumMod val="75000"/>
                    <a:lumOff val="25000"/>
                  </a:schemeClr>
                </a:solidFill>
                <a:latin typeface="Verdana" pitchFamily="34" charset="0"/>
                <a:ea typeface="Verdana" pitchFamily="34" charset="0"/>
                <a:cs typeface="Verdana" pitchFamily="34" charset="0"/>
              </a:rPr>
              <a:t>Intake One </a:t>
            </a:r>
            <a:r>
              <a:rPr lang="en-AU" sz="1600" dirty="0" smtClean="0">
                <a:solidFill>
                  <a:schemeClr val="tx1">
                    <a:lumMod val="75000"/>
                    <a:lumOff val="25000"/>
                  </a:schemeClr>
                </a:solidFill>
                <a:latin typeface="Verdana" pitchFamily="34" charset="0"/>
                <a:ea typeface="Verdana" pitchFamily="34" charset="0"/>
                <a:cs typeface="Verdana" pitchFamily="34" charset="0"/>
              </a:rPr>
              <a:t>(March </a:t>
            </a:r>
            <a:r>
              <a:rPr lang="en-AU" sz="1600" dirty="0">
                <a:solidFill>
                  <a:schemeClr val="tx1">
                    <a:lumMod val="75000"/>
                    <a:lumOff val="25000"/>
                  </a:schemeClr>
                </a:solidFill>
                <a:latin typeface="Verdana" pitchFamily="34" charset="0"/>
                <a:ea typeface="Verdana" pitchFamily="34" charset="0"/>
                <a:cs typeface="Verdana" pitchFamily="34" charset="0"/>
              </a:rPr>
              <a:t>2009) had 980 English participants, * 208 questions = 203,840 data points. </a:t>
            </a:r>
          </a:p>
          <a:p>
            <a:pPr lvl="1">
              <a:lnSpc>
                <a:spcPct val="150000"/>
              </a:lnSpc>
              <a:buClr>
                <a:srgbClr val="FF6600"/>
              </a:buClr>
              <a:buFont typeface="Wingdings" pitchFamily="2" charset="2"/>
              <a:buChar char="§"/>
            </a:pPr>
            <a:r>
              <a:rPr lang="en-AU" sz="1600" dirty="0" smtClean="0">
                <a:solidFill>
                  <a:schemeClr val="tx1">
                    <a:lumMod val="75000"/>
                    <a:lumOff val="25000"/>
                  </a:schemeClr>
                </a:solidFill>
                <a:latin typeface="Verdana" pitchFamily="34" charset="0"/>
                <a:ea typeface="Verdana" pitchFamily="34" charset="0"/>
                <a:cs typeface="Verdana" pitchFamily="34" charset="0"/>
              </a:rPr>
              <a:t>About 8,000 participants * 208 questions = 1,644,000 data points for their Time One assessment. </a:t>
            </a: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285758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People involved: Core researchers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3" y="1485900"/>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714375" indent="0">
              <a:lnSpc>
                <a:spcPct val="150000"/>
              </a:lnSpc>
            </a:pPr>
            <a:r>
              <a:rPr lang="en-NZ" dirty="0" err="1" smtClean="0">
                <a:solidFill>
                  <a:srgbClr val="404040"/>
                </a:solidFill>
                <a:latin typeface="Verdana" pitchFamily="34" charset="0"/>
                <a:ea typeface="Verdana" pitchFamily="34" charset="0"/>
                <a:cs typeface="Verdana" pitchFamily="34" charset="0"/>
              </a:rPr>
              <a:t>Dr</a:t>
            </a:r>
            <a:r>
              <a:rPr lang="en-NZ" dirty="0" err="1">
                <a:solidFill>
                  <a:srgbClr val="404040"/>
                </a:solidFill>
                <a:latin typeface="Verdana" pitchFamily="34" charset="0"/>
                <a:ea typeface="Verdana" pitchFamily="34" charset="0"/>
                <a:cs typeface="Verdana" pitchFamily="34" charset="0"/>
              </a:rPr>
              <a:t>.</a:t>
            </a:r>
            <a:r>
              <a:rPr lang="en-NZ" dirty="0">
                <a:solidFill>
                  <a:srgbClr val="404040"/>
                </a:solidFill>
                <a:latin typeface="Verdana" pitchFamily="34" charset="0"/>
                <a:ea typeface="Verdana" pitchFamily="34" charset="0"/>
                <a:cs typeface="Verdana" pitchFamily="34" charset="0"/>
              </a:rPr>
              <a:t> Aaron </a:t>
            </a:r>
            <a:r>
              <a:rPr lang="en-NZ" dirty="0" smtClean="0">
                <a:solidFill>
                  <a:srgbClr val="404040"/>
                </a:solidFill>
                <a:latin typeface="Verdana" pitchFamily="34" charset="0"/>
                <a:ea typeface="Verdana" pitchFamily="34" charset="0"/>
                <a:cs typeface="Verdana" pitchFamily="34" charset="0"/>
              </a:rPr>
              <a:t>Jarden 				New Zealand</a:t>
            </a:r>
            <a:r>
              <a:rPr lang="en-NZ" dirty="0">
                <a:solidFill>
                  <a:srgbClr val="404040"/>
                </a:solidFill>
                <a:latin typeface="Verdana" pitchFamily="34" charset="0"/>
                <a:ea typeface="Verdana" pitchFamily="34" charset="0"/>
                <a:cs typeface="Verdana" pitchFamily="34" charset="0"/>
              </a:rPr>
              <a:t/>
            </a:r>
            <a:br>
              <a:rPr lang="en-NZ" dirty="0">
                <a:solidFill>
                  <a:srgbClr val="404040"/>
                </a:solidFill>
                <a:latin typeface="Verdana" pitchFamily="34" charset="0"/>
                <a:ea typeface="Verdana" pitchFamily="34" charset="0"/>
                <a:cs typeface="Verdana" pitchFamily="34" charset="0"/>
              </a:rPr>
            </a:br>
            <a:r>
              <a:rPr lang="en-NZ" dirty="0">
                <a:solidFill>
                  <a:srgbClr val="404040"/>
                </a:solidFill>
                <a:latin typeface="Verdana" pitchFamily="34" charset="0"/>
                <a:ea typeface="Verdana" pitchFamily="34" charset="0"/>
                <a:cs typeface="Verdana" pitchFamily="34" charset="0"/>
              </a:rPr>
              <a:t>Professor Ormond </a:t>
            </a:r>
            <a:r>
              <a:rPr lang="en-NZ" dirty="0" smtClean="0">
                <a:solidFill>
                  <a:srgbClr val="404040"/>
                </a:solidFill>
                <a:latin typeface="Verdana" pitchFamily="34" charset="0"/>
                <a:ea typeface="Verdana" pitchFamily="34" charset="0"/>
                <a:cs typeface="Verdana" pitchFamily="34" charset="0"/>
              </a:rPr>
              <a:t>Simpson		United Kingdom</a:t>
            </a:r>
            <a:r>
              <a:rPr lang="en-NZ" dirty="0">
                <a:solidFill>
                  <a:srgbClr val="404040"/>
                </a:solidFill>
                <a:latin typeface="Verdana" pitchFamily="34" charset="0"/>
                <a:ea typeface="Verdana" pitchFamily="34" charset="0"/>
                <a:cs typeface="Verdana" pitchFamily="34" charset="0"/>
              </a:rPr>
              <a:t/>
            </a:r>
            <a:br>
              <a:rPr lang="en-NZ" dirty="0">
                <a:solidFill>
                  <a:srgbClr val="404040"/>
                </a:solidFill>
                <a:latin typeface="Verdana" pitchFamily="34" charset="0"/>
                <a:ea typeface="Verdana" pitchFamily="34" charset="0"/>
                <a:cs typeface="Verdana" pitchFamily="34" charset="0"/>
              </a:rPr>
            </a:br>
            <a:r>
              <a:rPr lang="en-NZ" dirty="0" err="1">
                <a:solidFill>
                  <a:srgbClr val="404040"/>
                </a:solidFill>
                <a:latin typeface="Verdana" pitchFamily="34" charset="0"/>
                <a:ea typeface="Verdana" pitchFamily="34" charset="0"/>
                <a:cs typeface="Verdana" pitchFamily="34" charset="0"/>
              </a:rPr>
              <a:t>Dr.</a:t>
            </a:r>
            <a:r>
              <a:rPr lang="en-NZ" dirty="0">
                <a:solidFill>
                  <a:srgbClr val="404040"/>
                </a:solidFill>
                <a:latin typeface="Verdana" pitchFamily="34" charset="0"/>
                <a:ea typeface="Verdana" pitchFamily="34" charset="0"/>
                <a:cs typeface="Verdana" pitchFamily="34" charset="0"/>
              </a:rPr>
              <a:t> Kennedy </a:t>
            </a:r>
            <a:r>
              <a:rPr lang="en-NZ" dirty="0" err="1" smtClean="0">
                <a:solidFill>
                  <a:srgbClr val="404040"/>
                </a:solidFill>
                <a:latin typeface="Verdana" pitchFamily="34" charset="0"/>
                <a:ea typeface="Verdana" pitchFamily="34" charset="0"/>
                <a:cs typeface="Verdana" pitchFamily="34" charset="0"/>
              </a:rPr>
              <a:t>Mclachlan</a:t>
            </a:r>
            <a:r>
              <a:rPr lang="en-NZ" dirty="0" smtClean="0">
                <a:solidFill>
                  <a:srgbClr val="404040"/>
                </a:solidFill>
                <a:latin typeface="Verdana" pitchFamily="34" charset="0"/>
                <a:ea typeface="Verdana" pitchFamily="34" charset="0"/>
                <a:cs typeface="Verdana" pitchFamily="34" charset="0"/>
              </a:rPr>
              <a:t> 			China</a:t>
            </a:r>
            <a:r>
              <a:rPr lang="en-NZ" dirty="0">
                <a:solidFill>
                  <a:srgbClr val="404040"/>
                </a:solidFill>
                <a:latin typeface="Verdana" pitchFamily="34" charset="0"/>
                <a:ea typeface="Verdana" pitchFamily="34" charset="0"/>
                <a:cs typeface="Verdana" pitchFamily="34" charset="0"/>
              </a:rPr>
              <a:t> </a:t>
            </a:r>
            <a:br>
              <a:rPr lang="en-NZ" dirty="0">
                <a:solidFill>
                  <a:srgbClr val="404040"/>
                </a:solidFill>
                <a:latin typeface="Verdana" pitchFamily="34" charset="0"/>
                <a:ea typeface="Verdana" pitchFamily="34" charset="0"/>
                <a:cs typeface="Verdana" pitchFamily="34" charset="0"/>
              </a:rPr>
            </a:br>
            <a:r>
              <a:rPr lang="en-NZ" dirty="0" err="1">
                <a:solidFill>
                  <a:srgbClr val="404040"/>
                </a:solidFill>
                <a:latin typeface="Verdana" pitchFamily="34" charset="0"/>
                <a:ea typeface="Verdana" pitchFamily="34" charset="0"/>
                <a:cs typeface="Verdana" pitchFamily="34" charset="0"/>
              </a:rPr>
              <a:t>Dr.</a:t>
            </a:r>
            <a:r>
              <a:rPr lang="en-NZ" dirty="0">
                <a:solidFill>
                  <a:srgbClr val="404040"/>
                </a:solidFill>
                <a:latin typeface="Verdana" pitchFamily="34" charset="0"/>
                <a:ea typeface="Verdana" pitchFamily="34" charset="0"/>
                <a:cs typeface="Verdana" pitchFamily="34" charset="0"/>
              </a:rPr>
              <a:t> Alexander </a:t>
            </a:r>
            <a:r>
              <a:rPr lang="en-NZ" dirty="0" err="1">
                <a:solidFill>
                  <a:srgbClr val="404040"/>
                </a:solidFill>
                <a:latin typeface="Verdana" pitchFamily="34" charset="0"/>
                <a:ea typeface="Verdana" pitchFamily="34" charset="0"/>
                <a:cs typeface="Verdana" pitchFamily="34" charset="0"/>
              </a:rPr>
              <a:t>MacKenzie</a:t>
            </a:r>
            <a:r>
              <a:rPr lang="en-NZ" dirty="0">
                <a:solidFill>
                  <a:srgbClr val="404040"/>
                </a:solidFill>
                <a:latin typeface="Verdana" pitchFamily="34" charset="0"/>
                <a:ea typeface="Verdana" pitchFamily="34" charset="0"/>
                <a:cs typeface="Verdana" pitchFamily="34" charset="0"/>
              </a:rPr>
              <a:t> 			New Zealand</a:t>
            </a:r>
            <a:endParaRPr lang="en-NZ" dirty="0" smtClean="0">
              <a:solidFill>
                <a:srgbClr val="404040"/>
              </a:solidFill>
              <a:latin typeface="Verdana" pitchFamily="34" charset="0"/>
              <a:ea typeface="Verdana" pitchFamily="34" charset="0"/>
              <a:cs typeface="Verdana" pitchFamily="34" charset="0"/>
            </a:endParaRPr>
          </a:p>
          <a:p>
            <a:pPr marL="714375" indent="0">
              <a:lnSpc>
                <a:spcPct val="150000"/>
              </a:lnSpc>
            </a:pPr>
            <a:r>
              <a:rPr lang="en-NZ" dirty="0" smtClean="0">
                <a:solidFill>
                  <a:srgbClr val="404040"/>
                </a:solidFill>
                <a:latin typeface="Verdana" pitchFamily="34" charset="0"/>
                <a:ea typeface="Verdana" pitchFamily="34" charset="0"/>
                <a:cs typeface="Verdana" pitchFamily="34" charset="0"/>
              </a:rPr>
              <a:t>Associate </a:t>
            </a:r>
            <a:r>
              <a:rPr lang="en-NZ" dirty="0">
                <a:solidFill>
                  <a:srgbClr val="404040"/>
                </a:solidFill>
                <a:latin typeface="Verdana" pitchFamily="34" charset="0"/>
                <a:ea typeface="Verdana" pitchFamily="34" charset="0"/>
                <a:cs typeface="Verdana" pitchFamily="34" charset="0"/>
              </a:rPr>
              <a:t>Professor Todd </a:t>
            </a:r>
            <a:r>
              <a:rPr lang="en-NZ" dirty="0" smtClean="0">
                <a:solidFill>
                  <a:srgbClr val="404040"/>
                </a:solidFill>
                <a:latin typeface="Verdana" pitchFamily="34" charset="0"/>
                <a:ea typeface="Verdana" pitchFamily="34" charset="0"/>
                <a:cs typeface="Verdana" pitchFamily="34" charset="0"/>
              </a:rPr>
              <a:t>Kashdan 	USA</a:t>
            </a:r>
            <a:r>
              <a:rPr lang="en-NZ" dirty="0">
                <a:solidFill>
                  <a:srgbClr val="404040"/>
                </a:solidFill>
                <a:latin typeface="Verdana" pitchFamily="34" charset="0"/>
                <a:ea typeface="Verdana" pitchFamily="34" charset="0"/>
                <a:cs typeface="Verdana" pitchFamily="34" charset="0"/>
              </a:rPr>
              <a:t> </a:t>
            </a:r>
            <a:br>
              <a:rPr lang="en-NZ" dirty="0">
                <a:solidFill>
                  <a:srgbClr val="404040"/>
                </a:solidFill>
                <a:latin typeface="Verdana" pitchFamily="34" charset="0"/>
                <a:ea typeface="Verdana" pitchFamily="34" charset="0"/>
                <a:cs typeface="Verdana" pitchFamily="34" charset="0"/>
              </a:rPr>
            </a:br>
            <a:r>
              <a:rPr lang="en-NZ" dirty="0">
                <a:solidFill>
                  <a:srgbClr val="404040"/>
                </a:solidFill>
                <a:latin typeface="Verdana" pitchFamily="34" charset="0"/>
                <a:ea typeface="Verdana" pitchFamily="34" charset="0"/>
                <a:cs typeface="Verdana" pitchFamily="34" charset="0"/>
              </a:rPr>
              <a:t>Associate Professor Paul </a:t>
            </a:r>
            <a:r>
              <a:rPr lang="en-NZ" dirty="0" smtClean="0">
                <a:solidFill>
                  <a:srgbClr val="404040"/>
                </a:solidFill>
                <a:latin typeface="Verdana" pitchFamily="34" charset="0"/>
                <a:ea typeface="Verdana" pitchFamily="34" charset="0"/>
                <a:cs typeface="Verdana" pitchFamily="34" charset="0"/>
              </a:rPr>
              <a:t>Jose 		New Zealand</a:t>
            </a:r>
            <a:endParaRPr lang="en-NZ" dirty="0">
              <a:solidFill>
                <a:srgbClr val="404040"/>
              </a:solidFill>
              <a:latin typeface="Verdana" pitchFamily="34" charset="0"/>
              <a:ea typeface="Verdana" pitchFamily="34" charset="0"/>
              <a:cs typeface="Verdana" pitchFamily="34" charset="0"/>
            </a:endParaRPr>
          </a:p>
          <a:p>
            <a:pPr marL="0" indent="0" algn="ctr" eaLnBrk="1" hangingPunct="1">
              <a:lnSpc>
                <a:spcPct val="150000"/>
              </a:lnSpc>
              <a:buClr>
                <a:schemeClr val="accent1"/>
              </a:buClr>
              <a:buSzPct val="30000"/>
              <a:defRPr/>
            </a:pPr>
            <a:endParaRPr lang="en-NZ" dirty="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Blip>
                <a:blip r:embed="rId2"/>
              </a:buBlip>
              <a:defRPr/>
            </a:pPr>
            <a:endParaRPr lang="en-NZ" sz="2300" dirty="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Font typeface="Wingdings 2" pitchFamily="18" charset="2"/>
              <a:buBlip>
                <a:blip r:embed="rId2"/>
              </a:buBlip>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33363284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Example findings: </a:t>
            </a: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General</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GB" dirty="0" smtClean="0">
                <a:solidFill>
                  <a:schemeClr val="tx1">
                    <a:lumMod val="75000"/>
                    <a:lumOff val="25000"/>
                  </a:schemeClr>
                </a:solidFill>
                <a:latin typeface="Verdana" pitchFamily="34" charset="0"/>
                <a:ea typeface="Verdana" pitchFamily="34" charset="0"/>
                <a:cs typeface="Verdana" pitchFamily="34" charset="0"/>
              </a:rPr>
              <a:t>Example </a:t>
            </a:r>
            <a:r>
              <a:rPr lang="en-GB" dirty="0">
                <a:solidFill>
                  <a:schemeClr val="tx1">
                    <a:lumMod val="75000"/>
                    <a:lumOff val="25000"/>
                  </a:schemeClr>
                </a:solidFill>
                <a:latin typeface="Verdana" pitchFamily="34" charset="0"/>
                <a:ea typeface="Verdana" pitchFamily="34" charset="0"/>
                <a:cs typeface="Verdana" pitchFamily="34" charset="0"/>
              </a:rPr>
              <a:t>findings:</a:t>
            </a:r>
          </a:p>
          <a:p>
            <a:pPr lvl="1">
              <a:lnSpc>
                <a:spcPct val="150000"/>
              </a:lnSpc>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What is the best predictor of wellbeing? (Strengths, meaning in life, hope, gratitude, curiosity, grit, values, time use, savouring, positive events, friendships, purpose, growth </a:t>
            </a:r>
            <a:r>
              <a:rPr lang="en-GB" sz="1600" dirty="0" err="1">
                <a:solidFill>
                  <a:schemeClr val="tx1">
                    <a:lumMod val="75000"/>
                    <a:lumOff val="25000"/>
                  </a:schemeClr>
                </a:solidFill>
                <a:latin typeface="Verdana" pitchFamily="34" charset="0"/>
                <a:ea typeface="Verdana" pitchFamily="34" charset="0"/>
                <a:cs typeface="Verdana" pitchFamily="34" charset="0"/>
              </a:rPr>
              <a:t>mindset</a:t>
            </a:r>
            <a:r>
              <a:rPr lang="en-GB" sz="1600" dirty="0">
                <a:solidFill>
                  <a:schemeClr val="tx1">
                    <a:lumMod val="75000"/>
                    <a:lumOff val="25000"/>
                  </a:schemeClr>
                </a:solidFill>
                <a:latin typeface="Verdana" pitchFamily="34" charset="0"/>
                <a:ea typeface="Verdana" pitchFamily="34" charset="0"/>
                <a:cs typeface="Verdana" pitchFamily="34" charset="0"/>
              </a:rPr>
              <a:t>, being in flow, </a:t>
            </a:r>
            <a:r>
              <a:rPr lang="en-GB" sz="1600" dirty="0" err="1" smtClean="0">
                <a:solidFill>
                  <a:schemeClr val="tx1">
                    <a:lumMod val="75000"/>
                    <a:lumOff val="25000"/>
                  </a:schemeClr>
                </a:solidFill>
                <a:latin typeface="Verdana" pitchFamily="34" charset="0"/>
                <a:ea typeface="Verdana" pitchFamily="34" charset="0"/>
                <a:cs typeface="Verdana" pitchFamily="34" charset="0"/>
              </a:rPr>
              <a:t>etc</a:t>
            </a:r>
            <a:r>
              <a:rPr lang="en-GB" sz="1600" dirty="0" smtClean="0">
                <a:solidFill>
                  <a:schemeClr val="tx1">
                    <a:lumMod val="75000"/>
                    <a:lumOff val="25000"/>
                  </a:schemeClr>
                </a:solidFill>
                <a:latin typeface="Verdana" pitchFamily="34" charset="0"/>
                <a:ea typeface="Verdana" pitchFamily="34" charset="0"/>
                <a:cs typeface="Verdana" pitchFamily="34" charset="0"/>
              </a:rPr>
              <a:t>?)</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The questions themselves may be an intervention? </a:t>
            </a:r>
          </a:p>
          <a:p>
            <a:pPr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Depressed </a:t>
            </a:r>
            <a:r>
              <a:rPr lang="en-GB" sz="1600" dirty="0">
                <a:solidFill>
                  <a:schemeClr val="tx1">
                    <a:lumMod val="75000"/>
                    <a:lumOff val="25000"/>
                  </a:schemeClr>
                </a:solidFill>
                <a:latin typeface="Verdana" pitchFamily="34" charset="0"/>
                <a:ea typeface="Verdana" pitchFamily="34" charset="0"/>
                <a:cs typeface="Verdana" pitchFamily="34" charset="0"/>
              </a:rPr>
              <a:t>- dissatisfied with time use (-.500**), and not living in alignment with their values (-.549**) – (stronger than hope</a:t>
            </a:r>
            <a:r>
              <a:rPr lang="en-GB" sz="1600" dirty="0" smtClean="0">
                <a:solidFill>
                  <a:schemeClr val="tx1">
                    <a:lumMod val="75000"/>
                    <a:lumOff val="25000"/>
                  </a:schemeClr>
                </a:solidFill>
                <a:latin typeface="Verdana" pitchFamily="34" charset="0"/>
                <a:ea typeface="Verdana" pitchFamily="34" charset="0"/>
                <a:cs typeface="Verdana" pitchFamily="34" charset="0"/>
              </a:rPr>
              <a:t>)</a:t>
            </a:r>
            <a:endParaRPr lang="en-GB" sz="1600"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984785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Example findings: Specific</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fontScale="85000" lnSpcReduction="10000"/>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GB" dirty="0" smtClean="0">
                <a:solidFill>
                  <a:schemeClr val="tx1">
                    <a:lumMod val="75000"/>
                    <a:lumOff val="25000"/>
                  </a:schemeClr>
                </a:solidFill>
                <a:latin typeface="Verdana" pitchFamily="34" charset="0"/>
                <a:ea typeface="Verdana" pitchFamily="34" charset="0"/>
                <a:cs typeface="Verdana" pitchFamily="34" charset="0"/>
              </a:rPr>
              <a:t>Example strengths findings</a:t>
            </a:r>
            <a:r>
              <a:rPr lang="en-GB" dirty="0">
                <a:solidFill>
                  <a:schemeClr val="tx1">
                    <a:lumMod val="75000"/>
                    <a:lumOff val="25000"/>
                  </a:schemeClr>
                </a:solidFill>
                <a:latin typeface="Verdana" pitchFamily="34" charset="0"/>
                <a:ea typeface="Verdana" pitchFamily="34" charset="0"/>
                <a:cs typeface="Verdana" pitchFamily="34" charset="0"/>
              </a:rPr>
              <a:t>:</a:t>
            </a:r>
          </a:p>
          <a:p>
            <a:pPr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Strengths </a:t>
            </a:r>
            <a:r>
              <a:rPr lang="en-GB" sz="1600" dirty="0">
                <a:solidFill>
                  <a:schemeClr val="tx1">
                    <a:lumMod val="75000"/>
                    <a:lumOff val="25000"/>
                  </a:schemeClr>
                </a:solidFill>
                <a:latin typeface="Verdana" pitchFamily="34" charset="0"/>
                <a:ea typeface="Verdana" pitchFamily="34" charset="0"/>
                <a:cs typeface="Verdana" pitchFamily="34" charset="0"/>
              </a:rPr>
              <a:t>Use, not Strengths Knowledge, correlates positively with wellbeing, and negatively with </a:t>
            </a:r>
            <a:r>
              <a:rPr lang="en-GB" sz="1600">
                <a:solidFill>
                  <a:schemeClr val="tx1">
                    <a:lumMod val="75000"/>
                    <a:lumOff val="25000"/>
                  </a:schemeClr>
                </a:solidFill>
                <a:latin typeface="Verdana" pitchFamily="34" charset="0"/>
                <a:ea typeface="Verdana" pitchFamily="34" charset="0"/>
                <a:cs typeface="Verdana" pitchFamily="34" charset="0"/>
              </a:rPr>
              <a:t>depressed </a:t>
            </a:r>
            <a:r>
              <a:rPr lang="en-GB" sz="1600" smtClean="0">
                <a:solidFill>
                  <a:schemeClr val="tx1">
                    <a:lumMod val="75000"/>
                    <a:lumOff val="25000"/>
                  </a:schemeClr>
                </a:solidFill>
                <a:latin typeface="Verdana" pitchFamily="34" charset="0"/>
                <a:ea typeface="Verdana" pitchFamily="34" charset="0"/>
                <a:cs typeface="Verdana" pitchFamily="34" charset="0"/>
              </a:rPr>
              <a:t>mood (-.346**)</a:t>
            </a:r>
            <a:endParaRPr lang="en-GB" sz="1600" dirty="0" smtClean="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 time using strengths associated with self-acceptance (.459**), happiness (.456**), % time happy (.425**), grit (.477**), meaning in life (.420**), being in flow (.465**), satisfaction with time use (.455**), and living alignment with values (.450**). </a:t>
            </a:r>
          </a:p>
          <a:p>
            <a:pPr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Strengths use associated </a:t>
            </a:r>
            <a:r>
              <a:rPr lang="en-GB" sz="1600" dirty="0">
                <a:solidFill>
                  <a:schemeClr val="tx1">
                    <a:lumMod val="75000"/>
                    <a:lumOff val="25000"/>
                  </a:schemeClr>
                </a:solidFill>
                <a:latin typeface="Verdana" pitchFamily="34" charset="0"/>
                <a:ea typeface="Verdana" pitchFamily="34" charset="0"/>
                <a:cs typeface="Verdana" pitchFamily="34" charset="0"/>
              </a:rPr>
              <a:t>with self-acceptance </a:t>
            </a:r>
            <a:r>
              <a:rPr lang="en-GB" sz="1600" dirty="0" smtClean="0">
                <a:solidFill>
                  <a:schemeClr val="tx1">
                    <a:lumMod val="75000"/>
                    <a:lumOff val="25000"/>
                  </a:schemeClr>
                </a:solidFill>
                <a:latin typeface="Verdana" pitchFamily="34" charset="0"/>
                <a:ea typeface="Verdana" pitchFamily="34" charset="0"/>
                <a:cs typeface="Verdana" pitchFamily="34" charset="0"/>
              </a:rPr>
              <a:t>(.502**), control of the environment (.437**), present life satisfaction (.417**), future life satisfaction (.411**), happiness (.492**), engagement (.425**), hope agency (.653**), hope pathways (.568**), % time happy (.404**), being curious – stretching (.469**), grit (.514**), meaning in life (.474**), flow (.470**), </a:t>
            </a:r>
            <a:r>
              <a:rPr lang="en-GB" sz="1600" dirty="0">
                <a:solidFill>
                  <a:schemeClr val="tx1">
                    <a:lumMod val="75000"/>
                    <a:lumOff val="25000"/>
                  </a:schemeClr>
                </a:solidFill>
                <a:latin typeface="Verdana" pitchFamily="34" charset="0"/>
                <a:ea typeface="Verdana" pitchFamily="34" charset="0"/>
                <a:cs typeface="Verdana" pitchFamily="34" charset="0"/>
              </a:rPr>
              <a:t>satisfaction with time use </a:t>
            </a:r>
            <a:r>
              <a:rPr lang="en-GB" sz="1600" dirty="0" smtClean="0">
                <a:solidFill>
                  <a:schemeClr val="tx1">
                    <a:lumMod val="75000"/>
                    <a:lumOff val="25000"/>
                  </a:schemeClr>
                </a:solidFill>
                <a:latin typeface="Verdana" pitchFamily="34" charset="0"/>
                <a:ea typeface="Verdana" pitchFamily="34" charset="0"/>
                <a:cs typeface="Verdana" pitchFamily="34" charset="0"/>
              </a:rPr>
              <a:t>(.441**), </a:t>
            </a:r>
            <a:r>
              <a:rPr lang="en-GB" sz="1600" dirty="0">
                <a:solidFill>
                  <a:schemeClr val="tx1">
                    <a:lumMod val="75000"/>
                    <a:lumOff val="25000"/>
                  </a:schemeClr>
                </a:solidFill>
                <a:latin typeface="Verdana" pitchFamily="34" charset="0"/>
                <a:ea typeface="Verdana" pitchFamily="34" charset="0"/>
                <a:cs typeface="Verdana" pitchFamily="34" charset="0"/>
              </a:rPr>
              <a:t>and living alignment with values </a:t>
            </a:r>
            <a:r>
              <a:rPr lang="en-GB" sz="1600" dirty="0" smtClean="0">
                <a:solidFill>
                  <a:schemeClr val="tx1">
                    <a:lumMod val="75000"/>
                    <a:lumOff val="25000"/>
                  </a:schemeClr>
                </a:solidFill>
                <a:latin typeface="Verdana" pitchFamily="34" charset="0"/>
                <a:ea typeface="Verdana" pitchFamily="34" charset="0"/>
                <a:cs typeface="Verdana" pitchFamily="34" charset="0"/>
              </a:rPr>
              <a:t>(.438**). </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Strengths knowledge associated with autonomy (.409**)</a:t>
            </a: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885182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Example findings: Specific</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GB" dirty="0" smtClean="0">
                <a:solidFill>
                  <a:schemeClr val="tx1">
                    <a:lumMod val="75000"/>
                    <a:lumOff val="25000"/>
                  </a:schemeClr>
                </a:solidFill>
                <a:latin typeface="Verdana" pitchFamily="34" charset="0"/>
                <a:ea typeface="Verdana" pitchFamily="34" charset="0"/>
                <a:cs typeface="Verdana" pitchFamily="34" charset="0"/>
              </a:rPr>
              <a:t>Example strengths findings</a:t>
            </a:r>
            <a:r>
              <a:rPr lang="en-GB" dirty="0">
                <a:solidFill>
                  <a:schemeClr val="tx1">
                    <a:lumMod val="75000"/>
                    <a:lumOff val="25000"/>
                  </a:schemeClr>
                </a:solidFill>
                <a:latin typeface="Verdana" pitchFamily="34" charset="0"/>
                <a:ea typeface="Verdana" pitchFamily="34" charset="0"/>
                <a:cs typeface="Verdana" pitchFamily="34" charset="0"/>
              </a:rPr>
              <a:t>:</a:t>
            </a: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pic>
        <p:nvPicPr>
          <p:cNvPr id="6" name="Picture 5"/>
          <p:cNvPicPr/>
          <p:nvPr/>
        </p:nvPicPr>
        <p:blipFill rotWithShape="1">
          <a:blip r:embed="rId2" cstate="print"/>
          <a:srcRect l="5287" t="28864" r="1221" b="4049"/>
          <a:stretch/>
        </p:blipFill>
        <p:spPr bwMode="auto">
          <a:xfrm>
            <a:off x="323528" y="404664"/>
            <a:ext cx="8496944" cy="5869097"/>
          </a:xfrm>
          <a:prstGeom prst="rect">
            <a:avLst/>
          </a:prstGeom>
          <a:noFill/>
          <a:ln w="9525">
            <a:noFill/>
            <a:miter lim="800000"/>
            <a:headEnd/>
            <a:tailEnd/>
          </a:ln>
        </p:spPr>
      </p:pic>
    </p:spTree>
    <p:extLst>
      <p:ext uri="{BB962C8B-B14F-4D97-AF65-F5344CB8AC3E}">
        <p14:creationId xmlns:p14="http://schemas.microsoft.com/office/powerpoint/2010/main" val="1525625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046" y="548680"/>
            <a:ext cx="7998402" cy="456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a:spLocks noGrp="1"/>
          </p:cNvSpPr>
          <p:nvPr>
            <p:ph idx="1"/>
          </p:nvPr>
        </p:nvSpPr>
        <p:spPr>
          <a:xfrm>
            <a:off x="513466" y="5229200"/>
            <a:ext cx="8183562" cy="666527"/>
          </a:xfrm>
        </p:spPr>
        <p:txBody>
          <a:bodyPr>
            <a:normAutofit fontScale="97500"/>
          </a:bodyPr>
          <a:lstStyle/>
          <a:p>
            <a:pPr marL="0" indent="0" algn="ctr" eaLnBrk="1" fontAlgn="auto" hangingPunct="1">
              <a:spcAft>
                <a:spcPts val="0"/>
              </a:spcAft>
              <a:buFont typeface="Wingdings 2"/>
              <a:buNone/>
              <a:defRPr/>
            </a:pPr>
            <a:r>
              <a:rPr lang="en-US" sz="1800" spc="200" dirty="0">
                <a:solidFill>
                  <a:schemeClr val="tx1">
                    <a:lumMod val="75000"/>
                    <a:lumOff val="25000"/>
                  </a:schemeClr>
                </a:solidFill>
                <a:latin typeface="Verdana" pitchFamily="34" charset="0"/>
                <a:ea typeface="Verdana" pitchFamily="34" charset="0"/>
                <a:cs typeface="Verdana" pitchFamily="34" charset="0"/>
              </a:rPr>
              <a:t>www.internationaljournalofwellbeing.org</a:t>
            </a:r>
            <a:endParaRPr lang="en-NZ" sz="1800" spc="200" dirty="0">
              <a:solidFill>
                <a:schemeClr val="tx1">
                  <a:lumMod val="75000"/>
                  <a:lumOff val="2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18877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
        <p:nvSpPr>
          <p:cNvPr id="6" name="Title 1"/>
          <p:cNvSpPr>
            <a:spLocks noGrp="1"/>
          </p:cNvSpPr>
          <p:nvPr>
            <p:ph idx="1"/>
          </p:nvPr>
        </p:nvSpPr>
        <p:spPr>
          <a:xfrm>
            <a:off x="303730" y="620688"/>
            <a:ext cx="8496944" cy="1800200"/>
          </a:xfrm>
        </p:spPr>
        <p:txBody>
          <a:bodyPr>
            <a:normAutofit fontScale="97500" lnSpcReduction="10000"/>
          </a:bodyPr>
          <a:lstStyle/>
          <a:p>
            <a:pPr marL="0" indent="0" algn="ctr" eaLnBrk="1" fontAlgn="auto" hangingPunct="1">
              <a:spcAft>
                <a:spcPts val="0"/>
              </a:spcAft>
              <a:buFont typeface="Wingdings 2"/>
              <a:buNone/>
              <a:defRPr/>
            </a:pPr>
            <a:r>
              <a:rPr lang="en-NZ" sz="36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Thank You!</a:t>
            </a:r>
          </a:p>
          <a:p>
            <a:pPr marL="0" indent="0" algn="ctr" eaLnBrk="1" fontAlgn="auto" hangingPunct="1">
              <a:spcAft>
                <a:spcPts val="0"/>
              </a:spcAft>
              <a:buFont typeface="Wingdings 2"/>
              <a:buNone/>
              <a:defRPr/>
            </a:pPr>
            <a:r>
              <a:rPr lang="en-NZ" sz="36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&amp;</a:t>
            </a:r>
          </a:p>
          <a:p>
            <a:pPr marL="0" indent="0" algn="ctr" eaLnBrk="1" fontAlgn="auto" hangingPunct="1">
              <a:spcAft>
                <a:spcPts val="0"/>
              </a:spcAft>
              <a:buFont typeface="Wingdings 2"/>
              <a:buNone/>
              <a:defRPr/>
            </a:pPr>
            <a:r>
              <a:rPr lang="en-NZ" sz="36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Join Us?</a:t>
            </a:r>
            <a:endParaRPr lang="en-NZ" sz="36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7" name="Title 1"/>
          <p:cNvSpPr txBox="1">
            <a:spLocks/>
          </p:cNvSpPr>
          <p:nvPr/>
        </p:nvSpPr>
        <p:spPr bwMode="auto">
          <a:xfrm>
            <a:off x="303730" y="4276667"/>
            <a:ext cx="8496944"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fontScale="975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spcAft>
                <a:spcPts val="0"/>
              </a:spcAft>
              <a:buNone/>
              <a:defRPr/>
            </a:pPr>
            <a:r>
              <a:rPr lang="en-NZ" sz="1400" spc="170" dirty="0" smtClean="0">
                <a:solidFill>
                  <a:schemeClr val="tx1">
                    <a:lumMod val="85000"/>
                    <a:lumOff val="15000"/>
                  </a:schemeClr>
                </a:solidFill>
                <a:latin typeface="Verdana" pitchFamily="34" charset="0"/>
                <a:ea typeface="Verdana" pitchFamily="34" charset="0"/>
                <a:cs typeface="Verdana" pitchFamily="34" charset="0"/>
                <a:sym typeface="Verdana" charset="0"/>
              </a:rPr>
              <a:t>aaron.jarden@openpolytechnic.ac.nz</a:t>
            </a:r>
          </a:p>
          <a:p>
            <a:pPr marL="0" indent="0" algn="ctr" eaLnBrk="1" fontAlgn="auto" hangingPunct="1">
              <a:spcAft>
                <a:spcPts val="0"/>
              </a:spcAft>
              <a:buNone/>
              <a:defRPr/>
            </a:pPr>
            <a:endParaRPr lang="en-NZ" sz="200" spc="170" dirty="0" smtClean="0">
              <a:solidFill>
                <a:schemeClr val="tx1">
                  <a:lumMod val="85000"/>
                  <a:lumOff val="15000"/>
                </a:schemeClr>
              </a:solidFill>
              <a:latin typeface="Verdana" pitchFamily="34" charset="0"/>
              <a:ea typeface="Verdana" pitchFamily="34" charset="0"/>
              <a:cs typeface="Verdana" pitchFamily="34" charset="0"/>
              <a:sym typeface="Verdana" charset="0"/>
            </a:endParaRPr>
          </a:p>
          <a:p>
            <a:pPr marL="0" indent="0" algn="ctr" eaLnBrk="1" fontAlgn="auto" hangingPunct="1">
              <a:spcAft>
                <a:spcPts val="0"/>
              </a:spcAft>
              <a:buFont typeface="Wingdings 2"/>
              <a:buNone/>
              <a:defRPr/>
            </a:pPr>
            <a:endParaRPr lang="en-NZ" sz="4000" b="1" dirty="0">
              <a:solidFill>
                <a:srgbClr val="22F406"/>
              </a:solidFill>
              <a:effectLst>
                <a:outerShdw blurRad="38100" dist="38100" dir="2700000" algn="tl">
                  <a:srgbClr val="000000"/>
                </a:outerShdw>
              </a:effectLst>
              <a:latin typeface="Tahoma" pitchFamily="34" charset="0"/>
              <a:ea typeface="Tahoma" pitchFamily="34" charset="0"/>
              <a:cs typeface="Tahoma" pitchFamily="34" charset="0"/>
            </a:endParaRPr>
          </a:p>
        </p:txBody>
      </p:sp>
      <p:sp>
        <p:nvSpPr>
          <p:cNvPr id="8" name="Title 1"/>
          <p:cNvSpPr txBox="1">
            <a:spLocks/>
          </p:cNvSpPr>
          <p:nvPr/>
        </p:nvSpPr>
        <p:spPr bwMode="auto">
          <a:xfrm>
            <a:off x="323528" y="2492897"/>
            <a:ext cx="8496944"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lnSpc>
                <a:spcPct val="160000"/>
              </a:lnSpc>
              <a:spcAft>
                <a:spcPts val="0"/>
              </a:spcAft>
              <a:buFont typeface="Wingdings 2"/>
              <a:buNone/>
              <a:defRPr/>
            </a:pPr>
            <a:r>
              <a:rPr lang="en-US" sz="1600" b="1" dirty="0">
                <a:solidFill>
                  <a:srgbClr val="FF6600"/>
                </a:solidFill>
                <a:latin typeface="Verdana" pitchFamily="34" charset="0"/>
                <a:ea typeface="Verdana" pitchFamily="34" charset="0"/>
                <a:cs typeface="Verdana" pitchFamily="34" charset="0"/>
              </a:rPr>
              <a:t>Aaron </a:t>
            </a:r>
            <a:r>
              <a:rPr lang="en-US" sz="1600" b="1" dirty="0" smtClean="0">
                <a:solidFill>
                  <a:srgbClr val="FF6600"/>
                </a:solidFill>
                <a:latin typeface="Verdana" pitchFamily="34" charset="0"/>
                <a:ea typeface="Verdana" pitchFamily="34" charset="0"/>
                <a:cs typeface="Verdana" pitchFamily="34" charset="0"/>
              </a:rPr>
              <a:t>Jarden</a:t>
            </a:r>
            <a:endParaRPr lang="en-US" sz="1600" b="1" dirty="0">
              <a:solidFill>
                <a:srgbClr val="FF6600"/>
              </a:solidFill>
              <a:latin typeface="Verdana" pitchFamily="34" charset="0"/>
              <a:ea typeface="Verdana" pitchFamily="34" charset="0"/>
              <a:cs typeface="Verdana" pitchFamily="34" charset="0"/>
            </a:endParaRPr>
          </a:p>
        </p:txBody>
      </p:sp>
      <p:sp>
        <p:nvSpPr>
          <p:cNvPr id="9" name="Title 1"/>
          <p:cNvSpPr txBox="1">
            <a:spLocks/>
          </p:cNvSpPr>
          <p:nvPr/>
        </p:nvSpPr>
        <p:spPr bwMode="auto">
          <a:xfrm>
            <a:off x="323528" y="5157192"/>
            <a:ext cx="849694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normAutofit fontScale="97500"/>
          </a:bodyPr>
          <a:lst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ＭＳ Ｐゴシック" charset="0"/>
                <a:cs typeface="ＭＳ Ｐゴシック" charset="0"/>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ＭＳ Ｐゴシック" charset="0"/>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ＭＳ Ｐゴシック" charset="0"/>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ＭＳ Ｐゴシック" charset="0"/>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ＭＳ Ｐゴシック" charset="0"/>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eaLnBrk="1" fontAlgn="auto" hangingPunct="1">
              <a:spcAft>
                <a:spcPts val="0"/>
              </a:spcAft>
              <a:buFont typeface="Wingdings 2"/>
              <a:buNone/>
              <a:defRPr/>
            </a:pPr>
            <a:r>
              <a:rPr lang="en-NZ" sz="1600" b="1" spc="250" dirty="0" smtClean="0">
                <a:solidFill>
                  <a:srgbClr val="0000CC"/>
                </a:solidFill>
                <a:latin typeface="Verdana" pitchFamily="34" charset="0"/>
                <a:ea typeface="Verdana" pitchFamily="34" charset="0"/>
                <a:cs typeface="Verdana" pitchFamily="34" charset="0"/>
              </a:rPr>
              <a:t>www.wellbeingstudy.com</a:t>
            </a:r>
            <a:endParaRPr lang="en-NZ" sz="1600" b="1" spc="250" dirty="0">
              <a:solidFill>
                <a:srgbClr val="0000CC"/>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5878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People involved: Language facilitators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3" y="1268760"/>
            <a:ext cx="8135937" cy="4680520"/>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61950" indent="0" eaLnBrk="1" hangingPunct="1">
              <a:lnSpc>
                <a:spcPct val="200000"/>
              </a:lnSpc>
              <a:buClr>
                <a:schemeClr val="accent1"/>
              </a:buClr>
              <a:buSzPct val="30000"/>
              <a:defRPr/>
            </a:pPr>
            <a:r>
              <a:rPr lang="en-NZ" sz="1400" dirty="0" smtClean="0">
                <a:solidFill>
                  <a:srgbClr val="404040"/>
                </a:solidFill>
                <a:latin typeface="Verdana" pitchFamily="34" charset="0"/>
                <a:ea typeface="Verdana" pitchFamily="34" charset="0"/>
                <a:cs typeface="Verdana" pitchFamily="34" charset="0"/>
              </a:rPr>
              <a:t>Portuguese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Dr.</a:t>
            </a:r>
            <a:r>
              <a:rPr lang="en-NZ" sz="1400" dirty="0">
                <a:solidFill>
                  <a:srgbClr val="404040"/>
                </a:solidFill>
                <a:latin typeface="Verdana" pitchFamily="34" charset="0"/>
                <a:ea typeface="Verdana" pitchFamily="34" charset="0"/>
                <a:cs typeface="Verdana" pitchFamily="34" charset="0"/>
              </a:rPr>
              <a:t> Carla </a:t>
            </a:r>
            <a:r>
              <a:rPr lang="en-NZ" sz="1400" dirty="0" err="1">
                <a:solidFill>
                  <a:srgbClr val="404040"/>
                </a:solidFill>
                <a:latin typeface="Verdana" pitchFamily="34" charset="0"/>
                <a:ea typeface="Verdana" pitchFamily="34" charset="0"/>
                <a:cs typeface="Verdana" pitchFamily="34" charset="0"/>
              </a:rPr>
              <a:t>Crespo</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Spanish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Dr.</a:t>
            </a:r>
            <a:r>
              <a:rPr lang="en-NZ" sz="1400" dirty="0">
                <a:solidFill>
                  <a:srgbClr val="404040"/>
                </a:solidFill>
                <a:latin typeface="Verdana" pitchFamily="34" charset="0"/>
                <a:ea typeface="Verdana" pitchFamily="34" charset="0"/>
                <a:cs typeface="Verdana" pitchFamily="34" charset="0"/>
              </a:rPr>
              <a:t> Margarita Tarragona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Norwegian - Jens Leo </a:t>
            </a:r>
            <a:r>
              <a:rPr lang="en-NZ" sz="1400" dirty="0" err="1">
                <a:solidFill>
                  <a:srgbClr val="404040"/>
                </a:solidFill>
                <a:latin typeface="Verdana" pitchFamily="34" charset="0"/>
                <a:ea typeface="Verdana" pitchFamily="34" charset="0"/>
                <a:cs typeface="Verdana" pitchFamily="34" charset="0"/>
              </a:rPr>
              <a:t>Iversen</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German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Christoph</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Huelsmann</a:t>
            </a:r>
            <a:r>
              <a:rPr lang="en-NZ" sz="1400" dirty="0">
                <a:solidFill>
                  <a:srgbClr val="404040"/>
                </a:solidFill>
                <a:latin typeface="Verdana" pitchFamily="34" charset="0"/>
                <a:ea typeface="Verdana" pitchFamily="34" charset="0"/>
                <a:cs typeface="Verdana" pitchFamily="34" charset="0"/>
              </a:rPr>
              <a:t>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Russian - </a:t>
            </a:r>
            <a:r>
              <a:rPr lang="en-NZ" sz="1400" dirty="0" err="1">
                <a:solidFill>
                  <a:srgbClr val="404040"/>
                </a:solidFill>
                <a:latin typeface="Verdana" pitchFamily="34" charset="0"/>
                <a:ea typeface="Verdana" pitchFamily="34" charset="0"/>
                <a:cs typeface="Verdana" pitchFamily="34" charset="0"/>
              </a:rPr>
              <a:t>Evgeny</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Osin</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Finnish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Dr.</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Sanna</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Malinen</a:t>
            </a:r>
            <a:r>
              <a:rPr lang="en-NZ" sz="1400" dirty="0">
                <a:solidFill>
                  <a:srgbClr val="404040"/>
                </a:solidFill>
                <a:latin typeface="Verdana" pitchFamily="34" charset="0"/>
                <a:ea typeface="Verdana" pitchFamily="34" charset="0"/>
                <a:cs typeface="Verdana" pitchFamily="34" charset="0"/>
              </a:rPr>
              <a:t>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Italian - Lara </a:t>
            </a:r>
            <a:r>
              <a:rPr lang="en-NZ" sz="1400" dirty="0" err="1">
                <a:solidFill>
                  <a:srgbClr val="404040"/>
                </a:solidFill>
                <a:latin typeface="Verdana" pitchFamily="34" charset="0"/>
                <a:ea typeface="Verdana" pitchFamily="34" charset="0"/>
                <a:cs typeface="Verdana" pitchFamily="34" charset="0"/>
              </a:rPr>
              <a:t>Bellardita</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Chinese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Jingping</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Xu</a:t>
            </a:r>
            <a:r>
              <a:rPr lang="en-NZ" sz="1400" dirty="0">
                <a:solidFill>
                  <a:srgbClr val="404040"/>
                </a:solidFill>
                <a:latin typeface="Verdana" pitchFamily="34" charset="0"/>
                <a:ea typeface="Verdana" pitchFamily="34" charset="0"/>
                <a:cs typeface="Verdana" pitchFamily="34" charset="0"/>
              </a:rPr>
              <a:t>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Persian - </a:t>
            </a:r>
            <a:r>
              <a:rPr lang="en-NZ" sz="1400" dirty="0" err="1">
                <a:solidFill>
                  <a:srgbClr val="404040"/>
                </a:solidFill>
                <a:latin typeface="Verdana" pitchFamily="34" charset="0"/>
                <a:ea typeface="Verdana" pitchFamily="34" charset="0"/>
                <a:cs typeface="Verdana" pitchFamily="34" charset="0"/>
              </a:rPr>
              <a:t>Roya</a:t>
            </a:r>
            <a:r>
              <a:rPr lang="en-NZ" sz="1400" dirty="0">
                <a:solidFill>
                  <a:srgbClr val="404040"/>
                </a:solidFill>
                <a:latin typeface="Verdana" pitchFamily="34" charset="0"/>
                <a:ea typeface="Verdana" pitchFamily="34" charset="0"/>
                <a:cs typeface="Verdana" pitchFamily="34" charset="0"/>
              </a:rPr>
              <a:t> Rad </a:t>
            </a:r>
            <a:r>
              <a:rPr lang="en-NZ" sz="1400" dirty="0" smtClean="0">
                <a:solidFill>
                  <a:srgbClr val="404040"/>
                </a:solidFill>
                <a:latin typeface="Verdana" pitchFamily="34" charset="0"/>
                <a:ea typeface="Verdana" pitchFamily="34" charset="0"/>
                <a:cs typeface="Verdana" pitchFamily="34" charset="0"/>
              </a:rPr>
              <a:t>			French </a:t>
            </a:r>
            <a:r>
              <a:rPr lang="en-NZ" sz="1400" dirty="0">
                <a:solidFill>
                  <a:srgbClr val="404040"/>
                </a:solidFill>
                <a:latin typeface="Verdana" pitchFamily="34" charset="0"/>
                <a:ea typeface="Verdana" pitchFamily="34" charset="0"/>
                <a:cs typeface="Verdana" pitchFamily="34" charset="0"/>
              </a:rPr>
              <a:t>- Alain </a:t>
            </a:r>
            <a:r>
              <a:rPr lang="en-NZ" sz="1400" dirty="0" err="1">
                <a:solidFill>
                  <a:srgbClr val="404040"/>
                </a:solidFill>
                <a:latin typeface="Verdana" pitchFamily="34" charset="0"/>
                <a:ea typeface="Verdana" pitchFamily="34" charset="0"/>
                <a:cs typeface="Verdana" pitchFamily="34" charset="0"/>
              </a:rPr>
              <a:t>Robiolio</a:t>
            </a:r>
            <a:r>
              <a:rPr lang="en-NZ" sz="1400" dirty="0">
                <a:solidFill>
                  <a:srgbClr val="404040"/>
                </a:solidFill>
                <a:latin typeface="Verdana" pitchFamily="34" charset="0"/>
                <a:ea typeface="Verdana" pitchFamily="34" charset="0"/>
                <a:cs typeface="Verdana" pitchFamily="34" charset="0"/>
              </a:rPr>
              <a:t>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Dutch - Hein </a:t>
            </a:r>
            <a:r>
              <a:rPr lang="en-NZ" sz="1400" dirty="0" err="1">
                <a:solidFill>
                  <a:srgbClr val="404040"/>
                </a:solidFill>
                <a:latin typeface="Verdana" pitchFamily="34" charset="0"/>
                <a:ea typeface="Verdana" pitchFamily="34" charset="0"/>
                <a:cs typeface="Verdana" pitchFamily="34" charset="0"/>
              </a:rPr>
              <a:t>Zegers</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Hungarian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Tamás</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martos</a:t>
            </a:r>
            <a:r>
              <a:rPr lang="en-NZ" sz="1400" dirty="0">
                <a:solidFill>
                  <a:srgbClr val="404040"/>
                </a:solidFill>
                <a:latin typeface="Verdana" pitchFamily="34" charset="0"/>
                <a:ea typeface="Verdana" pitchFamily="34" charset="0"/>
                <a:cs typeface="Verdana" pitchFamily="34" charset="0"/>
              </a:rPr>
              <a:t> </a:t>
            </a:r>
            <a:br>
              <a:rPr lang="en-NZ" sz="1400" dirty="0">
                <a:solidFill>
                  <a:srgbClr val="404040"/>
                </a:solidFill>
                <a:latin typeface="Verdana" pitchFamily="34" charset="0"/>
                <a:ea typeface="Verdana" pitchFamily="34" charset="0"/>
                <a:cs typeface="Verdana" pitchFamily="34" charset="0"/>
              </a:rPr>
            </a:br>
            <a:r>
              <a:rPr lang="en-NZ" sz="1400" dirty="0">
                <a:solidFill>
                  <a:srgbClr val="404040"/>
                </a:solidFill>
                <a:latin typeface="Verdana" pitchFamily="34" charset="0"/>
                <a:ea typeface="Verdana" pitchFamily="34" charset="0"/>
                <a:cs typeface="Verdana" pitchFamily="34" charset="0"/>
              </a:rPr>
              <a:t>Czech - </a:t>
            </a:r>
            <a:r>
              <a:rPr lang="en-NZ" sz="1400" dirty="0" err="1">
                <a:solidFill>
                  <a:srgbClr val="404040"/>
                </a:solidFill>
                <a:latin typeface="Verdana" pitchFamily="34" charset="0"/>
                <a:ea typeface="Verdana" pitchFamily="34" charset="0"/>
                <a:cs typeface="Verdana" pitchFamily="34" charset="0"/>
              </a:rPr>
              <a:t>Alena</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Slezackova</a:t>
            </a:r>
            <a:r>
              <a:rPr lang="en-NZ" sz="1400" dirty="0">
                <a:solidFill>
                  <a:srgbClr val="404040"/>
                </a:solidFill>
                <a:latin typeface="Verdana" pitchFamily="34" charset="0"/>
                <a:ea typeface="Verdana" pitchFamily="34" charset="0"/>
                <a:cs typeface="Verdana" pitchFamily="34" charset="0"/>
              </a:rPr>
              <a:t> </a:t>
            </a:r>
            <a:r>
              <a:rPr lang="en-NZ" sz="1400" dirty="0" smtClean="0">
                <a:solidFill>
                  <a:srgbClr val="404040"/>
                </a:solidFill>
                <a:latin typeface="Verdana" pitchFamily="34" charset="0"/>
                <a:ea typeface="Verdana" pitchFamily="34" charset="0"/>
                <a:cs typeface="Verdana" pitchFamily="34" charset="0"/>
              </a:rPr>
              <a:t>			Slovene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Andreja</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Avsec</a:t>
            </a:r>
            <a:endParaRPr lang="en-NZ" sz="1400" dirty="0">
              <a:solidFill>
                <a:srgbClr val="404040"/>
              </a:solidFill>
              <a:latin typeface="Verdana" pitchFamily="34" charset="0"/>
              <a:ea typeface="Verdana" pitchFamily="34" charset="0"/>
              <a:cs typeface="Verdana" pitchFamily="34" charset="0"/>
            </a:endParaRPr>
          </a:p>
          <a:p>
            <a:pPr marL="361950" indent="0" eaLnBrk="1" hangingPunct="1">
              <a:lnSpc>
                <a:spcPct val="200000"/>
              </a:lnSpc>
              <a:buClr>
                <a:schemeClr val="accent1"/>
              </a:buClr>
              <a:buSzPct val="30000"/>
              <a:defRPr/>
            </a:pPr>
            <a:r>
              <a:rPr lang="en-NZ" sz="1400" dirty="0" smtClean="0">
                <a:solidFill>
                  <a:srgbClr val="404040"/>
                </a:solidFill>
                <a:latin typeface="Verdana" pitchFamily="34" charset="0"/>
                <a:ea typeface="Verdana" pitchFamily="34" charset="0"/>
                <a:cs typeface="Verdana" pitchFamily="34" charset="0"/>
              </a:rPr>
              <a:t>Slovak </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Alena</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Moravcikova</a:t>
            </a:r>
            <a:r>
              <a:rPr lang="en-NZ" sz="1400" dirty="0">
                <a:solidFill>
                  <a:srgbClr val="404040"/>
                </a:solidFill>
                <a:latin typeface="Verdana" pitchFamily="34" charset="0"/>
                <a:ea typeface="Verdana" pitchFamily="34" charset="0"/>
                <a:cs typeface="Verdana" pitchFamily="34" charset="0"/>
              </a:rPr>
              <a:t> / </a:t>
            </a:r>
            <a:r>
              <a:rPr lang="en-NZ" sz="1400" dirty="0" err="1">
                <a:solidFill>
                  <a:srgbClr val="404040"/>
                </a:solidFill>
                <a:latin typeface="Verdana" pitchFamily="34" charset="0"/>
                <a:ea typeface="Verdana" pitchFamily="34" charset="0"/>
                <a:cs typeface="Verdana" pitchFamily="34" charset="0"/>
              </a:rPr>
              <a:t>Miroslava</a:t>
            </a:r>
            <a:r>
              <a:rPr lang="en-NZ" sz="1400" dirty="0">
                <a:solidFill>
                  <a:srgbClr val="404040"/>
                </a:solidFill>
                <a:latin typeface="Verdana" pitchFamily="34" charset="0"/>
                <a:ea typeface="Verdana" pitchFamily="34" charset="0"/>
                <a:cs typeface="Verdana" pitchFamily="34" charset="0"/>
              </a:rPr>
              <a:t> </a:t>
            </a:r>
            <a:r>
              <a:rPr lang="en-NZ" sz="1400" dirty="0" err="1">
                <a:solidFill>
                  <a:srgbClr val="404040"/>
                </a:solidFill>
                <a:latin typeface="Verdana" pitchFamily="34" charset="0"/>
                <a:ea typeface="Verdana" pitchFamily="34" charset="0"/>
                <a:cs typeface="Verdana" pitchFamily="34" charset="0"/>
              </a:rPr>
              <a:t>Bruncková</a:t>
            </a:r>
            <a:r>
              <a:rPr lang="en-NZ" sz="1400" dirty="0">
                <a:solidFill>
                  <a:srgbClr val="404040"/>
                </a:solidFill>
                <a:latin typeface="Verdana" pitchFamily="34" charset="0"/>
                <a:ea typeface="Verdana" pitchFamily="34" charset="0"/>
                <a:cs typeface="Verdana" pitchFamily="34" charset="0"/>
              </a:rPr>
              <a:t> </a:t>
            </a:r>
            <a:r>
              <a:rPr lang="en-NZ" sz="1600" dirty="0">
                <a:solidFill>
                  <a:srgbClr val="404040"/>
                </a:solidFill>
                <a:latin typeface="Verdana" pitchFamily="34" charset="0"/>
                <a:ea typeface="Verdana" pitchFamily="34" charset="0"/>
                <a:cs typeface="Verdana" pitchFamily="34" charset="0"/>
              </a:rPr>
              <a:t/>
            </a:r>
            <a:br>
              <a:rPr lang="en-NZ" sz="1600" dirty="0">
                <a:solidFill>
                  <a:srgbClr val="404040"/>
                </a:solidFill>
                <a:latin typeface="Verdana" pitchFamily="34" charset="0"/>
                <a:ea typeface="Verdana" pitchFamily="34" charset="0"/>
                <a:cs typeface="Verdana" pitchFamily="34" charset="0"/>
              </a:rPr>
            </a:br>
            <a:endParaRPr lang="en-NZ" dirty="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Blip>
                <a:blip r:embed="rId2"/>
              </a:buBlip>
              <a:defRPr/>
            </a:pPr>
            <a:endParaRPr lang="en-NZ" sz="2300" dirty="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Font typeface="Wingdings 2" pitchFamily="18" charset="2"/>
              <a:buBlip>
                <a:blip r:embed="rId2"/>
              </a:buBlip>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1249818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People involved</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2132856"/>
            <a:ext cx="8135937" cy="4680520"/>
          </a:xfrm>
          <a:prstGeom prst="rect">
            <a:avLst/>
          </a:prstGeom>
        </p:spPr>
        <p:txBody>
          <a:bodyPr lIns="182880" tIns="91440" numCol="3">
            <a:normAutofit fontScale="62500" lnSpcReduction="20000"/>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indent="-179388">
              <a:lnSpc>
                <a:spcPct val="170000"/>
              </a:lnSpc>
            </a:pPr>
            <a:r>
              <a:rPr lang="en-NZ" sz="1500" dirty="0" smtClean="0">
                <a:solidFill>
                  <a:srgbClr val="404040"/>
                </a:solidFill>
                <a:latin typeface="Verdana" pitchFamily="34" charset="0"/>
                <a:ea typeface="Verdana" pitchFamily="34" charset="0"/>
                <a:cs typeface="Verdana" pitchFamily="34" charset="0"/>
              </a:rPr>
              <a:t>	Kristine </a:t>
            </a:r>
            <a:r>
              <a:rPr lang="en-NZ" sz="1500" dirty="0" err="1">
                <a:solidFill>
                  <a:srgbClr val="404040"/>
                </a:solidFill>
                <a:latin typeface="Verdana" pitchFamily="34" charset="0"/>
                <a:ea typeface="Verdana" pitchFamily="34" charset="0"/>
                <a:cs typeface="Verdana" pitchFamily="34" charset="0"/>
              </a:rPr>
              <a:t>Hodsdon</a:t>
            </a:r>
            <a:r>
              <a:rPr lang="en-NZ" sz="1500" dirty="0">
                <a:solidFill>
                  <a:srgbClr val="404040"/>
                </a:solidFill>
                <a:latin typeface="Verdana" pitchFamily="34" charset="0"/>
                <a:ea typeface="Verdana" pitchFamily="34" charset="0"/>
                <a:cs typeface="Verdana" pitchFamily="34" charset="0"/>
              </a:rPr>
              <a:t>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Trish </a:t>
            </a:r>
            <a:r>
              <a:rPr lang="en-NZ" sz="1500" dirty="0" err="1">
                <a:solidFill>
                  <a:srgbClr val="404040"/>
                </a:solidFill>
                <a:latin typeface="Verdana" pitchFamily="34" charset="0"/>
                <a:ea typeface="Verdana" pitchFamily="34" charset="0"/>
                <a:cs typeface="Verdana" pitchFamily="34" charset="0"/>
              </a:rPr>
              <a:t>Lui</a:t>
            </a:r>
            <a:r>
              <a:rPr lang="en-NZ" sz="1500" dirty="0">
                <a:solidFill>
                  <a:srgbClr val="404040"/>
                </a:solidFill>
                <a:latin typeface="Verdana" pitchFamily="34" charset="0"/>
                <a:ea typeface="Verdana" pitchFamily="34" charset="0"/>
                <a:cs typeface="Verdana" pitchFamily="34" charset="0"/>
              </a:rPr>
              <a:t> (NZ)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Jon </a:t>
            </a:r>
            <a:r>
              <a:rPr lang="en-NZ" sz="1500" dirty="0" err="1">
                <a:solidFill>
                  <a:srgbClr val="404040"/>
                </a:solidFill>
                <a:latin typeface="Verdana" pitchFamily="34" charset="0"/>
                <a:ea typeface="Verdana" pitchFamily="34" charset="0"/>
                <a:cs typeface="Verdana" pitchFamily="34" charset="0"/>
              </a:rPr>
              <a:t>Simonnæs</a:t>
            </a:r>
            <a:r>
              <a:rPr lang="en-NZ" sz="1500" dirty="0">
                <a:solidFill>
                  <a:srgbClr val="404040"/>
                </a:solidFill>
                <a:latin typeface="Verdana" pitchFamily="34" charset="0"/>
                <a:ea typeface="Verdana" pitchFamily="34" charset="0"/>
                <a:cs typeface="Verdana" pitchFamily="34" charset="0"/>
              </a:rPr>
              <a:t> (Norway)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Russell Warden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Alexandra Davidson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Janet McLeod (NZ)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Meredith </a:t>
            </a:r>
            <a:r>
              <a:rPr lang="en-NZ" sz="1500" dirty="0" err="1">
                <a:solidFill>
                  <a:srgbClr val="404040"/>
                </a:solidFill>
                <a:latin typeface="Verdana" pitchFamily="34" charset="0"/>
                <a:ea typeface="Verdana" pitchFamily="34" charset="0"/>
                <a:cs typeface="Verdana" pitchFamily="34" charset="0"/>
              </a:rPr>
              <a:t>Rayner</a:t>
            </a:r>
            <a:r>
              <a:rPr lang="en-NZ" sz="1500" dirty="0">
                <a:solidFill>
                  <a:srgbClr val="404040"/>
                </a:solidFill>
                <a:latin typeface="Verdana" pitchFamily="34" charset="0"/>
                <a:ea typeface="Verdana" pitchFamily="34" charset="0"/>
                <a:cs typeface="Verdana" pitchFamily="34" charset="0"/>
              </a:rPr>
              <a:t> (NZ)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Jens Leo </a:t>
            </a:r>
            <a:r>
              <a:rPr lang="en-NZ" sz="1500" dirty="0" err="1">
                <a:solidFill>
                  <a:srgbClr val="404040"/>
                </a:solidFill>
                <a:latin typeface="Verdana" pitchFamily="34" charset="0"/>
                <a:ea typeface="Verdana" pitchFamily="34" charset="0"/>
                <a:cs typeface="Verdana" pitchFamily="34" charset="0"/>
              </a:rPr>
              <a:t>Iversen</a:t>
            </a:r>
            <a:r>
              <a:rPr lang="en-NZ" sz="1500" dirty="0">
                <a:solidFill>
                  <a:srgbClr val="404040"/>
                </a:solidFill>
                <a:latin typeface="Verdana" pitchFamily="34" charset="0"/>
                <a:ea typeface="Verdana" pitchFamily="34" charset="0"/>
                <a:cs typeface="Verdana" pitchFamily="34" charset="0"/>
              </a:rPr>
              <a:t> (Norway)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Thomas Switch (</a:t>
            </a:r>
            <a:r>
              <a:rPr lang="en-NZ" sz="1500" dirty="0" err="1">
                <a:solidFill>
                  <a:srgbClr val="404040"/>
                </a:solidFill>
                <a:latin typeface="Verdana" pitchFamily="34" charset="0"/>
                <a:ea typeface="Verdana" pitchFamily="34" charset="0"/>
                <a:cs typeface="Verdana" pitchFamily="34" charset="0"/>
              </a:rPr>
              <a:t>Sweeden</a:t>
            </a:r>
            <a:r>
              <a:rPr lang="en-NZ" sz="1500" dirty="0">
                <a:solidFill>
                  <a:srgbClr val="404040"/>
                </a:solidFill>
                <a:latin typeface="Verdana" pitchFamily="34" charset="0"/>
                <a:ea typeface="Verdana" pitchFamily="34" charset="0"/>
                <a:cs typeface="Verdana" pitchFamily="34" charset="0"/>
              </a:rPr>
              <a:t>)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Coriander Dawn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Claire </a:t>
            </a:r>
            <a:r>
              <a:rPr lang="en-NZ" sz="1500" dirty="0" err="1">
                <a:solidFill>
                  <a:srgbClr val="404040"/>
                </a:solidFill>
                <a:latin typeface="Verdana" pitchFamily="34" charset="0"/>
                <a:ea typeface="Verdana" pitchFamily="34" charset="0"/>
                <a:cs typeface="Verdana" pitchFamily="34" charset="0"/>
              </a:rPr>
              <a:t>Dunston</a:t>
            </a:r>
            <a:r>
              <a:rPr lang="en-NZ" sz="1500" dirty="0">
                <a:solidFill>
                  <a:srgbClr val="404040"/>
                </a:solidFill>
                <a:latin typeface="Verdana" pitchFamily="34" charset="0"/>
                <a:ea typeface="Verdana" pitchFamily="34" charset="0"/>
                <a:cs typeface="Verdana" pitchFamily="34" charset="0"/>
              </a:rPr>
              <a:t>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Bridget Grenville-Cleave (UK)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John Sanderson (Norway)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Carla </a:t>
            </a:r>
            <a:r>
              <a:rPr lang="en-NZ" sz="1500" dirty="0" err="1">
                <a:solidFill>
                  <a:srgbClr val="404040"/>
                </a:solidFill>
                <a:latin typeface="Verdana" pitchFamily="34" charset="0"/>
                <a:ea typeface="Verdana" pitchFamily="34" charset="0"/>
                <a:cs typeface="Verdana" pitchFamily="34" charset="0"/>
              </a:rPr>
              <a:t>Crespo</a:t>
            </a:r>
            <a:r>
              <a:rPr lang="en-NZ" sz="1500" dirty="0">
                <a:solidFill>
                  <a:srgbClr val="404040"/>
                </a:solidFill>
                <a:latin typeface="Verdana" pitchFamily="34" charset="0"/>
                <a:ea typeface="Verdana" pitchFamily="34" charset="0"/>
                <a:cs typeface="Verdana" pitchFamily="34" charset="0"/>
              </a:rPr>
              <a:t> (Portugal)</a:t>
            </a:r>
            <a:br>
              <a:rPr lang="en-NZ" sz="1500" dirty="0">
                <a:solidFill>
                  <a:srgbClr val="404040"/>
                </a:solidFill>
                <a:latin typeface="Verdana" pitchFamily="34" charset="0"/>
                <a:ea typeface="Verdana" pitchFamily="34" charset="0"/>
                <a:cs typeface="Verdana" pitchFamily="34" charset="0"/>
              </a:rPr>
            </a:br>
            <a:r>
              <a:rPr lang="en-NZ" sz="1500" dirty="0" err="1" smtClean="0">
                <a:solidFill>
                  <a:srgbClr val="404040"/>
                </a:solidFill>
                <a:latin typeface="Verdana" pitchFamily="34" charset="0"/>
                <a:ea typeface="Verdana" pitchFamily="34" charset="0"/>
                <a:cs typeface="Verdana" pitchFamily="34" charset="0"/>
              </a:rPr>
              <a:t>Shanmukh</a:t>
            </a:r>
            <a:r>
              <a:rPr lang="en-NZ" sz="1500" dirty="0" smtClean="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Kamble</a:t>
            </a:r>
            <a:r>
              <a:rPr lang="en-NZ" sz="1500" dirty="0">
                <a:solidFill>
                  <a:srgbClr val="404040"/>
                </a:solidFill>
                <a:latin typeface="Verdana" pitchFamily="34" charset="0"/>
                <a:ea typeface="Verdana" pitchFamily="34" charset="0"/>
                <a:cs typeface="Verdana" pitchFamily="34" charset="0"/>
              </a:rPr>
              <a:t> (India)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Melissa </a:t>
            </a:r>
            <a:r>
              <a:rPr lang="en-NZ" sz="1500" dirty="0" err="1">
                <a:solidFill>
                  <a:srgbClr val="404040"/>
                </a:solidFill>
                <a:latin typeface="Verdana" pitchFamily="34" charset="0"/>
                <a:ea typeface="Verdana" pitchFamily="34" charset="0"/>
                <a:cs typeface="Verdana" pitchFamily="34" charset="0"/>
              </a:rPr>
              <a:t>Rowthorn</a:t>
            </a:r>
            <a:r>
              <a:rPr lang="en-NZ" sz="1500" dirty="0">
                <a:solidFill>
                  <a:srgbClr val="404040"/>
                </a:solidFill>
                <a:latin typeface="Verdana" pitchFamily="34" charset="0"/>
                <a:ea typeface="Verdana" pitchFamily="34" charset="0"/>
                <a:cs typeface="Verdana" pitchFamily="34" charset="0"/>
              </a:rPr>
              <a:t> (NZ)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Jon </a:t>
            </a:r>
            <a:r>
              <a:rPr lang="en-NZ" sz="1500" dirty="0" err="1">
                <a:solidFill>
                  <a:srgbClr val="404040"/>
                </a:solidFill>
                <a:latin typeface="Verdana" pitchFamily="34" charset="0"/>
                <a:ea typeface="Verdana" pitchFamily="34" charset="0"/>
                <a:cs typeface="Verdana" pitchFamily="34" charset="0"/>
              </a:rPr>
              <a:t>Stoddart</a:t>
            </a:r>
            <a:r>
              <a:rPr lang="en-NZ" sz="1500" dirty="0">
                <a:solidFill>
                  <a:srgbClr val="404040"/>
                </a:solidFill>
                <a:latin typeface="Verdana" pitchFamily="34" charset="0"/>
                <a:ea typeface="Verdana" pitchFamily="34" charset="0"/>
                <a:cs typeface="Verdana" pitchFamily="34" charset="0"/>
              </a:rPr>
              <a:t> (NZ) </a:t>
            </a:r>
            <a:br>
              <a:rPr lang="en-NZ" sz="1500" dirty="0">
                <a:solidFill>
                  <a:srgbClr val="404040"/>
                </a:solidFill>
                <a:latin typeface="Verdana" pitchFamily="34" charset="0"/>
                <a:ea typeface="Verdana" pitchFamily="34" charset="0"/>
                <a:cs typeface="Verdana" pitchFamily="34" charset="0"/>
              </a:rPr>
            </a:b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r>
              <a:rPr lang="en-NZ" sz="1500" dirty="0">
                <a:solidFill>
                  <a:srgbClr val="404040"/>
                </a:solidFill>
                <a:latin typeface="Verdana" pitchFamily="34" charset="0"/>
                <a:ea typeface="Verdana" pitchFamily="34" charset="0"/>
                <a:cs typeface="Verdana" pitchFamily="34" charset="0"/>
              </a:rPr>
              <a:t>	</a:t>
            </a:r>
            <a:r>
              <a:rPr lang="en-NZ" sz="1500" dirty="0" smtClean="0">
                <a:solidFill>
                  <a:srgbClr val="404040"/>
                </a:solidFill>
                <a:latin typeface="Verdana" pitchFamily="34" charset="0"/>
                <a:ea typeface="Verdana" pitchFamily="34" charset="0"/>
                <a:cs typeface="Verdana" pitchFamily="34" charset="0"/>
              </a:rPr>
              <a:t>Cheng </a:t>
            </a:r>
            <a:r>
              <a:rPr lang="en-NZ" sz="1500" dirty="0" err="1">
                <a:solidFill>
                  <a:srgbClr val="404040"/>
                </a:solidFill>
                <a:latin typeface="Verdana" pitchFamily="34" charset="0"/>
                <a:ea typeface="Verdana" pitchFamily="34" charset="0"/>
                <a:cs typeface="Verdana" pitchFamily="34" charset="0"/>
              </a:rPr>
              <a:t>Qian</a:t>
            </a:r>
            <a:r>
              <a:rPr lang="en-NZ" sz="1500" dirty="0">
                <a:solidFill>
                  <a:srgbClr val="404040"/>
                </a:solidFill>
                <a:latin typeface="Verdana" pitchFamily="34" charset="0"/>
                <a:ea typeface="Verdana" pitchFamily="34" charset="0"/>
                <a:cs typeface="Verdana" pitchFamily="34" charset="0"/>
              </a:rPr>
              <a:t> (NZ)</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Merima</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Isakovic</a:t>
            </a:r>
            <a:r>
              <a:rPr lang="en-NZ" sz="1500" dirty="0">
                <a:solidFill>
                  <a:srgbClr val="404040"/>
                </a:solidFill>
                <a:latin typeface="Verdana" pitchFamily="34" charset="0"/>
                <a:ea typeface="Verdana" pitchFamily="34" charset="0"/>
                <a:cs typeface="Verdana" pitchFamily="34" charset="0"/>
              </a:rPr>
              <a:t>-Cocker (NZ)</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Kerstin Karin </a:t>
            </a:r>
            <a:r>
              <a:rPr lang="en-NZ" sz="1500" dirty="0" err="1">
                <a:solidFill>
                  <a:srgbClr val="404040"/>
                </a:solidFill>
                <a:latin typeface="Verdana" pitchFamily="34" charset="0"/>
                <a:ea typeface="Verdana" pitchFamily="34" charset="0"/>
                <a:cs typeface="Verdana" pitchFamily="34" charset="0"/>
              </a:rPr>
              <a:t>Bannert</a:t>
            </a:r>
            <a:r>
              <a:rPr lang="en-NZ" sz="1500" dirty="0">
                <a:solidFill>
                  <a:srgbClr val="404040"/>
                </a:solidFill>
                <a:latin typeface="Verdana" pitchFamily="34" charset="0"/>
                <a:ea typeface="Verdana" pitchFamily="34" charset="0"/>
                <a:cs typeface="Verdana" pitchFamily="34" charset="0"/>
              </a:rPr>
              <a:t> (Germany)</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John </a:t>
            </a:r>
            <a:r>
              <a:rPr lang="en-NZ" sz="1500" dirty="0" err="1">
                <a:solidFill>
                  <a:srgbClr val="404040"/>
                </a:solidFill>
                <a:latin typeface="Verdana" pitchFamily="34" charset="0"/>
                <a:ea typeface="Verdana" pitchFamily="34" charset="0"/>
                <a:cs typeface="Verdana" pitchFamily="34" charset="0"/>
              </a:rPr>
              <a:t>Schinnerer</a:t>
            </a:r>
            <a:r>
              <a:rPr lang="en-NZ" sz="1500" dirty="0">
                <a:solidFill>
                  <a:srgbClr val="404040"/>
                </a:solidFill>
                <a:latin typeface="Verdana" pitchFamily="34" charset="0"/>
                <a:ea typeface="Verdana" pitchFamily="34" charset="0"/>
                <a:cs typeface="Verdana" pitchFamily="34" charset="0"/>
              </a:rPr>
              <a:t> (USA)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Rual</a:t>
            </a:r>
            <a:r>
              <a:rPr lang="en-NZ" sz="1500" dirty="0">
                <a:solidFill>
                  <a:srgbClr val="404040"/>
                </a:solidFill>
                <a:latin typeface="Verdana" pitchFamily="34" charset="0"/>
                <a:ea typeface="Verdana" pitchFamily="34" charset="0"/>
                <a:cs typeface="Verdana" pitchFamily="34" charset="0"/>
              </a:rPr>
              <a:t> Rojas (USA)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Maria del </a:t>
            </a:r>
            <a:r>
              <a:rPr lang="en-NZ" sz="1500" dirty="0" err="1">
                <a:solidFill>
                  <a:srgbClr val="404040"/>
                </a:solidFill>
                <a:latin typeface="Verdana" pitchFamily="34" charset="0"/>
                <a:ea typeface="Verdana" pitchFamily="34" charset="0"/>
                <a:cs typeface="Verdana" pitchFamily="34" charset="0"/>
              </a:rPr>
              <a:t>Rocio</a:t>
            </a:r>
            <a:r>
              <a:rPr lang="en-NZ" sz="1500" dirty="0">
                <a:solidFill>
                  <a:srgbClr val="404040"/>
                </a:solidFill>
                <a:latin typeface="Verdana" pitchFamily="34" charset="0"/>
                <a:ea typeface="Verdana" pitchFamily="34" charset="0"/>
                <a:cs typeface="Verdana" pitchFamily="34" charset="0"/>
              </a:rPr>
              <a:t> Hernandez </a:t>
            </a:r>
            <a:r>
              <a:rPr lang="en-NZ" sz="1500" dirty="0" err="1">
                <a:solidFill>
                  <a:srgbClr val="404040"/>
                </a:solidFill>
                <a:latin typeface="Verdana" pitchFamily="34" charset="0"/>
                <a:ea typeface="Verdana" pitchFamily="34" charset="0"/>
                <a:cs typeface="Verdana" pitchFamily="34" charset="0"/>
              </a:rPr>
              <a:t>Pozo</a:t>
            </a:r>
            <a:r>
              <a:rPr lang="en-NZ" sz="1500" dirty="0">
                <a:solidFill>
                  <a:srgbClr val="404040"/>
                </a:solidFill>
                <a:latin typeface="Verdana" pitchFamily="34" charset="0"/>
                <a:ea typeface="Verdana" pitchFamily="34" charset="0"/>
                <a:cs typeface="Verdana" pitchFamily="34" charset="0"/>
              </a:rPr>
              <a:t> (Mexico)</a:t>
            </a:r>
          </a:p>
          <a:p>
            <a:pPr indent="-179388">
              <a:lnSpc>
                <a:spcPct val="170000"/>
              </a:lnSpc>
            </a:pPr>
            <a:r>
              <a:rPr lang="en-NZ" sz="1500" dirty="0" smtClean="0">
                <a:solidFill>
                  <a:srgbClr val="404040"/>
                </a:solidFill>
                <a:latin typeface="Verdana" pitchFamily="34" charset="0"/>
                <a:ea typeface="Verdana" pitchFamily="34" charset="0"/>
                <a:cs typeface="Verdana" pitchFamily="34" charset="0"/>
              </a:rPr>
              <a:t>	Margarita </a:t>
            </a:r>
            <a:r>
              <a:rPr lang="en-NZ" sz="1500" dirty="0">
                <a:solidFill>
                  <a:srgbClr val="404040"/>
                </a:solidFill>
                <a:latin typeface="Verdana" pitchFamily="34" charset="0"/>
                <a:ea typeface="Verdana" pitchFamily="34" charset="0"/>
                <a:cs typeface="Verdana" pitchFamily="34" charset="0"/>
              </a:rPr>
              <a:t>Tarragona (Mexico)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Paul Silvia (USA)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Ana Martins (Portugal)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Dan </a:t>
            </a:r>
            <a:r>
              <a:rPr lang="en-NZ" sz="1500" dirty="0" err="1">
                <a:solidFill>
                  <a:srgbClr val="404040"/>
                </a:solidFill>
                <a:latin typeface="Verdana" pitchFamily="34" charset="0"/>
                <a:ea typeface="Verdana" pitchFamily="34" charset="0"/>
                <a:cs typeface="Verdana" pitchFamily="34" charset="0"/>
              </a:rPr>
              <a:t>Turton</a:t>
            </a:r>
            <a:r>
              <a:rPr lang="en-NZ" sz="1500" dirty="0">
                <a:solidFill>
                  <a:srgbClr val="404040"/>
                </a:solidFill>
                <a:latin typeface="Verdana" pitchFamily="34" charset="0"/>
                <a:ea typeface="Verdana" pitchFamily="34" charset="0"/>
                <a:cs typeface="Verdana" pitchFamily="34" charset="0"/>
              </a:rPr>
              <a:t> (NZ)</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Christian Vernon </a:t>
            </a:r>
            <a:r>
              <a:rPr lang="en-NZ" sz="1500" dirty="0" err="1">
                <a:solidFill>
                  <a:srgbClr val="404040"/>
                </a:solidFill>
                <a:latin typeface="Verdana" pitchFamily="34" charset="0"/>
                <a:ea typeface="Verdana" pitchFamily="34" charset="0"/>
                <a:cs typeface="Verdana" pitchFamily="34" charset="0"/>
              </a:rPr>
              <a:t>Mogol</a:t>
            </a:r>
            <a:r>
              <a:rPr lang="en-NZ" sz="1500" dirty="0">
                <a:solidFill>
                  <a:srgbClr val="404040"/>
                </a:solidFill>
                <a:latin typeface="Verdana" pitchFamily="34" charset="0"/>
                <a:ea typeface="Verdana" pitchFamily="34" charset="0"/>
                <a:cs typeface="Verdana" pitchFamily="34" charset="0"/>
              </a:rPr>
              <a:t> (Philippines)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Cicilia</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Chettiar</a:t>
            </a:r>
            <a:r>
              <a:rPr lang="en-NZ" sz="1500" dirty="0">
                <a:solidFill>
                  <a:srgbClr val="404040"/>
                </a:solidFill>
                <a:latin typeface="Verdana" pitchFamily="34" charset="0"/>
                <a:ea typeface="Verdana" pitchFamily="34" charset="0"/>
                <a:cs typeface="Verdana" pitchFamily="34" charset="0"/>
              </a:rPr>
              <a:t> (India)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Kevin Moore (NZ)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John </a:t>
            </a:r>
            <a:r>
              <a:rPr lang="en-NZ" sz="1500" dirty="0" err="1">
                <a:solidFill>
                  <a:srgbClr val="404040"/>
                </a:solidFill>
                <a:latin typeface="Verdana" pitchFamily="34" charset="0"/>
                <a:ea typeface="Verdana" pitchFamily="34" charset="0"/>
                <a:cs typeface="Verdana" pitchFamily="34" charset="0"/>
              </a:rPr>
              <a:t>Schinnerer</a:t>
            </a:r>
            <a:r>
              <a:rPr lang="en-NZ" sz="1500" dirty="0">
                <a:solidFill>
                  <a:srgbClr val="404040"/>
                </a:solidFill>
                <a:latin typeface="Verdana" pitchFamily="34" charset="0"/>
                <a:ea typeface="Verdana" pitchFamily="34" charset="0"/>
                <a:cs typeface="Verdana" pitchFamily="34" charset="0"/>
              </a:rPr>
              <a:t> (USA)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Stuart </a:t>
            </a:r>
            <a:r>
              <a:rPr lang="en-NZ" sz="1500" dirty="0" err="1">
                <a:solidFill>
                  <a:srgbClr val="404040"/>
                </a:solidFill>
                <a:latin typeface="Verdana" pitchFamily="34" charset="0"/>
                <a:ea typeface="Verdana" pitchFamily="34" charset="0"/>
                <a:cs typeface="Verdana" pitchFamily="34" charset="0"/>
              </a:rPr>
              <a:t>Leske</a:t>
            </a:r>
            <a:r>
              <a:rPr lang="en-NZ" sz="1500" dirty="0">
                <a:solidFill>
                  <a:srgbClr val="404040"/>
                </a:solidFill>
                <a:latin typeface="Verdana" pitchFamily="34" charset="0"/>
                <a:ea typeface="Verdana" pitchFamily="34" charset="0"/>
                <a:cs typeface="Verdana" pitchFamily="34" charset="0"/>
              </a:rPr>
              <a:t> (Australia)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Jingping</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Xu</a:t>
            </a:r>
            <a:r>
              <a:rPr lang="en-NZ" sz="1500" dirty="0">
                <a:solidFill>
                  <a:srgbClr val="404040"/>
                </a:solidFill>
                <a:latin typeface="Verdana" pitchFamily="34" charset="0"/>
                <a:ea typeface="Verdana" pitchFamily="34" charset="0"/>
                <a:cs typeface="Verdana" pitchFamily="34" charset="0"/>
              </a:rPr>
              <a:t> (China)</a:t>
            </a:r>
            <a:br>
              <a:rPr lang="en-NZ" sz="1500" dirty="0">
                <a:solidFill>
                  <a:srgbClr val="404040"/>
                </a:solidFill>
                <a:latin typeface="Verdana" pitchFamily="34" charset="0"/>
                <a:ea typeface="Verdana" pitchFamily="34" charset="0"/>
                <a:cs typeface="Verdana" pitchFamily="34" charset="0"/>
              </a:rPr>
            </a:b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a:solidFill>
                <a:srgbClr val="404040"/>
              </a:solidFill>
              <a:latin typeface="Verdana" pitchFamily="34" charset="0"/>
              <a:ea typeface="Verdana" pitchFamily="34" charset="0"/>
              <a:cs typeface="Verdana" pitchFamily="34" charset="0"/>
            </a:endParaRPr>
          </a:p>
          <a:p>
            <a:pPr indent="-179388">
              <a:lnSpc>
                <a:spcPct val="170000"/>
              </a:lnSpc>
            </a:pPr>
            <a:endParaRPr lang="en-NZ" sz="1500" dirty="0" smtClean="0">
              <a:solidFill>
                <a:srgbClr val="404040"/>
              </a:solidFill>
              <a:latin typeface="Verdana" pitchFamily="34" charset="0"/>
              <a:ea typeface="Verdana" pitchFamily="34" charset="0"/>
              <a:cs typeface="Verdana" pitchFamily="34" charset="0"/>
            </a:endParaRPr>
          </a:p>
          <a:p>
            <a:pPr indent="-179388">
              <a:lnSpc>
                <a:spcPct val="170000"/>
              </a:lnSpc>
            </a:pPr>
            <a:r>
              <a:rPr lang="en-NZ" sz="1500" dirty="0">
                <a:solidFill>
                  <a:srgbClr val="404040"/>
                </a:solidFill>
                <a:latin typeface="Verdana" pitchFamily="34" charset="0"/>
                <a:ea typeface="Verdana" pitchFamily="34" charset="0"/>
                <a:cs typeface="Verdana" pitchFamily="34" charset="0"/>
              </a:rPr>
              <a:t>	</a:t>
            </a:r>
            <a:r>
              <a:rPr lang="en-NZ" sz="1500" dirty="0" smtClean="0">
                <a:solidFill>
                  <a:srgbClr val="404040"/>
                </a:solidFill>
                <a:latin typeface="Verdana" pitchFamily="34" charset="0"/>
                <a:ea typeface="Verdana" pitchFamily="34" charset="0"/>
                <a:cs typeface="Verdana" pitchFamily="34" charset="0"/>
              </a:rPr>
              <a:t>Ruth </a:t>
            </a:r>
            <a:r>
              <a:rPr lang="en-NZ" sz="1500" dirty="0" err="1">
                <a:solidFill>
                  <a:srgbClr val="404040"/>
                </a:solidFill>
                <a:latin typeface="Verdana" pitchFamily="34" charset="0"/>
                <a:ea typeface="Verdana" pitchFamily="34" charset="0"/>
                <a:cs typeface="Verdana" pitchFamily="34" charset="0"/>
              </a:rPr>
              <a:t>Velsvik</a:t>
            </a:r>
            <a:r>
              <a:rPr lang="en-NZ" sz="1500" dirty="0">
                <a:solidFill>
                  <a:srgbClr val="404040"/>
                </a:solidFill>
                <a:latin typeface="Verdana" pitchFamily="34" charset="0"/>
                <a:ea typeface="Verdana" pitchFamily="34" charset="0"/>
                <a:cs typeface="Verdana" pitchFamily="34" charset="0"/>
              </a:rPr>
              <a:t> (Norway)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Suzie Green (Australia)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Gaga Barnes (USA)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Andreja</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Avsec</a:t>
            </a:r>
            <a:r>
              <a:rPr lang="en-NZ" sz="1500" dirty="0">
                <a:solidFill>
                  <a:srgbClr val="404040"/>
                </a:solidFill>
                <a:latin typeface="Verdana" pitchFamily="34" charset="0"/>
                <a:ea typeface="Verdana" pitchFamily="34" charset="0"/>
                <a:cs typeface="Verdana" pitchFamily="34" charset="0"/>
              </a:rPr>
              <a:t> (Slovenia)</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Alena</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Slezáčková</a:t>
            </a:r>
            <a:r>
              <a:rPr lang="en-NZ" sz="1500" dirty="0">
                <a:solidFill>
                  <a:srgbClr val="404040"/>
                </a:solidFill>
                <a:latin typeface="Verdana" pitchFamily="34" charset="0"/>
                <a:ea typeface="Verdana" pitchFamily="34" charset="0"/>
                <a:cs typeface="Verdana" pitchFamily="34" charset="0"/>
              </a:rPr>
              <a:t> (Czech Republic)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Tamás</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Martos</a:t>
            </a:r>
            <a:r>
              <a:rPr lang="en-NZ" sz="1500" dirty="0">
                <a:solidFill>
                  <a:srgbClr val="404040"/>
                </a:solidFill>
                <a:latin typeface="Verdana" pitchFamily="34" charset="0"/>
                <a:ea typeface="Verdana" pitchFamily="34" charset="0"/>
                <a:cs typeface="Verdana" pitchFamily="34" charset="0"/>
              </a:rPr>
              <a:t> (Hungary)</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Johanna Lake (Canada)  </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Regina </a:t>
            </a:r>
            <a:r>
              <a:rPr lang="en-NZ" sz="1500" dirty="0" err="1">
                <a:solidFill>
                  <a:srgbClr val="404040"/>
                </a:solidFill>
                <a:latin typeface="Verdana" pitchFamily="34" charset="0"/>
                <a:ea typeface="Verdana" pitchFamily="34" charset="0"/>
                <a:cs typeface="Verdana" pitchFamily="34" charset="0"/>
              </a:rPr>
              <a:t>Fanjul</a:t>
            </a:r>
            <a:r>
              <a:rPr lang="en-NZ" sz="1500" dirty="0">
                <a:solidFill>
                  <a:srgbClr val="404040"/>
                </a:solidFill>
                <a:latin typeface="Verdana" pitchFamily="34" charset="0"/>
                <a:ea typeface="Verdana" pitchFamily="34" charset="0"/>
                <a:cs typeface="Verdana" pitchFamily="34" charset="0"/>
              </a:rPr>
              <a:t> de </a:t>
            </a:r>
            <a:r>
              <a:rPr lang="en-NZ" sz="1500" dirty="0" err="1">
                <a:solidFill>
                  <a:srgbClr val="404040"/>
                </a:solidFill>
                <a:latin typeface="Verdana" pitchFamily="34" charset="0"/>
                <a:ea typeface="Verdana" pitchFamily="34" charset="0"/>
                <a:cs typeface="Verdana" pitchFamily="34" charset="0"/>
              </a:rPr>
              <a:t>Marsicovetere</a:t>
            </a:r>
            <a:r>
              <a:rPr lang="en-NZ" sz="1500" dirty="0">
                <a:solidFill>
                  <a:srgbClr val="404040"/>
                </a:solidFill>
                <a:latin typeface="Verdana" pitchFamily="34" charset="0"/>
                <a:ea typeface="Verdana" pitchFamily="34" charset="0"/>
                <a:cs typeface="Verdana" pitchFamily="34" charset="0"/>
              </a:rPr>
              <a:t> (Guatemala)</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Nazar</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Soomro</a:t>
            </a:r>
            <a:r>
              <a:rPr lang="en-NZ" sz="1500" dirty="0">
                <a:solidFill>
                  <a:srgbClr val="404040"/>
                </a:solidFill>
                <a:latin typeface="Verdana" pitchFamily="34" charset="0"/>
                <a:ea typeface="Verdana" pitchFamily="34" charset="0"/>
                <a:cs typeface="Verdana" pitchFamily="34" charset="0"/>
              </a:rPr>
              <a:t> (Pakistan/UK) </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NaJaM</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ul</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HaSaN</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AbBaSi</a:t>
            </a:r>
            <a:r>
              <a:rPr lang="en-NZ" sz="1500" dirty="0">
                <a:solidFill>
                  <a:srgbClr val="404040"/>
                </a:solidFill>
                <a:latin typeface="Verdana" pitchFamily="34" charset="0"/>
                <a:ea typeface="Verdana" pitchFamily="34" charset="0"/>
                <a:cs typeface="Verdana" pitchFamily="34" charset="0"/>
              </a:rPr>
              <a:t> (Pakistan/China)</a:t>
            </a:r>
            <a:br>
              <a:rPr lang="en-NZ" sz="1500" dirty="0">
                <a:solidFill>
                  <a:srgbClr val="404040"/>
                </a:solidFill>
                <a:latin typeface="Verdana" pitchFamily="34" charset="0"/>
                <a:ea typeface="Verdana" pitchFamily="34" charset="0"/>
                <a:cs typeface="Verdana" pitchFamily="34" charset="0"/>
              </a:rPr>
            </a:br>
            <a:r>
              <a:rPr lang="en-NZ" sz="1500" dirty="0">
                <a:solidFill>
                  <a:srgbClr val="404040"/>
                </a:solidFill>
                <a:latin typeface="Verdana" pitchFamily="34" charset="0"/>
                <a:ea typeface="Verdana" pitchFamily="34" charset="0"/>
                <a:cs typeface="Verdana" pitchFamily="34" charset="0"/>
              </a:rPr>
              <a:t>Nor </a:t>
            </a:r>
            <a:r>
              <a:rPr lang="en-NZ" sz="1500" dirty="0" err="1">
                <a:solidFill>
                  <a:srgbClr val="404040"/>
                </a:solidFill>
                <a:latin typeface="Verdana" pitchFamily="34" charset="0"/>
                <a:ea typeface="Verdana" pitchFamily="34" charset="0"/>
                <a:cs typeface="Verdana" pitchFamily="34" charset="0"/>
              </a:rPr>
              <a:t>Ba'yah</a:t>
            </a:r>
            <a:r>
              <a:rPr lang="en-NZ" sz="1500" dirty="0">
                <a:solidFill>
                  <a:srgbClr val="404040"/>
                </a:solidFill>
                <a:latin typeface="Verdana" pitchFamily="34" charset="0"/>
                <a:ea typeface="Verdana" pitchFamily="34" charset="0"/>
                <a:cs typeface="Verdana" pitchFamily="34" charset="0"/>
              </a:rPr>
              <a:t> Abdul </a:t>
            </a:r>
            <a:r>
              <a:rPr lang="en-NZ" sz="1500" dirty="0" err="1">
                <a:solidFill>
                  <a:srgbClr val="404040"/>
                </a:solidFill>
                <a:latin typeface="Verdana" pitchFamily="34" charset="0"/>
                <a:ea typeface="Verdana" pitchFamily="34" charset="0"/>
                <a:cs typeface="Verdana" pitchFamily="34" charset="0"/>
              </a:rPr>
              <a:t>Kadir</a:t>
            </a:r>
            <a:r>
              <a:rPr lang="en-NZ" sz="1500" dirty="0">
                <a:solidFill>
                  <a:srgbClr val="404040"/>
                </a:solidFill>
                <a:latin typeface="Verdana" pitchFamily="34" charset="0"/>
                <a:ea typeface="Verdana" pitchFamily="34" charset="0"/>
                <a:cs typeface="Verdana" pitchFamily="34" charset="0"/>
              </a:rPr>
              <a:t> (Malaysia)</a:t>
            </a:r>
            <a:br>
              <a:rPr lang="en-NZ" sz="1500" dirty="0">
                <a:solidFill>
                  <a:srgbClr val="404040"/>
                </a:solidFill>
                <a:latin typeface="Verdana" pitchFamily="34" charset="0"/>
                <a:ea typeface="Verdana" pitchFamily="34" charset="0"/>
                <a:cs typeface="Verdana" pitchFamily="34" charset="0"/>
              </a:rPr>
            </a:br>
            <a:r>
              <a:rPr lang="en-NZ" sz="1500" dirty="0" err="1">
                <a:solidFill>
                  <a:srgbClr val="404040"/>
                </a:solidFill>
                <a:latin typeface="Verdana" pitchFamily="34" charset="0"/>
                <a:ea typeface="Verdana" pitchFamily="34" charset="0"/>
                <a:cs typeface="Verdana" pitchFamily="34" charset="0"/>
              </a:rPr>
              <a:t>Kirsi</a:t>
            </a:r>
            <a:r>
              <a:rPr lang="en-NZ" sz="1500" dirty="0">
                <a:solidFill>
                  <a:srgbClr val="404040"/>
                </a:solidFill>
                <a:latin typeface="Verdana" pitchFamily="34" charset="0"/>
                <a:ea typeface="Verdana" pitchFamily="34" charset="0"/>
                <a:cs typeface="Verdana" pitchFamily="34" charset="0"/>
              </a:rPr>
              <a:t> </a:t>
            </a:r>
            <a:r>
              <a:rPr lang="en-NZ" sz="1500" dirty="0" err="1">
                <a:solidFill>
                  <a:srgbClr val="404040"/>
                </a:solidFill>
                <a:latin typeface="Verdana" pitchFamily="34" charset="0"/>
                <a:ea typeface="Verdana" pitchFamily="34" charset="0"/>
                <a:cs typeface="Verdana" pitchFamily="34" charset="0"/>
              </a:rPr>
              <a:t>Tirri</a:t>
            </a:r>
            <a:r>
              <a:rPr lang="en-NZ" sz="1500" dirty="0">
                <a:solidFill>
                  <a:srgbClr val="404040"/>
                </a:solidFill>
                <a:latin typeface="Verdana" pitchFamily="34" charset="0"/>
                <a:ea typeface="Verdana" pitchFamily="34" charset="0"/>
                <a:cs typeface="Verdana" pitchFamily="34" charset="0"/>
              </a:rPr>
              <a:t> (Finland) </a:t>
            </a:r>
          </a:p>
          <a:p>
            <a:pPr eaLnBrk="1" hangingPunct="1">
              <a:lnSpc>
                <a:spcPct val="110000"/>
              </a:lnSpc>
              <a:buClr>
                <a:schemeClr val="accent1"/>
              </a:buClr>
              <a:buSzPct val="30000"/>
              <a:buBlip>
                <a:blip r:embed="rId2"/>
              </a:buBlip>
              <a:defRPr/>
            </a:pPr>
            <a:endParaRPr lang="en-NZ" dirty="0" smtClean="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Blip>
                <a:blip r:embed="rId2"/>
              </a:buBlip>
              <a:defRPr/>
            </a:pPr>
            <a:endParaRPr lang="en-NZ" sz="2300" dirty="0">
              <a:solidFill>
                <a:srgbClr val="404040"/>
              </a:solidFill>
              <a:latin typeface="Verdana" pitchFamily="34" charset="0"/>
              <a:ea typeface="Verdana" pitchFamily="34" charset="0"/>
              <a:cs typeface="Verdana" pitchFamily="34" charset="0"/>
            </a:endParaRPr>
          </a:p>
          <a:p>
            <a:pPr eaLnBrk="1" hangingPunct="1">
              <a:lnSpc>
                <a:spcPct val="110000"/>
              </a:lnSpc>
              <a:buClr>
                <a:schemeClr val="accent1"/>
              </a:buClr>
              <a:buSzPct val="30000"/>
              <a:buFont typeface="Wingdings 2" pitchFamily="18" charset="2"/>
              <a:buBlip>
                <a:blip r:embed="rId2"/>
              </a:buBlip>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
        <p:nvSpPr>
          <p:cNvPr id="5" name="Subtitle 2"/>
          <p:cNvSpPr txBox="1">
            <a:spLocks/>
          </p:cNvSpPr>
          <p:nvPr/>
        </p:nvSpPr>
        <p:spPr>
          <a:xfrm>
            <a:off x="470248" y="1124744"/>
            <a:ext cx="8135937" cy="1152128"/>
          </a:xfrm>
          <a:prstGeom prst="rect">
            <a:avLst/>
          </a:prstGeom>
        </p:spPr>
        <p:txBody>
          <a:bodyPr lIns="182880" tIns="91440">
            <a:normAutofit fontScale="32500" lnSpcReduction="20000"/>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110000"/>
              </a:lnSpc>
              <a:buClr>
                <a:schemeClr val="accent1"/>
              </a:buClr>
              <a:buSzPct val="30000"/>
              <a:defRPr/>
            </a:pPr>
            <a:r>
              <a:rPr lang="en-NZ" sz="5500" dirty="0" smtClean="0">
                <a:solidFill>
                  <a:srgbClr val="404040"/>
                </a:solidFill>
                <a:latin typeface="Verdana" pitchFamily="34" charset="0"/>
                <a:ea typeface="Verdana" pitchFamily="34" charset="0"/>
                <a:cs typeface="Verdana" pitchFamily="34" charset="0"/>
              </a:rPr>
              <a:t>Research assistants</a:t>
            </a:r>
          </a:p>
          <a:p>
            <a:pPr marL="266700" lvl="1" indent="0" eaLnBrk="1" hangingPunct="1">
              <a:lnSpc>
                <a:spcPct val="110000"/>
              </a:lnSpc>
              <a:buClr>
                <a:schemeClr val="accent1"/>
              </a:buClr>
              <a:buSzPct val="30000"/>
              <a:defRPr/>
            </a:pPr>
            <a:endParaRPr lang="en-NZ" sz="3000" dirty="0" smtClean="0">
              <a:solidFill>
                <a:srgbClr val="404040"/>
              </a:solidFill>
              <a:latin typeface="Verdana" pitchFamily="34" charset="0"/>
              <a:ea typeface="Verdana" pitchFamily="34" charset="0"/>
              <a:cs typeface="Verdana" pitchFamily="34" charset="0"/>
            </a:endParaRPr>
          </a:p>
          <a:p>
            <a:pPr marL="266700" lvl="1" indent="0" eaLnBrk="1" hangingPunct="1">
              <a:lnSpc>
                <a:spcPct val="110000"/>
              </a:lnSpc>
              <a:buClr>
                <a:schemeClr val="accent1"/>
              </a:buClr>
              <a:buSzPct val="30000"/>
              <a:defRPr/>
            </a:pPr>
            <a:r>
              <a:rPr lang="en-NZ" sz="3000" dirty="0" err="1" smtClean="0">
                <a:solidFill>
                  <a:srgbClr val="404040"/>
                </a:solidFill>
                <a:latin typeface="Verdana" pitchFamily="34" charset="0"/>
                <a:ea typeface="Verdana" pitchFamily="34" charset="0"/>
                <a:cs typeface="Verdana" pitchFamily="34" charset="0"/>
              </a:rPr>
              <a:t>Karena</a:t>
            </a:r>
            <a:r>
              <a:rPr lang="en-NZ" sz="3000" dirty="0" smtClean="0">
                <a:solidFill>
                  <a:srgbClr val="404040"/>
                </a:solidFill>
                <a:latin typeface="Verdana" pitchFamily="34" charset="0"/>
                <a:ea typeface="Verdana" pitchFamily="34" charset="0"/>
                <a:cs typeface="Verdana" pitchFamily="34" charset="0"/>
              </a:rPr>
              <a:t> Ring        </a:t>
            </a:r>
            <a:r>
              <a:rPr lang="en-NZ" sz="3000" dirty="0">
                <a:solidFill>
                  <a:srgbClr val="404040"/>
                </a:solidFill>
                <a:latin typeface="Verdana" pitchFamily="34" charset="0"/>
                <a:ea typeface="Verdana" pitchFamily="34" charset="0"/>
                <a:cs typeface="Verdana" pitchFamily="34" charset="0"/>
              </a:rPr>
              <a:t>Anna </a:t>
            </a:r>
            <a:r>
              <a:rPr lang="en-NZ" sz="3000" dirty="0" err="1" smtClean="0">
                <a:solidFill>
                  <a:srgbClr val="404040"/>
                </a:solidFill>
                <a:latin typeface="Verdana" pitchFamily="34" charset="0"/>
                <a:ea typeface="Verdana" pitchFamily="34" charset="0"/>
                <a:cs typeface="Verdana" pitchFamily="34" charset="0"/>
              </a:rPr>
              <a:t>Peacey</a:t>
            </a:r>
            <a:r>
              <a:rPr lang="en-NZ" sz="3000" dirty="0" smtClean="0">
                <a:solidFill>
                  <a:srgbClr val="404040"/>
                </a:solidFill>
                <a:latin typeface="Verdana" pitchFamily="34" charset="0"/>
                <a:ea typeface="Verdana" pitchFamily="34" charset="0"/>
                <a:cs typeface="Verdana" pitchFamily="34" charset="0"/>
              </a:rPr>
              <a:t>         </a:t>
            </a:r>
            <a:r>
              <a:rPr lang="en-NZ" sz="3000" dirty="0">
                <a:solidFill>
                  <a:srgbClr val="404040"/>
                </a:solidFill>
                <a:latin typeface="Verdana" pitchFamily="34" charset="0"/>
                <a:ea typeface="Verdana" pitchFamily="34" charset="0"/>
                <a:cs typeface="Verdana" pitchFamily="34" charset="0"/>
              </a:rPr>
              <a:t>Katrina </a:t>
            </a:r>
            <a:r>
              <a:rPr lang="en-NZ" sz="3000" dirty="0" err="1" smtClean="0">
                <a:solidFill>
                  <a:srgbClr val="404040"/>
                </a:solidFill>
                <a:latin typeface="Verdana" pitchFamily="34" charset="0"/>
                <a:ea typeface="Verdana" pitchFamily="34" charset="0"/>
                <a:cs typeface="Verdana" pitchFamily="34" charset="0"/>
              </a:rPr>
              <a:t>Mirams</a:t>
            </a:r>
            <a:r>
              <a:rPr lang="en-NZ" sz="3000" dirty="0" smtClean="0">
                <a:solidFill>
                  <a:srgbClr val="404040"/>
                </a:solidFill>
                <a:latin typeface="Verdana" pitchFamily="34" charset="0"/>
                <a:ea typeface="Verdana" pitchFamily="34" charset="0"/>
                <a:cs typeface="Verdana" pitchFamily="34" charset="0"/>
              </a:rPr>
              <a:t>        </a:t>
            </a:r>
            <a:r>
              <a:rPr lang="en-NZ" sz="3000" dirty="0">
                <a:solidFill>
                  <a:srgbClr val="404040"/>
                </a:solidFill>
                <a:latin typeface="Verdana" pitchFamily="34" charset="0"/>
                <a:ea typeface="Verdana" pitchFamily="34" charset="0"/>
                <a:cs typeface="Verdana" pitchFamily="34" charset="0"/>
              </a:rPr>
              <a:t>Gemma </a:t>
            </a:r>
            <a:r>
              <a:rPr lang="en-NZ" sz="3000" dirty="0" smtClean="0">
                <a:solidFill>
                  <a:srgbClr val="404040"/>
                </a:solidFill>
                <a:latin typeface="Verdana" pitchFamily="34" charset="0"/>
                <a:ea typeface="Verdana" pitchFamily="34" charset="0"/>
                <a:cs typeface="Verdana" pitchFamily="34" charset="0"/>
              </a:rPr>
              <a:t>Ellis        </a:t>
            </a:r>
            <a:r>
              <a:rPr lang="en-NZ" sz="3000" dirty="0">
                <a:solidFill>
                  <a:srgbClr val="404040"/>
                </a:solidFill>
                <a:latin typeface="Verdana" pitchFamily="34" charset="0"/>
                <a:ea typeface="Verdana" pitchFamily="34" charset="0"/>
                <a:cs typeface="Verdana" pitchFamily="34" charset="0"/>
              </a:rPr>
              <a:t>Simon </a:t>
            </a:r>
            <a:r>
              <a:rPr lang="en-NZ" sz="3000" dirty="0" err="1" smtClean="0">
                <a:solidFill>
                  <a:srgbClr val="404040"/>
                </a:solidFill>
                <a:latin typeface="Verdana" pitchFamily="34" charset="0"/>
                <a:ea typeface="Verdana" pitchFamily="34" charset="0"/>
                <a:cs typeface="Verdana" pitchFamily="34" charset="0"/>
              </a:rPr>
              <a:t>Beuse</a:t>
            </a:r>
            <a:r>
              <a:rPr lang="en-NZ" sz="3000" dirty="0" smtClean="0">
                <a:solidFill>
                  <a:srgbClr val="404040"/>
                </a:solidFill>
                <a:latin typeface="Verdana" pitchFamily="34" charset="0"/>
                <a:ea typeface="Verdana" pitchFamily="34" charset="0"/>
                <a:cs typeface="Verdana" pitchFamily="34" charset="0"/>
              </a:rPr>
              <a:t>        </a:t>
            </a:r>
            <a:r>
              <a:rPr lang="en-NZ" sz="3000" dirty="0">
                <a:solidFill>
                  <a:srgbClr val="404040"/>
                </a:solidFill>
                <a:latin typeface="Verdana" pitchFamily="34" charset="0"/>
                <a:ea typeface="Verdana" pitchFamily="34" charset="0"/>
                <a:cs typeface="Verdana" pitchFamily="34" charset="0"/>
              </a:rPr>
              <a:t>Carolina Alfonso </a:t>
            </a:r>
          </a:p>
          <a:p>
            <a:pPr eaLnBrk="1" hangingPunct="1">
              <a:lnSpc>
                <a:spcPct val="110000"/>
              </a:lnSpc>
              <a:buClr>
                <a:schemeClr val="accent1"/>
              </a:buClr>
              <a:buSzPct val="30000"/>
              <a:buBlip>
                <a:blip r:embed="rId2"/>
              </a:buBlip>
              <a:defRPr/>
            </a:pPr>
            <a:endParaRPr lang="en-NZ" sz="3800" b="1" dirty="0" smtClean="0">
              <a:solidFill>
                <a:srgbClr val="404040"/>
              </a:solidFill>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r>
              <a:rPr lang="en-NZ" sz="5500" dirty="0" smtClean="0">
                <a:solidFill>
                  <a:srgbClr val="404040"/>
                </a:solidFill>
                <a:latin typeface="Verdana" pitchFamily="34" charset="0"/>
                <a:ea typeface="Verdana" pitchFamily="34" charset="0"/>
                <a:cs typeface="Verdana" pitchFamily="34" charset="0"/>
              </a:rPr>
              <a:t>Research collaborators</a:t>
            </a:r>
            <a:endParaRPr lang="en-NZ" sz="5500" dirty="0">
              <a:solidFill>
                <a:srgbClr val="404040"/>
              </a:solidFill>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1900" dirty="0">
              <a:solidFill>
                <a:srgbClr val="40404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16832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People involved</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4"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
        <p:nvSpPr>
          <p:cNvPr id="5" name="Subtitle 2"/>
          <p:cNvSpPr txBox="1">
            <a:spLocks/>
          </p:cNvSpPr>
          <p:nvPr/>
        </p:nvSpPr>
        <p:spPr>
          <a:xfrm>
            <a:off x="479928" y="2151814"/>
            <a:ext cx="8135937" cy="1008112"/>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lnSpc>
                <a:spcPct val="110000"/>
              </a:lnSpc>
              <a:buClr>
                <a:schemeClr val="accent1"/>
              </a:buClr>
              <a:buSzPct val="30000"/>
              <a:defRPr/>
            </a:pPr>
            <a:r>
              <a:rPr lang="en-NZ" dirty="0" smtClean="0">
                <a:solidFill>
                  <a:srgbClr val="404040"/>
                </a:solidFill>
                <a:latin typeface="Verdana" pitchFamily="34" charset="0"/>
                <a:ea typeface="Verdana" pitchFamily="34" charset="0"/>
                <a:cs typeface="Verdana" pitchFamily="34" charset="0"/>
              </a:rPr>
              <a:t>Participants</a:t>
            </a:r>
          </a:p>
          <a:p>
            <a:pPr marL="266700" lvl="1" indent="0" eaLnBrk="1" hangingPunct="1">
              <a:lnSpc>
                <a:spcPct val="110000"/>
              </a:lnSpc>
              <a:buClr>
                <a:schemeClr val="accent1"/>
              </a:buClr>
              <a:buSzPct val="30000"/>
              <a:defRPr/>
            </a:pPr>
            <a:endParaRPr lang="en-NZ" sz="3000" dirty="0" smtClean="0">
              <a:solidFill>
                <a:srgbClr val="404040"/>
              </a:solidFill>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1900" dirty="0">
              <a:solidFill>
                <a:srgbClr val="40404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99937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Study details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3" y="1485900"/>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7800" indent="-177800" algn="just">
              <a:spcBef>
                <a:spcPts val="1200"/>
              </a:spcBef>
              <a:buClr>
                <a:srgbClr val="FF6600"/>
              </a:buClr>
              <a:buFont typeface="Wingdings" pitchFamily="2" charset="2"/>
              <a:buChar char="§"/>
            </a:pPr>
            <a:r>
              <a:rPr lang="en-GB" dirty="0">
                <a:solidFill>
                  <a:schemeClr val="tx1">
                    <a:lumMod val="75000"/>
                    <a:lumOff val="25000"/>
                  </a:schemeClr>
                </a:solidFill>
                <a:latin typeface="Verdana" pitchFamily="34" charset="0"/>
                <a:ea typeface="Verdana" pitchFamily="34" charset="0"/>
                <a:cs typeface="Verdana" pitchFamily="34" charset="0"/>
              </a:rPr>
              <a:t>Looks in depth at peoples’ wellbeing from around the world, particularly psychological aspects that contribute to wellbeing, and how wellbeing changes over time. </a:t>
            </a:r>
          </a:p>
          <a:p>
            <a:pPr lvl="1" algn="just">
              <a:spcBef>
                <a:spcPts val="1200"/>
              </a:spcBef>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208 questions (18 main scales); average 29 min’s</a:t>
            </a:r>
          </a:p>
          <a:p>
            <a:pPr lvl="1" algn="just">
              <a:spcBef>
                <a:spcPts val="1200"/>
              </a:spcBef>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Five consecutive online assessments; every third </a:t>
            </a:r>
            <a:r>
              <a:rPr lang="en-GB" sz="1600" dirty="0" smtClean="0">
                <a:solidFill>
                  <a:schemeClr val="tx1">
                    <a:lumMod val="75000"/>
                    <a:lumOff val="25000"/>
                  </a:schemeClr>
                </a:solidFill>
                <a:latin typeface="Verdana" pitchFamily="34" charset="0"/>
                <a:ea typeface="Verdana" pitchFamily="34" charset="0"/>
                <a:cs typeface="Verdana" pitchFamily="34" charset="0"/>
              </a:rPr>
              <a:t>month for a year, then  </a:t>
            </a:r>
            <a:r>
              <a:rPr lang="en-GB" sz="1600" dirty="0" smtClean="0">
                <a:solidFill>
                  <a:schemeClr val="tx1">
                    <a:lumMod val="75000"/>
                    <a:lumOff val="25000"/>
                  </a:schemeClr>
                </a:solidFill>
                <a:latin typeface="Verdana" pitchFamily="34" charset="0"/>
                <a:ea typeface="Verdana" pitchFamily="34" charset="0"/>
                <a:cs typeface="Verdana" pitchFamily="34" charset="0"/>
              </a:rPr>
              <a:t>yearly…</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lgn="just">
              <a:spcBef>
                <a:spcPts val="1200"/>
              </a:spcBef>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16 </a:t>
            </a:r>
            <a:r>
              <a:rPr lang="en-GB" sz="1600" dirty="0">
                <a:solidFill>
                  <a:schemeClr val="tx1">
                    <a:lumMod val="75000"/>
                    <a:lumOff val="25000"/>
                  </a:schemeClr>
                </a:solidFill>
                <a:latin typeface="Verdana" pitchFamily="34" charset="0"/>
                <a:ea typeface="Verdana" pitchFamily="34" charset="0"/>
                <a:cs typeface="Verdana" pitchFamily="34" charset="0"/>
              </a:rPr>
              <a:t>languages (English, Chinese, Spanish, Italian, Russian, Persian, French, Norwegian, Finnish, Portuguese, </a:t>
            </a:r>
            <a:r>
              <a:rPr lang="en-GB" sz="1600" dirty="0" smtClean="0">
                <a:solidFill>
                  <a:schemeClr val="tx1">
                    <a:lumMod val="75000"/>
                    <a:lumOff val="25000"/>
                  </a:schemeClr>
                </a:solidFill>
                <a:latin typeface="Verdana" pitchFamily="34" charset="0"/>
                <a:ea typeface="Verdana" pitchFamily="34" charset="0"/>
                <a:cs typeface="Verdana" pitchFamily="34" charset="0"/>
              </a:rPr>
              <a:t>German, Dutch, Slovak, Hungarian, Czech and Slovene); </a:t>
            </a:r>
            <a:r>
              <a:rPr lang="en-GB" sz="1600" dirty="0">
                <a:solidFill>
                  <a:schemeClr val="tx1">
                    <a:lumMod val="75000"/>
                    <a:lumOff val="25000"/>
                  </a:schemeClr>
                </a:solidFill>
                <a:latin typeface="Verdana" pitchFamily="34" charset="0"/>
                <a:ea typeface="Verdana" pitchFamily="34" charset="0"/>
                <a:cs typeface="Verdana" pitchFamily="34" charset="0"/>
              </a:rPr>
              <a:t>more </a:t>
            </a:r>
            <a:r>
              <a:rPr lang="en-GB" sz="1600" dirty="0" smtClean="0">
                <a:solidFill>
                  <a:schemeClr val="tx1">
                    <a:lumMod val="75000"/>
                    <a:lumOff val="25000"/>
                  </a:schemeClr>
                </a:solidFill>
                <a:latin typeface="Verdana" pitchFamily="34" charset="0"/>
                <a:ea typeface="Verdana" pitchFamily="34" charset="0"/>
                <a:cs typeface="Verdana" pitchFamily="34" charset="0"/>
              </a:rPr>
              <a:t>coming hopefully (</a:t>
            </a:r>
            <a:r>
              <a:rPr lang="en-GB" sz="1600" dirty="0">
                <a:solidFill>
                  <a:schemeClr val="tx1">
                    <a:lumMod val="75000"/>
                    <a:lumOff val="25000"/>
                  </a:schemeClr>
                </a:solidFill>
                <a:latin typeface="Verdana" pitchFamily="34" charset="0"/>
                <a:ea typeface="Verdana" pitchFamily="34" charset="0"/>
                <a:cs typeface="Verdana" pitchFamily="34" charset="0"/>
              </a:rPr>
              <a:t>M</a:t>
            </a:r>
            <a:r>
              <a:rPr lang="en-GB" sz="1600" dirty="0" smtClean="0">
                <a:solidFill>
                  <a:schemeClr val="tx1">
                    <a:lumMod val="75000"/>
                    <a:lumOff val="25000"/>
                  </a:schemeClr>
                </a:solidFill>
                <a:latin typeface="Verdana" pitchFamily="34" charset="0"/>
                <a:ea typeface="Verdana" pitchFamily="34" charset="0"/>
                <a:cs typeface="Verdana" pitchFamily="34" charset="0"/>
              </a:rPr>
              <a:t>aori, Japanese)…</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lvl="1">
              <a:spcBef>
                <a:spcPts val="1200"/>
              </a:spcBef>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 Participants (16+years)</a:t>
            </a:r>
          </a:p>
          <a:p>
            <a:pPr lvl="1">
              <a:spcBef>
                <a:spcPts val="1200"/>
              </a:spcBef>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 Three participant </a:t>
            </a:r>
            <a:r>
              <a:rPr lang="en-GB" sz="1600" dirty="0" smtClean="0">
                <a:solidFill>
                  <a:schemeClr val="tx1">
                    <a:lumMod val="75000"/>
                    <a:lumOff val="25000"/>
                  </a:schemeClr>
                </a:solidFill>
                <a:latin typeface="Verdana" pitchFamily="34" charset="0"/>
                <a:ea typeface="Verdana" pitchFamily="34" charset="0"/>
                <a:cs typeface="Verdana" pitchFamily="34" charset="0"/>
              </a:rPr>
              <a:t>benefits</a:t>
            </a:r>
          </a:p>
          <a:p>
            <a:pPr lvl="2">
              <a:spcBef>
                <a:spcPts val="1200"/>
              </a:spcBef>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Draws for vouchers, online wellbeing courses, wellbeing report</a:t>
            </a:r>
            <a:endParaRPr lang="en-GB" sz="1600" dirty="0">
              <a:solidFill>
                <a:schemeClr val="tx1">
                  <a:lumMod val="75000"/>
                  <a:lumOff val="25000"/>
                </a:schemeClr>
              </a:solidFill>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1463691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idx="1"/>
          </p:nvPr>
        </p:nvSpPr>
        <p:spPr>
          <a:xfrm>
            <a:off x="503238" y="530225"/>
            <a:ext cx="8183562" cy="666527"/>
          </a:xfrm>
        </p:spPr>
        <p:txBody>
          <a:bodyPr>
            <a:normAutofit fontScale="97500"/>
          </a:bodyPr>
          <a:lstStyle/>
          <a:p>
            <a:pPr marL="0" indent="0" algn="ctr" eaLnBrk="1" fontAlgn="auto" hangingPunct="1">
              <a:spcAft>
                <a:spcPts val="0"/>
              </a:spcAft>
              <a:buFont typeface="Wingdings 2"/>
              <a:buNone/>
              <a:defRPr/>
            </a:pPr>
            <a:r>
              <a:rPr lang="en-US" sz="2400" b="1" dirty="0" smtClean="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rPr>
              <a:t>Study details</a:t>
            </a:r>
            <a:endParaRPr lang="en-NZ" sz="2400" b="1" dirty="0">
              <a:solidFill>
                <a:srgbClr val="0000CC"/>
              </a:solidFill>
              <a:effectLst>
                <a:outerShdw blurRad="38100" dist="38100" dir="2700000" algn="tl">
                  <a:srgbClr val="000000"/>
                </a:outerShdw>
              </a:effectLst>
              <a:latin typeface="Verdana" pitchFamily="34" charset="0"/>
              <a:ea typeface="Verdana" pitchFamily="34" charset="0"/>
              <a:cs typeface="Verdana" pitchFamily="34" charset="0"/>
            </a:endParaRPr>
          </a:p>
        </p:txBody>
      </p:sp>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Clr>
                <a:srgbClr val="FF6600"/>
              </a:buClr>
              <a:buFont typeface="Wingdings" pitchFamily="2" charset="2"/>
              <a:buChar char="§"/>
            </a:pPr>
            <a:r>
              <a:rPr lang="en-AU" dirty="0" smtClean="0">
                <a:solidFill>
                  <a:schemeClr val="tx1">
                    <a:lumMod val="75000"/>
                    <a:lumOff val="25000"/>
                  </a:schemeClr>
                </a:solidFill>
                <a:latin typeface="Verdana" pitchFamily="34" charset="0"/>
                <a:ea typeface="Verdana" pitchFamily="34" charset="0"/>
                <a:cs typeface="Verdana" pitchFamily="34" charset="0"/>
              </a:rPr>
              <a:t>Three </a:t>
            </a:r>
            <a:r>
              <a:rPr lang="en-AU" dirty="0">
                <a:solidFill>
                  <a:schemeClr val="tx1">
                    <a:lumMod val="75000"/>
                    <a:lumOff val="25000"/>
                  </a:schemeClr>
                </a:solidFill>
                <a:latin typeface="Verdana" pitchFamily="34" charset="0"/>
                <a:ea typeface="Verdana" pitchFamily="34" charset="0"/>
                <a:cs typeface="Verdana" pitchFamily="34" charset="0"/>
              </a:rPr>
              <a:t>interconnected projects</a:t>
            </a:r>
            <a:r>
              <a:rPr lang="en-AU" dirty="0" smtClean="0">
                <a:solidFill>
                  <a:schemeClr val="tx1">
                    <a:lumMod val="75000"/>
                    <a:lumOff val="25000"/>
                  </a:schemeClr>
                </a:solidFill>
                <a:latin typeface="Verdana" pitchFamily="34" charset="0"/>
                <a:ea typeface="Verdana" pitchFamily="34" charset="0"/>
                <a:cs typeface="Verdana" pitchFamily="34" charset="0"/>
              </a:rPr>
              <a:t>:</a:t>
            </a:r>
          </a:p>
          <a:p>
            <a:pPr>
              <a:lnSpc>
                <a:spcPct val="150000"/>
              </a:lnSpc>
              <a:buClr>
                <a:srgbClr val="FF6600"/>
              </a:buClr>
              <a:buFont typeface="Wingdings" pitchFamily="2" charset="2"/>
              <a:buChar char="§"/>
            </a:pPr>
            <a:endParaRPr lang="en-GB" sz="800" dirty="0">
              <a:solidFill>
                <a:schemeClr val="tx1">
                  <a:lumMod val="75000"/>
                  <a:lumOff val="25000"/>
                </a:schemeClr>
              </a:solidFill>
              <a:latin typeface="Verdana" pitchFamily="34" charset="0"/>
              <a:ea typeface="Verdana" pitchFamily="34" charset="0"/>
              <a:cs typeface="Verdana" pitchFamily="34" charset="0"/>
            </a:endParaRPr>
          </a:p>
          <a:p>
            <a:pPr marL="568325" lvl="1">
              <a:lnSpc>
                <a:spcPct val="150000"/>
              </a:lnSpc>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Assessment study (The International Wellbeing Study</a:t>
            </a:r>
            <a:r>
              <a:rPr lang="en-GB" sz="1600" dirty="0" smtClean="0">
                <a:solidFill>
                  <a:schemeClr val="tx1">
                    <a:lumMod val="75000"/>
                    <a:lumOff val="25000"/>
                  </a:schemeClr>
                </a:solidFill>
                <a:latin typeface="Verdana" pitchFamily="34" charset="0"/>
                <a:ea typeface="Verdana" pitchFamily="34" charset="0"/>
                <a:cs typeface="Verdana" pitchFamily="34" charset="0"/>
              </a:rPr>
              <a:t>)</a:t>
            </a:r>
          </a:p>
          <a:p>
            <a:pPr marL="568325" lvl="1">
              <a:lnSpc>
                <a:spcPct val="150000"/>
              </a:lnSpc>
              <a:buClr>
                <a:srgbClr val="FF6600"/>
              </a:buClr>
              <a:buFont typeface="Wingdings" pitchFamily="2" charset="2"/>
              <a:buChar char="§"/>
            </a:pPr>
            <a:endParaRPr lang="en-GB" sz="800" dirty="0">
              <a:solidFill>
                <a:schemeClr val="tx1">
                  <a:lumMod val="75000"/>
                  <a:lumOff val="25000"/>
                </a:schemeClr>
              </a:solidFill>
              <a:latin typeface="Verdana" pitchFamily="34" charset="0"/>
              <a:ea typeface="Verdana" pitchFamily="34" charset="0"/>
              <a:cs typeface="Verdana" pitchFamily="34" charset="0"/>
            </a:endParaRPr>
          </a:p>
          <a:p>
            <a:pPr marL="568325" lvl="1">
              <a:lnSpc>
                <a:spcPct val="150000"/>
              </a:lnSpc>
              <a:buClr>
                <a:srgbClr val="FF6600"/>
              </a:buClr>
              <a:buFont typeface="Wingdings" pitchFamily="2" charset="2"/>
              <a:buChar char="§"/>
            </a:pPr>
            <a:r>
              <a:rPr lang="en-GB" sz="1600" dirty="0" smtClean="0">
                <a:solidFill>
                  <a:schemeClr val="tx1">
                    <a:lumMod val="75000"/>
                    <a:lumOff val="25000"/>
                  </a:schemeClr>
                </a:solidFill>
                <a:latin typeface="Verdana" pitchFamily="34" charset="0"/>
                <a:ea typeface="Verdana" pitchFamily="34" charset="0"/>
                <a:cs typeface="Verdana" pitchFamily="34" charset="0"/>
              </a:rPr>
              <a:t>Online wellbeing </a:t>
            </a:r>
            <a:r>
              <a:rPr lang="en-GB" sz="1600" dirty="0">
                <a:solidFill>
                  <a:schemeClr val="tx1">
                    <a:lumMod val="75000"/>
                    <a:lumOff val="25000"/>
                  </a:schemeClr>
                </a:solidFill>
                <a:latin typeface="Verdana" pitchFamily="34" charset="0"/>
                <a:ea typeface="Verdana" pitchFamily="34" charset="0"/>
                <a:cs typeface="Verdana" pitchFamily="34" charset="0"/>
              </a:rPr>
              <a:t>intervention </a:t>
            </a:r>
            <a:r>
              <a:rPr lang="en-GB" sz="1600" dirty="0" smtClean="0">
                <a:solidFill>
                  <a:schemeClr val="tx1">
                    <a:lumMod val="75000"/>
                    <a:lumOff val="25000"/>
                  </a:schemeClr>
                </a:solidFill>
                <a:latin typeface="Verdana" pitchFamily="34" charset="0"/>
                <a:ea typeface="Verdana" pitchFamily="34" charset="0"/>
                <a:cs typeface="Verdana" pitchFamily="34" charset="0"/>
              </a:rPr>
              <a:t>studies </a:t>
            </a:r>
            <a:r>
              <a:rPr lang="en-GB" sz="1600" dirty="0">
                <a:solidFill>
                  <a:schemeClr val="tx1">
                    <a:lumMod val="75000"/>
                    <a:lumOff val="25000"/>
                  </a:schemeClr>
                </a:solidFill>
                <a:latin typeface="Verdana" pitchFamily="34" charset="0"/>
                <a:ea typeface="Verdana" pitchFamily="34" charset="0"/>
                <a:cs typeface="Verdana" pitchFamily="34" charset="0"/>
              </a:rPr>
              <a:t>(savouring, </a:t>
            </a:r>
            <a:r>
              <a:rPr lang="en-GB" sz="1600" dirty="0" smtClean="0">
                <a:solidFill>
                  <a:schemeClr val="tx1">
                    <a:lumMod val="75000"/>
                    <a:lumOff val="25000"/>
                  </a:schemeClr>
                </a:solidFill>
                <a:latin typeface="Verdana" pitchFamily="34" charset="0"/>
                <a:ea typeface="Verdana" pitchFamily="34" charset="0"/>
                <a:cs typeface="Verdana" pitchFamily="34" charset="0"/>
              </a:rPr>
              <a:t>general wellbeing interventions)</a:t>
            </a:r>
          </a:p>
          <a:p>
            <a:pPr marL="568325" lvl="1">
              <a:lnSpc>
                <a:spcPct val="150000"/>
              </a:lnSpc>
              <a:buClr>
                <a:srgbClr val="FF6600"/>
              </a:buClr>
              <a:buFont typeface="Wingdings" pitchFamily="2" charset="2"/>
              <a:buChar char="§"/>
            </a:pPr>
            <a:endParaRPr lang="en-GB" sz="800" dirty="0">
              <a:solidFill>
                <a:schemeClr val="tx1">
                  <a:lumMod val="75000"/>
                  <a:lumOff val="25000"/>
                </a:schemeClr>
              </a:solidFill>
              <a:latin typeface="Verdana" pitchFamily="34" charset="0"/>
              <a:ea typeface="Verdana" pitchFamily="34" charset="0"/>
              <a:cs typeface="Verdana" pitchFamily="34" charset="0"/>
            </a:endParaRPr>
          </a:p>
          <a:p>
            <a:pPr marL="568325" lvl="1">
              <a:lnSpc>
                <a:spcPct val="150000"/>
              </a:lnSpc>
              <a:buClr>
                <a:srgbClr val="FF6600"/>
              </a:buClr>
              <a:buFont typeface="Wingdings" pitchFamily="2" charset="2"/>
              <a:buChar char="§"/>
            </a:pPr>
            <a:r>
              <a:rPr lang="en-GB" sz="1600" dirty="0">
                <a:solidFill>
                  <a:schemeClr val="tx1">
                    <a:lumMod val="75000"/>
                    <a:lumOff val="25000"/>
                  </a:schemeClr>
                </a:solidFill>
                <a:latin typeface="Verdana" pitchFamily="34" charset="0"/>
                <a:ea typeface="Verdana" pitchFamily="34" charset="0"/>
                <a:cs typeface="Verdana" pitchFamily="34" charset="0"/>
              </a:rPr>
              <a:t>Further assessment study (values, </a:t>
            </a:r>
            <a:r>
              <a:rPr lang="en-GB" sz="1600" dirty="0" smtClean="0">
                <a:solidFill>
                  <a:schemeClr val="tx1">
                    <a:lumMod val="75000"/>
                    <a:lumOff val="25000"/>
                  </a:schemeClr>
                </a:solidFill>
                <a:latin typeface="Verdana" pitchFamily="34" charset="0"/>
                <a:ea typeface="Verdana" pitchFamily="34" charset="0"/>
                <a:cs typeface="Verdana" pitchFamily="34" charset="0"/>
              </a:rPr>
              <a:t>CAPP strengths, height, weight, sleep, A &amp; D, exercise, nutrition, health problems, children, pets, technology, commuting, religion, accommodation, trust, crime, travel, </a:t>
            </a:r>
            <a:r>
              <a:rPr lang="en-GB" sz="1600" dirty="0" err="1" smtClean="0">
                <a:solidFill>
                  <a:schemeClr val="tx1">
                    <a:lumMod val="75000"/>
                    <a:lumOff val="25000"/>
                  </a:schemeClr>
                </a:solidFill>
                <a:latin typeface="Verdana" pitchFamily="34" charset="0"/>
                <a:ea typeface="Verdana" pitchFamily="34" charset="0"/>
                <a:cs typeface="Verdana" pitchFamily="34" charset="0"/>
              </a:rPr>
              <a:t>etc</a:t>
            </a:r>
            <a:r>
              <a:rPr lang="en-GB" sz="1600" dirty="0">
                <a:solidFill>
                  <a:schemeClr val="tx1">
                    <a:lumMod val="75000"/>
                    <a:lumOff val="25000"/>
                  </a:schemeClr>
                </a:solidFill>
                <a:latin typeface="Verdana" pitchFamily="34" charset="0"/>
                <a:ea typeface="Verdana" pitchFamily="34" charset="0"/>
                <a:cs typeface="Verdana" pitchFamily="34" charset="0"/>
              </a:rPr>
              <a:t>)</a:t>
            </a:r>
          </a:p>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Tree>
    <p:extLst>
      <p:ext uri="{BB962C8B-B14F-4D97-AF65-F5344CB8AC3E}">
        <p14:creationId xmlns:p14="http://schemas.microsoft.com/office/powerpoint/2010/main" val="41331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pic>
        <p:nvPicPr>
          <p:cNvPr id="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5363" r="58299" b="9409"/>
          <a:stretch>
            <a:fillRect/>
          </a:stretch>
        </p:blipFill>
        <p:spPr bwMode="auto">
          <a:xfrm>
            <a:off x="1295920" y="548680"/>
            <a:ext cx="6480720" cy="482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5648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ubtitle 2"/>
          <p:cNvSpPr txBox="1">
            <a:spLocks/>
          </p:cNvSpPr>
          <p:nvPr/>
        </p:nvSpPr>
        <p:spPr>
          <a:xfrm>
            <a:off x="468312" y="1196752"/>
            <a:ext cx="8135937" cy="4535388"/>
          </a:xfrm>
          <a:prstGeom prst="rect">
            <a:avLst/>
          </a:prstGeom>
        </p:spPr>
        <p:txBody>
          <a:bodyPr lIns="182880" tIns="91440">
            <a:normAutofit/>
          </a:bodyPr>
          <a:lstStyle>
            <a:lvl1pPr marL="265113" indent="-2651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177800" indent="-177800" algn="just">
              <a:spcBef>
                <a:spcPts val="1200"/>
              </a:spcBef>
              <a:buClr>
                <a:srgbClr val="FF6600"/>
              </a:buClr>
              <a:buFont typeface="Wingdings" pitchFamily="2" charset="2"/>
              <a:buChar char="§"/>
            </a:pPr>
            <a:endParaRPr lang="en-GB" dirty="0">
              <a:latin typeface="Verdana" pitchFamily="34" charset="0"/>
              <a:ea typeface="Verdana" pitchFamily="34" charset="0"/>
              <a:cs typeface="Verdana" pitchFamily="34" charset="0"/>
            </a:endParaRPr>
          </a:p>
          <a:p>
            <a:pPr marL="0" indent="0" eaLnBrk="1" hangingPunct="1">
              <a:lnSpc>
                <a:spcPct val="110000"/>
              </a:lnSpc>
              <a:buClr>
                <a:schemeClr val="accent1"/>
              </a:buClr>
              <a:buSzPct val="30000"/>
              <a:defRPr/>
            </a:pPr>
            <a:endParaRPr lang="en-US" sz="23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marL="0" indent="0" eaLnBrk="1" hangingPunct="1">
              <a:lnSpc>
                <a:spcPct val="80000"/>
              </a:lnSpc>
              <a:buClr>
                <a:schemeClr val="accent1"/>
              </a:buClr>
              <a:buSzPct val="30000"/>
              <a:defRPr/>
            </a:pPr>
            <a:endParaRPr lang="en-US" sz="2400" dirty="0">
              <a:solidFill>
                <a:srgbClr val="404040"/>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Wingdings 2" pitchFamily="18" charset="2"/>
              <a:buChar char=""/>
              <a:defRPr/>
            </a:pPr>
            <a:endParaRPr lang="en-US" sz="2400" dirty="0">
              <a:solidFill>
                <a:srgbClr val="79766F"/>
              </a:solidFill>
              <a:latin typeface="Verdana" pitchFamily="34" charset="0"/>
              <a:ea typeface="Verdana" pitchFamily="34" charset="0"/>
              <a:cs typeface="Verdana" pitchFamily="34" charset="0"/>
            </a:endParaRPr>
          </a:p>
          <a:p>
            <a:pPr eaLnBrk="1" hangingPunct="1">
              <a:lnSpc>
                <a:spcPct val="80000"/>
              </a:lnSpc>
              <a:buClr>
                <a:schemeClr val="accent1"/>
              </a:buClr>
              <a:buSzPct val="80000"/>
              <a:buFont typeface="Arial" charset="0"/>
              <a:buChar char="•"/>
              <a:defRPr/>
            </a:pPr>
            <a:endParaRPr lang="en-NZ" sz="2400" dirty="0">
              <a:solidFill>
                <a:srgbClr val="79766F"/>
              </a:solidFill>
              <a:latin typeface="Verdana" pitchFamily="34" charset="0"/>
              <a:ea typeface="Verdana" pitchFamily="34" charset="0"/>
              <a:cs typeface="Verdana" pitchFamily="34" charset="0"/>
            </a:endParaRPr>
          </a:p>
        </p:txBody>
      </p:sp>
      <p:sp>
        <p:nvSpPr>
          <p:cNvPr id="5" name="Footer Placeholder 3"/>
          <p:cNvSpPr>
            <a:spLocks noGrp="1"/>
          </p:cNvSpPr>
          <p:nvPr>
            <p:ph type="ftr" sz="quarter" idx="11"/>
          </p:nvPr>
        </p:nvSpPr>
        <p:spPr bwMode="auto">
          <a:xfrm>
            <a:off x="4427984" y="6111875"/>
            <a:ext cx="424847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NZ" sz="1000" dirty="0" smtClean="0">
                <a:solidFill>
                  <a:srgbClr val="0000CC"/>
                </a:solidFill>
                <a:latin typeface="Calibri" pitchFamily="34" charset="0"/>
              </a:rPr>
              <a:t>2</a:t>
            </a:r>
            <a:r>
              <a:rPr lang="en-NZ" sz="1000" baseline="30000" dirty="0" smtClean="0">
                <a:solidFill>
                  <a:srgbClr val="0000CC"/>
                </a:solidFill>
                <a:latin typeface="Calibri" pitchFamily="34" charset="0"/>
              </a:rPr>
              <a:t>nd</a:t>
            </a:r>
            <a:r>
              <a:rPr lang="en-NZ" sz="1000" dirty="0" smtClean="0">
                <a:solidFill>
                  <a:srgbClr val="0000CC"/>
                </a:solidFill>
                <a:latin typeface="Calibri" pitchFamily="34" charset="0"/>
              </a:rPr>
              <a:t> World Congress on Positive  Psychology, Philadelphia USA,  25</a:t>
            </a:r>
            <a:r>
              <a:rPr lang="en-NZ" sz="1000" baseline="30000" dirty="0" smtClean="0">
                <a:solidFill>
                  <a:srgbClr val="0000CC"/>
                </a:solidFill>
                <a:latin typeface="Calibri" pitchFamily="34" charset="0"/>
              </a:rPr>
              <a:t>th</a:t>
            </a:r>
            <a:r>
              <a:rPr lang="en-NZ" sz="1000" dirty="0" smtClean="0">
                <a:solidFill>
                  <a:srgbClr val="0000CC"/>
                </a:solidFill>
                <a:latin typeface="Calibri" pitchFamily="34" charset="0"/>
              </a:rPr>
              <a:t> July 2011 </a:t>
            </a:r>
          </a:p>
        </p:txBody>
      </p:sp>
      <p:sp>
        <p:nvSpPr>
          <p:cNvPr id="2" name="Content Placeholder 1"/>
          <p:cNvSpPr>
            <a:spLocks noGrp="1"/>
          </p:cNvSpPr>
          <p:nvPr>
            <p:ph idx="1"/>
          </p:nvPr>
        </p:nvSpPr>
        <p:spPr/>
        <p:txBody>
          <a:bodyPr/>
          <a:lstStyle/>
          <a:p>
            <a:endParaRPr lang="en-NZ"/>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41" t="14259" r="27278" b="9059"/>
          <a:stretch/>
        </p:blipFill>
        <p:spPr bwMode="auto">
          <a:xfrm>
            <a:off x="2093615" y="548680"/>
            <a:ext cx="5120077" cy="475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9895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solidFill>
          <a:srgbClr val="FFFF00"/>
        </a:solidFill>
        <a:ln>
          <a:solidFill>
            <a:schemeClr val="bg1">
              <a:lumMod val="65000"/>
            </a:schemeClr>
          </a:solidFill>
        </a:ln>
      </a:spPr>
      <a:bodyPr rtlCol="0" anchor="ctr">
        <a:scene3d>
          <a:camera prst="orthographicFront"/>
          <a:lightRig rig="threePt" dir="t"/>
        </a:scene3d>
        <a:sp3d extrusionH="57150">
          <a:bevelT w="38100" h="38100"/>
        </a:sp3d>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14662</TotalTime>
  <Words>1232</Words>
  <Application>Microsoft Office PowerPoint</Application>
  <PresentationFormat>On-screen Show (4:3)</PresentationFormat>
  <Paragraphs>248</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Aspect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Treasury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Report on Wellbeing</dc:title>
  <dc:creator>Carsten Schousboe</dc:creator>
  <cp:lastModifiedBy>Aaron Jarden</cp:lastModifiedBy>
  <cp:revision>183</cp:revision>
  <dcterms:created xsi:type="dcterms:W3CDTF">2011-03-13T01:09:03Z</dcterms:created>
  <dcterms:modified xsi:type="dcterms:W3CDTF">2011-09-07T23:11:02Z</dcterms:modified>
</cp:coreProperties>
</file>