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0"/>
  </p:notesMasterIdLst>
  <p:handoutMasterIdLst>
    <p:handoutMasterId r:id="rId21"/>
  </p:handoutMasterIdLst>
  <p:sldIdLst>
    <p:sldId id="393" r:id="rId5"/>
    <p:sldId id="416" r:id="rId6"/>
    <p:sldId id="425" r:id="rId7"/>
    <p:sldId id="411" r:id="rId8"/>
    <p:sldId id="406" r:id="rId9"/>
    <p:sldId id="417" r:id="rId10"/>
    <p:sldId id="407" r:id="rId11"/>
    <p:sldId id="408" r:id="rId12"/>
    <p:sldId id="410" r:id="rId13"/>
    <p:sldId id="412" r:id="rId14"/>
    <p:sldId id="421" r:id="rId15"/>
    <p:sldId id="420" r:id="rId16"/>
    <p:sldId id="424" r:id="rId17"/>
    <p:sldId id="422" r:id="rId18"/>
    <p:sldId id="423" r:id="rId19"/>
  </p:sldIdLst>
  <p:sldSz cx="12192000" cy="6858000"/>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495"/>
    <a:srgbClr val="2898B2"/>
    <a:srgbClr val="404040"/>
    <a:srgbClr val="30C2B1"/>
    <a:srgbClr val="2CA9C6"/>
    <a:srgbClr val="2E83C3"/>
    <a:srgbClr val="40B29F"/>
    <a:srgbClr val="40AFB2"/>
    <a:srgbClr val="5FCBEF"/>
    <a:srgbClr val="6DB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75601" autoAdjust="0"/>
  </p:normalViewPr>
  <p:slideViewPr>
    <p:cSldViewPr snapToGrid="0">
      <p:cViewPr varScale="1">
        <p:scale>
          <a:sx n="80" d="100"/>
          <a:sy n="80" d="100"/>
        </p:scale>
        <p:origin x="1128" y="90"/>
      </p:cViewPr>
      <p:guideLst>
        <p:guide orient="horz" pos="2160"/>
        <p:guide pos="3840"/>
      </p:guideLst>
    </p:cSldViewPr>
  </p:slideViewPr>
  <p:notesTextViewPr>
    <p:cViewPr>
      <p:scale>
        <a:sx n="1" d="1"/>
        <a:sy n="1" d="1"/>
      </p:scale>
      <p:origin x="0" y="0"/>
    </p:cViewPr>
  </p:notesTextViewPr>
  <p:notesViewPr>
    <p:cSldViewPr snapToGrid="0">
      <p:cViewPr varScale="1">
        <p:scale>
          <a:sx n="110" d="100"/>
          <a:sy n="110" d="100"/>
        </p:scale>
        <p:origin x="22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8C1A1BCA-0FDD-45DB-86B7-893254BC8C2A}" type="datetimeFigureOut">
              <a:rPr lang="en-AU" smtClean="0"/>
              <a:t>16/10/2017</a:t>
            </a:fld>
            <a:endParaRPr lang="en-AU"/>
          </a:p>
        </p:txBody>
      </p:sp>
      <p:sp>
        <p:nvSpPr>
          <p:cNvPr id="4" name="Footer Placeholder 3"/>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BC78E9A4-9305-4694-92D5-8F72081FFD67}" type="slidenum">
              <a:rPr lang="en-AU" smtClean="0"/>
              <a:t>‹#›</a:t>
            </a:fld>
            <a:endParaRPr lang="en-AU"/>
          </a:p>
        </p:txBody>
      </p:sp>
    </p:spTree>
    <p:extLst>
      <p:ext uri="{BB962C8B-B14F-4D97-AF65-F5344CB8AC3E}">
        <p14:creationId xmlns:p14="http://schemas.microsoft.com/office/powerpoint/2010/main" val="39024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5495" y="0"/>
            <a:ext cx="4303607" cy="340905"/>
          </a:xfrm>
          <a:prstGeom prst="rect">
            <a:avLst/>
          </a:prstGeom>
        </p:spPr>
        <p:txBody>
          <a:bodyPr vert="horz" lIns="91440" tIns="45720" rIns="91440" bIns="45720" rtlCol="0"/>
          <a:lstStyle>
            <a:lvl1pPr algn="r">
              <a:defRPr sz="1200"/>
            </a:lvl1pPr>
          </a:lstStyle>
          <a:p>
            <a:fld id="{2EB9E601-0025-41DD-9895-26D410444CDB}" type="datetimeFigureOut">
              <a:rPr lang="en-AU" smtClean="0"/>
              <a:t>16/10/2017</a:t>
            </a:fld>
            <a:endParaRPr lang="en-AU"/>
          </a:p>
        </p:txBody>
      </p:sp>
      <p:sp>
        <p:nvSpPr>
          <p:cNvPr id="4" name="Slide Image Placeholder 3"/>
          <p:cNvSpPr>
            <a:spLocks noGrp="1" noRot="1" noChangeAspect="1"/>
          </p:cNvSpPr>
          <p:nvPr>
            <p:ph type="sldImg" idx="2"/>
          </p:nvPr>
        </p:nvSpPr>
        <p:spPr>
          <a:xfrm>
            <a:off x="2927350" y="849313"/>
            <a:ext cx="4076700"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3596"/>
            <a:ext cx="4303607" cy="34090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5495" y="6453596"/>
            <a:ext cx="4303607" cy="340904"/>
          </a:xfrm>
          <a:prstGeom prst="rect">
            <a:avLst/>
          </a:prstGeom>
        </p:spPr>
        <p:txBody>
          <a:bodyPr vert="horz" lIns="91440" tIns="45720" rIns="91440" bIns="45720" rtlCol="0" anchor="b"/>
          <a:lstStyle>
            <a:lvl1pPr algn="r">
              <a:defRPr sz="1200"/>
            </a:lvl1pPr>
          </a:lstStyle>
          <a:p>
            <a:fld id="{61248589-C127-46A8-986C-9B8F6C093429}" type="slidenum">
              <a:rPr lang="en-AU" smtClean="0"/>
              <a:t>‹#›</a:t>
            </a:fld>
            <a:endParaRPr lang="en-AU"/>
          </a:p>
        </p:txBody>
      </p:sp>
    </p:spTree>
    <p:extLst>
      <p:ext uri="{BB962C8B-B14F-4D97-AF65-F5344CB8AC3E}">
        <p14:creationId xmlns:p14="http://schemas.microsoft.com/office/powerpoint/2010/main" val="215525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a:t>
            </a:fld>
            <a:endParaRPr lang="en-AU"/>
          </a:p>
        </p:txBody>
      </p:sp>
    </p:spTree>
    <p:extLst>
      <p:ext uri="{BB962C8B-B14F-4D97-AF65-F5344CB8AC3E}">
        <p14:creationId xmlns:p14="http://schemas.microsoft.com/office/powerpoint/2010/main" val="284134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5</a:t>
            </a:fld>
            <a:endParaRPr lang="en-AU"/>
          </a:p>
        </p:txBody>
      </p:sp>
    </p:spTree>
    <p:extLst>
      <p:ext uri="{BB962C8B-B14F-4D97-AF65-F5344CB8AC3E}">
        <p14:creationId xmlns:p14="http://schemas.microsoft.com/office/powerpoint/2010/main" val="209716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12</a:t>
            </a:fld>
            <a:endParaRPr lang="en-AU"/>
          </a:p>
        </p:txBody>
      </p:sp>
    </p:spTree>
    <p:extLst>
      <p:ext uri="{BB962C8B-B14F-4D97-AF65-F5344CB8AC3E}">
        <p14:creationId xmlns:p14="http://schemas.microsoft.com/office/powerpoint/2010/main" val="102196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248589-C127-46A8-986C-9B8F6C093429}" type="slidenum">
              <a:rPr lang="en-AU" smtClean="0"/>
              <a:t>15</a:t>
            </a:fld>
            <a:endParaRPr lang="en-AU"/>
          </a:p>
        </p:txBody>
      </p:sp>
    </p:spTree>
    <p:extLst>
      <p:ext uri="{BB962C8B-B14F-4D97-AF65-F5344CB8AC3E}">
        <p14:creationId xmlns:p14="http://schemas.microsoft.com/office/powerpoint/2010/main" val="335969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56692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2737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40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182921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254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428119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52207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110241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25865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57CB65-2A8D-4994-AB1F-FE0AE385B4F9}" type="datetimeFigureOut">
              <a:rPr lang="en-AU" smtClean="0"/>
              <a:t>16/10/2017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18421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7CB65-2A8D-4994-AB1F-FE0AE385B4F9}" type="datetimeFigureOut">
              <a:rPr lang="en-AU" smtClean="0"/>
              <a:t>16/10/2017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79579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57CB65-2A8D-4994-AB1F-FE0AE385B4F9}" type="datetimeFigureOut">
              <a:rPr lang="en-AU" smtClean="0"/>
              <a:t>16/10/2017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89991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57CB65-2A8D-4994-AB1F-FE0AE385B4F9}" type="datetimeFigureOut">
              <a:rPr lang="en-AU" smtClean="0"/>
              <a:t>16/10/2017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49690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7CB65-2A8D-4994-AB1F-FE0AE385B4F9}" type="datetimeFigureOut">
              <a:rPr lang="en-AU" smtClean="0"/>
              <a:t>16/10/2017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95259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57CB65-2A8D-4994-AB1F-FE0AE385B4F9}" type="datetimeFigureOut">
              <a:rPr lang="en-AU" smtClean="0"/>
              <a:t>16/10/2017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Tree>
    <p:extLst>
      <p:ext uri="{BB962C8B-B14F-4D97-AF65-F5344CB8AC3E}">
        <p14:creationId xmlns:p14="http://schemas.microsoft.com/office/powerpoint/2010/main" val="392071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DEA4DD-7F08-462C-9EA6-6E59F6398381}" type="slidenum">
              <a:rPr lang="en-AU" smtClean="0"/>
              <a:t>‹#›</a:t>
            </a:fld>
            <a:endParaRPr lang="en-AU"/>
          </a:p>
        </p:txBody>
      </p:sp>
      <p:sp>
        <p:nvSpPr>
          <p:cNvPr id="5" name="Date Placeholder 4"/>
          <p:cNvSpPr>
            <a:spLocks noGrp="1"/>
          </p:cNvSpPr>
          <p:nvPr>
            <p:ph type="dt" sz="half" idx="10"/>
          </p:nvPr>
        </p:nvSpPr>
        <p:spPr/>
        <p:txBody>
          <a:bodyPr/>
          <a:lstStyle/>
          <a:p>
            <a:fld id="{7C57CB65-2A8D-4994-AB1F-FE0AE385B4F9}" type="datetimeFigureOut">
              <a:rPr lang="en-AU" smtClean="0"/>
              <a:t>16/10/2017</a:t>
            </a:fld>
            <a:endParaRPr lang="en-AU"/>
          </a:p>
        </p:txBody>
      </p:sp>
    </p:spTree>
    <p:extLst>
      <p:ext uri="{BB962C8B-B14F-4D97-AF65-F5344CB8AC3E}">
        <p14:creationId xmlns:p14="http://schemas.microsoft.com/office/powerpoint/2010/main" val="213002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57CB65-2A8D-4994-AB1F-FE0AE385B4F9}" type="datetimeFigureOut">
              <a:rPr lang="en-AU" smtClean="0"/>
              <a:t>16/10/2017</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DEA4DD-7F08-462C-9EA6-6E59F6398381}" type="slidenum">
              <a:rPr lang="en-AU" smtClean="0"/>
              <a:t>‹#›</a:t>
            </a:fld>
            <a:endParaRPr lang="en-AU"/>
          </a:p>
        </p:txBody>
      </p:sp>
    </p:spTree>
    <p:extLst>
      <p:ext uri="{BB962C8B-B14F-4D97-AF65-F5344CB8AC3E}">
        <p14:creationId xmlns:p14="http://schemas.microsoft.com/office/powerpoint/2010/main" val="412388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549" b="6074"/>
          <a:stretch/>
        </p:blipFill>
        <p:spPr>
          <a:xfrm>
            <a:off x="0" y="0"/>
            <a:ext cx="12192000" cy="5649422"/>
          </a:xfrm>
          <a:prstGeom prst="rect">
            <a:avLst/>
          </a:prstGeom>
        </p:spPr>
      </p:pic>
      <p:sp>
        <p:nvSpPr>
          <p:cNvPr id="7" name="TextBox 6"/>
          <p:cNvSpPr txBox="1"/>
          <p:nvPr/>
        </p:nvSpPr>
        <p:spPr>
          <a:xfrm>
            <a:off x="1" y="5649423"/>
            <a:ext cx="12191999" cy="1215717"/>
          </a:xfrm>
          <a:prstGeom prst="rect">
            <a:avLst/>
          </a:prstGeom>
          <a:solidFill>
            <a:srgbClr val="6DB4E1"/>
          </a:solidFill>
        </p:spPr>
        <p:txBody>
          <a:bodyPr wrap="square" rtlCol="0">
            <a:spAutoFit/>
          </a:bodyPr>
          <a:lstStyle/>
          <a:p>
            <a:pPr algn="ctr"/>
            <a:r>
              <a:rPr lang="en-AU" sz="2400" b="1" dirty="0">
                <a:solidFill>
                  <a:schemeClr val="bg1"/>
                </a:solidFill>
                <a:latin typeface="+mj-lt"/>
              </a:rPr>
              <a:t>The Science of Wellbeing</a:t>
            </a:r>
          </a:p>
          <a:p>
            <a:pPr algn="ctr"/>
            <a:r>
              <a:rPr lang="en-AU" sz="1100" dirty="0">
                <a:solidFill>
                  <a:schemeClr val="bg1"/>
                </a:solidFill>
                <a:latin typeface="+mj-lt"/>
              </a:rPr>
              <a:t>16</a:t>
            </a:r>
            <a:r>
              <a:rPr lang="en-AU" sz="1100" baseline="30000" dirty="0">
                <a:solidFill>
                  <a:schemeClr val="bg1"/>
                </a:solidFill>
                <a:latin typeface="+mj-lt"/>
              </a:rPr>
              <a:t>th</a:t>
            </a:r>
            <a:r>
              <a:rPr lang="en-AU" sz="1100" dirty="0">
                <a:solidFill>
                  <a:schemeClr val="bg1"/>
                </a:solidFill>
                <a:latin typeface="+mj-lt"/>
              </a:rPr>
              <a:t> October 2017</a:t>
            </a:r>
          </a:p>
          <a:p>
            <a:pPr algn="ctr"/>
            <a:r>
              <a:rPr lang="en-AU" sz="1600" dirty="0">
                <a:solidFill>
                  <a:schemeClr val="bg1"/>
                </a:solidFill>
                <a:latin typeface="+mj-lt"/>
              </a:rPr>
              <a:t>Dr Aaron Jarden </a:t>
            </a:r>
          </a:p>
          <a:p>
            <a:pPr algn="ctr"/>
            <a:r>
              <a:rPr lang="en-AU" sz="1100" dirty="0">
                <a:solidFill>
                  <a:schemeClr val="bg1"/>
                </a:solidFill>
                <a:latin typeface="+mj-lt"/>
              </a:rPr>
              <a:t>Wellbeing and Resilience Centre</a:t>
            </a:r>
          </a:p>
          <a:p>
            <a:pPr algn="ctr"/>
            <a:r>
              <a:rPr lang="en-AU" sz="1100" dirty="0">
                <a:solidFill>
                  <a:schemeClr val="bg1"/>
                </a:solidFill>
                <a:latin typeface="+mj-lt"/>
              </a:rPr>
              <a:t>Department of Environment, Water and Natural Resources Parks and Regions Group Mangers Forum</a:t>
            </a:r>
            <a:endParaRPr lang="en-AU" sz="2800" dirty="0">
              <a:solidFill>
                <a:schemeClr val="bg1"/>
              </a:solidFill>
              <a:latin typeface="+mj-lt"/>
            </a:endParaRPr>
          </a:p>
        </p:txBody>
      </p:sp>
      <p:pic>
        <p:nvPicPr>
          <p:cNvPr id="8" name="Picture 7"/>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88166" y="117376"/>
            <a:ext cx="4139308" cy="1011713"/>
          </a:xfrm>
          <a:prstGeom prst="rect">
            <a:avLst/>
          </a:prstGeom>
        </p:spPr>
      </p:pic>
    </p:spTree>
    <p:extLst>
      <p:ext uri="{BB962C8B-B14F-4D97-AF65-F5344CB8AC3E}">
        <p14:creationId xmlns:p14="http://schemas.microsoft.com/office/powerpoint/2010/main" val="384404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752830" cy="5202404"/>
          </a:xfrm>
        </p:spPr>
        <p:txBody>
          <a:bodyPr numCol="1">
            <a:noAutofit/>
          </a:bodyPr>
          <a:lstStyle/>
          <a:p>
            <a:pPr marL="0" indent="0">
              <a:spcAft>
                <a:spcPts val="600"/>
              </a:spcAft>
              <a:buNone/>
            </a:pPr>
            <a:r>
              <a:rPr lang="en-AU" sz="2000" b="1" dirty="0">
                <a:solidFill>
                  <a:srgbClr val="6094BE"/>
                </a:solidFill>
                <a:latin typeface="Arial"/>
                <a:cs typeface="Arial"/>
              </a:rPr>
              <a:t>In the real world…</a:t>
            </a:r>
          </a:p>
          <a:p>
            <a:pPr>
              <a:spcAft>
                <a:spcPts val="600"/>
              </a:spcAft>
            </a:pPr>
            <a:r>
              <a:rPr lang="en-AU" sz="1600" dirty="0">
                <a:latin typeface="Arial"/>
                <a:cs typeface="Arial"/>
              </a:rPr>
              <a:t>Hone et al (2015) – “…synthesizing efficacy trials of PPIs reveals little evidence that these interventions translate into sustained programmes of behaviour change when applied beyond the tightly controlled conditions of the laboratory or psychology classroom setting”.</a:t>
            </a:r>
          </a:p>
          <a:p>
            <a:pPr>
              <a:spcAft>
                <a:spcPts val="600"/>
              </a:spcAft>
            </a:pPr>
            <a:r>
              <a:rPr lang="en-AU" sz="1600" dirty="0">
                <a:latin typeface="Arial"/>
                <a:cs typeface="Arial"/>
              </a:rPr>
              <a:t>Parks et al (2012) - “...researchers have yet to offer persuasive evidence that happiness activities, as they are actually used in real-world settings, are beneficial”.</a:t>
            </a:r>
          </a:p>
          <a:p>
            <a:pPr marL="0" indent="0">
              <a:spcAft>
                <a:spcPts val="600"/>
              </a:spcAft>
              <a:buNone/>
            </a:pPr>
            <a:endParaRPr lang="en-AU" sz="1600" dirty="0">
              <a:latin typeface="Arial"/>
              <a:cs typeface="Arial"/>
            </a:endParaRPr>
          </a:p>
          <a:p>
            <a:pPr marL="0" indent="0">
              <a:spcAft>
                <a:spcPts val="600"/>
              </a:spcAft>
              <a:buNone/>
            </a:pPr>
            <a:r>
              <a:rPr lang="en-AU" sz="1600" dirty="0">
                <a:latin typeface="Arial"/>
                <a:cs typeface="Arial"/>
              </a:rPr>
              <a:t>Hone, L., Jarden, A., &amp; Schofield, G. (2015). An evaluation of positive psychology intervention effectiveness trials using the re-aim framework: A practice-friendly review. </a:t>
            </a:r>
            <a:r>
              <a:rPr lang="en-AU" sz="1600" i="1" dirty="0">
                <a:latin typeface="Arial"/>
                <a:cs typeface="Arial"/>
              </a:rPr>
              <a:t>Journal of Positive Psychology,</a:t>
            </a:r>
            <a:r>
              <a:rPr lang="en-AU" sz="1600" dirty="0">
                <a:latin typeface="Arial"/>
                <a:cs typeface="Arial"/>
              </a:rPr>
              <a:t> </a:t>
            </a:r>
            <a:r>
              <a:rPr lang="en-AU" sz="1600" i="1" dirty="0">
                <a:latin typeface="Arial"/>
                <a:cs typeface="Arial"/>
              </a:rPr>
              <a:t>10</a:t>
            </a:r>
            <a:r>
              <a:rPr lang="en-AU" sz="1600" dirty="0">
                <a:latin typeface="Arial"/>
                <a:cs typeface="Arial"/>
              </a:rPr>
              <a:t>(4), 303-322. </a:t>
            </a:r>
            <a:endParaRPr lang="en-NZ" sz="1600" dirty="0">
              <a:latin typeface="Arial"/>
              <a:cs typeface="Arial"/>
            </a:endParaRPr>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Efficacy vs effectiveness</a:t>
            </a:r>
          </a:p>
        </p:txBody>
      </p:sp>
      <p:sp>
        <p:nvSpPr>
          <p:cNvPr id="9" name="Arrow: Curved Right 8">
            <a:extLst>
              <a:ext uri="{FF2B5EF4-FFF2-40B4-BE49-F238E27FC236}">
                <a16:creationId xmlns:a16="http://schemas.microsoft.com/office/drawing/2014/main" id="{F965F8D7-B9B1-4C90-8CC8-1FB59BBB1AA7}"/>
              </a:ext>
            </a:extLst>
          </p:cNvPr>
          <p:cNvSpPr/>
          <p:nvPr/>
        </p:nvSpPr>
        <p:spPr>
          <a:xfrm>
            <a:off x="159019" y="2442138"/>
            <a:ext cx="358218" cy="1489435"/>
          </a:xfrm>
          <a:prstGeom prst="curvedRightArrow">
            <a:avLst/>
          </a:prstGeom>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pic>
        <p:nvPicPr>
          <p:cNvPr id="10" name="Picture 9">
            <a:extLst>
              <a:ext uri="{FF2B5EF4-FFF2-40B4-BE49-F238E27FC236}">
                <a16:creationId xmlns:a16="http://schemas.microsoft.com/office/drawing/2014/main" id="{F15B04CE-BC1A-4AD2-B1B9-AAFA4A4F7C37}"/>
              </a:ext>
            </a:extLst>
          </p:cNvPr>
          <p:cNvPicPr>
            <a:picLocks noChangeAspect="1"/>
          </p:cNvPicPr>
          <p:nvPr/>
        </p:nvPicPr>
        <p:blipFill rotWithShape="1">
          <a:blip r:embed="rId3"/>
          <a:srcRect l="8696" t="23830" r="19341" b="57109"/>
          <a:stretch/>
        </p:blipFill>
        <p:spPr>
          <a:xfrm>
            <a:off x="716438" y="4443531"/>
            <a:ext cx="6938128" cy="1033685"/>
          </a:xfrm>
          <a:prstGeom prst="rect">
            <a:avLst/>
          </a:prstGeom>
        </p:spPr>
      </p:pic>
      <p:pic>
        <p:nvPicPr>
          <p:cNvPr id="11" name="Picture 10">
            <a:extLst>
              <a:ext uri="{FF2B5EF4-FFF2-40B4-BE49-F238E27FC236}">
                <a16:creationId xmlns:a16="http://schemas.microsoft.com/office/drawing/2014/main" id="{A0E69E0D-CF24-461F-80F3-BE6C447F0948}"/>
              </a:ext>
            </a:extLst>
          </p:cNvPr>
          <p:cNvPicPr>
            <a:picLocks noChangeAspect="1"/>
          </p:cNvPicPr>
          <p:nvPr/>
        </p:nvPicPr>
        <p:blipFill rotWithShape="1">
          <a:blip r:embed="rId4"/>
          <a:srcRect l="8785" t="17935" r="18570" b="60632"/>
          <a:stretch/>
        </p:blipFill>
        <p:spPr>
          <a:xfrm>
            <a:off x="801279" y="5302126"/>
            <a:ext cx="6938127" cy="1151458"/>
          </a:xfrm>
          <a:prstGeom prst="rect">
            <a:avLst/>
          </a:prstGeom>
        </p:spPr>
      </p:pic>
    </p:spTree>
    <p:extLst>
      <p:ext uri="{BB962C8B-B14F-4D97-AF65-F5344CB8AC3E}">
        <p14:creationId xmlns:p14="http://schemas.microsoft.com/office/powerpoint/2010/main" val="265552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752830" cy="5202404"/>
          </a:xfrm>
        </p:spPr>
        <p:txBody>
          <a:bodyPr numCol="1">
            <a:noAutofit/>
          </a:bodyPr>
          <a:lstStyle/>
          <a:p>
            <a:pPr>
              <a:spcAft>
                <a:spcPts val="600"/>
              </a:spcAft>
            </a:pPr>
            <a:r>
              <a:rPr lang="en-AU" sz="1600" dirty="0">
                <a:latin typeface="Arial"/>
                <a:cs typeface="Arial"/>
              </a:rPr>
              <a:t>Slow down</a:t>
            </a:r>
          </a:p>
          <a:p>
            <a:pPr>
              <a:spcAft>
                <a:spcPts val="600"/>
              </a:spcAft>
            </a:pPr>
            <a:r>
              <a:rPr lang="en-AU" sz="1600" dirty="0">
                <a:latin typeface="Arial"/>
                <a:cs typeface="Arial"/>
              </a:rPr>
              <a:t>Discomfort</a:t>
            </a:r>
          </a:p>
          <a:p>
            <a:pPr>
              <a:spcAft>
                <a:spcPts val="600"/>
              </a:spcAft>
            </a:pPr>
            <a:r>
              <a:rPr lang="en-AU" sz="1600" dirty="0">
                <a:solidFill>
                  <a:srgbClr val="00B0F0"/>
                </a:solidFill>
                <a:latin typeface="Arial"/>
                <a:cs typeface="Arial"/>
              </a:rPr>
              <a:t>Nature</a:t>
            </a:r>
          </a:p>
          <a:p>
            <a:pPr>
              <a:spcAft>
                <a:spcPts val="600"/>
              </a:spcAft>
            </a:pPr>
            <a:r>
              <a:rPr lang="en-AU" sz="1600" dirty="0">
                <a:latin typeface="Arial"/>
                <a:cs typeface="Arial"/>
              </a:rPr>
              <a:t>Simplify</a:t>
            </a:r>
          </a:p>
          <a:p>
            <a:pPr>
              <a:spcAft>
                <a:spcPts val="600"/>
              </a:spcAft>
            </a:pPr>
            <a:r>
              <a:rPr lang="en-AU" sz="1600" dirty="0">
                <a:latin typeface="Arial"/>
                <a:cs typeface="Arial"/>
              </a:rPr>
              <a:t>Gratitude</a:t>
            </a:r>
          </a:p>
          <a:p>
            <a:pPr>
              <a:spcAft>
                <a:spcPts val="600"/>
              </a:spcAft>
            </a:pPr>
            <a:r>
              <a:rPr lang="en-AU" sz="1600" dirty="0">
                <a:latin typeface="Arial"/>
                <a:cs typeface="Arial"/>
              </a:rPr>
              <a:t>Communication</a:t>
            </a:r>
          </a:p>
          <a:p>
            <a:pPr>
              <a:spcAft>
                <a:spcPts val="600"/>
              </a:spcAft>
            </a:pPr>
            <a:r>
              <a:rPr lang="en-AU" sz="1600" dirty="0">
                <a:latin typeface="Arial"/>
                <a:cs typeface="Arial"/>
              </a:rPr>
              <a:t>Strengths</a:t>
            </a:r>
          </a:p>
          <a:p>
            <a:pPr>
              <a:spcAft>
                <a:spcPts val="600"/>
              </a:spcAft>
            </a:pPr>
            <a:r>
              <a:rPr lang="en-AU" sz="1600" dirty="0">
                <a:latin typeface="Arial"/>
                <a:cs typeface="Arial"/>
              </a:rPr>
              <a:t>Optimism</a:t>
            </a:r>
          </a:p>
          <a:p>
            <a:pPr>
              <a:spcAft>
                <a:spcPts val="600"/>
              </a:spcAft>
            </a:pPr>
            <a:r>
              <a:rPr lang="en-AU" sz="1600" dirty="0">
                <a:latin typeface="Arial"/>
                <a:cs typeface="Arial"/>
              </a:rPr>
              <a:t>Physical health</a:t>
            </a:r>
          </a:p>
          <a:p>
            <a:pPr>
              <a:spcAft>
                <a:spcPts val="600"/>
              </a:spcAft>
            </a:pPr>
            <a:r>
              <a:rPr lang="en-AU" sz="1600" dirty="0">
                <a:latin typeface="Arial"/>
                <a:cs typeface="Arial"/>
              </a:rPr>
              <a:t>etc</a:t>
            </a:r>
          </a:p>
          <a:p>
            <a:pPr>
              <a:spcAft>
                <a:spcPts val="600"/>
              </a:spcAft>
            </a:pPr>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Many links to wellbeing</a:t>
            </a:r>
          </a:p>
        </p:txBody>
      </p:sp>
      <p:pic>
        <p:nvPicPr>
          <p:cNvPr id="2" name="Picture 1">
            <a:extLst>
              <a:ext uri="{FF2B5EF4-FFF2-40B4-BE49-F238E27FC236}">
                <a16:creationId xmlns:a16="http://schemas.microsoft.com/office/drawing/2014/main" id="{CA4E939F-1E62-400F-8141-9EC0CA54CB1D}"/>
              </a:ext>
            </a:extLst>
          </p:cNvPr>
          <p:cNvPicPr>
            <a:picLocks noChangeAspect="1"/>
          </p:cNvPicPr>
          <p:nvPr/>
        </p:nvPicPr>
        <p:blipFill rotWithShape="1">
          <a:blip r:embed="rId3"/>
          <a:srcRect l="31889" t="11967" r="44777" b="28773"/>
          <a:stretch/>
        </p:blipFill>
        <p:spPr>
          <a:xfrm>
            <a:off x="8237255" y="1123829"/>
            <a:ext cx="1908120" cy="2725885"/>
          </a:xfrm>
          <a:prstGeom prst="rect">
            <a:avLst/>
          </a:prstGeom>
        </p:spPr>
      </p:pic>
      <p:pic>
        <p:nvPicPr>
          <p:cNvPr id="3" name="Picture 2">
            <a:extLst>
              <a:ext uri="{FF2B5EF4-FFF2-40B4-BE49-F238E27FC236}">
                <a16:creationId xmlns:a16="http://schemas.microsoft.com/office/drawing/2014/main" id="{11BAED5A-43F4-4962-B5E8-F28AC1DFB100}"/>
              </a:ext>
            </a:extLst>
          </p:cNvPr>
          <p:cNvPicPr>
            <a:picLocks noChangeAspect="1"/>
          </p:cNvPicPr>
          <p:nvPr/>
        </p:nvPicPr>
        <p:blipFill rotWithShape="1">
          <a:blip r:embed="rId4"/>
          <a:srcRect l="23944" t="19457" r="22113" b="32467"/>
          <a:stretch/>
        </p:blipFill>
        <p:spPr>
          <a:xfrm>
            <a:off x="3058329" y="4091140"/>
            <a:ext cx="4608095" cy="2310063"/>
          </a:xfrm>
          <a:prstGeom prst="rect">
            <a:avLst/>
          </a:prstGeom>
        </p:spPr>
      </p:pic>
      <p:pic>
        <p:nvPicPr>
          <p:cNvPr id="4" name="Picture 3">
            <a:extLst>
              <a:ext uri="{FF2B5EF4-FFF2-40B4-BE49-F238E27FC236}">
                <a16:creationId xmlns:a16="http://schemas.microsoft.com/office/drawing/2014/main" id="{E02F08B0-6333-4648-AD76-BE49E72AB976}"/>
              </a:ext>
            </a:extLst>
          </p:cNvPr>
          <p:cNvPicPr>
            <a:picLocks noChangeAspect="1"/>
          </p:cNvPicPr>
          <p:nvPr/>
        </p:nvPicPr>
        <p:blipFill rotWithShape="1">
          <a:blip r:embed="rId5"/>
          <a:srcRect l="8564" t="17158" r="21980" b="15592"/>
          <a:stretch/>
        </p:blipFill>
        <p:spPr>
          <a:xfrm>
            <a:off x="3089604" y="1167759"/>
            <a:ext cx="4499810" cy="2450731"/>
          </a:xfrm>
          <a:prstGeom prst="rect">
            <a:avLst/>
          </a:prstGeom>
        </p:spPr>
      </p:pic>
      <p:pic>
        <p:nvPicPr>
          <p:cNvPr id="5" name="Picture 4">
            <a:extLst>
              <a:ext uri="{FF2B5EF4-FFF2-40B4-BE49-F238E27FC236}">
                <a16:creationId xmlns:a16="http://schemas.microsoft.com/office/drawing/2014/main" id="{A8392CC5-BB0B-48CB-B497-D81EB091F5A2}"/>
              </a:ext>
            </a:extLst>
          </p:cNvPr>
          <p:cNvPicPr>
            <a:picLocks noChangeAspect="1"/>
          </p:cNvPicPr>
          <p:nvPr/>
        </p:nvPicPr>
        <p:blipFill rotWithShape="1">
          <a:blip r:embed="rId6"/>
          <a:srcRect l="28651" t="17176" r="41645" b="14503"/>
          <a:stretch/>
        </p:blipFill>
        <p:spPr>
          <a:xfrm>
            <a:off x="8112564" y="3931020"/>
            <a:ext cx="2157503" cy="2791326"/>
          </a:xfrm>
          <a:prstGeom prst="rect">
            <a:avLst/>
          </a:prstGeom>
        </p:spPr>
      </p:pic>
      <p:cxnSp>
        <p:nvCxnSpPr>
          <p:cNvPr id="13" name="Straight Arrow Connector 12">
            <a:extLst>
              <a:ext uri="{FF2B5EF4-FFF2-40B4-BE49-F238E27FC236}">
                <a16:creationId xmlns:a16="http://schemas.microsoft.com/office/drawing/2014/main" id="{4F9429A7-4D10-43CD-9782-DF4FC70757CE}"/>
              </a:ext>
            </a:extLst>
          </p:cNvPr>
          <p:cNvCxnSpPr/>
          <p:nvPr/>
        </p:nvCxnSpPr>
        <p:spPr>
          <a:xfrm flipV="1">
            <a:off x="1913021" y="2129589"/>
            <a:ext cx="661737"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6FDA1A-C256-41C8-84C8-099CB82E6F96}"/>
              </a:ext>
            </a:extLst>
          </p:cNvPr>
          <p:cNvCxnSpPr>
            <a:cxnSpLocks/>
          </p:cNvCxnSpPr>
          <p:nvPr/>
        </p:nvCxnSpPr>
        <p:spPr>
          <a:xfrm>
            <a:off x="1913021" y="2486771"/>
            <a:ext cx="509337" cy="256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3B1777-7FB8-49A8-AFC3-F5A28B6AA52D}"/>
              </a:ext>
            </a:extLst>
          </p:cNvPr>
          <p:cNvCxnSpPr>
            <a:cxnSpLocks/>
          </p:cNvCxnSpPr>
          <p:nvPr/>
        </p:nvCxnSpPr>
        <p:spPr>
          <a:xfrm>
            <a:off x="1923472" y="2436394"/>
            <a:ext cx="587543" cy="50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5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2899490" y="3255424"/>
            <a:ext cx="4752594" cy="1412829"/>
          </a:xfrm>
        </p:spPr>
        <p:txBody>
          <a:bodyPr numCol="1">
            <a:noAutofit/>
          </a:bodyPr>
          <a:lstStyle/>
          <a:p>
            <a:pPr marL="0" indent="0">
              <a:spcAft>
                <a:spcPts val="600"/>
              </a:spcAft>
              <a:buNone/>
            </a:pPr>
            <a:r>
              <a:rPr lang="en-AU" sz="2000" b="1" dirty="0">
                <a:solidFill>
                  <a:srgbClr val="6094BE"/>
                </a:solidFill>
                <a:latin typeface="Arial"/>
                <a:cs typeface="Arial"/>
              </a:rPr>
              <a:t>It’s not just about building wellbeing!</a:t>
            </a:r>
          </a:p>
          <a:p>
            <a:pPr>
              <a:spcAft>
                <a:spcPts val="600"/>
              </a:spcAft>
            </a:pPr>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Not only building</a:t>
            </a:r>
          </a:p>
        </p:txBody>
      </p:sp>
    </p:spTree>
    <p:extLst>
      <p:ext uri="{BB962C8B-B14F-4D97-AF65-F5344CB8AC3E}">
        <p14:creationId xmlns:p14="http://schemas.microsoft.com/office/powerpoint/2010/main" val="376886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752830" cy="5202404"/>
          </a:xfrm>
        </p:spPr>
        <p:txBody>
          <a:bodyPr numCol="1">
            <a:noAutofit/>
          </a:bodyPr>
          <a:lstStyle/>
          <a:p>
            <a:pPr marL="0" indent="0">
              <a:spcAft>
                <a:spcPts val="600"/>
              </a:spcAft>
              <a:buNone/>
            </a:pPr>
            <a:r>
              <a:rPr lang="en-AU" sz="2000" b="1" dirty="0">
                <a:solidFill>
                  <a:srgbClr val="6094BE"/>
                </a:solidFill>
                <a:latin typeface="Arial"/>
                <a:cs typeface="Arial"/>
              </a:rPr>
              <a:t>Savour your experiences</a:t>
            </a:r>
          </a:p>
          <a:p>
            <a:pPr>
              <a:spcAft>
                <a:spcPts val="600"/>
              </a:spcAft>
            </a:pPr>
            <a:r>
              <a:rPr lang="en-AU" sz="1600" dirty="0">
                <a:latin typeface="Arial"/>
                <a:cs typeface="Arial"/>
              </a:rPr>
              <a:t>Savouring involves being “in the moment” and “taking in” all that an experience has to offer. Think of it as </a:t>
            </a:r>
            <a:r>
              <a:rPr lang="en-AU" sz="1600" dirty="0">
                <a:solidFill>
                  <a:srgbClr val="00B0F0"/>
                </a:solidFill>
                <a:latin typeface="Arial"/>
                <a:cs typeface="Arial"/>
              </a:rPr>
              <a:t>wringing the pleasure juice out of life </a:t>
            </a:r>
            <a:r>
              <a:rPr lang="en-AU" sz="1600" dirty="0">
                <a:latin typeface="Arial"/>
                <a:cs typeface="Arial"/>
              </a:rPr>
              <a:t>by giving attention to the pleasures of the moment.</a:t>
            </a:r>
          </a:p>
          <a:p>
            <a:pPr>
              <a:spcAft>
                <a:spcPts val="600"/>
              </a:spcAft>
            </a:pPr>
            <a:r>
              <a:rPr lang="en-AU" sz="1600" dirty="0">
                <a:latin typeface="Arial"/>
                <a:cs typeface="Arial"/>
              </a:rPr>
              <a:t>Savouring can be used in a wide variety of circumstances – one can savour a sensory experience, a social experience, a feeling, or even a memory.</a:t>
            </a:r>
          </a:p>
          <a:p>
            <a:pPr>
              <a:spcAft>
                <a:spcPts val="600"/>
              </a:spcAft>
            </a:pPr>
            <a:r>
              <a:rPr lang="en-AU" sz="1600" dirty="0">
                <a:latin typeface="Arial"/>
                <a:cs typeface="Arial"/>
              </a:rPr>
              <a:t>There are ten different types of savouring strategies - sharing with others, memory building, self-congratulation, sensory-perceptual sharpening, comparing, absorption, behavioural expression, temporal awareness, counting blessings, and kill-joy thinking.</a:t>
            </a:r>
          </a:p>
          <a:p>
            <a:pPr>
              <a:spcAft>
                <a:spcPts val="600"/>
              </a:spcAft>
            </a:pPr>
            <a:r>
              <a:rPr lang="en-AU" sz="1600" dirty="0">
                <a:latin typeface="Arial"/>
                <a:cs typeface="Arial"/>
              </a:rPr>
              <a:t> We are going to try a combo of “</a:t>
            </a:r>
            <a:r>
              <a:rPr lang="en-AU" sz="1600" dirty="0">
                <a:solidFill>
                  <a:srgbClr val="00B0F0"/>
                </a:solidFill>
                <a:latin typeface="Arial"/>
                <a:cs typeface="Arial"/>
              </a:rPr>
              <a:t>sensory-perceptual sharpening</a:t>
            </a:r>
            <a:r>
              <a:rPr lang="en-AU" sz="1600" dirty="0">
                <a:latin typeface="Arial"/>
                <a:cs typeface="Arial"/>
              </a:rPr>
              <a:t>” and “</a:t>
            </a:r>
            <a:r>
              <a:rPr lang="en-AU" sz="1600" dirty="0">
                <a:solidFill>
                  <a:srgbClr val="00B0F0"/>
                </a:solidFill>
                <a:latin typeface="Arial"/>
                <a:cs typeface="Arial"/>
              </a:rPr>
              <a:t>absorption</a:t>
            </a:r>
            <a:r>
              <a:rPr lang="en-AU" sz="1600" dirty="0">
                <a:latin typeface="Arial"/>
                <a:cs typeface="Arial"/>
              </a:rPr>
              <a:t>”.</a:t>
            </a:r>
          </a:p>
          <a:p>
            <a:pPr>
              <a:spcAft>
                <a:spcPts val="600"/>
              </a:spcAft>
            </a:pPr>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err="1">
                <a:solidFill>
                  <a:schemeClr val="bg1"/>
                </a:solidFill>
                <a:latin typeface="Arial"/>
                <a:cs typeface="Arial"/>
              </a:rPr>
              <a:t>Savouring</a:t>
            </a:r>
            <a:endParaRPr lang="en-US" sz="3600" dirty="0">
              <a:solidFill>
                <a:schemeClr val="bg1"/>
              </a:solidFill>
              <a:latin typeface="Arial"/>
              <a:cs typeface="Arial"/>
            </a:endParaRPr>
          </a:p>
        </p:txBody>
      </p:sp>
    </p:spTree>
    <p:extLst>
      <p:ext uri="{BB962C8B-B14F-4D97-AF65-F5344CB8AC3E}">
        <p14:creationId xmlns:p14="http://schemas.microsoft.com/office/powerpoint/2010/main" val="173502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752830" cy="5202404"/>
          </a:xfrm>
        </p:spPr>
        <p:txBody>
          <a:bodyPr numCol="1">
            <a:noAutofit/>
          </a:bodyPr>
          <a:lstStyle/>
          <a:p>
            <a:pPr marL="0" indent="0">
              <a:spcAft>
                <a:spcPts val="600"/>
              </a:spcAft>
              <a:buNone/>
            </a:pPr>
            <a:r>
              <a:rPr lang="en-AU" sz="2000" b="1" dirty="0">
                <a:solidFill>
                  <a:srgbClr val="6094BE"/>
                </a:solidFill>
                <a:latin typeface="Arial"/>
                <a:cs typeface="Arial"/>
              </a:rPr>
              <a:t>Savour your experiences</a:t>
            </a:r>
          </a:p>
          <a:p>
            <a:pPr marL="263525" indent="-263525">
              <a:buFont typeface="Wingdings" panose="05000000000000000000" pitchFamily="2" charset="2"/>
              <a:buChar char="v"/>
            </a:pPr>
            <a:r>
              <a:rPr lang="en-NZ" sz="1600" u="sng" dirty="0">
                <a:latin typeface="Arial" panose="020B0604020202020204" pitchFamily="34" charset="0"/>
                <a:cs typeface="Arial" panose="020B0604020202020204" pitchFamily="34" charset="0"/>
              </a:rPr>
              <a:t>Step 1</a:t>
            </a:r>
            <a:r>
              <a:rPr lang="en-NZ" sz="1600" dirty="0">
                <a:latin typeface="Arial" panose="020B0604020202020204" pitchFamily="34" charset="0"/>
                <a:cs typeface="Arial" panose="020B0604020202020204" pitchFamily="34" charset="0"/>
              </a:rPr>
              <a:t>: Hold your almond.</a:t>
            </a:r>
          </a:p>
          <a:p>
            <a:pPr marL="263525" indent="-263525">
              <a:buFont typeface="Wingdings" panose="05000000000000000000" pitchFamily="2" charset="2"/>
              <a:buChar char="v"/>
            </a:pPr>
            <a:r>
              <a:rPr lang="en-NZ" sz="1600" u="sng" dirty="0">
                <a:latin typeface="Arial" panose="020B0604020202020204" pitchFamily="34" charset="0"/>
                <a:cs typeface="Arial" panose="020B0604020202020204" pitchFamily="34" charset="0"/>
              </a:rPr>
              <a:t>Step 2</a:t>
            </a:r>
            <a:r>
              <a:rPr lang="en-NZ" sz="1600" dirty="0">
                <a:latin typeface="Arial" panose="020B0604020202020204" pitchFamily="34" charset="0"/>
                <a:cs typeface="Arial" panose="020B0604020202020204" pitchFamily="34" charset="0"/>
              </a:rPr>
              <a:t>: Take a close </a:t>
            </a:r>
            <a:r>
              <a:rPr lang="en-NZ" sz="1600" b="1" dirty="0">
                <a:solidFill>
                  <a:srgbClr val="00B0F0"/>
                </a:solidFill>
                <a:latin typeface="Arial" panose="020B0604020202020204" pitchFamily="34" charset="0"/>
                <a:cs typeface="Arial" panose="020B0604020202020204" pitchFamily="34" charset="0"/>
              </a:rPr>
              <a:t>look</a:t>
            </a:r>
            <a:r>
              <a:rPr lang="en-NZ" sz="1600" dirty="0">
                <a:solidFill>
                  <a:srgbClr val="00B0F0"/>
                </a:solidFill>
                <a:latin typeface="Arial" panose="020B0604020202020204" pitchFamily="34" charset="0"/>
                <a:cs typeface="Arial" panose="020B0604020202020204" pitchFamily="34" charset="0"/>
              </a:rPr>
              <a:t> </a:t>
            </a:r>
            <a:r>
              <a:rPr lang="en-NZ" sz="1600" dirty="0">
                <a:latin typeface="Arial" panose="020B0604020202020204" pitchFamily="34" charset="0"/>
                <a:cs typeface="Arial" panose="020B0604020202020204" pitchFamily="34" charset="0"/>
              </a:rPr>
              <a:t>at it – inspect it, examine it! What does it look like? Is it symmetrical? </a:t>
            </a:r>
          </a:p>
          <a:p>
            <a:pPr marL="263525" indent="-263525">
              <a:buFont typeface="Wingdings" panose="05000000000000000000" pitchFamily="2" charset="2"/>
              <a:buChar char="v"/>
            </a:pPr>
            <a:r>
              <a:rPr lang="en-NZ" sz="1600" u="sng" dirty="0">
                <a:latin typeface="Arial" panose="020B0604020202020204" pitchFamily="34" charset="0"/>
                <a:cs typeface="Arial" panose="020B0604020202020204" pitchFamily="34" charset="0"/>
              </a:rPr>
              <a:t>Step 3</a:t>
            </a:r>
            <a:r>
              <a:rPr lang="en-NZ" sz="1600" dirty="0">
                <a:latin typeface="Arial" panose="020B0604020202020204" pitchFamily="34" charset="0"/>
                <a:cs typeface="Arial" panose="020B0604020202020204" pitchFamily="34" charset="0"/>
              </a:rPr>
              <a:t>: Close your eyes for the rest of this experience and </a:t>
            </a:r>
            <a:r>
              <a:rPr lang="en-NZ" sz="1600" b="1" dirty="0">
                <a:solidFill>
                  <a:srgbClr val="00B0F0"/>
                </a:solidFill>
                <a:latin typeface="Arial" panose="020B0604020202020204" pitchFamily="34" charset="0"/>
                <a:cs typeface="Arial" panose="020B0604020202020204" pitchFamily="34" charset="0"/>
              </a:rPr>
              <a:t>feel it in your hand </a:t>
            </a:r>
            <a:r>
              <a:rPr lang="en-NZ" sz="1600" dirty="0">
                <a:latin typeface="Arial" panose="020B0604020202020204" pitchFamily="34" charset="0"/>
                <a:cs typeface="Arial" panose="020B0604020202020204" pitchFamily="34" charset="0"/>
              </a:rPr>
              <a:t>– what does the texture feel like?</a:t>
            </a:r>
          </a:p>
          <a:p>
            <a:pPr marL="263525" indent="-263525">
              <a:buFont typeface="Wingdings" panose="05000000000000000000" pitchFamily="2" charset="2"/>
              <a:buChar char="v"/>
            </a:pPr>
            <a:r>
              <a:rPr lang="en-NZ" sz="1600" u="sng" dirty="0">
                <a:latin typeface="Arial" panose="020B0604020202020204" pitchFamily="34" charset="0"/>
                <a:cs typeface="Arial" panose="020B0604020202020204" pitchFamily="34" charset="0"/>
              </a:rPr>
              <a:t>Step 4</a:t>
            </a:r>
            <a:r>
              <a:rPr lang="en-NZ" sz="1600" dirty="0">
                <a:latin typeface="Arial" panose="020B0604020202020204" pitchFamily="34" charset="0"/>
                <a:cs typeface="Arial" panose="020B0604020202020204" pitchFamily="34" charset="0"/>
              </a:rPr>
              <a:t>: </a:t>
            </a:r>
            <a:r>
              <a:rPr lang="en-NZ" sz="1600" b="1" dirty="0">
                <a:solidFill>
                  <a:srgbClr val="00B0F0"/>
                </a:solidFill>
                <a:latin typeface="Arial" panose="020B0604020202020204" pitchFamily="34" charset="0"/>
                <a:cs typeface="Arial" panose="020B0604020202020204" pitchFamily="34" charset="0"/>
              </a:rPr>
              <a:t>Smell</a:t>
            </a:r>
            <a:r>
              <a:rPr lang="en-NZ" sz="1600" dirty="0">
                <a:solidFill>
                  <a:srgbClr val="00B0F0"/>
                </a:solidFill>
                <a:latin typeface="Arial" panose="020B0604020202020204" pitchFamily="34" charset="0"/>
                <a:cs typeface="Arial" panose="020B0604020202020204" pitchFamily="34" charset="0"/>
              </a:rPr>
              <a:t> </a:t>
            </a:r>
            <a:r>
              <a:rPr lang="en-NZ" sz="1600" dirty="0">
                <a:latin typeface="Arial" panose="020B0604020202020204" pitchFamily="34" charset="0"/>
                <a:cs typeface="Arial" panose="020B0604020202020204" pitchFamily="34" charset="0"/>
              </a:rPr>
              <a:t>it. What does it smell like? </a:t>
            </a:r>
          </a:p>
          <a:p>
            <a:pPr marL="263525" indent="-263525">
              <a:buFont typeface="Wingdings" panose="05000000000000000000" pitchFamily="2" charset="2"/>
              <a:buChar char="v"/>
            </a:pPr>
            <a:r>
              <a:rPr lang="en-NZ" sz="1600" u="sng" dirty="0">
                <a:latin typeface="Arial" panose="020B0604020202020204" pitchFamily="34" charset="0"/>
                <a:cs typeface="Arial" panose="020B0604020202020204" pitchFamily="34" charset="0"/>
              </a:rPr>
              <a:t>Step 5</a:t>
            </a:r>
            <a:r>
              <a:rPr lang="en-NZ" sz="1600" dirty="0">
                <a:latin typeface="Arial" panose="020B0604020202020204" pitchFamily="34" charset="0"/>
                <a:cs typeface="Arial" panose="020B0604020202020204" pitchFamily="34" charset="0"/>
              </a:rPr>
              <a:t>: Put the almond into your mouth but do not bite or suck it – just let it rest on your tongue. </a:t>
            </a:r>
            <a:r>
              <a:rPr lang="en-NZ" sz="1600" b="1" dirty="0">
                <a:solidFill>
                  <a:srgbClr val="00B0F0"/>
                </a:solidFill>
                <a:latin typeface="Arial" panose="020B0604020202020204" pitchFamily="34" charset="0"/>
                <a:cs typeface="Arial" panose="020B0604020202020204" pitchFamily="34" charset="0"/>
              </a:rPr>
              <a:t>Explore the almond with your tongue and teeth</a:t>
            </a:r>
            <a:r>
              <a:rPr lang="en-NZ" sz="1600" dirty="0">
                <a:latin typeface="Arial" panose="020B0604020202020204" pitchFamily="34" charset="0"/>
                <a:cs typeface="Arial" panose="020B0604020202020204" pitchFamily="34" charset="0"/>
              </a:rPr>
              <a:t>, noticing as much as you can. </a:t>
            </a:r>
          </a:p>
          <a:p>
            <a:pPr marL="263525" indent="-263525">
              <a:buFont typeface="Wingdings" panose="05000000000000000000" pitchFamily="2" charset="2"/>
              <a:buChar char="v"/>
            </a:pPr>
            <a:r>
              <a:rPr lang="en-NZ" sz="1600" u="sng" dirty="0">
                <a:latin typeface="Arial" panose="020B0604020202020204" pitchFamily="34" charset="0"/>
                <a:cs typeface="Arial" panose="020B0604020202020204" pitchFamily="34" charset="0"/>
              </a:rPr>
              <a:t>Step 6</a:t>
            </a:r>
            <a:r>
              <a:rPr lang="en-NZ" sz="1600" dirty="0">
                <a:latin typeface="Arial" panose="020B0604020202020204" pitchFamily="34" charset="0"/>
                <a:cs typeface="Arial" panose="020B0604020202020204" pitchFamily="34" charset="0"/>
              </a:rPr>
              <a:t>: </a:t>
            </a:r>
            <a:r>
              <a:rPr lang="en-NZ" sz="1600" b="1" dirty="0">
                <a:solidFill>
                  <a:srgbClr val="00B0F0"/>
                </a:solidFill>
                <a:latin typeface="Arial" panose="020B0604020202020204" pitchFamily="34" charset="0"/>
                <a:cs typeface="Arial" panose="020B0604020202020204" pitchFamily="34" charset="0"/>
              </a:rPr>
              <a:t>Bite slowly into it </a:t>
            </a:r>
            <a:r>
              <a:rPr lang="en-NZ" sz="1600" dirty="0">
                <a:latin typeface="Arial" panose="020B0604020202020204" pitchFamily="34" charset="0"/>
                <a:cs typeface="Arial" panose="020B0604020202020204" pitchFamily="34" charset="0"/>
              </a:rPr>
              <a:t>and focus on the taste. Swirl the contents of the almond around in your mouth.</a:t>
            </a:r>
          </a:p>
          <a:p>
            <a:pPr marL="263525" indent="-263525">
              <a:buFont typeface="Wingdings" panose="05000000000000000000" pitchFamily="2" charset="2"/>
              <a:buChar char="v"/>
            </a:pPr>
            <a:r>
              <a:rPr lang="en-NZ" sz="1600" u="sng" dirty="0">
                <a:latin typeface="Arial" panose="020B0604020202020204" pitchFamily="34" charset="0"/>
                <a:cs typeface="Arial" panose="020B0604020202020204" pitchFamily="34" charset="0"/>
              </a:rPr>
              <a:t>Step 7</a:t>
            </a:r>
            <a:r>
              <a:rPr lang="en-NZ" sz="1600" dirty="0">
                <a:latin typeface="Arial" panose="020B0604020202020204" pitchFamily="34" charset="0"/>
                <a:cs typeface="Arial" panose="020B0604020202020204" pitchFamily="34" charset="0"/>
              </a:rPr>
              <a:t>: </a:t>
            </a:r>
            <a:r>
              <a:rPr lang="en-NZ" sz="1600" b="1" dirty="0">
                <a:solidFill>
                  <a:srgbClr val="00B0F0"/>
                </a:solidFill>
                <a:latin typeface="Arial" panose="020B0604020202020204" pitchFamily="34" charset="0"/>
                <a:cs typeface="Arial" panose="020B0604020202020204" pitchFamily="34" charset="0"/>
              </a:rPr>
              <a:t>Swallow</a:t>
            </a:r>
            <a:r>
              <a:rPr lang="en-NZ" sz="1600" dirty="0">
                <a:solidFill>
                  <a:srgbClr val="00B0F0"/>
                </a:solidFill>
                <a:latin typeface="Arial" panose="020B0604020202020204" pitchFamily="34" charset="0"/>
                <a:cs typeface="Arial" panose="020B0604020202020204" pitchFamily="34" charset="0"/>
              </a:rPr>
              <a:t> </a:t>
            </a:r>
            <a:r>
              <a:rPr lang="en-NZ" sz="1600" dirty="0">
                <a:latin typeface="Arial" panose="020B0604020202020204" pitchFamily="34" charset="0"/>
                <a:cs typeface="Arial" panose="020B0604020202020204" pitchFamily="34" charset="0"/>
              </a:rPr>
              <a:t>the almond and </a:t>
            </a:r>
            <a:r>
              <a:rPr lang="en-NZ" sz="1600" b="1" dirty="0">
                <a:solidFill>
                  <a:srgbClr val="00B0F0"/>
                </a:solidFill>
                <a:latin typeface="Arial" panose="020B0604020202020204" pitchFamily="34" charset="0"/>
                <a:cs typeface="Arial" panose="020B0604020202020204" pitchFamily="34" charset="0"/>
              </a:rPr>
              <a:t>open your eyes</a:t>
            </a:r>
            <a:r>
              <a:rPr lang="en-NZ" sz="1600" dirty="0">
                <a:latin typeface="Arial" panose="020B0604020202020204" pitchFamily="34" charset="0"/>
                <a:cs typeface="Arial" panose="020B0604020202020204" pitchFamily="34" charset="0"/>
              </a:rPr>
              <a:t>.</a:t>
            </a:r>
            <a:endParaRPr lang="en-NZ" sz="1600" b="1" dirty="0">
              <a:latin typeface="Arial" panose="020B0604020202020204" pitchFamily="34" charset="0"/>
              <a:cs typeface="Arial" panose="020B0604020202020204" pitchFamily="34" charset="0"/>
            </a:endParaRPr>
          </a:p>
          <a:p>
            <a:endParaRPr lang="en-NZ" sz="1600" dirty="0">
              <a:solidFill>
                <a:srgbClr val="00B0F0"/>
              </a:solidFill>
              <a:latin typeface="Arial" panose="020B0604020202020204" pitchFamily="34" charset="0"/>
              <a:cs typeface="Arial" panose="020B0604020202020204" pitchFamily="34" charset="0"/>
            </a:endParaRPr>
          </a:p>
          <a:p>
            <a:r>
              <a:rPr lang="en-NZ" sz="1600" dirty="0">
                <a:solidFill>
                  <a:srgbClr val="00B0F0"/>
                </a:solidFill>
                <a:latin typeface="Arial" panose="020B0604020202020204" pitchFamily="34" charset="0"/>
                <a:cs typeface="Arial" panose="020B0604020202020204" pitchFamily="34" charset="0"/>
              </a:rPr>
              <a:t>Was it easy to stay focused as you tapped your senses and became absorbed in the sensory experience</a:t>
            </a:r>
            <a:r>
              <a:rPr lang="en-NZ" sz="1600" dirty="0">
                <a:latin typeface="Arial" panose="020B0604020202020204" pitchFamily="34" charset="0"/>
                <a:cs typeface="Arial" panose="020B0604020202020204" pitchFamily="34" charset="0"/>
              </a:rPr>
              <a:t>?</a:t>
            </a:r>
          </a:p>
          <a:p>
            <a:r>
              <a:rPr lang="en-NZ" sz="1600" dirty="0">
                <a:solidFill>
                  <a:srgbClr val="00B0F0"/>
                </a:solidFill>
                <a:latin typeface="Arial" panose="020B0604020202020204" pitchFamily="34" charset="0"/>
                <a:cs typeface="Arial" panose="020B0604020202020204" pitchFamily="34" charset="0"/>
              </a:rPr>
              <a:t>What was it like to pay attention to each individual detail of the experience</a:t>
            </a:r>
            <a:r>
              <a:rPr lang="en-NZ"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err="1">
                <a:solidFill>
                  <a:schemeClr val="bg1"/>
                </a:solidFill>
                <a:latin typeface="Arial"/>
                <a:cs typeface="Arial"/>
              </a:rPr>
              <a:t>Savouring</a:t>
            </a:r>
            <a:endParaRPr lang="en-US" sz="3600" dirty="0">
              <a:solidFill>
                <a:schemeClr val="bg1"/>
              </a:solidFill>
              <a:latin typeface="Arial"/>
              <a:cs typeface="Arial"/>
            </a:endParaRPr>
          </a:p>
        </p:txBody>
      </p:sp>
    </p:spTree>
    <p:extLst>
      <p:ext uri="{BB962C8B-B14F-4D97-AF65-F5344CB8AC3E}">
        <p14:creationId xmlns:p14="http://schemas.microsoft.com/office/powerpoint/2010/main" val="24847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1000"/>
                                        <p:tgtEl>
                                          <p:spTgt spid="6">
                                            <p:txEl>
                                              <p:pRg st="9" end="9"/>
                                            </p:txEl>
                                          </p:spTgt>
                                        </p:tgtEl>
                                      </p:cBhvr>
                                    </p:animEffect>
                                    <p:anim calcmode="lin" valueType="num">
                                      <p:cBhvr>
                                        <p:cTn id="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0" end="10"/>
                                            </p:txEl>
                                          </p:spTgt>
                                        </p:tgtEl>
                                        <p:attrNameLst>
                                          <p:attrName>style.visibility</p:attrName>
                                        </p:attrNameLst>
                                      </p:cBhvr>
                                      <p:to>
                                        <p:strVal val="visible"/>
                                      </p:to>
                                    </p:set>
                                    <p:animEffect transition="in" filter="fade">
                                      <p:cBhvr>
                                        <p:cTn id="12" dur="1000"/>
                                        <p:tgtEl>
                                          <p:spTgt spid="6">
                                            <p:txEl>
                                              <p:pRg st="10" end="10"/>
                                            </p:txEl>
                                          </p:spTgt>
                                        </p:tgtEl>
                                      </p:cBhvr>
                                    </p:animEffect>
                                    <p:anim calcmode="lin" valueType="num">
                                      <p:cBhvr>
                                        <p:cTn id="1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549" b="6074"/>
          <a:stretch/>
        </p:blipFill>
        <p:spPr>
          <a:xfrm>
            <a:off x="0" y="0"/>
            <a:ext cx="12192000" cy="5649422"/>
          </a:xfrm>
          <a:prstGeom prst="rect">
            <a:avLst/>
          </a:prstGeom>
        </p:spPr>
      </p:pic>
      <p:sp>
        <p:nvSpPr>
          <p:cNvPr id="7" name="TextBox 6"/>
          <p:cNvSpPr txBox="1"/>
          <p:nvPr/>
        </p:nvSpPr>
        <p:spPr>
          <a:xfrm>
            <a:off x="1" y="5649423"/>
            <a:ext cx="12191999" cy="1215717"/>
          </a:xfrm>
          <a:prstGeom prst="rect">
            <a:avLst/>
          </a:prstGeom>
          <a:solidFill>
            <a:srgbClr val="6DB4E1"/>
          </a:solidFill>
        </p:spPr>
        <p:txBody>
          <a:bodyPr wrap="square" rtlCol="0">
            <a:spAutoFit/>
          </a:bodyPr>
          <a:lstStyle/>
          <a:p>
            <a:pPr algn="ctr"/>
            <a:r>
              <a:rPr lang="en-AU" sz="2400" b="1" dirty="0">
                <a:solidFill>
                  <a:schemeClr val="bg1"/>
                </a:solidFill>
                <a:latin typeface="+mj-lt"/>
              </a:rPr>
              <a:t>The Science of Wellbeing</a:t>
            </a:r>
          </a:p>
          <a:p>
            <a:pPr algn="ctr"/>
            <a:r>
              <a:rPr lang="en-AU" sz="1100" dirty="0">
                <a:solidFill>
                  <a:schemeClr val="bg1"/>
                </a:solidFill>
                <a:latin typeface="+mj-lt"/>
              </a:rPr>
              <a:t>16</a:t>
            </a:r>
            <a:r>
              <a:rPr lang="en-AU" sz="1100" baseline="30000" dirty="0">
                <a:solidFill>
                  <a:schemeClr val="bg1"/>
                </a:solidFill>
                <a:latin typeface="+mj-lt"/>
              </a:rPr>
              <a:t>th</a:t>
            </a:r>
            <a:r>
              <a:rPr lang="en-AU" sz="1100" dirty="0">
                <a:solidFill>
                  <a:schemeClr val="bg1"/>
                </a:solidFill>
                <a:latin typeface="+mj-lt"/>
              </a:rPr>
              <a:t> October 2017</a:t>
            </a:r>
          </a:p>
          <a:p>
            <a:pPr algn="ctr"/>
            <a:r>
              <a:rPr lang="en-AU" sz="1600" dirty="0">
                <a:solidFill>
                  <a:schemeClr val="bg1"/>
                </a:solidFill>
                <a:latin typeface="+mj-lt"/>
              </a:rPr>
              <a:t>Dr Aaron Jarden </a:t>
            </a:r>
          </a:p>
          <a:p>
            <a:pPr algn="ctr"/>
            <a:r>
              <a:rPr lang="en-AU" sz="1100" dirty="0">
                <a:solidFill>
                  <a:schemeClr val="bg1"/>
                </a:solidFill>
                <a:latin typeface="+mj-lt"/>
              </a:rPr>
              <a:t>Wellbeing and Resilience Centre</a:t>
            </a:r>
          </a:p>
          <a:p>
            <a:pPr algn="ctr"/>
            <a:r>
              <a:rPr lang="en-AU" sz="1100" dirty="0">
                <a:solidFill>
                  <a:schemeClr val="bg1"/>
                </a:solidFill>
                <a:latin typeface="+mj-lt"/>
              </a:rPr>
              <a:t>Department of Environment, Water and Natural Resources Parks and Regions Group Mangers Forum</a:t>
            </a:r>
            <a:endParaRPr lang="en-AU" sz="2800" dirty="0">
              <a:solidFill>
                <a:schemeClr val="bg1"/>
              </a:solidFill>
              <a:latin typeface="+mj-lt"/>
            </a:endParaRPr>
          </a:p>
        </p:txBody>
      </p:sp>
      <p:pic>
        <p:nvPicPr>
          <p:cNvPr id="8" name="Picture 7"/>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88166" y="117376"/>
            <a:ext cx="4139308" cy="1011713"/>
          </a:xfrm>
          <a:prstGeom prst="rect">
            <a:avLst/>
          </a:prstGeom>
        </p:spPr>
      </p:pic>
    </p:spTree>
    <p:extLst>
      <p:ext uri="{BB962C8B-B14F-4D97-AF65-F5344CB8AC3E}">
        <p14:creationId xmlns:p14="http://schemas.microsoft.com/office/powerpoint/2010/main" val="69222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r>
              <a:rPr lang="en-AU" sz="2400" dirty="0">
                <a:latin typeface="Arial"/>
                <a:cs typeface="Arial"/>
              </a:rPr>
              <a:t>Three Breaths (exercise)</a:t>
            </a:r>
          </a:p>
          <a:p>
            <a:r>
              <a:rPr lang="en-AU" sz="2400" dirty="0">
                <a:latin typeface="Arial"/>
                <a:cs typeface="Arial"/>
              </a:rPr>
              <a:t>Wellbeing assessment</a:t>
            </a:r>
          </a:p>
          <a:p>
            <a:r>
              <a:rPr lang="en-AU" sz="2400" dirty="0">
                <a:latin typeface="Arial"/>
                <a:cs typeface="Arial"/>
              </a:rPr>
              <a:t>A useful wellbeing framework</a:t>
            </a:r>
          </a:p>
          <a:p>
            <a:r>
              <a:rPr lang="en-AU" sz="2400" dirty="0">
                <a:latin typeface="Arial"/>
                <a:cs typeface="Arial"/>
              </a:rPr>
              <a:t>Some points about context and processes </a:t>
            </a:r>
          </a:p>
          <a:p>
            <a:r>
              <a:rPr lang="en-AU" sz="2400" dirty="0">
                <a:latin typeface="Arial"/>
                <a:cs typeface="Arial"/>
              </a:rPr>
              <a:t>Questions</a:t>
            </a:r>
          </a:p>
          <a:p>
            <a:r>
              <a:rPr lang="en-AU" sz="2400" dirty="0">
                <a:latin typeface="Arial"/>
                <a:cs typeface="Arial"/>
              </a:rPr>
              <a:t>Efficacy vs effectiveness</a:t>
            </a:r>
          </a:p>
          <a:p>
            <a:r>
              <a:rPr lang="en-AU" sz="2400" dirty="0">
                <a:latin typeface="Arial"/>
                <a:cs typeface="Arial"/>
              </a:rPr>
              <a:t>Savouring (exercise)</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Outline</a:t>
            </a:r>
          </a:p>
        </p:txBody>
      </p:sp>
    </p:spTree>
    <p:extLst>
      <p:ext uri="{BB962C8B-B14F-4D97-AF65-F5344CB8AC3E}">
        <p14:creationId xmlns:p14="http://schemas.microsoft.com/office/powerpoint/2010/main" val="269566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The Geelong Three Breaths Exercise</a:t>
            </a:r>
          </a:p>
          <a:p>
            <a:r>
              <a:rPr lang="en-AU" sz="1600" u="sng" dirty="0">
                <a:latin typeface="Arial"/>
                <a:cs typeface="Arial"/>
              </a:rPr>
              <a:t>Breath One</a:t>
            </a:r>
            <a:r>
              <a:rPr lang="en-AU" sz="1600" dirty="0">
                <a:latin typeface="Arial"/>
                <a:cs typeface="Arial"/>
              </a:rPr>
              <a:t>. Take a deep breath. Notice your physical body and any points of pain or tension. Breath out slowly and release any tension away.</a:t>
            </a:r>
          </a:p>
          <a:p>
            <a:endParaRPr lang="en-AU" sz="1600" dirty="0">
              <a:latin typeface="Arial"/>
              <a:cs typeface="Arial"/>
            </a:endParaRPr>
          </a:p>
          <a:p>
            <a:r>
              <a:rPr lang="en-AU" sz="1600" u="sng" dirty="0">
                <a:latin typeface="Arial"/>
                <a:cs typeface="Arial"/>
              </a:rPr>
              <a:t>Breath Two</a:t>
            </a:r>
            <a:r>
              <a:rPr lang="en-AU" sz="1600" dirty="0">
                <a:latin typeface="Arial"/>
                <a:cs typeface="Arial"/>
              </a:rPr>
              <a:t>. Take a deep breath. As you breathe out think about what you are grateful for right at this very moment. Say to yourself "</a:t>
            </a:r>
            <a:r>
              <a:rPr lang="en-AU" sz="1600" dirty="0">
                <a:solidFill>
                  <a:srgbClr val="00B0F0"/>
                </a:solidFill>
                <a:latin typeface="Arial"/>
                <a:cs typeface="Arial"/>
              </a:rPr>
              <a:t>Right now I am grateful for... </a:t>
            </a:r>
            <a:r>
              <a:rPr lang="en-AU" sz="1600" dirty="0">
                <a:latin typeface="Arial"/>
                <a:cs typeface="Arial"/>
              </a:rPr>
              <a:t>".</a:t>
            </a:r>
          </a:p>
          <a:p>
            <a:endParaRPr lang="en-AU" sz="1600" dirty="0">
              <a:latin typeface="Arial"/>
              <a:cs typeface="Arial"/>
            </a:endParaRPr>
          </a:p>
          <a:p>
            <a:r>
              <a:rPr lang="en-AU" sz="1600" u="sng" dirty="0">
                <a:latin typeface="Arial"/>
                <a:cs typeface="Arial"/>
              </a:rPr>
              <a:t>Breath Three</a:t>
            </a:r>
            <a:r>
              <a:rPr lang="en-AU" sz="1600" dirty="0">
                <a:latin typeface="Arial"/>
                <a:cs typeface="Arial"/>
              </a:rPr>
              <a:t>. Take a deep breath. As you breathe out think what intentional state you want to be in right now. Say to yourself "</a:t>
            </a:r>
            <a:r>
              <a:rPr lang="en-AU" sz="1600" dirty="0">
                <a:solidFill>
                  <a:srgbClr val="00B0F0"/>
                </a:solidFill>
                <a:latin typeface="Arial"/>
                <a:cs typeface="Arial"/>
              </a:rPr>
              <a:t>My intention right now is to be </a:t>
            </a:r>
            <a:r>
              <a:rPr lang="en-AU" sz="1600" dirty="0">
                <a:latin typeface="Arial"/>
                <a:cs typeface="Arial"/>
              </a:rPr>
              <a:t>(kind, open minded, relaxed, critical, curious etc)... ".</a:t>
            </a:r>
          </a:p>
          <a:p>
            <a:endParaRPr lang="en-AU" sz="1600" dirty="0">
              <a:latin typeface="Arial"/>
              <a:cs typeface="Arial"/>
            </a:endParaRPr>
          </a:p>
          <a:p>
            <a:r>
              <a:rPr lang="en-AU" sz="1000" dirty="0">
                <a:latin typeface="Arial"/>
                <a:cs typeface="Arial"/>
              </a:rPr>
              <a:t>Developed by Justin Robinson at Geelong Grammar. </a:t>
            </a:r>
          </a:p>
          <a:p>
            <a:endParaRPr lang="en-AU" sz="1000" dirty="0">
              <a:latin typeface="Arial"/>
              <a:cs typeface="Arial"/>
            </a:endParaRPr>
          </a:p>
          <a:p>
            <a:endParaRPr lang="en-US" sz="1000" dirty="0">
              <a:latin typeface="Arial"/>
              <a:cs typeface="Arial"/>
            </a:endParaRPr>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Three breaths </a:t>
            </a:r>
          </a:p>
        </p:txBody>
      </p:sp>
      <p:pic>
        <p:nvPicPr>
          <p:cNvPr id="2" name="Picture 1">
            <a:extLst>
              <a:ext uri="{FF2B5EF4-FFF2-40B4-BE49-F238E27FC236}">
                <a16:creationId xmlns:a16="http://schemas.microsoft.com/office/drawing/2014/main" id="{18BD4203-4229-42A0-A551-1A0AD87EF8F1}"/>
              </a:ext>
            </a:extLst>
          </p:cNvPr>
          <p:cNvPicPr>
            <a:picLocks noChangeAspect="1"/>
          </p:cNvPicPr>
          <p:nvPr/>
        </p:nvPicPr>
        <p:blipFill>
          <a:blip r:embed="rId3"/>
          <a:stretch>
            <a:fillRect/>
          </a:stretch>
        </p:blipFill>
        <p:spPr>
          <a:xfrm>
            <a:off x="4697942" y="4778607"/>
            <a:ext cx="1457325" cy="2047875"/>
          </a:xfrm>
          <a:prstGeom prst="rect">
            <a:avLst/>
          </a:prstGeom>
        </p:spPr>
      </p:pic>
    </p:spTree>
    <p:extLst>
      <p:ext uri="{BB962C8B-B14F-4D97-AF65-F5344CB8AC3E}">
        <p14:creationId xmlns:p14="http://schemas.microsoft.com/office/powerpoint/2010/main" val="212448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4752348" cy="5202404"/>
          </a:xfrm>
        </p:spPr>
        <p:txBody>
          <a:bodyPr numCol="1">
            <a:noAutofit/>
          </a:bodyPr>
          <a:lstStyle/>
          <a:p>
            <a:pPr marL="0" indent="0">
              <a:spcAft>
                <a:spcPts val="600"/>
              </a:spcAft>
              <a:buNone/>
            </a:pPr>
            <a:r>
              <a:rPr lang="en-AU" sz="2000" b="1" dirty="0">
                <a:solidFill>
                  <a:srgbClr val="6094BE"/>
                </a:solidFill>
                <a:latin typeface="Arial"/>
                <a:cs typeface="Arial"/>
              </a:rPr>
              <a:t>Assessment</a:t>
            </a:r>
          </a:p>
          <a:p>
            <a:pPr>
              <a:spcAft>
                <a:spcPts val="600"/>
              </a:spcAft>
            </a:pPr>
            <a:r>
              <a:rPr lang="en-AU" sz="1600" dirty="0">
                <a:latin typeface="Arial"/>
                <a:cs typeface="Arial"/>
              </a:rPr>
              <a:t>How happy are you right now? </a:t>
            </a:r>
          </a:p>
          <a:p>
            <a:pPr>
              <a:spcAft>
                <a:spcPts val="600"/>
              </a:spcAft>
            </a:pPr>
            <a:r>
              <a:rPr lang="en-AU" sz="1600" dirty="0">
                <a:latin typeface="Arial"/>
                <a:cs typeface="Arial"/>
              </a:rPr>
              <a:t>What would you pay / give / do / sacrifice / commit to in order to be, on average, one point happier?</a:t>
            </a:r>
          </a:p>
          <a:p>
            <a:pPr marL="0" indent="0">
              <a:buNone/>
            </a:pPr>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Assessment</a:t>
            </a:r>
          </a:p>
        </p:txBody>
      </p:sp>
      <p:sp>
        <p:nvSpPr>
          <p:cNvPr id="5" name="Content Placeholder 2">
            <a:extLst>
              <a:ext uri="{FF2B5EF4-FFF2-40B4-BE49-F238E27FC236}">
                <a16:creationId xmlns:a16="http://schemas.microsoft.com/office/drawing/2014/main" id="{CFAF7F75-9035-49F2-AE2D-804F6A6558DB}"/>
              </a:ext>
            </a:extLst>
          </p:cNvPr>
          <p:cNvSpPr txBox="1">
            <a:spLocks/>
          </p:cNvSpPr>
          <p:nvPr/>
        </p:nvSpPr>
        <p:spPr>
          <a:xfrm>
            <a:off x="6745732" y="1380846"/>
            <a:ext cx="2637359" cy="51014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lvl="1" indent="0">
              <a:lnSpc>
                <a:spcPct val="150000"/>
              </a:lnSpc>
              <a:buClr>
                <a:srgbClr val="00B0F0"/>
              </a:buClr>
              <a:buSzPct val="50000"/>
              <a:buNone/>
            </a:pPr>
            <a:r>
              <a:rPr lang="en-NZ" sz="2000" dirty="0">
                <a:latin typeface="Houschka Pro Light" panose="02000503030000020003" pitchFamily="50" charset="0"/>
              </a:rPr>
              <a:t>10 - Extremely happy </a:t>
            </a:r>
          </a:p>
          <a:p>
            <a:pPr marL="90488" lvl="1" indent="0">
              <a:lnSpc>
                <a:spcPct val="150000"/>
              </a:lnSpc>
              <a:buClr>
                <a:srgbClr val="00B0F0"/>
              </a:buClr>
              <a:buSzPct val="50000"/>
              <a:buNone/>
            </a:pPr>
            <a:r>
              <a:rPr lang="en-NZ" sz="2000" dirty="0">
                <a:latin typeface="Houschka Pro Light" panose="02000503030000020003" pitchFamily="50" charset="0"/>
              </a:rPr>
              <a:t>9 -   Very happy </a:t>
            </a:r>
          </a:p>
          <a:p>
            <a:pPr marL="90488" lvl="1" indent="0">
              <a:lnSpc>
                <a:spcPct val="150000"/>
              </a:lnSpc>
              <a:buClr>
                <a:srgbClr val="00B0F0"/>
              </a:buClr>
              <a:buSzPct val="50000"/>
              <a:buNone/>
            </a:pPr>
            <a:r>
              <a:rPr lang="en-NZ" sz="2000" dirty="0">
                <a:latin typeface="Houschka Pro Light" panose="02000503030000020003" pitchFamily="50" charset="0"/>
              </a:rPr>
              <a:t>8 -   Pretty happy </a:t>
            </a:r>
          </a:p>
          <a:p>
            <a:pPr marL="90488" lvl="1" indent="0">
              <a:lnSpc>
                <a:spcPct val="150000"/>
              </a:lnSpc>
              <a:buClr>
                <a:srgbClr val="00B0F0"/>
              </a:buClr>
              <a:buSzPct val="50000"/>
              <a:buNone/>
            </a:pPr>
            <a:r>
              <a:rPr lang="en-NZ" sz="2000" dirty="0">
                <a:latin typeface="Houschka Pro Light" panose="02000503030000020003" pitchFamily="50" charset="0"/>
              </a:rPr>
              <a:t>7 -   Mildly happy </a:t>
            </a:r>
          </a:p>
          <a:p>
            <a:pPr marL="90488" lvl="1" indent="0">
              <a:lnSpc>
                <a:spcPct val="150000"/>
              </a:lnSpc>
              <a:buClr>
                <a:srgbClr val="00B0F0"/>
              </a:buClr>
              <a:buSzPct val="50000"/>
              <a:buNone/>
            </a:pPr>
            <a:r>
              <a:rPr lang="en-NZ" sz="2000" dirty="0">
                <a:latin typeface="Houschka Pro Light" panose="02000503030000020003" pitchFamily="50" charset="0"/>
              </a:rPr>
              <a:t>6 -   Slightly happy </a:t>
            </a:r>
          </a:p>
          <a:p>
            <a:pPr marL="90488" lvl="1" indent="0">
              <a:lnSpc>
                <a:spcPct val="150000"/>
              </a:lnSpc>
              <a:buClr>
                <a:srgbClr val="00B0F0"/>
              </a:buClr>
              <a:buSzPct val="50000"/>
              <a:buNone/>
            </a:pPr>
            <a:r>
              <a:rPr lang="en-NZ" sz="2000" dirty="0">
                <a:latin typeface="Houschka Pro Light" panose="02000503030000020003" pitchFamily="50" charset="0"/>
              </a:rPr>
              <a:t>5 -   Neutral </a:t>
            </a:r>
          </a:p>
          <a:p>
            <a:pPr marL="90488" lvl="1" indent="0">
              <a:lnSpc>
                <a:spcPct val="150000"/>
              </a:lnSpc>
              <a:buClr>
                <a:srgbClr val="00B0F0"/>
              </a:buClr>
              <a:buSzPct val="50000"/>
              <a:buNone/>
            </a:pPr>
            <a:r>
              <a:rPr lang="en-NZ" sz="2000" dirty="0">
                <a:latin typeface="Houschka Pro Light" panose="02000503030000020003" pitchFamily="50" charset="0"/>
              </a:rPr>
              <a:t>4 -   Slightly unhappy </a:t>
            </a:r>
          </a:p>
          <a:p>
            <a:pPr marL="90488" lvl="1" indent="0">
              <a:lnSpc>
                <a:spcPct val="150000"/>
              </a:lnSpc>
              <a:buClr>
                <a:srgbClr val="00B0F0"/>
              </a:buClr>
              <a:buSzPct val="50000"/>
              <a:buNone/>
            </a:pPr>
            <a:r>
              <a:rPr lang="en-NZ" sz="2000" dirty="0">
                <a:latin typeface="Houschka Pro Light" panose="02000503030000020003" pitchFamily="50" charset="0"/>
              </a:rPr>
              <a:t>3 -   Mildly unhappy </a:t>
            </a:r>
          </a:p>
          <a:p>
            <a:pPr marL="90488" lvl="1" indent="0">
              <a:lnSpc>
                <a:spcPct val="150000"/>
              </a:lnSpc>
              <a:buClr>
                <a:srgbClr val="00B0F0"/>
              </a:buClr>
              <a:buSzPct val="50000"/>
              <a:buNone/>
            </a:pPr>
            <a:r>
              <a:rPr lang="en-NZ" sz="2000" dirty="0">
                <a:latin typeface="Houschka Pro Light" panose="02000503030000020003" pitchFamily="50" charset="0"/>
              </a:rPr>
              <a:t>2 -   Pretty unhappy </a:t>
            </a:r>
          </a:p>
          <a:p>
            <a:pPr marL="90488" lvl="1" indent="0">
              <a:lnSpc>
                <a:spcPct val="150000"/>
              </a:lnSpc>
              <a:buClr>
                <a:srgbClr val="00B0F0"/>
              </a:buClr>
              <a:buSzPct val="50000"/>
              <a:buNone/>
            </a:pPr>
            <a:r>
              <a:rPr lang="en-NZ" sz="2000" dirty="0">
                <a:latin typeface="Houschka Pro Light" panose="02000503030000020003" pitchFamily="50" charset="0"/>
              </a:rPr>
              <a:t>1 -   Very unhappy </a:t>
            </a:r>
          </a:p>
          <a:p>
            <a:pPr marL="90488" lvl="1" indent="0">
              <a:lnSpc>
                <a:spcPct val="150000"/>
              </a:lnSpc>
              <a:buClr>
                <a:srgbClr val="00B0F0"/>
              </a:buClr>
              <a:buSzPct val="50000"/>
              <a:buNone/>
            </a:pPr>
            <a:r>
              <a:rPr lang="en-NZ" sz="2000" dirty="0">
                <a:latin typeface="Houschka Pro Light" panose="02000503030000020003" pitchFamily="50" charset="0"/>
              </a:rPr>
              <a:t>0 -   Extremely unhappy</a:t>
            </a:r>
          </a:p>
          <a:p>
            <a:pPr marL="90488" lvl="1" indent="0">
              <a:buClr>
                <a:srgbClr val="00B0F0"/>
              </a:buClr>
              <a:buSzPct val="50000"/>
              <a:buNone/>
            </a:pPr>
            <a:endParaRPr lang="en-NZ" dirty="0">
              <a:latin typeface="Houschka Pro Light" panose="02000503030000020003" pitchFamily="50" charset="0"/>
            </a:endParaRPr>
          </a:p>
          <a:p>
            <a:pPr lvl="1">
              <a:buClr>
                <a:srgbClr val="00B0F0"/>
              </a:buClr>
              <a:buSzPct val="50000"/>
              <a:buFont typeface="Arial" panose="020B0604020202020204" pitchFamily="34" charset="0"/>
              <a:buChar char="►"/>
            </a:pPr>
            <a:endParaRPr lang="en-NZ" dirty="0">
              <a:latin typeface="Houschka Pro Light" panose="02000503030000020003" pitchFamily="50" charset="0"/>
            </a:endParaRPr>
          </a:p>
          <a:p>
            <a:pPr>
              <a:buClr>
                <a:srgbClr val="00B0F0"/>
              </a:buClr>
              <a:buSzPct val="50000"/>
              <a:buFont typeface="Arial" panose="020B0604020202020204" pitchFamily="34" charset="0"/>
              <a:buChar char="►"/>
            </a:pPr>
            <a:endParaRPr lang="en-NZ" dirty="0">
              <a:latin typeface="Houschka Pro Light" panose="02000503030000020003" pitchFamily="50" charset="0"/>
            </a:endParaRPr>
          </a:p>
          <a:p>
            <a:pPr marL="0" indent="0">
              <a:buClr>
                <a:srgbClr val="00CC00"/>
              </a:buClr>
              <a:buSzPct val="50000"/>
              <a:buFont typeface="Arial" panose="020B0604020202020204" pitchFamily="34" charset="0"/>
              <a:buNone/>
            </a:pPr>
            <a:endParaRPr lang="en-NZ" sz="2400" dirty="0">
              <a:latin typeface="Houschka Pro Light" panose="02000503030000020003" pitchFamily="50" charset="0"/>
            </a:endParaRPr>
          </a:p>
          <a:p>
            <a:pPr>
              <a:buClr>
                <a:srgbClr val="00B0F0"/>
              </a:buClr>
              <a:buSzPct val="50000"/>
              <a:buFont typeface="Arial" panose="020B0604020202020204" pitchFamily="34" charset="0"/>
              <a:buChar char="►"/>
            </a:pPr>
            <a:endParaRPr lang="en-NZ" dirty="0">
              <a:latin typeface="Houschka Pro Light" panose="02000503030000020003" pitchFamily="50" charset="0"/>
            </a:endParaRPr>
          </a:p>
        </p:txBody>
      </p:sp>
      <p:pic>
        <p:nvPicPr>
          <p:cNvPr id="3074" name="Picture 2" descr="https://cdn2.hubspot.net/hubfs/367443/Blog_images/readiness-assessment-featured.jpg">
            <a:extLst>
              <a:ext uri="{FF2B5EF4-FFF2-40B4-BE49-F238E27FC236}">
                <a16:creationId xmlns:a16="http://schemas.microsoft.com/office/drawing/2014/main" id="{02124D7F-5A4A-4767-9C23-633E5CD45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410" y="4130891"/>
            <a:ext cx="3038852" cy="17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1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Framework 1: Me, We, Us</a:t>
            </a:r>
          </a:p>
        </p:txBody>
      </p:sp>
      <p:pic>
        <p:nvPicPr>
          <p:cNvPr id="9" name="Content Placeholder 5">
            <a:extLst>
              <a:ext uri="{FF2B5EF4-FFF2-40B4-BE49-F238E27FC236}">
                <a16:creationId xmlns:a16="http://schemas.microsoft.com/office/drawing/2014/main" id="{E54D1E80-312F-4AAF-A479-86DFC93A7BA2}"/>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l="4945" t="8921" r="6999" b="2883"/>
          <a:stretch/>
        </p:blipFill>
        <p:spPr>
          <a:xfrm>
            <a:off x="720893" y="0"/>
            <a:ext cx="9715499" cy="6874500"/>
          </a:xfrm>
          <a:prstGeom prst="rect">
            <a:avLst/>
          </a:prstGeom>
        </p:spPr>
      </p:pic>
    </p:spTree>
    <p:extLst>
      <p:ext uri="{BB962C8B-B14F-4D97-AF65-F5344CB8AC3E}">
        <p14:creationId xmlns:p14="http://schemas.microsoft.com/office/powerpoint/2010/main" val="393554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88"/>
            <a:ext cx="12192000" cy="6858000"/>
          </a:xfrm>
          <a:prstGeom prst="rect">
            <a:avLst/>
          </a:prstGeom>
        </p:spPr>
      </p:pic>
      <p:sp>
        <p:nvSpPr>
          <p:cNvPr id="6" name="Content Placeholder 2"/>
          <p:cNvSpPr>
            <a:spLocks noGrp="1"/>
          </p:cNvSpPr>
          <p:nvPr>
            <p:ph idx="1"/>
          </p:nvPr>
        </p:nvSpPr>
        <p:spPr>
          <a:xfrm>
            <a:off x="517236" y="1330371"/>
            <a:ext cx="9752831" cy="5202404"/>
          </a:xfrm>
        </p:spPr>
        <p:txBody>
          <a:bodyPr numCol="1">
            <a:noAutofit/>
          </a:bodyPr>
          <a:lstStyle/>
          <a:p>
            <a:pPr marL="0" indent="0">
              <a:spcAft>
                <a:spcPts val="600"/>
              </a:spcAft>
              <a:buNone/>
            </a:pPr>
            <a:r>
              <a:rPr lang="en-AU" sz="2000" b="1" dirty="0">
                <a:solidFill>
                  <a:srgbClr val="6094BE"/>
                </a:solidFill>
                <a:latin typeface="Arial"/>
                <a:cs typeface="Arial"/>
              </a:rPr>
              <a:t>A framework to locate activities</a:t>
            </a:r>
          </a:p>
          <a:p>
            <a:pPr>
              <a:spcAft>
                <a:spcPts val="600"/>
              </a:spcAft>
            </a:pPr>
            <a:r>
              <a:rPr lang="en-AU" sz="1600" dirty="0">
                <a:latin typeface="Arial"/>
                <a:cs typeface="Arial"/>
              </a:rPr>
              <a:t>The individual level (Me) - </a:t>
            </a:r>
            <a:r>
              <a:rPr lang="en-AU" sz="1600" dirty="0">
                <a:solidFill>
                  <a:srgbClr val="00B0F0"/>
                </a:solidFill>
                <a:latin typeface="Arial"/>
                <a:cs typeface="Arial"/>
              </a:rPr>
              <a:t>mindfulness</a:t>
            </a:r>
          </a:p>
          <a:p>
            <a:pPr>
              <a:spcAft>
                <a:spcPts val="600"/>
              </a:spcAft>
            </a:pPr>
            <a:r>
              <a:rPr lang="en-AU" sz="1600" dirty="0">
                <a:latin typeface="Arial"/>
                <a:cs typeface="Arial"/>
              </a:rPr>
              <a:t>The group level (We) - </a:t>
            </a:r>
            <a:r>
              <a:rPr lang="en-AU" sz="1600" dirty="0">
                <a:solidFill>
                  <a:srgbClr val="00B0F0"/>
                </a:solidFill>
                <a:latin typeface="Arial"/>
                <a:cs typeface="Arial"/>
              </a:rPr>
              <a:t>leadership</a:t>
            </a:r>
          </a:p>
          <a:p>
            <a:pPr>
              <a:spcAft>
                <a:spcPts val="600"/>
              </a:spcAft>
            </a:pPr>
            <a:r>
              <a:rPr lang="en-AU" sz="1600" dirty="0">
                <a:latin typeface="Arial"/>
                <a:cs typeface="Arial"/>
              </a:rPr>
              <a:t>The organisational level (Us)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a:spcAft>
                <a:spcPts val="600"/>
              </a:spcAft>
            </a:pPr>
            <a:endParaRPr lang="en-AU" sz="1600" dirty="0">
              <a:latin typeface="Arial"/>
              <a:cs typeface="Arial"/>
            </a:endParaRPr>
          </a:p>
          <a:p>
            <a:pPr marL="0" indent="0">
              <a:spcAft>
                <a:spcPts val="600"/>
              </a:spcAft>
              <a:buNone/>
            </a:pPr>
            <a:r>
              <a:rPr lang="en-NZ" sz="1600" dirty="0">
                <a:latin typeface="Arial"/>
                <a:cs typeface="Arial"/>
              </a:rPr>
              <a:t>Jarden, A., &amp; Jarden, R. (2016). Positive psychological assessment for the workplace. In L. </a:t>
            </a:r>
            <a:r>
              <a:rPr lang="en-NZ" sz="1600" dirty="0" err="1">
                <a:latin typeface="Arial"/>
                <a:cs typeface="Arial"/>
              </a:rPr>
              <a:t>Oades</a:t>
            </a:r>
            <a:r>
              <a:rPr lang="en-NZ" sz="1600" dirty="0">
                <a:latin typeface="Arial"/>
                <a:cs typeface="Arial"/>
              </a:rPr>
              <a:t> et al. (Eds.), </a:t>
            </a:r>
            <a:r>
              <a:rPr lang="en-NZ" sz="1600" i="1" dirty="0">
                <a:latin typeface="Arial"/>
                <a:cs typeface="Arial"/>
              </a:rPr>
              <a:t>The Wiley-Blackwell Handbook of Positive Psychology at Work</a:t>
            </a:r>
            <a:r>
              <a:rPr lang="en-NZ" sz="1600" dirty="0">
                <a:latin typeface="Arial"/>
                <a:cs typeface="Arial"/>
              </a:rPr>
              <a:t>, pp. 415-437. Published Online: 19 Nov 2016: </a:t>
            </a:r>
            <a:r>
              <a:rPr lang="en-NZ" sz="1600" dirty="0" err="1">
                <a:latin typeface="Arial"/>
                <a:cs typeface="Arial"/>
              </a:rPr>
              <a:t>DOI</a:t>
            </a:r>
            <a:r>
              <a:rPr lang="en-NZ" sz="1600" dirty="0">
                <a:latin typeface="Arial"/>
                <a:cs typeface="Arial"/>
              </a:rPr>
              <a:t>: 10.1002/9781118977620.ch22</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Framework: Me, We, Us</a:t>
            </a:r>
          </a:p>
        </p:txBody>
      </p:sp>
      <p:pic>
        <p:nvPicPr>
          <p:cNvPr id="5" name="Picture 4" descr="C:\Users\Aaron\Dropbox\Aarons Publications\CHAPTER Positive psycholgical assessment in the workplace\Me We Us.jpg">
            <a:extLst>
              <a:ext uri="{FF2B5EF4-FFF2-40B4-BE49-F238E27FC236}">
                <a16:creationId xmlns:a16="http://schemas.microsoft.com/office/drawing/2014/main" id="{66F46D13-6F14-4AE2-A4C0-8D6FC39B03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228" y="1783192"/>
            <a:ext cx="4049432" cy="3813724"/>
          </a:xfrm>
          <a:prstGeom prst="rect">
            <a:avLst/>
          </a:prstGeom>
          <a:noFill/>
          <a:ln>
            <a:noFill/>
          </a:ln>
        </p:spPr>
      </p:pic>
    </p:spTree>
    <p:extLst>
      <p:ext uri="{BB962C8B-B14F-4D97-AF65-F5344CB8AC3E}">
        <p14:creationId xmlns:p14="http://schemas.microsoft.com/office/powerpoint/2010/main" val="8678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428042" cy="5202404"/>
          </a:xfrm>
        </p:spPr>
        <p:txBody>
          <a:bodyPr numCol="1">
            <a:noAutofit/>
          </a:bodyPr>
          <a:lstStyle/>
          <a:p>
            <a:pPr marL="0" indent="0">
              <a:spcAft>
                <a:spcPts val="600"/>
              </a:spcAft>
              <a:buNone/>
            </a:pPr>
            <a:r>
              <a:rPr lang="en-AU" sz="2000" b="1" dirty="0">
                <a:solidFill>
                  <a:srgbClr val="6094BE"/>
                </a:solidFill>
                <a:latin typeface="Arial"/>
                <a:cs typeface="Arial"/>
              </a:rPr>
              <a:t>Some points</a:t>
            </a:r>
          </a:p>
          <a:p>
            <a:pPr>
              <a:spcAft>
                <a:spcPts val="600"/>
              </a:spcAft>
            </a:pPr>
            <a:r>
              <a:rPr lang="en-AU" sz="1600" dirty="0">
                <a:latin typeface="Arial"/>
                <a:cs typeface="Arial"/>
              </a:rPr>
              <a:t>I’m no expert in your wellbeing and wellbeing improvement is hard work – like losing weight. This is not therapy, and I'm no longer a practicing psychologist. </a:t>
            </a:r>
          </a:p>
          <a:p>
            <a:pPr>
              <a:spcAft>
                <a:spcPts val="600"/>
              </a:spcAft>
            </a:pPr>
            <a:r>
              <a:rPr lang="en-AU" sz="1600" dirty="0">
                <a:latin typeface="Arial"/>
                <a:cs typeface="Arial"/>
              </a:rPr>
              <a:t>I usually say: “This is an opportunity to make some changes, get renewed, re-energized, revitalized! It’s time to create change here in your own life – but realise that all change is hard and stressful, even positive change”. </a:t>
            </a:r>
          </a:p>
          <a:p>
            <a:pPr>
              <a:spcAft>
                <a:spcPts val="600"/>
              </a:spcAft>
            </a:pPr>
            <a:r>
              <a:rPr lang="en-AU" sz="1600" dirty="0">
                <a:latin typeface="Arial"/>
                <a:cs typeface="Arial"/>
              </a:rPr>
              <a:t>It’s not just about learning to be more positive – it’s about using scientifically-informed tools and strategies to make your thinking more flexible, accurate, clear, and expansive. This thinking will lead to more healthy behaviours. </a:t>
            </a:r>
          </a:p>
          <a:p>
            <a:pPr>
              <a:spcAft>
                <a:spcPts val="600"/>
              </a:spcAft>
            </a:pPr>
            <a:r>
              <a:rPr lang="en-AU" sz="1600" dirty="0">
                <a:latin typeface="Arial"/>
                <a:cs typeface="Arial"/>
              </a:rPr>
              <a:t>It’s not all about the positive and happiness, joy, joy... Accept the negative; it’s functional. </a:t>
            </a:r>
          </a:p>
          <a:p>
            <a:pPr>
              <a:spcAft>
                <a:spcPts val="600"/>
              </a:spcAft>
            </a:pPr>
            <a:r>
              <a:rPr lang="en-AU" sz="1600" dirty="0">
                <a:latin typeface="Arial"/>
                <a:cs typeface="Arial"/>
              </a:rPr>
              <a:t>40% within your control, 10% circumstance, 50% genetic - so it is about choice. </a:t>
            </a:r>
          </a:p>
          <a:p>
            <a:pPr>
              <a:spcAft>
                <a:spcPts val="600"/>
              </a:spcAft>
            </a:pPr>
            <a:endParaRPr lang="en-AU" sz="1600" dirty="0">
              <a:latin typeface="Arial"/>
              <a:cs typeface="Arial"/>
            </a:endParaRPr>
          </a:p>
          <a:p>
            <a:pPr>
              <a:spcAft>
                <a:spcPts val="600"/>
              </a:spcAft>
            </a:pPr>
            <a:endParaRPr lang="en-AU" sz="1600" dirty="0">
              <a:latin typeface="Arial"/>
              <a:cs typeface="Arial"/>
            </a:endParaRPr>
          </a:p>
          <a:p>
            <a:pPr marL="0" indent="0">
              <a:spcAft>
                <a:spcPts val="600"/>
              </a:spcAft>
              <a:buNone/>
            </a:pPr>
            <a:endParaRPr lang="en-NZ" dirty="0"/>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Context and processes </a:t>
            </a:r>
          </a:p>
        </p:txBody>
      </p:sp>
      <p:pic>
        <p:nvPicPr>
          <p:cNvPr id="5" name="Picture 4">
            <a:extLst>
              <a:ext uri="{FF2B5EF4-FFF2-40B4-BE49-F238E27FC236}">
                <a16:creationId xmlns:a16="http://schemas.microsoft.com/office/drawing/2014/main" id="{266A9A99-1527-45BE-93B1-F509DD0860E5}"/>
              </a:ext>
            </a:extLst>
          </p:cNvPr>
          <p:cNvPicPr>
            <a:picLocks noChangeAspect="1"/>
          </p:cNvPicPr>
          <p:nvPr/>
        </p:nvPicPr>
        <p:blipFill>
          <a:blip r:embed="rId3"/>
          <a:stretch>
            <a:fillRect/>
          </a:stretch>
        </p:blipFill>
        <p:spPr>
          <a:xfrm>
            <a:off x="7145523" y="5254613"/>
            <a:ext cx="2615411" cy="1603387"/>
          </a:xfrm>
          <a:prstGeom prst="rect">
            <a:avLst/>
          </a:prstGeom>
        </p:spPr>
      </p:pic>
    </p:spTree>
    <p:extLst>
      <p:ext uri="{BB962C8B-B14F-4D97-AF65-F5344CB8AC3E}">
        <p14:creationId xmlns:p14="http://schemas.microsoft.com/office/powerpoint/2010/main" val="411100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4554385" cy="5202404"/>
          </a:xfrm>
        </p:spPr>
        <p:txBody>
          <a:bodyPr numCol="1">
            <a:noAutofit/>
          </a:bodyPr>
          <a:lstStyle/>
          <a:p>
            <a:pPr marL="0" indent="0">
              <a:spcAft>
                <a:spcPts val="600"/>
              </a:spcAft>
              <a:buNone/>
            </a:pPr>
            <a:r>
              <a:rPr lang="en-AU" sz="2000" b="1" dirty="0">
                <a:solidFill>
                  <a:srgbClr val="6094BE"/>
                </a:solidFill>
                <a:latin typeface="Arial"/>
                <a:cs typeface="Arial"/>
              </a:rPr>
              <a:t>Some random points</a:t>
            </a:r>
          </a:p>
          <a:p>
            <a:pPr>
              <a:spcAft>
                <a:spcPts val="600"/>
              </a:spcAft>
            </a:pPr>
            <a:r>
              <a:rPr lang="en-AU" sz="1600" dirty="0">
                <a:latin typeface="Arial"/>
                <a:cs typeface="Arial"/>
              </a:rPr>
              <a:t>Wellbeing spreads through social networks:</a:t>
            </a:r>
          </a:p>
          <a:p>
            <a:pPr lvl="1">
              <a:spcAft>
                <a:spcPts val="600"/>
              </a:spcAft>
            </a:pPr>
            <a:r>
              <a:rPr lang="en-AU" sz="1200" dirty="0">
                <a:latin typeface="Arial"/>
                <a:cs typeface="Arial"/>
              </a:rPr>
              <a:t>About 15%.</a:t>
            </a:r>
          </a:p>
          <a:p>
            <a:pPr lvl="1">
              <a:spcAft>
                <a:spcPts val="600"/>
              </a:spcAft>
            </a:pPr>
            <a:r>
              <a:rPr lang="en-AU" sz="1200" dirty="0">
                <a:latin typeface="Arial"/>
                <a:cs typeface="Arial"/>
              </a:rPr>
              <a:t>To 3 degrees of separation. </a:t>
            </a:r>
          </a:p>
          <a:p>
            <a:pPr>
              <a:spcAft>
                <a:spcPts val="600"/>
              </a:spcAft>
            </a:pPr>
            <a:r>
              <a:rPr lang="en-AU" sz="1600" dirty="0">
                <a:solidFill>
                  <a:srgbClr val="00B0F0"/>
                </a:solidFill>
                <a:latin typeface="Arial"/>
                <a:cs typeface="Arial"/>
              </a:rPr>
              <a:t>What is optimal human functioning?</a:t>
            </a:r>
            <a:endParaRPr lang="en-NZ" dirty="0">
              <a:solidFill>
                <a:srgbClr val="00B0F0"/>
              </a:solidFill>
            </a:endParaRPr>
          </a:p>
          <a:p>
            <a:r>
              <a:rPr lang="en-AU" sz="1600" dirty="0">
                <a:latin typeface="Arial"/>
                <a:cs typeface="Arial"/>
              </a:rPr>
              <a:t>We need to understand the context, not individual behaviour alone.</a:t>
            </a:r>
            <a:endParaRPr lang="en-NZ" sz="1600" dirty="0">
              <a:latin typeface="Arial"/>
              <a:cs typeface="Arial"/>
            </a:endParaRPr>
          </a:p>
          <a:p>
            <a:r>
              <a:rPr lang="en-NZ" sz="1600" dirty="0">
                <a:latin typeface="Arial"/>
                <a:cs typeface="Arial"/>
              </a:rPr>
              <a:t>Different theories and recipes of wellbeing, flow into different public health messages. </a:t>
            </a:r>
          </a:p>
          <a:p>
            <a:endParaRPr lang="en-NZ"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Context and processes </a:t>
            </a:r>
          </a:p>
        </p:txBody>
      </p:sp>
      <p:pic>
        <p:nvPicPr>
          <p:cNvPr id="9" name="Picture 8">
            <a:extLst>
              <a:ext uri="{FF2B5EF4-FFF2-40B4-BE49-F238E27FC236}">
                <a16:creationId xmlns:a16="http://schemas.microsoft.com/office/drawing/2014/main" id="{8B2121E3-DF7C-46DD-99D3-47D7CB2366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24107" y="1206632"/>
            <a:ext cx="6476214" cy="5488756"/>
          </a:xfrm>
          <a:prstGeom prst="rect">
            <a:avLst/>
          </a:prstGeom>
          <a:noFill/>
        </p:spPr>
      </p:pic>
      <p:cxnSp>
        <p:nvCxnSpPr>
          <p:cNvPr id="3" name="Straight Arrow Connector 2">
            <a:extLst>
              <a:ext uri="{FF2B5EF4-FFF2-40B4-BE49-F238E27FC236}">
                <a16:creationId xmlns:a16="http://schemas.microsoft.com/office/drawing/2014/main" id="{6F736528-EEB7-4B76-AB34-3B338B03504C}"/>
              </a:ext>
            </a:extLst>
          </p:cNvPr>
          <p:cNvCxnSpPr/>
          <p:nvPr/>
        </p:nvCxnSpPr>
        <p:spPr>
          <a:xfrm>
            <a:off x="4939645" y="3789575"/>
            <a:ext cx="386499" cy="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pic>
        <p:nvPicPr>
          <p:cNvPr id="10" name="Content Placeholder 3">
            <a:extLst>
              <a:ext uri="{FF2B5EF4-FFF2-40B4-BE49-F238E27FC236}">
                <a16:creationId xmlns:a16="http://schemas.microsoft.com/office/drawing/2014/main" id="{D3B407CF-7716-46A3-960B-BA35C8DD4DE6}"/>
              </a:ext>
            </a:extLst>
          </p:cNvPr>
          <p:cNvPicPr>
            <a:picLocks noChangeAspect="1"/>
          </p:cNvPicPr>
          <p:nvPr/>
        </p:nvPicPr>
        <p:blipFill rotWithShape="1">
          <a:blip r:embed="rId4"/>
          <a:srcRect l="12062" t="26691" r="61932" b="15069"/>
          <a:stretch/>
        </p:blipFill>
        <p:spPr>
          <a:xfrm>
            <a:off x="2153653" y="4762830"/>
            <a:ext cx="1645131" cy="2072439"/>
          </a:xfrm>
          <a:prstGeom prst="rect">
            <a:avLst/>
          </a:prstGeom>
        </p:spPr>
      </p:pic>
      <p:cxnSp>
        <p:nvCxnSpPr>
          <p:cNvPr id="11" name="Straight Arrow Connector 10">
            <a:extLst>
              <a:ext uri="{FF2B5EF4-FFF2-40B4-BE49-F238E27FC236}">
                <a16:creationId xmlns:a16="http://schemas.microsoft.com/office/drawing/2014/main" id="{288F5FCC-F273-47D7-AED5-C2BB2582A8DC}"/>
              </a:ext>
            </a:extLst>
          </p:cNvPr>
          <p:cNvCxnSpPr>
            <a:cxnSpLocks/>
          </p:cNvCxnSpPr>
          <p:nvPr/>
        </p:nvCxnSpPr>
        <p:spPr>
          <a:xfrm flipH="1">
            <a:off x="4799814" y="5183956"/>
            <a:ext cx="359790" cy="6991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96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Questions</a:t>
            </a:r>
          </a:p>
          <a:p>
            <a:pPr>
              <a:spcAft>
                <a:spcPts val="600"/>
              </a:spcAft>
            </a:pPr>
            <a:r>
              <a:rPr lang="en-AU" sz="1600" dirty="0">
                <a:latin typeface="Arial"/>
                <a:cs typeface="Arial"/>
              </a:rPr>
              <a:t>What's the best thing that has happened today? </a:t>
            </a:r>
          </a:p>
          <a:p>
            <a:pPr marL="0" indent="0">
              <a:buNone/>
            </a:pPr>
            <a:r>
              <a:rPr lang="en-AU" sz="1600" dirty="0">
                <a:latin typeface="Arial"/>
                <a:cs typeface="Arial"/>
              </a:rPr>
              <a:t>“Answer not important, unless ask the right question”</a:t>
            </a:r>
          </a:p>
          <a:p>
            <a:endParaRPr lang="en-AU" sz="1600" dirty="0">
              <a:latin typeface="Arial"/>
              <a:cs typeface="Arial"/>
            </a:endParaRPr>
          </a:p>
          <a:p>
            <a:r>
              <a:rPr lang="en-AU" sz="1600" dirty="0">
                <a:latin typeface="Arial"/>
                <a:cs typeface="Arial"/>
              </a:rPr>
              <a:t>What questions are you asking? </a:t>
            </a:r>
          </a:p>
          <a:p>
            <a:r>
              <a:rPr lang="en-AU" sz="1600" dirty="0">
                <a:latin typeface="Arial"/>
                <a:cs typeface="Arial"/>
              </a:rPr>
              <a:t>What's right?</a:t>
            </a:r>
          </a:p>
          <a:p>
            <a:r>
              <a:rPr lang="en-AU" sz="1600" dirty="0">
                <a:latin typeface="Arial"/>
                <a:cs typeface="Arial"/>
              </a:rPr>
              <a:t>What's good?</a:t>
            </a:r>
          </a:p>
          <a:p>
            <a:r>
              <a:rPr lang="en-AU" sz="1600" dirty="0">
                <a:latin typeface="Arial"/>
                <a:cs typeface="Arial"/>
              </a:rPr>
              <a:t>What works? What doesn’t? </a:t>
            </a:r>
          </a:p>
          <a:p>
            <a:r>
              <a:rPr lang="en-AU" sz="1600" dirty="0">
                <a:latin typeface="Arial"/>
                <a:cs typeface="Arial"/>
              </a:rPr>
              <a:t>What should I focus on? (what we focus on, grows…)</a:t>
            </a:r>
          </a:p>
          <a:p>
            <a:r>
              <a:rPr lang="en-AU" sz="1600" dirty="0">
                <a:latin typeface="Arial"/>
                <a:cs typeface="Arial"/>
              </a:rPr>
              <a:t>In which ways do I accept myself, and which ways don’t I accept myself? </a:t>
            </a:r>
          </a:p>
          <a:p>
            <a:r>
              <a:rPr lang="en-AU" sz="1600" dirty="0">
                <a:latin typeface="Arial"/>
                <a:cs typeface="Arial"/>
              </a:rPr>
              <a:t>What are my greatest strengths and competencies?, and how do I use them? </a:t>
            </a:r>
          </a:p>
          <a:p>
            <a:r>
              <a:rPr lang="en-AU" sz="1600" dirty="0">
                <a:latin typeface="Arial"/>
                <a:cs typeface="Arial"/>
              </a:rPr>
              <a:t>Who are my most cherished relationships? How do they support me? </a:t>
            </a:r>
          </a:p>
          <a:p>
            <a:r>
              <a:rPr lang="en-AU" sz="1600" dirty="0">
                <a:latin typeface="Arial"/>
                <a:cs typeface="Arial"/>
              </a:rPr>
              <a:t>What would I like to learn? </a:t>
            </a:r>
          </a:p>
          <a:p>
            <a:r>
              <a:rPr lang="en-AU" sz="1600" dirty="0">
                <a:latin typeface="Arial"/>
                <a:cs typeface="Arial"/>
              </a:rPr>
              <a:t>What would I like to accomplish? </a:t>
            </a:r>
            <a:endParaRPr lang="en-NZ" sz="1600" dirty="0">
              <a:latin typeface="Arial"/>
              <a:cs typeface="Arial"/>
            </a:endParaRPr>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Questions</a:t>
            </a:r>
          </a:p>
        </p:txBody>
      </p:sp>
      <p:pic>
        <p:nvPicPr>
          <p:cNvPr id="5" name="Picture 2" descr="http://www.community-team.com/gr/PS%20Vita/Reality%20Fighters/Miyagi_Pose_B.jpg">
            <a:extLst>
              <a:ext uri="{FF2B5EF4-FFF2-40B4-BE49-F238E27FC236}">
                <a16:creationId xmlns:a16="http://schemas.microsoft.com/office/drawing/2014/main" id="{1C2CDD73-5E8F-47EA-99D6-EEECBF5F64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227" y="1886246"/>
            <a:ext cx="2329089" cy="232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1000"/>
                                        <p:tgtEl>
                                          <p:spTgt spid="6">
                                            <p:txEl>
                                              <p:pRg st="7" end="7"/>
                                            </p:txEl>
                                          </p:spTgt>
                                        </p:tgtEl>
                                      </p:cBhvr>
                                    </p:animEffect>
                                    <p:anim calcmode="lin" valueType="num">
                                      <p:cBhvr>
                                        <p:cTn id="2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1000"/>
                                        <p:tgtEl>
                                          <p:spTgt spid="6">
                                            <p:txEl>
                                              <p:pRg st="8" end="8"/>
                                            </p:txEl>
                                          </p:spTgt>
                                        </p:tgtEl>
                                      </p:cBhvr>
                                    </p:animEffect>
                                    <p:anim calcmode="lin" valueType="num">
                                      <p:cBhvr>
                                        <p:cTn id="3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1000"/>
                                        <p:tgtEl>
                                          <p:spTgt spid="6">
                                            <p:txEl>
                                              <p:pRg st="9" end="9"/>
                                            </p:txEl>
                                          </p:spTgt>
                                        </p:tgtEl>
                                      </p:cBhvr>
                                    </p:animEffect>
                                    <p:anim calcmode="lin" valueType="num">
                                      <p:cBhvr>
                                        <p:cTn id="3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1000"/>
                                        <p:tgtEl>
                                          <p:spTgt spid="6">
                                            <p:txEl>
                                              <p:pRg st="11" end="11"/>
                                            </p:txEl>
                                          </p:spTgt>
                                        </p:tgtEl>
                                      </p:cBhvr>
                                    </p:animEffect>
                                    <p:anim calcmode="lin" valueType="num">
                                      <p:cBhvr>
                                        <p:cTn id="4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1000"/>
                                        <p:tgtEl>
                                          <p:spTgt spid="6">
                                            <p:txEl>
                                              <p:pRg st="12" end="12"/>
                                            </p:txEl>
                                          </p:spTgt>
                                        </p:tgtEl>
                                      </p:cBhvr>
                                    </p:animEffect>
                                    <p:anim calcmode="lin" valueType="num">
                                      <p:cBhvr>
                                        <p:cTn id="53"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animEffect transition="in" filter="fade">
                                      <p:cBhvr>
                                        <p:cTn id="57" dur="1000"/>
                                        <p:tgtEl>
                                          <p:spTgt spid="6">
                                            <p:txEl>
                                              <p:pRg st="13" end="13"/>
                                            </p:txEl>
                                          </p:spTgt>
                                        </p:tgtEl>
                                      </p:cBhvr>
                                    </p:animEffect>
                                    <p:anim calcmode="lin" valueType="num">
                                      <p:cBhvr>
                                        <p:cTn id="58"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ustom 1">
      <a:majorFont>
        <a:latin typeface="Calibri Light"/>
        <a:ea typeface=""/>
        <a:cs typeface=""/>
      </a:majorFont>
      <a:minorFont>
        <a:latin typeface="Calibri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03A2A526C388449F799923C23BF0F8" ma:contentTypeVersion="0" ma:contentTypeDescription="Create a new document." ma:contentTypeScope="" ma:versionID="429531d7dd4dc369796f5b1211468108">
  <xsd:schema xmlns:xsd="http://www.w3.org/2001/XMLSchema" xmlns:xs="http://www.w3.org/2001/XMLSchema" xmlns:p="http://schemas.microsoft.com/office/2006/metadata/properties" xmlns:ns2="aac87f46-e424-4fae-b61c-a94d97dafa93" targetNamespace="http://schemas.microsoft.com/office/2006/metadata/properties" ma:root="true" ma:fieldsID="87b83e7c5e82cff230b27f24e4d72370" ns2:_="">
    <xsd:import namespace="aac87f46-e424-4fae-b61c-a94d97dafa9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87f46-e424-4fae-b61c-a94d97dafa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6840C4-67F4-4929-89F7-5B9F93CEC1F0}">
  <ds:schemaRef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aac87f46-e424-4fae-b61c-a94d97dafa9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938790E-8EDD-4874-B789-365A36139C0D}">
  <ds:schemaRefs>
    <ds:schemaRef ds:uri="http://schemas.microsoft.com/sharepoint/v3/contenttype/forms"/>
  </ds:schemaRefs>
</ds:datastoreItem>
</file>

<file path=customXml/itemProps3.xml><?xml version="1.0" encoding="utf-8"?>
<ds:datastoreItem xmlns:ds="http://schemas.openxmlformats.org/officeDocument/2006/customXml" ds:itemID="{95D9AE6D-C842-4E24-9A2A-E9D6A702B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87f46-e424-4fae-b61c-a94d97daf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14002</TotalTime>
  <Words>1179</Words>
  <Application>Microsoft Office PowerPoint</Application>
  <PresentationFormat>Widescreen</PresentationFormat>
  <Paragraphs>132</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Houschka Pro Light</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SAHMRI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Goh</dc:creator>
  <cp:lastModifiedBy>A</cp:lastModifiedBy>
  <cp:revision>267</cp:revision>
  <cp:lastPrinted>2016-06-21T01:55:43Z</cp:lastPrinted>
  <dcterms:created xsi:type="dcterms:W3CDTF">2016-06-20T03:09:33Z</dcterms:created>
  <dcterms:modified xsi:type="dcterms:W3CDTF">2017-10-16T02:05:19Z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0x010100F603A2A526C388449F799923C23BF0F8</vt:lpwstr>
  </property>
</Properties>
</file>