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34"/>
  </p:notesMasterIdLst>
  <p:handoutMasterIdLst>
    <p:handoutMasterId r:id="rId35"/>
  </p:handoutMasterIdLst>
  <p:sldIdLst>
    <p:sldId id="393" r:id="rId5"/>
    <p:sldId id="401" r:id="rId6"/>
    <p:sldId id="402" r:id="rId7"/>
    <p:sldId id="403" r:id="rId8"/>
    <p:sldId id="405" r:id="rId9"/>
    <p:sldId id="406" r:id="rId10"/>
    <p:sldId id="407" r:id="rId11"/>
    <p:sldId id="408" r:id="rId12"/>
    <p:sldId id="409" r:id="rId13"/>
    <p:sldId id="410" r:id="rId14"/>
    <p:sldId id="411" r:id="rId15"/>
    <p:sldId id="412" r:id="rId16"/>
    <p:sldId id="397" r:id="rId17"/>
    <p:sldId id="413" r:id="rId18"/>
    <p:sldId id="427" r:id="rId19"/>
    <p:sldId id="415" r:id="rId20"/>
    <p:sldId id="400" r:id="rId21"/>
    <p:sldId id="417" r:id="rId22"/>
    <p:sldId id="426" r:id="rId23"/>
    <p:sldId id="419" r:id="rId24"/>
    <p:sldId id="422" r:id="rId25"/>
    <p:sldId id="423" r:id="rId26"/>
    <p:sldId id="425" r:id="rId27"/>
    <p:sldId id="418" r:id="rId28"/>
    <p:sldId id="424" r:id="rId29"/>
    <p:sldId id="414" r:id="rId30"/>
    <p:sldId id="399" r:id="rId31"/>
    <p:sldId id="420" r:id="rId32"/>
    <p:sldId id="421" r:id="rId33"/>
  </p:sldIdLst>
  <p:sldSz cx="12192000" cy="6858000"/>
  <p:notesSz cx="99314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495"/>
    <a:srgbClr val="2898B2"/>
    <a:srgbClr val="404040"/>
    <a:srgbClr val="30C2B1"/>
    <a:srgbClr val="2CA9C6"/>
    <a:srgbClr val="2E83C3"/>
    <a:srgbClr val="40B29F"/>
    <a:srgbClr val="40AFB2"/>
    <a:srgbClr val="5FCBEF"/>
    <a:srgbClr val="6DB4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31" autoAdjust="0"/>
    <p:restoredTop sz="96529" autoAdjust="0"/>
  </p:normalViewPr>
  <p:slideViewPr>
    <p:cSldViewPr snapToGrid="0">
      <p:cViewPr>
        <p:scale>
          <a:sx n="84" d="100"/>
          <a:sy n="84" d="100"/>
        </p:scale>
        <p:origin x="318"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5495" y="0"/>
            <a:ext cx="4303607" cy="340905"/>
          </a:xfrm>
          <a:prstGeom prst="rect">
            <a:avLst/>
          </a:prstGeom>
        </p:spPr>
        <p:txBody>
          <a:bodyPr vert="horz" lIns="91440" tIns="45720" rIns="91440" bIns="45720" rtlCol="0"/>
          <a:lstStyle>
            <a:lvl1pPr algn="r">
              <a:defRPr sz="1200"/>
            </a:lvl1pPr>
          </a:lstStyle>
          <a:p>
            <a:fld id="{8C1A1BCA-0FDD-45DB-86B7-893254BC8C2A}" type="datetimeFigureOut">
              <a:rPr lang="en-AU" smtClean="0"/>
              <a:t>14/09/2017</a:t>
            </a:fld>
            <a:endParaRPr lang="en-AU"/>
          </a:p>
        </p:txBody>
      </p:sp>
      <p:sp>
        <p:nvSpPr>
          <p:cNvPr id="4" name="Footer Placeholder 3"/>
          <p:cNvSpPr>
            <a:spLocks noGrp="1"/>
          </p:cNvSpPr>
          <p:nvPr>
            <p:ph type="ftr" sz="quarter" idx="2"/>
          </p:nvPr>
        </p:nvSpPr>
        <p:spPr>
          <a:xfrm>
            <a:off x="0" y="6453596"/>
            <a:ext cx="4303607" cy="34090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5495" y="6453596"/>
            <a:ext cx="4303607" cy="340904"/>
          </a:xfrm>
          <a:prstGeom prst="rect">
            <a:avLst/>
          </a:prstGeom>
        </p:spPr>
        <p:txBody>
          <a:bodyPr vert="horz" lIns="91440" tIns="45720" rIns="91440" bIns="45720" rtlCol="0" anchor="b"/>
          <a:lstStyle>
            <a:lvl1pPr algn="r">
              <a:defRPr sz="1200"/>
            </a:lvl1pPr>
          </a:lstStyle>
          <a:p>
            <a:fld id="{BC78E9A4-9305-4694-92D5-8F72081FFD67}" type="slidenum">
              <a:rPr lang="en-AU" smtClean="0"/>
              <a:t>‹#›</a:t>
            </a:fld>
            <a:endParaRPr lang="en-AU"/>
          </a:p>
        </p:txBody>
      </p:sp>
    </p:spTree>
    <p:extLst>
      <p:ext uri="{BB962C8B-B14F-4D97-AF65-F5344CB8AC3E}">
        <p14:creationId xmlns:p14="http://schemas.microsoft.com/office/powerpoint/2010/main" val="390242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5495" y="0"/>
            <a:ext cx="4303607" cy="340905"/>
          </a:xfrm>
          <a:prstGeom prst="rect">
            <a:avLst/>
          </a:prstGeom>
        </p:spPr>
        <p:txBody>
          <a:bodyPr vert="horz" lIns="91440" tIns="45720" rIns="91440" bIns="45720" rtlCol="0"/>
          <a:lstStyle>
            <a:lvl1pPr algn="r">
              <a:defRPr sz="1200"/>
            </a:lvl1pPr>
          </a:lstStyle>
          <a:p>
            <a:fld id="{2EB9E601-0025-41DD-9895-26D410444CDB}" type="datetimeFigureOut">
              <a:rPr lang="en-AU" smtClean="0"/>
              <a:t>14/09/2017</a:t>
            </a:fld>
            <a:endParaRPr lang="en-AU"/>
          </a:p>
        </p:txBody>
      </p:sp>
      <p:sp>
        <p:nvSpPr>
          <p:cNvPr id="4" name="Slide Image Placeholder 3"/>
          <p:cNvSpPr>
            <a:spLocks noGrp="1" noRot="1" noChangeAspect="1"/>
          </p:cNvSpPr>
          <p:nvPr>
            <p:ph type="sldImg" idx="2"/>
          </p:nvPr>
        </p:nvSpPr>
        <p:spPr>
          <a:xfrm>
            <a:off x="2927350" y="849313"/>
            <a:ext cx="4076700" cy="22939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3140" y="3269853"/>
            <a:ext cx="7945120" cy="26753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453596"/>
            <a:ext cx="4303607" cy="34090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5495" y="6453596"/>
            <a:ext cx="4303607" cy="340904"/>
          </a:xfrm>
          <a:prstGeom prst="rect">
            <a:avLst/>
          </a:prstGeom>
        </p:spPr>
        <p:txBody>
          <a:bodyPr vert="horz" lIns="91440" tIns="45720" rIns="91440" bIns="45720" rtlCol="0" anchor="b"/>
          <a:lstStyle>
            <a:lvl1pPr algn="r">
              <a:defRPr sz="1200"/>
            </a:lvl1pPr>
          </a:lstStyle>
          <a:p>
            <a:fld id="{61248589-C127-46A8-986C-9B8F6C093429}" type="slidenum">
              <a:rPr lang="en-AU" smtClean="0"/>
              <a:t>‹#›</a:t>
            </a:fld>
            <a:endParaRPr lang="en-AU"/>
          </a:p>
        </p:txBody>
      </p:sp>
    </p:spTree>
    <p:extLst>
      <p:ext uri="{BB962C8B-B14F-4D97-AF65-F5344CB8AC3E}">
        <p14:creationId xmlns:p14="http://schemas.microsoft.com/office/powerpoint/2010/main" val="215525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a:t>
            </a:fld>
            <a:endParaRPr lang="en-AU"/>
          </a:p>
        </p:txBody>
      </p:sp>
    </p:spTree>
    <p:extLst>
      <p:ext uri="{BB962C8B-B14F-4D97-AF65-F5344CB8AC3E}">
        <p14:creationId xmlns:p14="http://schemas.microsoft.com/office/powerpoint/2010/main" val="284134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10</a:t>
            </a:fld>
            <a:endParaRPr lang="en-AU"/>
          </a:p>
        </p:txBody>
      </p:sp>
    </p:spTree>
    <p:extLst>
      <p:ext uri="{BB962C8B-B14F-4D97-AF65-F5344CB8AC3E}">
        <p14:creationId xmlns:p14="http://schemas.microsoft.com/office/powerpoint/2010/main" val="1392139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11</a:t>
            </a:fld>
            <a:endParaRPr lang="en-AU"/>
          </a:p>
        </p:txBody>
      </p:sp>
    </p:spTree>
    <p:extLst>
      <p:ext uri="{BB962C8B-B14F-4D97-AF65-F5344CB8AC3E}">
        <p14:creationId xmlns:p14="http://schemas.microsoft.com/office/powerpoint/2010/main" val="110129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12</a:t>
            </a:fld>
            <a:endParaRPr lang="en-AU"/>
          </a:p>
        </p:txBody>
      </p:sp>
    </p:spTree>
    <p:extLst>
      <p:ext uri="{BB962C8B-B14F-4D97-AF65-F5344CB8AC3E}">
        <p14:creationId xmlns:p14="http://schemas.microsoft.com/office/powerpoint/2010/main" val="824990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13</a:t>
            </a:fld>
            <a:endParaRPr lang="en-AU"/>
          </a:p>
        </p:txBody>
      </p:sp>
    </p:spTree>
    <p:extLst>
      <p:ext uri="{BB962C8B-B14F-4D97-AF65-F5344CB8AC3E}">
        <p14:creationId xmlns:p14="http://schemas.microsoft.com/office/powerpoint/2010/main" val="4017209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14</a:t>
            </a:fld>
            <a:endParaRPr lang="en-AU"/>
          </a:p>
        </p:txBody>
      </p:sp>
    </p:spTree>
    <p:extLst>
      <p:ext uri="{BB962C8B-B14F-4D97-AF65-F5344CB8AC3E}">
        <p14:creationId xmlns:p14="http://schemas.microsoft.com/office/powerpoint/2010/main" val="4197754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15</a:t>
            </a:fld>
            <a:endParaRPr lang="en-AU"/>
          </a:p>
        </p:txBody>
      </p:sp>
    </p:spTree>
    <p:extLst>
      <p:ext uri="{BB962C8B-B14F-4D97-AF65-F5344CB8AC3E}">
        <p14:creationId xmlns:p14="http://schemas.microsoft.com/office/powerpoint/2010/main" val="1697812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16</a:t>
            </a:fld>
            <a:endParaRPr lang="en-AU"/>
          </a:p>
        </p:txBody>
      </p:sp>
    </p:spTree>
    <p:extLst>
      <p:ext uri="{BB962C8B-B14F-4D97-AF65-F5344CB8AC3E}">
        <p14:creationId xmlns:p14="http://schemas.microsoft.com/office/powerpoint/2010/main" val="217232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17</a:t>
            </a:fld>
            <a:endParaRPr lang="en-AU"/>
          </a:p>
        </p:txBody>
      </p:sp>
    </p:spTree>
    <p:extLst>
      <p:ext uri="{BB962C8B-B14F-4D97-AF65-F5344CB8AC3E}">
        <p14:creationId xmlns:p14="http://schemas.microsoft.com/office/powerpoint/2010/main" val="1943076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18</a:t>
            </a:fld>
            <a:endParaRPr lang="en-AU"/>
          </a:p>
        </p:txBody>
      </p:sp>
    </p:spTree>
    <p:extLst>
      <p:ext uri="{BB962C8B-B14F-4D97-AF65-F5344CB8AC3E}">
        <p14:creationId xmlns:p14="http://schemas.microsoft.com/office/powerpoint/2010/main" val="94021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19</a:t>
            </a:fld>
            <a:endParaRPr lang="en-AU"/>
          </a:p>
        </p:txBody>
      </p:sp>
    </p:spTree>
    <p:extLst>
      <p:ext uri="{BB962C8B-B14F-4D97-AF65-F5344CB8AC3E}">
        <p14:creationId xmlns:p14="http://schemas.microsoft.com/office/powerpoint/2010/main" val="152103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a:t>
            </a:fld>
            <a:endParaRPr lang="en-AU"/>
          </a:p>
        </p:txBody>
      </p:sp>
    </p:spTree>
    <p:extLst>
      <p:ext uri="{BB962C8B-B14F-4D97-AF65-F5344CB8AC3E}">
        <p14:creationId xmlns:p14="http://schemas.microsoft.com/office/powerpoint/2010/main" val="1876638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20</a:t>
            </a:fld>
            <a:endParaRPr lang="en-AU"/>
          </a:p>
        </p:txBody>
      </p:sp>
    </p:spTree>
    <p:extLst>
      <p:ext uri="{BB962C8B-B14F-4D97-AF65-F5344CB8AC3E}">
        <p14:creationId xmlns:p14="http://schemas.microsoft.com/office/powerpoint/2010/main" val="235779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21</a:t>
            </a:fld>
            <a:endParaRPr lang="en-AU"/>
          </a:p>
        </p:txBody>
      </p:sp>
    </p:spTree>
    <p:extLst>
      <p:ext uri="{BB962C8B-B14F-4D97-AF65-F5344CB8AC3E}">
        <p14:creationId xmlns:p14="http://schemas.microsoft.com/office/powerpoint/2010/main" val="2874682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22</a:t>
            </a:fld>
            <a:endParaRPr lang="en-AU"/>
          </a:p>
        </p:txBody>
      </p:sp>
    </p:spTree>
    <p:extLst>
      <p:ext uri="{BB962C8B-B14F-4D97-AF65-F5344CB8AC3E}">
        <p14:creationId xmlns:p14="http://schemas.microsoft.com/office/powerpoint/2010/main" val="4123578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23</a:t>
            </a:fld>
            <a:endParaRPr lang="en-AU"/>
          </a:p>
        </p:txBody>
      </p:sp>
    </p:spTree>
    <p:extLst>
      <p:ext uri="{BB962C8B-B14F-4D97-AF65-F5344CB8AC3E}">
        <p14:creationId xmlns:p14="http://schemas.microsoft.com/office/powerpoint/2010/main" val="223003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24</a:t>
            </a:fld>
            <a:endParaRPr lang="en-AU"/>
          </a:p>
        </p:txBody>
      </p:sp>
    </p:spTree>
    <p:extLst>
      <p:ext uri="{BB962C8B-B14F-4D97-AF65-F5344CB8AC3E}">
        <p14:creationId xmlns:p14="http://schemas.microsoft.com/office/powerpoint/2010/main" val="3741113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25</a:t>
            </a:fld>
            <a:endParaRPr lang="en-AU"/>
          </a:p>
        </p:txBody>
      </p:sp>
    </p:spTree>
    <p:extLst>
      <p:ext uri="{BB962C8B-B14F-4D97-AF65-F5344CB8AC3E}">
        <p14:creationId xmlns:p14="http://schemas.microsoft.com/office/powerpoint/2010/main" val="1654962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26</a:t>
            </a:fld>
            <a:endParaRPr lang="en-AU"/>
          </a:p>
        </p:txBody>
      </p:sp>
    </p:spTree>
    <p:extLst>
      <p:ext uri="{BB962C8B-B14F-4D97-AF65-F5344CB8AC3E}">
        <p14:creationId xmlns:p14="http://schemas.microsoft.com/office/powerpoint/2010/main" val="1180849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27</a:t>
            </a:fld>
            <a:endParaRPr lang="en-AU"/>
          </a:p>
        </p:txBody>
      </p:sp>
    </p:spTree>
    <p:extLst>
      <p:ext uri="{BB962C8B-B14F-4D97-AF65-F5344CB8AC3E}">
        <p14:creationId xmlns:p14="http://schemas.microsoft.com/office/powerpoint/2010/main" val="283297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28</a:t>
            </a:fld>
            <a:endParaRPr lang="en-AU"/>
          </a:p>
        </p:txBody>
      </p:sp>
    </p:spTree>
    <p:extLst>
      <p:ext uri="{BB962C8B-B14F-4D97-AF65-F5344CB8AC3E}">
        <p14:creationId xmlns:p14="http://schemas.microsoft.com/office/powerpoint/2010/main" val="498026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29</a:t>
            </a:fld>
            <a:endParaRPr lang="en-AU"/>
          </a:p>
        </p:txBody>
      </p:sp>
    </p:spTree>
    <p:extLst>
      <p:ext uri="{BB962C8B-B14F-4D97-AF65-F5344CB8AC3E}">
        <p14:creationId xmlns:p14="http://schemas.microsoft.com/office/powerpoint/2010/main" val="40358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3</a:t>
            </a:fld>
            <a:endParaRPr lang="en-AU"/>
          </a:p>
        </p:txBody>
      </p:sp>
    </p:spTree>
    <p:extLst>
      <p:ext uri="{BB962C8B-B14F-4D97-AF65-F5344CB8AC3E}">
        <p14:creationId xmlns:p14="http://schemas.microsoft.com/office/powerpoint/2010/main" val="330092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4</a:t>
            </a:fld>
            <a:endParaRPr lang="en-AU"/>
          </a:p>
        </p:txBody>
      </p:sp>
    </p:spTree>
    <p:extLst>
      <p:ext uri="{BB962C8B-B14F-4D97-AF65-F5344CB8AC3E}">
        <p14:creationId xmlns:p14="http://schemas.microsoft.com/office/powerpoint/2010/main" val="168760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5</a:t>
            </a:fld>
            <a:endParaRPr lang="en-AU"/>
          </a:p>
        </p:txBody>
      </p:sp>
    </p:spTree>
    <p:extLst>
      <p:ext uri="{BB962C8B-B14F-4D97-AF65-F5344CB8AC3E}">
        <p14:creationId xmlns:p14="http://schemas.microsoft.com/office/powerpoint/2010/main" val="259759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6</a:t>
            </a:fld>
            <a:endParaRPr lang="en-AU"/>
          </a:p>
        </p:txBody>
      </p:sp>
    </p:spTree>
    <p:extLst>
      <p:ext uri="{BB962C8B-B14F-4D97-AF65-F5344CB8AC3E}">
        <p14:creationId xmlns:p14="http://schemas.microsoft.com/office/powerpoint/2010/main" val="49822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7</a:t>
            </a:fld>
            <a:endParaRPr lang="en-AU"/>
          </a:p>
        </p:txBody>
      </p:sp>
    </p:spTree>
    <p:extLst>
      <p:ext uri="{BB962C8B-B14F-4D97-AF65-F5344CB8AC3E}">
        <p14:creationId xmlns:p14="http://schemas.microsoft.com/office/powerpoint/2010/main" val="57967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8</a:t>
            </a:fld>
            <a:endParaRPr lang="en-AU"/>
          </a:p>
        </p:txBody>
      </p:sp>
    </p:spTree>
    <p:extLst>
      <p:ext uri="{BB962C8B-B14F-4D97-AF65-F5344CB8AC3E}">
        <p14:creationId xmlns:p14="http://schemas.microsoft.com/office/powerpoint/2010/main" val="2147659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9</a:t>
            </a:fld>
            <a:endParaRPr lang="en-AU"/>
          </a:p>
        </p:txBody>
      </p:sp>
    </p:spTree>
    <p:extLst>
      <p:ext uri="{BB962C8B-B14F-4D97-AF65-F5344CB8AC3E}">
        <p14:creationId xmlns:p14="http://schemas.microsoft.com/office/powerpoint/2010/main" val="12682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14/09/2017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56692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2737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405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1829213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254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428119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14/09/2017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522078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14/09/2017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110241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14/09/2017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25865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14/09/2017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18421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7CB65-2A8D-4994-AB1F-FE0AE385B4F9}" type="datetimeFigureOut">
              <a:rPr lang="en-AU" smtClean="0"/>
              <a:t>14/09/2017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79579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57CB65-2A8D-4994-AB1F-FE0AE385B4F9}" type="datetimeFigureOut">
              <a:rPr lang="en-AU" smtClean="0"/>
              <a:t>14/09/2017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89991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57CB65-2A8D-4994-AB1F-FE0AE385B4F9}" type="datetimeFigureOut">
              <a:rPr lang="en-AU" smtClean="0"/>
              <a:t>14/09/2017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49690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7CB65-2A8D-4994-AB1F-FE0AE385B4F9}" type="datetimeFigureOut">
              <a:rPr lang="en-AU" smtClean="0"/>
              <a:t>14/09/2017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95259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57CB65-2A8D-4994-AB1F-FE0AE385B4F9}" type="datetimeFigureOut">
              <a:rPr lang="en-AU" smtClean="0"/>
              <a:t>14/09/2017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92071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DEA4DD-7F08-462C-9EA6-6E59F6398381}" type="slidenum">
              <a:rPr lang="en-AU" smtClean="0"/>
              <a:t>‹#›</a:t>
            </a:fld>
            <a:endParaRPr lang="en-AU"/>
          </a:p>
        </p:txBody>
      </p:sp>
      <p:sp>
        <p:nvSpPr>
          <p:cNvPr id="5" name="Date Placeholder 4"/>
          <p:cNvSpPr>
            <a:spLocks noGrp="1"/>
          </p:cNvSpPr>
          <p:nvPr>
            <p:ph type="dt" sz="half" idx="10"/>
          </p:nvPr>
        </p:nvSpPr>
        <p:spPr/>
        <p:txBody>
          <a:bodyPr/>
          <a:lstStyle/>
          <a:p>
            <a:fld id="{7C57CB65-2A8D-4994-AB1F-FE0AE385B4F9}" type="datetimeFigureOut">
              <a:rPr lang="en-AU" smtClean="0"/>
              <a:t>14/09/2017</a:t>
            </a:fld>
            <a:endParaRPr lang="en-AU"/>
          </a:p>
        </p:txBody>
      </p:sp>
    </p:spTree>
    <p:extLst>
      <p:ext uri="{BB962C8B-B14F-4D97-AF65-F5344CB8AC3E}">
        <p14:creationId xmlns:p14="http://schemas.microsoft.com/office/powerpoint/2010/main" val="213002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57CB65-2A8D-4994-AB1F-FE0AE385B4F9}" type="datetimeFigureOut">
              <a:rPr lang="en-AU" smtClean="0"/>
              <a:t>14/09/2017</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DEA4DD-7F08-462C-9EA6-6E59F6398381}" type="slidenum">
              <a:rPr lang="en-AU" smtClean="0"/>
              <a:t>‹#›</a:t>
            </a:fld>
            <a:endParaRPr lang="en-AU"/>
          </a:p>
        </p:txBody>
      </p:sp>
    </p:spTree>
    <p:extLst>
      <p:ext uri="{BB962C8B-B14F-4D97-AF65-F5344CB8AC3E}">
        <p14:creationId xmlns:p14="http://schemas.microsoft.com/office/powerpoint/2010/main" val="412388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ywellbeing.co.nz/mw/" TargetMode="External"/><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treasury.gov.au/publication/economic-roundup-issue-3-2012-2/economic-roundup-issue-3-2012/treasurys-wellbeing-framework/" TargetMode="External"/><Relationship Id="rId4" Type="http://schemas.openxmlformats.org/officeDocument/2006/relationships/hyperlink" Target="http://www.treasury.govt.nz/abouttreasury/higherlivingstandard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nationalaccountsofwellbeing.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ecdbetterlifeindex.org/#/1111111111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www.andi.org.a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www.communityindicators.net.au/measuring_wellbe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1549" b="6074"/>
          <a:stretch/>
        </p:blipFill>
        <p:spPr>
          <a:xfrm>
            <a:off x="0" y="0"/>
            <a:ext cx="12192000" cy="5649422"/>
          </a:xfrm>
          <a:prstGeom prst="rect">
            <a:avLst/>
          </a:prstGeom>
        </p:spPr>
      </p:pic>
      <p:sp>
        <p:nvSpPr>
          <p:cNvPr id="7" name="TextBox 6"/>
          <p:cNvSpPr txBox="1"/>
          <p:nvPr/>
        </p:nvSpPr>
        <p:spPr>
          <a:xfrm>
            <a:off x="0" y="5368400"/>
            <a:ext cx="12191999" cy="1754326"/>
          </a:xfrm>
          <a:prstGeom prst="rect">
            <a:avLst/>
          </a:prstGeom>
          <a:solidFill>
            <a:srgbClr val="6DB4E1"/>
          </a:solidFill>
        </p:spPr>
        <p:txBody>
          <a:bodyPr wrap="square" rtlCol="0">
            <a:spAutoFit/>
          </a:bodyPr>
          <a:lstStyle/>
          <a:p>
            <a:pPr algn="ctr"/>
            <a:r>
              <a:rPr lang="en-AU" sz="3200" b="1" dirty="0">
                <a:solidFill>
                  <a:schemeClr val="bg1"/>
                </a:solidFill>
                <a:latin typeface="+mj-lt"/>
              </a:rPr>
              <a:t>The Value of Wellbeing Measurement</a:t>
            </a:r>
          </a:p>
          <a:p>
            <a:pPr algn="ctr"/>
            <a:r>
              <a:rPr lang="en-AU" sz="2000" dirty="0">
                <a:solidFill>
                  <a:schemeClr val="bg1"/>
                </a:solidFill>
                <a:latin typeface="+mj-lt"/>
              </a:rPr>
              <a:t>15</a:t>
            </a:r>
            <a:r>
              <a:rPr lang="en-AU" sz="2000" baseline="30000" dirty="0">
                <a:solidFill>
                  <a:schemeClr val="bg1"/>
                </a:solidFill>
                <a:latin typeface="+mj-lt"/>
              </a:rPr>
              <a:t>th</a:t>
            </a:r>
            <a:r>
              <a:rPr lang="en-AU" sz="2000" dirty="0">
                <a:solidFill>
                  <a:schemeClr val="bg1"/>
                </a:solidFill>
                <a:latin typeface="+mj-lt"/>
              </a:rPr>
              <a:t> September 2017</a:t>
            </a:r>
          </a:p>
          <a:p>
            <a:pPr algn="ctr"/>
            <a:r>
              <a:rPr lang="en-AU" sz="2800" dirty="0">
                <a:solidFill>
                  <a:schemeClr val="bg1"/>
                </a:solidFill>
                <a:latin typeface="+mj-lt"/>
              </a:rPr>
              <a:t>Dr Aaron Jarden, Head of Research, Wellbeing and Resilience Centre</a:t>
            </a:r>
          </a:p>
          <a:p>
            <a:pPr algn="ctr"/>
            <a:endParaRPr lang="en-AU" sz="2800" dirty="0">
              <a:solidFill>
                <a:schemeClr val="bg1"/>
              </a:solidFill>
              <a:latin typeface="+mj-lt"/>
            </a:endParaRPr>
          </a:p>
        </p:txBody>
      </p:sp>
      <p:pic>
        <p:nvPicPr>
          <p:cNvPr id="8" name="Picture 7"/>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88166" y="117376"/>
            <a:ext cx="4139308" cy="1011713"/>
          </a:xfrm>
          <a:prstGeom prst="rect">
            <a:avLst/>
          </a:prstGeom>
        </p:spPr>
      </p:pic>
    </p:spTree>
    <p:extLst>
      <p:ext uri="{BB962C8B-B14F-4D97-AF65-F5344CB8AC3E}">
        <p14:creationId xmlns:p14="http://schemas.microsoft.com/office/powerpoint/2010/main" val="384404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00B050"/>
                </a:solidFill>
              </a:rPr>
              <a:t>Emotional Wellbeing</a:t>
            </a:r>
            <a:r>
              <a:rPr lang="en-AU" sz="2400" dirty="0">
                <a:solidFill>
                  <a:srgbClr val="404040"/>
                </a:solidFill>
              </a:rPr>
              <a:t>:</a:t>
            </a:r>
          </a:p>
          <a:p>
            <a:pPr lvl="1"/>
            <a:r>
              <a:rPr lang="en-AU" sz="2200" dirty="0">
                <a:solidFill>
                  <a:srgbClr val="404040"/>
                </a:solidFill>
              </a:rPr>
              <a:t>Emotional wellbeing refers to the ratio of positive to negative affect (affect balance) or more generally to the construal of one’s wellbeing in the emotional domain. </a:t>
            </a:r>
          </a:p>
          <a:p>
            <a:pPr lvl="1"/>
            <a:r>
              <a:rPr lang="en-AU" sz="2200" dirty="0">
                <a:solidFill>
                  <a:srgbClr val="404040"/>
                </a:solidFill>
              </a:rPr>
              <a:t>It is sometimes used in reference to emotional self-regulation - how well one regulates emotions and uses them to understand the world.</a:t>
            </a:r>
          </a:p>
          <a:p>
            <a:pPr lvl="1"/>
            <a:r>
              <a:rPr lang="en-AU" sz="2200" dirty="0">
                <a:solidFill>
                  <a:srgbClr val="404040"/>
                </a:solidFill>
              </a:rPr>
              <a:t>It is often related to emotional intelligence also: self-awareness and self-management of emotions.</a:t>
            </a:r>
          </a:p>
          <a:p>
            <a:endParaRPr lang="en-AU" sz="2400" dirty="0">
              <a:solidFill>
                <a:srgbClr val="404040"/>
              </a:solidFill>
            </a:endParaRPr>
          </a:p>
          <a:p>
            <a:endParaRPr lang="en-AU" sz="2400" dirty="0">
              <a:solidFill>
                <a:srgbClr val="404040"/>
              </a:solidFill>
            </a:endParaRPr>
          </a:p>
          <a:p>
            <a:pPr lvl="1"/>
            <a:endParaRPr lang="en-AU" sz="2200" dirty="0">
              <a:solidFill>
                <a:srgbClr val="404040"/>
              </a:solidFill>
            </a:endParaRPr>
          </a:p>
        </p:txBody>
      </p:sp>
    </p:spTree>
    <p:extLst>
      <p:ext uri="{BB962C8B-B14F-4D97-AF65-F5344CB8AC3E}">
        <p14:creationId xmlns:p14="http://schemas.microsoft.com/office/powerpoint/2010/main" val="63693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00B050"/>
                </a:solidFill>
              </a:rPr>
              <a:t>Social Wellbeing</a:t>
            </a:r>
            <a:r>
              <a:rPr lang="en-AU" sz="2400" dirty="0">
                <a:solidFill>
                  <a:srgbClr val="404040"/>
                </a:solidFill>
              </a:rPr>
              <a:t>:</a:t>
            </a:r>
          </a:p>
          <a:p>
            <a:pPr lvl="1"/>
            <a:r>
              <a:rPr lang="en-AU" sz="2200" dirty="0">
                <a:solidFill>
                  <a:srgbClr val="404040"/>
                </a:solidFill>
              </a:rPr>
              <a:t>Social wellbeing has been described as having five components: “social integration, social contribution, social coherence, social actualisation and social acceptance. These five elements, taken together, indicate whether and to what degree individuals are overcoming social challenges and are functioning well in their social world (alongside neighbours, co-workers and fellow world citizens)”.</a:t>
            </a:r>
          </a:p>
          <a:p>
            <a:r>
              <a:rPr lang="en-AU" sz="2400" dirty="0">
                <a:solidFill>
                  <a:srgbClr val="00B050"/>
                </a:solidFill>
              </a:rPr>
              <a:t>Physical Wellbeing</a:t>
            </a:r>
            <a:r>
              <a:rPr lang="en-AU" sz="2400" dirty="0">
                <a:solidFill>
                  <a:srgbClr val="404040"/>
                </a:solidFill>
              </a:rPr>
              <a:t>:</a:t>
            </a:r>
          </a:p>
          <a:p>
            <a:pPr lvl="1"/>
            <a:r>
              <a:rPr lang="en-AU" sz="2200" dirty="0">
                <a:solidFill>
                  <a:srgbClr val="404040"/>
                </a:solidFill>
              </a:rPr>
              <a:t>A sense of wellbeing related to the physical aspects of one self.</a:t>
            </a:r>
            <a:endParaRPr lang="en-AU" sz="2400" dirty="0">
              <a:solidFill>
                <a:srgbClr val="404040"/>
              </a:solidFill>
            </a:endParaRPr>
          </a:p>
          <a:p>
            <a:r>
              <a:rPr lang="en-AU" sz="2400" dirty="0">
                <a:solidFill>
                  <a:srgbClr val="00B050"/>
                </a:solidFill>
              </a:rPr>
              <a:t>Financial Wellbeing</a:t>
            </a:r>
            <a:r>
              <a:rPr lang="en-AU" sz="2400" dirty="0">
                <a:solidFill>
                  <a:srgbClr val="404040"/>
                </a:solidFill>
              </a:rPr>
              <a:t>:</a:t>
            </a:r>
          </a:p>
          <a:p>
            <a:pPr lvl="1"/>
            <a:r>
              <a:rPr lang="en-AU" sz="2200" dirty="0">
                <a:solidFill>
                  <a:srgbClr val="404040"/>
                </a:solidFill>
              </a:rPr>
              <a:t>Economic wellbeing is often synonymous with material living conditions “which determine people’s consumption possibilities and their command over resources”.</a:t>
            </a:r>
          </a:p>
          <a:p>
            <a:endParaRPr lang="en-AU" sz="2400" dirty="0">
              <a:solidFill>
                <a:srgbClr val="404040"/>
              </a:solidFill>
            </a:endParaRPr>
          </a:p>
          <a:p>
            <a:endParaRPr lang="en-AU" sz="2400" dirty="0">
              <a:solidFill>
                <a:srgbClr val="404040"/>
              </a:solidFill>
            </a:endParaRPr>
          </a:p>
          <a:p>
            <a:pPr lvl="1"/>
            <a:endParaRPr lang="en-AU" sz="2200" dirty="0">
              <a:solidFill>
                <a:srgbClr val="404040"/>
              </a:solidFill>
            </a:endParaRPr>
          </a:p>
        </p:txBody>
      </p:sp>
    </p:spTree>
    <p:extLst>
      <p:ext uri="{BB962C8B-B14F-4D97-AF65-F5344CB8AC3E}">
        <p14:creationId xmlns:p14="http://schemas.microsoft.com/office/powerpoint/2010/main" val="68049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00B050"/>
                </a:solidFill>
              </a:rPr>
              <a:t>Spiritual Wellbeing</a:t>
            </a:r>
            <a:r>
              <a:rPr lang="en-AU" sz="2400" dirty="0">
                <a:solidFill>
                  <a:srgbClr val="404040"/>
                </a:solidFill>
              </a:rPr>
              <a:t>:</a:t>
            </a:r>
          </a:p>
          <a:p>
            <a:pPr lvl="1"/>
            <a:r>
              <a:rPr lang="en-AU" sz="2200" dirty="0">
                <a:solidFill>
                  <a:srgbClr val="404040"/>
                </a:solidFill>
              </a:rPr>
              <a:t>Spiritual wellbeing is defined as an “ability to experience and integrate meaning and purpose in life through connectedness with self, others, art, music, literature, nature and/or a power greater than oneself”.</a:t>
            </a:r>
          </a:p>
          <a:p>
            <a:r>
              <a:rPr lang="en-AU" sz="2400" dirty="0">
                <a:solidFill>
                  <a:srgbClr val="00B050"/>
                </a:solidFill>
              </a:rPr>
              <a:t>Environmental Wellbeing</a:t>
            </a:r>
            <a:r>
              <a:rPr lang="en-AU" sz="2400" dirty="0">
                <a:solidFill>
                  <a:srgbClr val="404040"/>
                </a:solidFill>
              </a:rPr>
              <a:t>:</a:t>
            </a:r>
          </a:p>
          <a:p>
            <a:pPr lvl="1"/>
            <a:r>
              <a:rPr lang="en-AU" sz="2200" dirty="0">
                <a:solidFill>
                  <a:srgbClr val="404040"/>
                </a:solidFill>
              </a:rPr>
              <a:t>“Environmental wellbeing includes trying to live in harmony with the Earth by understanding the impact of your interaction with nature and your personal environment, and taking action to protect the world around you. Protecting yourself from environmental hazards and minimising the negative impact of your behaviour on the environment are also central elements”.</a:t>
            </a:r>
          </a:p>
          <a:p>
            <a:r>
              <a:rPr lang="en-AU" sz="2400" dirty="0">
                <a:solidFill>
                  <a:srgbClr val="404040"/>
                </a:solidFill>
              </a:rPr>
              <a:t>Also: </a:t>
            </a:r>
            <a:r>
              <a:rPr lang="en-AU" sz="2400" dirty="0">
                <a:solidFill>
                  <a:schemeClr val="accent5">
                    <a:lumMod val="75000"/>
                  </a:schemeClr>
                </a:solidFill>
              </a:rPr>
              <a:t>Relationships, Family, Education, Community Life, Physical Health, Fun and Leisure</a:t>
            </a:r>
            <a:r>
              <a:rPr lang="en-AU" sz="2400" dirty="0">
                <a:solidFill>
                  <a:srgbClr val="404040"/>
                </a:solidFill>
              </a:rPr>
              <a:t>, and others… </a:t>
            </a:r>
          </a:p>
          <a:p>
            <a:endParaRPr lang="en-AU" sz="2400" dirty="0">
              <a:solidFill>
                <a:srgbClr val="404040"/>
              </a:solidFill>
            </a:endParaRPr>
          </a:p>
          <a:p>
            <a:pPr lvl="1"/>
            <a:endParaRPr lang="en-AU" sz="2200" dirty="0">
              <a:solidFill>
                <a:srgbClr val="404040"/>
              </a:solidFill>
            </a:endParaRPr>
          </a:p>
        </p:txBody>
      </p:sp>
    </p:spTree>
    <p:extLst>
      <p:ext uri="{BB962C8B-B14F-4D97-AF65-F5344CB8AC3E}">
        <p14:creationId xmlns:p14="http://schemas.microsoft.com/office/powerpoint/2010/main" val="175733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404040"/>
                </a:solidFill>
              </a:rPr>
              <a:t>Population Wellbeing</a:t>
            </a:r>
          </a:p>
          <a:p>
            <a:pPr lvl="1"/>
            <a:r>
              <a:rPr lang="en-AU" sz="2200" dirty="0">
                <a:solidFill>
                  <a:srgbClr val="404040"/>
                </a:solidFill>
              </a:rPr>
              <a:t>Some definitions of wellbeing explicitly refer to the wellbeing of groups of people. In these contexts wellbeing is often measured as an aggregate of individual subjective wellbeing ratings or may be measured via a </a:t>
            </a:r>
            <a:r>
              <a:rPr lang="en-AU" sz="2200" u="sng" dirty="0">
                <a:solidFill>
                  <a:srgbClr val="404040"/>
                </a:solidFill>
              </a:rPr>
              <a:t>collection of objective indicators </a:t>
            </a:r>
            <a:r>
              <a:rPr lang="en-AU" sz="2200" dirty="0">
                <a:solidFill>
                  <a:srgbClr val="404040"/>
                </a:solidFill>
              </a:rPr>
              <a:t>such as unemployment, health status, educational attainment or economic output.</a:t>
            </a:r>
          </a:p>
          <a:p>
            <a:r>
              <a:rPr lang="en-AU" sz="2400" dirty="0">
                <a:solidFill>
                  <a:srgbClr val="FFC000"/>
                </a:solidFill>
              </a:rPr>
              <a:t>Community Wellbeing</a:t>
            </a:r>
            <a:r>
              <a:rPr lang="en-AU" sz="2200" dirty="0">
                <a:solidFill>
                  <a:srgbClr val="404040"/>
                </a:solidFill>
              </a:rPr>
              <a:t>:</a:t>
            </a:r>
          </a:p>
          <a:p>
            <a:pPr lvl="1"/>
            <a:r>
              <a:rPr lang="en-AU" sz="2000" dirty="0">
                <a:solidFill>
                  <a:srgbClr val="404040"/>
                </a:solidFill>
              </a:rPr>
              <a:t>“</a:t>
            </a:r>
            <a:r>
              <a:rPr lang="en-AU" sz="2200" dirty="0">
                <a:solidFill>
                  <a:srgbClr val="404040"/>
                </a:solidFill>
              </a:rPr>
              <a:t>Community wellbeing is the combination of social, economic, environmental, cultural and political conditions identified by individuals and their communities as essential for them to flourish and fulfil their potential”</a:t>
            </a:r>
          </a:p>
          <a:p>
            <a:endParaRPr lang="en-AU" sz="2200" dirty="0">
              <a:solidFill>
                <a:srgbClr val="404040"/>
              </a:solidFill>
            </a:endParaRPr>
          </a:p>
        </p:txBody>
      </p:sp>
    </p:spTree>
    <p:extLst>
      <p:ext uri="{BB962C8B-B14F-4D97-AF65-F5344CB8AC3E}">
        <p14:creationId xmlns:p14="http://schemas.microsoft.com/office/powerpoint/2010/main" val="163306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6692187" cy="4619968"/>
          </a:xfrm>
        </p:spPr>
        <p:txBody>
          <a:bodyPr>
            <a:noAutofit/>
          </a:bodyPr>
          <a:lstStyle/>
          <a:p>
            <a:r>
              <a:rPr lang="en-AU" sz="2400" dirty="0">
                <a:solidFill>
                  <a:srgbClr val="FFC000"/>
                </a:solidFill>
              </a:rPr>
              <a:t>Workplace Wellbeing</a:t>
            </a:r>
            <a:r>
              <a:rPr lang="en-AU" sz="2200" dirty="0">
                <a:solidFill>
                  <a:srgbClr val="404040"/>
                </a:solidFill>
              </a:rPr>
              <a:t>:</a:t>
            </a:r>
          </a:p>
          <a:p>
            <a:pPr lvl="1"/>
            <a:r>
              <a:rPr lang="en-AU" sz="2200" dirty="0">
                <a:solidFill>
                  <a:srgbClr val="404040"/>
                </a:solidFill>
              </a:rPr>
              <a:t>The wellbeing of a group of workers in a work setting as often measured by worker-rated indicators such as organisational culture, civility, respect and workload management, and objective measures such as absenteeism, turnover and injuries.</a:t>
            </a:r>
          </a:p>
          <a:p>
            <a:r>
              <a:rPr lang="en-AU" sz="2400" dirty="0">
                <a:solidFill>
                  <a:srgbClr val="FFC000"/>
                </a:solidFill>
              </a:rPr>
              <a:t>Population Wellbeing</a:t>
            </a:r>
            <a:r>
              <a:rPr lang="en-AU" sz="2200" dirty="0">
                <a:solidFill>
                  <a:srgbClr val="404040"/>
                </a:solidFill>
              </a:rPr>
              <a:t>:</a:t>
            </a:r>
          </a:p>
          <a:p>
            <a:pPr lvl="1"/>
            <a:r>
              <a:rPr lang="en-AU" sz="2200" dirty="0">
                <a:solidFill>
                  <a:srgbClr val="404040"/>
                </a:solidFill>
              </a:rPr>
              <a:t>Population wellbeing may be based on the concept of population health. “The health outcomes of a group of individuals, including the distribution of such outcomes within the group… a hallmark of… population health is significant attention to the multiple determinants of such health outcomes.”</a:t>
            </a:r>
          </a:p>
          <a:p>
            <a:pPr marL="0" indent="0">
              <a:buNone/>
            </a:pPr>
            <a:endParaRPr lang="en-AU" sz="2200" dirty="0">
              <a:solidFill>
                <a:srgbClr val="404040"/>
              </a:solidFill>
            </a:endParaRPr>
          </a:p>
        </p:txBody>
      </p:sp>
      <p:pic>
        <p:nvPicPr>
          <p:cNvPr id="4" name="Picture 3" descr="C:\Users\Aaron\Dropbox\Aarons Publications\CHAPTER Positive psycholgical assessment in the workplace\Me We Us.jpg">
            <a:extLst>
              <a:ext uri="{FF2B5EF4-FFF2-40B4-BE49-F238E27FC236}">
                <a16:creationId xmlns:a16="http://schemas.microsoft.com/office/drawing/2014/main" id="{963103C4-11E1-4C4D-B51A-AFC0A8DF38BC}"/>
              </a:ext>
            </a:extLst>
          </p:cNvPr>
          <p:cNvPicPr/>
          <p:nvPr/>
        </p:nvPicPr>
        <p:blipFill rotWithShape="1">
          <a:blip r:embed="rId3" cstate="print">
            <a:extLst>
              <a:ext uri="{28A0092B-C50C-407E-A947-70E740481C1C}">
                <a14:useLocalDpi xmlns:a14="http://schemas.microsoft.com/office/drawing/2010/main" val="0"/>
              </a:ext>
            </a:extLst>
          </a:blip>
          <a:srcRect l="7992" t="12065" r="8811" b="6494"/>
          <a:stretch/>
        </p:blipFill>
        <p:spPr bwMode="auto">
          <a:xfrm>
            <a:off x="7132320" y="1936376"/>
            <a:ext cx="2549562" cy="2280621"/>
          </a:xfrm>
          <a:prstGeom prst="rect">
            <a:avLst/>
          </a:prstGeom>
          <a:noFill/>
          <a:ln>
            <a:noFill/>
          </a:ln>
        </p:spPr>
      </p:pic>
    </p:spTree>
    <p:extLst>
      <p:ext uri="{BB962C8B-B14F-4D97-AF65-F5344CB8AC3E}">
        <p14:creationId xmlns:p14="http://schemas.microsoft.com/office/powerpoint/2010/main" val="68868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pic>
        <p:nvPicPr>
          <p:cNvPr id="7" name="Picture 6">
            <a:extLst>
              <a:ext uri="{FF2B5EF4-FFF2-40B4-BE49-F238E27FC236}">
                <a16:creationId xmlns:a16="http://schemas.microsoft.com/office/drawing/2014/main" id="{4489B309-25C6-4E6E-B654-B386EDAEEF96}"/>
              </a:ext>
            </a:extLst>
          </p:cNvPr>
          <p:cNvPicPr>
            <a:picLocks noChangeAspect="1"/>
          </p:cNvPicPr>
          <p:nvPr/>
        </p:nvPicPr>
        <p:blipFill rotWithShape="1">
          <a:blip r:embed="rId3"/>
          <a:srcRect l="31765" t="11451" r="44853" b="28784"/>
          <a:stretch/>
        </p:blipFill>
        <p:spPr>
          <a:xfrm>
            <a:off x="677334" y="1552365"/>
            <a:ext cx="3690271" cy="5305635"/>
          </a:xfrm>
          <a:prstGeom prst="rect">
            <a:avLst/>
          </a:prstGeom>
        </p:spPr>
      </p:pic>
      <p:pic>
        <p:nvPicPr>
          <p:cNvPr id="8" name="Picture 7">
            <a:extLst>
              <a:ext uri="{FF2B5EF4-FFF2-40B4-BE49-F238E27FC236}">
                <a16:creationId xmlns:a16="http://schemas.microsoft.com/office/drawing/2014/main" id="{AF8F9464-2E1A-4681-89B7-4C3583FDBE3B}"/>
              </a:ext>
            </a:extLst>
          </p:cNvPr>
          <p:cNvPicPr>
            <a:picLocks noChangeAspect="1"/>
          </p:cNvPicPr>
          <p:nvPr/>
        </p:nvPicPr>
        <p:blipFill rotWithShape="1">
          <a:blip r:embed="rId4"/>
          <a:srcRect l="32029" t="24627" r="44941" b="16392"/>
          <a:stretch/>
        </p:blipFill>
        <p:spPr>
          <a:xfrm>
            <a:off x="4754880" y="1552365"/>
            <a:ext cx="3682900" cy="5305635"/>
          </a:xfrm>
          <a:prstGeom prst="rect">
            <a:avLst/>
          </a:prstGeom>
        </p:spPr>
      </p:pic>
    </p:spTree>
    <p:extLst>
      <p:ext uri="{BB962C8B-B14F-4D97-AF65-F5344CB8AC3E}">
        <p14:creationId xmlns:p14="http://schemas.microsoft.com/office/powerpoint/2010/main" val="1634103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404040"/>
                </a:solidFill>
              </a:rPr>
              <a:t>Important points:</a:t>
            </a:r>
          </a:p>
          <a:p>
            <a:pPr lvl="1"/>
            <a:r>
              <a:rPr lang="en-AU" sz="2200" dirty="0">
                <a:solidFill>
                  <a:srgbClr val="404040"/>
                </a:solidFill>
              </a:rPr>
              <a:t>The array of wellbeing evaluation and measurement resources and tools grow as the science of wellbeing continues to develop.</a:t>
            </a:r>
          </a:p>
          <a:p>
            <a:pPr lvl="1"/>
            <a:r>
              <a:rPr lang="en-AU" sz="2200" dirty="0">
                <a:solidFill>
                  <a:srgbClr val="404040"/>
                </a:solidFill>
              </a:rPr>
              <a:t>Definitions can be very important for evaluation. </a:t>
            </a:r>
          </a:p>
          <a:p>
            <a:pPr lvl="1"/>
            <a:r>
              <a:rPr lang="en-AU" sz="2200" dirty="0">
                <a:solidFill>
                  <a:srgbClr val="404040"/>
                </a:solidFill>
              </a:rPr>
              <a:t>Many wellbeing concepts can be measured by existing measurement tools – both subjective and objective. </a:t>
            </a:r>
          </a:p>
          <a:p>
            <a:pPr lvl="1"/>
            <a:r>
              <a:rPr lang="en-AU" sz="2200" dirty="0">
                <a:solidFill>
                  <a:srgbClr val="404040"/>
                </a:solidFill>
              </a:rPr>
              <a:t>Definitions and corresponding tools for measurement need to be tested among stakeholders for appropriateness (wellbeing literacy).</a:t>
            </a:r>
          </a:p>
          <a:p>
            <a:pPr lvl="1"/>
            <a:endParaRPr lang="en-AU" sz="2200" dirty="0">
              <a:solidFill>
                <a:srgbClr val="404040"/>
              </a:solidFill>
            </a:endParaRPr>
          </a:p>
          <a:p>
            <a:pPr lvl="1"/>
            <a:endParaRPr lang="en-AU" sz="2200" dirty="0">
              <a:solidFill>
                <a:srgbClr val="404040"/>
              </a:solidFill>
            </a:endParaRPr>
          </a:p>
        </p:txBody>
      </p:sp>
    </p:spTree>
    <p:extLst>
      <p:ext uri="{BB962C8B-B14F-4D97-AF65-F5344CB8AC3E}">
        <p14:creationId xmlns:p14="http://schemas.microsoft.com/office/powerpoint/2010/main" val="234216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Different lenses, different perspectives</a:t>
            </a:r>
            <a:br>
              <a:rPr lang="en-AU" dirty="0">
                <a:solidFill>
                  <a:srgbClr val="5FCBEF"/>
                </a:solidFill>
              </a:rPr>
            </a:br>
            <a:endParaRPr lang="en-AU" dirty="0"/>
          </a:p>
        </p:txBody>
      </p:sp>
      <p:sp>
        <p:nvSpPr>
          <p:cNvPr id="3" name="Content Placeholder 2"/>
          <p:cNvSpPr>
            <a:spLocks noGrp="1"/>
          </p:cNvSpPr>
          <p:nvPr>
            <p:ph idx="1"/>
          </p:nvPr>
        </p:nvSpPr>
        <p:spPr>
          <a:xfrm>
            <a:off x="677334" y="1421395"/>
            <a:ext cx="7443624" cy="4619968"/>
          </a:xfrm>
        </p:spPr>
        <p:txBody>
          <a:bodyPr>
            <a:normAutofit fontScale="92500" lnSpcReduction="10000"/>
          </a:bodyPr>
          <a:lstStyle/>
          <a:p>
            <a:r>
              <a:rPr lang="en-AU" sz="2400" dirty="0">
                <a:solidFill>
                  <a:srgbClr val="404040"/>
                </a:solidFill>
              </a:rPr>
              <a:t>How others have thought about and utilised measurement:</a:t>
            </a:r>
          </a:p>
          <a:p>
            <a:pPr lvl="1"/>
            <a:r>
              <a:rPr lang="en-AU" sz="2200" dirty="0">
                <a:solidFill>
                  <a:schemeClr val="accent5">
                    <a:lumMod val="75000"/>
                  </a:schemeClr>
                </a:solidFill>
              </a:rPr>
              <a:t>Sovereign New Zealand Wellbeing Index</a:t>
            </a:r>
            <a:r>
              <a:rPr lang="en-AU" sz="2200" dirty="0">
                <a:solidFill>
                  <a:srgbClr val="404040"/>
                </a:solidFill>
              </a:rPr>
              <a:t>:</a:t>
            </a:r>
          </a:p>
          <a:p>
            <a:pPr lvl="2"/>
            <a:r>
              <a:rPr lang="en-AU" sz="2000" dirty="0">
                <a:solidFill>
                  <a:srgbClr val="404040"/>
                </a:solidFill>
                <a:hlinkClick r:id="rId3"/>
              </a:rPr>
              <a:t>http://www.mywellbeing.co.nz/mw/</a:t>
            </a:r>
            <a:r>
              <a:rPr lang="en-AU" sz="2000" dirty="0">
                <a:solidFill>
                  <a:srgbClr val="404040"/>
                </a:solidFill>
              </a:rPr>
              <a:t> </a:t>
            </a:r>
          </a:p>
          <a:p>
            <a:pPr lvl="2"/>
            <a:r>
              <a:rPr lang="en-AU" sz="1800" dirty="0">
                <a:solidFill>
                  <a:srgbClr val="404040"/>
                </a:solidFill>
              </a:rPr>
              <a:t>10,000 people, pegged to NZ census, 2 years apart, 4,500 T1 &amp; T2, about 160 questions, 1/3 psychological wellbeing, 1/3 physical health, 1/3 demographic / social / economic / public health – subjective and objective. </a:t>
            </a:r>
          </a:p>
          <a:p>
            <a:pPr lvl="1"/>
            <a:r>
              <a:rPr lang="en-AU" sz="2200" dirty="0">
                <a:solidFill>
                  <a:schemeClr val="accent5">
                    <a:lumMod val="75000"/>
                  </a:schemeClr>
                </a:solidFill>
              </a:rPr>
              <a:t>NZ Treasury Living Standards Framework</a:t>
            </a:r>
            <a:r>
              <a:rPr lang="en-AU" sz="2200" dirty="0">
                <a:solidFill>
                  <a:srgbClr val="404040"/>
                </a:solidFill>
              </a:rPr>
              <a:t>:</a:t>
            </a:r>
          </a:p>
          <a:p>
            <a:pPr lvl="2"/>
            <a:r>
              <a:rPr lang="en-AU" sz="1800" dirty="0">
                <a:solidFill>
                  <a:srgbClr val="404040"/>
                </a:solidFill>
                <a:hlinkClick r:id="rId4"/>
              </a:rPr>
              <a:t>http://www.treasury.govt.nz/abouttreasury/higherlivingstandards</a:t>
            </a:r>
            <a:r>
              <a:rPr lang="en-AU" sz="1800" dirty="0">
                <a:solidFill>
                  <a:srgbClr val="404040"/>
                </a:solidFill>
              </a:rPr>
              <a:t> </a:t>
            </a:r>
          </a:p>
          <a:p>
            <a:pPr lvl="2"/>
            <a:r>
              <a:rPr lang="en-AU" sz="1800" dirty="0">
                <a:solidFill>
                  <a:srgbClr val="404040"/>
                </a:solidFill>
              </a:rPr>
              <a:t>Ordinally a wellbeing framework.</a:t>
            </a:r>
          </a:p>
          <a:p>
            <a:pPr lvl="1"/>
            <a:r>
              <a:rPr lang="en-AU" sz="2000" dirty="0">
                <a:solidFill>
                  <a:schemeClr val="accent5">
                    <a:lumMod val="75000"/>
                  </a:schemeClr>
                </a:solidFill>
              </a:rPr>
              <a:t>Australia’s</a:t>
            </a:r>
            <a:r>
              <a:rPr lang="en-AU" sz="2000" dirty="0">
                <a:solidFill>
                  <a:srgbClr val="404040"/>
                </a:solidFill>
              </a:rPr>
              <a:t>:</a:t>
            </a:r>
          </a:p>
          <a:p>
            <a:pPr lvl="2"/>
            <a:r>
              <a:rPr lang="en-AU" sz="1800" dirty="0">
                <a:solidFill>
                  <a:srgbClr val="404040"/>
                </a:solidFill>
                <a:hlinkClick r:id="rId5"/>
              </a:rPr>
              <a:t>https://treasury.gov.au/publication/economic-roundup-issue-3-2012-2/economic-roundup-issue-3-2012/treasurys-wellbeing-framework/</a:t>
            </a:r>
            <a:r>
              <a:rPr lang="en-AU" sz="1800" dirty="0">
                <a:solidFill>
                  <a:srgbClr val="404040"/>
                </a:solidFill>
              </a:rPr>
              <a:t> </a:t>
            </a:r>
          </a:p>
          <a:p>
            <a:endParaRPr lang="en-AU" sz="2200" dirty="0">
              <a:solidFill>
                <a:srgbClr val="404040"/>
              </a:solidFill>
            </a:endParaRPr>
          </a:p>
          <a:p>
            <a:endParaRPr lang="en-AU" sz="2200" dirty="0">
              <a:solidFill>
                <a:srgbClr val="404040"/>
              </a:solidFill>
            </a:endParaRPr>
          </a:p>
        </p:txBody>
      </p:sp>
      <p:pic>
        <p:nvPicPr>
          <p:cNvPr id="4" name="Picture 3">
            <a:extLst>
              <a:ext uri="{FF2B5EF4-FFF2-40B4-BE49-F238E27FC236}">
                <a16:creationId xmlns:a16="http://schemas.microsoft.com/office/drawing/2014/main" id="{0EFBF55B-6D61-4EAD-9D74-5FF1D3415BE9}"/>
              </a:ext>
            </a:extLst>
          </p:cNvPr>
          <p:cNvPicPr>
            <a:picLocks noChangeAspect="1"/>
          </p:cNvPicPr>
          <p:nvPr/>
        </p:nvPicPr>
        <p:blipFill rotWithShape="1">
          <a:blip r:embed="rId6"/>
          <a:srcRect l="21965" t="8629" r="23341" b="22706"/>
          <a:stretch/>
        </p:blipFill>
        <p:spPr>
          <a:xfrm>
            <a:off x="8270060" y="961707"/>
            <a:ext cx="3921940" cy="2769672"/>
          </a:xfrm>
          <a:prstGeom prst="rect">
            <a:avLst/>
          </a:prstGeom>
        </p:spPr>
      </p:pic>
      <p:cxnSp>
        <p:nvCxnSpPr>
          <p:cNvPr id="6" name="Straight Arrow Connector 5">
            <a:extLst>
              <a:ext uri="{FF2B5EF4-FFF2-40B4-BE49-F238E27FC236}">
                <a16:creationId xmlns:a16="http://schemas.microsoft.com/office/drawing/2014/main" id="{BF2507FE-905E-4064-8937-ED88A93AE6D8}"/>
              </a:ext>
            </a:extLst>
          </p:cNvPr>
          <p:cNvCxnSpPr/>
          <p:nvPr/>
        </p:nvCxnSpPr>
        <p:spPr>
          <a:xfrm flipV="1">
            <a:off x="6074875" y="3639493"/>
            <a:ext cx="1665838" cy="271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3E5ABEF-9964-418C-AAFD-5B5F2F348797}"/>
              </a:ext>
            </a:extLst>
          </p:cNvPr>
          <p:cNvPicPr>
            <a:picLocks noChangeAspect="1"/>
          </p:cNvPicPr>
          <p:nvPr/>
        </p:nvPicPr>
        <p:blipFill rotWithShape="1">
          <a:blip r:embed="rId7"/>
          <a:srcRect l="19318" t="10386" r="21230" b="24692"/>
          <a:stretch/>
        </p:blipFill>
        <p:spPr>
          <a:xfrm>
            <a:off x="8270060" y="4448927"/>
            <a:ext cx="3921939" cy="2409073"/>
          </a:xfrm>
          <a:prstGeom prst="rect">
            <a:avLst/>
          </a:prstGeom>
        </p:spPr>
      </p:pic>
      <p:cxnSp>
        <p:nvCxnSpPr>
          <p:cNvPr id="8" name="Straight Arrow Connector 7">
            <a:extLst>
              <a:ext uri="{FF2B5EF4-FFF2-40B4-BE49-F238E27FC236}">
                <a16:creationId xmlns:a16="http://schemas.microsoft.com/office/drawing/2014/main" id="{BC9B4CD5-BEC5-4512-8631-E76CBFF6C563}"/>
              </a:ext>
            </a:extLst>
          </p:cNvPr>
          <p:cNvCxnSpPr>
            <a:cxnSpLocks/>
          </p:cNvCxnSpPr>
          <p:nvPr/>
        </p:nvCxnSpPr>
        <p:spPr>
          <a:xfrm>
            <a:off x="3043012" y="5031685"/>
            <a:ext cx="4697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07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Different lenses, different perspectives</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pPr lvl="1"/>
            <a:r>
              <a:rPr lang="en-AU" sz="2200" dirty="0">
                <a:solidFill>
                  <a:schemeClr val="accent5">
                    <a:lumMod val="75000"/>
                  </a:schemeClr>
                </a:solidFill>
              </a:rPr>
              <a:t>National Accounts of Wellbeing</a:t>
            </a:r>
            <a:r>
              <a:rPr lang="en-AU" sz="2200" dirty="0">
                <a:solidFill>
                  <a:srgbClr val="404040"/>
                </a:solidFill>
              </a:rPr>
              <a:t>:</a:t>
            </a:r>
          </a:p>
          <a:p>
            <a:pPr lvl="2"/>
            <a:r>
              <a:rPr lang="en-AU" sz="2000" dirty="0">
                <a:solidFill>
                  <a:srgbClr val="404040"/>
                </a:solidFill>
                <a:hlinkClick r:id="rId3"/>
              </a:rPr>
              <a:t>http://www.nationalaccountsofwellbeing.org/</a:t>
            </a:r>
            <a:r>
              <a:rPr lang="en-AU" sz="2000" dirty="0">
                <a:solidFill>
                  <a:srgbClr val="404040"/>
                </a:solidFill>
              </a:rPr>
              <a:t> </a:t>
            </a:r>
          </a:p>
          <a:p>
            <a:pPr lvl="2"/>
            <a:r>
              <a:rPr lang="en-AU" sz="2000" dirty="0">
                <a:solidFill>
                  <a:srgbClr val="404040"/>
                </a:solidFill>
              </a:rPr>
              <a:t>Although economic indicators have reigned within policy debates, the purpose of the economic indicators is ultimately to enhance “happiness” - subjective wellbeing.</a:t>
            </a:r>
          </a:p>
          <a:p>
            <a:pPr lvl="2"/>
            <a:r>
              <a:rPr lang="en-AU" sz="2000" dirty="0">
                <a:solidFill>
                  <a:srgbClr val="404040"/>
                </a:solidFill>
              </a:rPr>
              <a:t>National measures of wellbeing that are collected systematically at periodic intervals will not only help focus attention on wellbeing as a major goal of societies, but can give information to leaders about policy alternatives, and thus inform policy debates in a way that complements economic analyses.</a:t>
            </a:r>
          </a:p>
          <a:p>
            <a:pPr lvl="2"/>
            <a:r>
              <a:rPr lang="en-AU" sz="2000" dirty="0">
                <a:solidFill>
                  <a:srgbClr val="404040"/>
                </a:solidFill>
              </a:rPr>
              <a:t>Although global wellbeing measures such as life satisfaction are useful, measures that are focused on certain target populations, on current policy questions, and on specific activities and life domains often will be most informative for policy debates.</a:t>
            </a:r>
          </a:p>
          <a:p>
            <a:pPr lvl="2"/>
            <a:r>
              <a:rPr lang="en-AU" sz="2000" dirty="0">
                <a:solidFill>
                  <a:srgbClr val="404040"/>
                </a:solidFill>
              </a:rPr>
              <a:t>Since Jan 2009</a:t>
            </a:r>
          </a:p>
          <a:p>
            <a:pPr lvl="1"/>
            <a:endParaRPr lang="en-AU" sz="2200" dirty="0">
              <a:solidFill>
                <a:srgbClr val="404040"/>
              </a:solidFill>
            </a:endParaRPr>
          </a:p>
          <a:p>
            <a:pPr lvl="1"/>
            <a:endParaRPr lang="en-AU" sz="2200" dirty="0">
              <a:solidFill>
                <a:srgbClr val="404040"/>
              </a:solidFill>
            </a:endParaRPr>
          </a:p>
          <a:p>
            <a:endParaRPr lang="en-AU" sz="2200" dirty="0">
              <a:solidFill>
                <a:srgbClr val="404040"/>
              </a:solidFill>
            </a:endParaRPr>
          </a:p>
        </p:txBody>
      </p:sp>
    </p:spTree>
    <p:extLst>
      <p:ext uri="{BB962C8B-B14F-4D97-AF65-F5344CB8AC3E}">
        <p14:creationId xmlns:p14="http://schemas.microsoft.com/office/powerpoint/2010/main" val="117720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Different lenses, different perspectives</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pPr lvl="2"/>
            <a:r>
              <a:rPr lang="en-AU" sz="2000" dirty="0">
                <a:solidFill>
                  <a:srgbClr val="404040"/>
                </a:solidFill>
              </a:rPr>
              <a:t>Objectives:</a:t>
            </a:r>
          </a:p>
          <a:p>
            <a:pPr lvl="3"/>
            <a:r>
              <a:rPr lang="en-AU" sz="1800" dirty="0">
                <a:solidFill>
                  <a:srgbClr val="404040"/>
                </a:solidFill>
              </a:rPr>
              <a:t>A new way of assessing societal progress: how people feel and experience their lives, help to redefine our notions of national progress.</a:t>
            </a:r>
          </a:p>
          <a:p>
            <a:pPr lvl="3"/>
            <a:r>
              <a:rPr lang="en-AU" sz="1800" dirty="0">
                <a:solidFill>
                  <a:srgbClr val="404040"/>
                </a:solidFill>
              </a:rPr>
              <a:t>A cross-cutting and more informative approach to policy-making: provide policy-makers with a better chance of understanding the real impact of their decisions on people’s lives by capturing population wellbeing across areas of traditional policy-making, and looking beyond narrow, efficiency-driven economic indicators.</a:t>
            </a:r>
          </a:p>
          <a:p>
            <a:pPr lvl="3"/>
            <a:r>
              <a:rPr lang="en-AU" sz="1800" dirty="0">
                <a:solidFill>
                  <a:srgbClr val="404040"/>
                </a:solidFill>
              </a:rPr>
              <a:t>Better engagement between national governments and the public: provide opportunities for national governments to reconnect with their citizens taking in account what people care about.</a:t>
            </a:r>
          </a:p>
          <a:p>
            <a:pPr lvl="2"/>
            <a:r>
              <a:rPr lang="en-AU" sz="2000" dirty="0">
                <a:solidFill>
                  <a:srgbClr val="404040"/>
                </a:solidFill>
              </a:rPr>
              <a:t>Feelings, functioning and psychological resources: national accounts moves beyond a conception of wellbeing as experiencing good feeling and making positive judgments about life, to also measure how people are doing, in terms of functioning and the realization of their potential.</a:t>
            </a:r>
          </a:p>
          <a:p>
            <a:endParaRPr lang="en-AU" sz="2200" dirty="0">
              <a:solidFill>
                <a:srgbClr val="404040"/>
              </a:solidFill>
            </a:endParaRPr>
          </a:p>
        </p:txBody>
      </p:sp>
    </p:spTree>
    <p:extLst>
      <p:ext uri="{BB962C8B-B14F-4D97-AF65-F5344CB8AC3E}">
        <p14:creationId xmlns:p14="http://schemas.microsoft.com/office/powerpoint/2010/main" val="25220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404040"/>
                </a:solidFill>
              </a:rPr>
              <a:t>“Wellbeing” is used in many places and in many different ways.</a:t>
            </a:r>
          </a:p>
          <a:p>
            <a:r>
              <a:rPr lang="en-AU" sz="2400" dirty="0">
                <a:solidFill>
                  <a:srgbClr val="404040"/>
                </a:solidFill>
              </a:rPr>
              <a:t>Wellbeing is not a static concept - it exists on a continuum where starting points differ and movement is part of a dynamic process (some elements more stable them others).</a:t>
            </a:r>
          </a:p>
          <a:p>
            <a:r>
              <a:rPr lang="en-AU" sz="2400" dirty="0">
                <a:solidFill>
                  <a:srgbClr val="404040"/>
                </a:solidFill>
              </a:rPr>
              <a:t>Some definitions emphasise feeling good, while others stress meaning, purpose or functioning well. The terms wellbeing, quality of life and happiness are often used interchangeably.</a:t>
            </a:r>
          </a:p>
          <a:p>
            <a:r>
              <a:rPr lang="en-AU" sz="2400" dirty="0">
                <a:solidFill>
                  <a:srgbClr val="404040"/>
                </a:solidFill>
              </a:rPr>
              <a:t>The OECD suggests three main groups into which the huge range of wellbeing definitions can be grouped:</a:t>
            </a:r>
          </a:p>
          <a:p>
            <a:pPr lvl="1"/>
            <a:r>
              <a:rPr lang="en-AU" sz="2200" dirty="0">
                <a:solidFill>
                  <a:srgbClr val="404040"/>
                </a:solidFill>
              </a:rPr>
              <a:t>General or global definitions.</a:t>
            </a:r>
          </a:p>
          <a:p>
            <a:pPr lvl="1"/>
            <a:r>
              <a:rPr lang="en-AU" sz="2200" dirty="0">
                <a:solidFill>
                  <a:srgbClr val="404040"/>
                </a:solidFill>
              </a:rPr>
              <a:t>Component definitions (e.g., range of components; PERMA).</a:t>
            </a:r>
          </a:p>
          <a:p>
            <a:pPr lvl="1"/>
            <a:r>
              <a:rPr lang="en-AU" sz="2200" dirty="0">
                <a:solidFill>
                  <a:srgbClr val="404040"/>
                </a:solidFill>
              </a:rPr>
              <a:t>Focused definitions (e.g., financial wellbeing).</a:t>
            </a:r>
          </a:p>
          <a:p>
            <a:endParaRPr lang="en-AU" sz="2400" dirty="0">
              <a:solidFill>
                <a:srgbClr val="404040"/>
              </a:solidFill>
            </a:endParaRPr>
          </a:p>
        </p:txBody>
      </p:sp>
    </p:spTree>
    <p:extLst>
      <p:ext uri="{BB962C8B-B14F-4D97-AF65-F5344CB8AC3E}">
        <p14:creationId xmlns:p14="http://schemas.microsoft.com/office/powerpoint/2010/main" val="225261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Different lenses, different perspectives</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pPr lvl="1"/>
            <a:r>
              <a:rPr lang="en-AU" sz="2200" dirty="0">
                <a:solidFill>
                  <a:srgbClr val="404040"/>
                </a:solidFill>
              </a:rPr>
              <a:t>Four ONS UK questions:</a:t>
            </a:r>
          </a:p>
          <a:p>
            <a:pPr lvl="2"/>
            <a:r>
              <a:rPr lang="en-AU" sz="2000" dirty="0">
                <a:solidFill>
                  <a:srgbClr val="404040"/>
                </a:solidFill>
              </a:rPr>
              <a:t>Overall, how </a:t>
            </a:r>
            <a:r>
              <a:rPr lang="en-AU" sz="2000" u="sng" dirty="0">
                <a:solidFill>
                  <a:srgbClr val="404040"/>
                </a:solidFill>
              </a:rPr>
              <a:t>satisfied</a:t>
            </a:r>
            <a:r>
              <a:rPr lang="en-AU" sz="2000" dirty="0">
                <a:solidFill>
                  <a:srgbClr val="404040"/>
                </a:solidFill>
              </a:rPr>
              <a:t> are you with your life nowadays?</a:t>
            </a:r>
          </a:p>
          <a:p>
            <a:pPr lvl="2"/>
            <a:r>
              <a:rPr lang="en-AU" sz="2000" dirty="0">
                <a:solidFill>
                  <a:srgbClr val="404040"/>
                </a:solidFill>
              </a:rPr>
              <a:t>Overall, to what extent do you feel that the things you do in your life are </a:t>
            </a:r>
            <a:r>
              <a:rPr lang="en-AU" sz="2000" u="sng" dirty="0">
                <a:solidFill>
                  <a:srgbClr val="404040"/>
                </a:solidFill>
              </a:rPr>
              <a:t>worthwhile</a:t>
            </a:r>
            <a:r>
              <a:rPr lang="en-AU" sz="2000" dirty="0">
                <a:solidFill>
                  <a:srgbClr val="404040"/>
                </a:solidFill>
              </a:rPr>
              <a:t>?</a:t>
            </a:r>
          </a:p>
          <a:p>
            <a:pPr lvl="2"/>
            <a:r>
              <a:rPr lang="en-AU" sz="2000" dirty="0">
                <a:solidFill>
                  <a:srgbClr val="404040"/>
                </a:solidFill>
              </a:rPr>
              <a:t>Overall, how </a:t>
            </a:r>
            <a:r>
              <a:rPr lang="en-AU" sz="2000" u="sng" dirty="0">
                <a:solidFill>
                  <a:srgbClr val="404040"/>
                </a:solidFill>
              </a:rPr>
              <a:t>happy</a:t>
            </a:r>
            <a:r>
              <a:rPr lang="en-AU" sz="2000" dirty="0">
                <a:solidFill>
                  <a:srgbClr val="404040"/>
                </a:solidFill>
              </a:rPr>
              <a:t> did you feel yesterday?</a:t>
            </a:r>
          </a:p>
          <a:p>
            <a:pPr lvl="2"/>
            <a:r>
              <a:rPr lang="en-AU" sz="2000" dirty="0">
                <a:solidFill>
                  <a:srgbClr val="404040"/>
                </a:solidFill>
              </a:rPr>
              <a:t>Overall, how </a:t>
            </a:r>
            <a:r>
              <a:rPr lang="en-AU" sz="2000" u="sng" dirty="0">
                <a:solidFill>
                  <a:srgbClr val="404040"/>
                </a:solidFill>
              </a:rPr>
              <a:t>anxious</a:t>
            </a:r>
            <a:r>
              <a:rPr lang="en-AU" sz="2000" dirty="0">
                <a:solidFill>
                  <a:srgbClr val="404040"/>
                </a:solidFill>
              </a:rPr>
              <a:t> did you feel yesterday?</a:t>
            </a:r>
          </a:p>
          <a:p>
            <a:pPr lvl="1"/>
            <a:r>
              <a:rPr lang="en-AU" sz="2200" dirty="0">
                <a:solidFill>
                  <a:srgbClr val="404040"/>
                </a:solidFill>
              </a:rPr>
              <a:t>Part of the SAMSS (South Australian monitoring and surveillance system) data. </a:t>
            </a:r>
          </a:p>
          <a:p>
            <a:endParaRPr lang="en-AU" sz="2200" dirty="0">
              <a:solidFill>
                <a:srgbClr val="404040"/>
              </a:solidFill>
            </a:endParaRPr>
          </a:p>
        </p:txBody>
      </p:sp>
    </p:spTree>
    <p:extLst>
      <p:ext uri="{BB962C8B-B14F-4D97-AF65-F5344CB8AC3E}">
        <p14:creationId xmlns:p14="http://schemas.microsoft.com/office/powerpoint/2010/main" val="701454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Different lenses, different perspectives</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pPr lvl="1"/>
            <a:r>
              <a:rPr lang="en-AU" sz="2200" dirty="0">
                <a:solidFill>
                  <a:schemeClr val="accent5">
                    <a:lumMod val="75000"/>
                  </a:schemeClr>
                </a:solidFill>
              </a:rPr>
              <a:t>OECD Better Life Index</a:t>
            </a:r>
            <a:endParaRPr lang="en-AU" sz="2200" dirty="0">
              <a:solidFill>
                <a:srgbClr val="404040"/>
              </a:solidFill>
            </a:endParaRPr>
          </a:p>
          <a:p>
            <a:pPr lvl="2"/>
            <a:r>
              <a:rPr lang="en-AU" sz="2000" dirty="0">
                <a:solidFill>
                  <a:srgbClr val="404040"/>
                </a:solidFill>
                <a:hlinkClick r:id="rId3"/>
              </a:rPr>
              <a:t>http://www.oecdbetterlifeindex.org/#/11111111111</a:t>
            </a:r>
            <a:r>
              <a:rPr lang="en-AU" sz="2000" dirty="0">
                <a:solidFill>
                  <a:srgbClr val="404040"/>
                </a:solidFill>
              </a:rPr>
              <a:t> </a:t>
            </a:r>
          </a:p>
          <a:p>
            <a:pPr lvl="2"/>
            <a:r>
              <a:rPr lang="en-AU" sz="2000" dirty="0">
                <a:solidFill>
                  <a:srgbClr val="404040"/>
                </a:solidFill>
              </a:rPr>
              <a:t>Based on 11 topics (different dimensions of life) the OECD has identified as essential, in the areas of material living conditions and quality of life.</a:t>
            </a:r>
          </a:p>
          <a:p>
            <a:pPr lvl="1"/>
            <a:endParaRPr lang="en-AU" sz="2200" dirty="0">
              <a:solidFill>
                <a:srgbClr val="404040"/>
              </a:solidFill>
            </a:endParaRPr>
          </a:p>
          <a:p>
            <a:endParaRPr lang="en-AU" sz="2200" dirty="0">
              <a:solidFill>
                <a:srgbClr val="404040"/>
              </a:solidFill>
            </a:endParaRPr>
          </a:p>
        </p:txBody>
      </p:sp>
      <p:pic>
        <p:nvPicPr>
          <p:cNvPr id="4" name="Picture 3">
            <a:extLst>
              <a:ext uri="{FF2B5EF4-FFF2-40B4-BE49-F238E27FC236}">
                <a16:creationId xmlns:a16="http://schemas.microsoft.com/office/drawing/2014/main" id="{62DEB82B-9FF3-45D8-8D6C-79EBF3AE7B1E}"/>
              </a:ext>
            </a:extLst>
          </p:cNvPr>
          <p:cNvPicPr>
            <a:picLocks noChangeAspect="1"/>
          </p:cNvPicPr>
          <p:nvPr/>
        </p:nvPicPr>
        <p:blipFill rotWithShape="1">
          <a:blip r:embed="rId4"/>
          <a:srcRect t="8353" b="6275"/>
          <a:stretch/>
        </p:blipFill>
        <p:spPr>
          <a:xfrm>
            <a:off x="604906" y="3576119"/>
            <a:ext cx="6699536" cy="3217224"/>
          </a:xfrm>
          <a:prstGeom prst="rect">
            <a:avLst/>
          </a:prstGeom>
        </p:spPr>
      </p:pic>
      <p:pic>
        <p:nvPicPr>
          <p:cNvPr id="5" name="Picture 4">
            <a:extLst>
              <a:ext uri="{FF2B5EF4-FFF2-40B4-BE49-F238E27FC236}">
                <a16:creationId xmlns:a16="http://schemas.microsoft.com/office/drawing/2014/main" id="{1A9E2DA8-FD64-48B6-BEF8-9B08F0342752}"/>
              </a:ext>
            </a:extLst>
          </p:cNvPr>
          <p:cNvPicPr>
            <a:picLocks noChangeAspect="1"/>
          </p:cNvPicPr>
          <p:nvPr/>
        </p:nvPicPr>
        <p:blipFill rotWithShape="1">
          <a:blip r:embed="rId5"/>
          <a:srcRect l="57970" t="20726" r="7088" b="67373"/>
          <a:stretch/>
        </p:blipFill>
        <p:spPr>
          <a:xfrm>
            <a:off x="7444423" y="3937299"/>
            <a:ext cx="4604141" cy="882127"/>
          </a:xfrm>
          <a:prstGeom prst="rect">
            <a:avLst/>
          </a:prstGeom>
        </p:spPr>
      </p:pic>
      <p:cxnSp>
        <p:nvCxnSpPr>
          <p:cNvPr id="7" name="Straight Arrow Connector 6">
            <a:extLst>
              <a:ext uri="{FF2B5EF4-FFF2-40B4-BE49-F238E27FC236}">
                <a16:creationId xmlns:a16="http://schemas.microsoft.com/office/drawing/2014/main" id="{7C55DA14-EAD5-47F3-B1C0-19ED559CEFE8}"/>
              </a:ext>
            </a:extLst>
          </p:cNvPr>
          <p:cNvCxnSpPr/>
          <p:nvPr/>
        </p:nvCxnSpPr>
        <p:spPr>
          <a:xfrm>
            <a:off x="8881450" y="2553077"/>
            <a:ext cx="561314" cy="1312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77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Different lenses, different perspectives</a:t>
            </a:r>
            <a:br>
              <a:rPr lang="en-AU" dirty="0">
                <a:solidFill>
                  <a:srgbClr val="5FCBEF"/>
                </a:solidFill>
              </a:rPr>
            </a:br>
            <a:endParaRPr lang="en-AU" dirty="0"/>
          </a:p>
        </p:txBody>
      </p:sp>
      <p:sp>
        <p:nvSpPr>
          <p:cNvPr id="3" name="Content Placeholder 2"/>
          <p:cNvSpPr>
            <a:spLocks noGrp="1"/>
          </p:cNvSpPr>
          <p:nvPr>
            <p:ph idx="1"/>
          </p:nvPr>
        </p:nvSpPr>
        <p:spPr>
          <a:xfrm>
            <a:off x="677334" y="1421395"/>
            <a:ext cx="7470785" cy="4619968"/>
          </a:xfrm>
        </p:spPr>
        <p:txBody>
          <a:bodyPr>
            <a:noAutofit/>
          </a:bodyPr>
          <a:lstStyle/>
          <a:p>
            <a:pPr lvl="1"/>
            <a:r>
              <a:rPr lang="en-AU" sz="2200" dirty="0">
                <a:solidFill>
                  <a:schemeClr val="accent5">
                    <a:lumMod val="75000"/>
                  </a:schemeClr>
                </a:solidFill>
              </a:rPr>
              <a:t>ANDI</a:t>
            </a:r>
            <a:endParaRPr lang="en-AU" sz="2200" dirty="0">
              <a:solidFill>
                <a:srgbClr val="404040"/>
              </a:solidFill>
            </a:endParaRPr>
          </a:p>
          <a:p>
            <a:pPr lvl="2"/>
            <a:r>
              <a:rPr lang="en-AU" sz="2000" dirty="0">
                <a:solidFill>
                  <a:srgbClr val="404040"/>
                </a:solidFill>
                <a:hlinkClick r:id="rId3"/>
              </a:rPr>
              <a:t>http://www.andi.org.au/</a:t>
            </a:r>
            <a:endParaRPr lang="en-AU" sz="2000" dirty="0">
              <a:solidFill>
                <a:srgbClr val="404040"/>
              </a:solidFill>
            </a:endParaRPr>
          </a:p>
          <a:p>
            <a:pPr lvl="2"/>
            <a:r>
              <a:rPr lang="en-AU" sz="2000" dirty="0">
                <a:solidFill>
                  <a:srgbClr val="404040"/>
                </a:solidFill>
              </a:rPr>
              <a:t>The Australian National Development Index is a holistic measure of national progress and wellbeing. The index reflects the values and priorities of Australians and tells us how we are doing as people, as communities and as a nation.</a:t>
            </a:r>
          </a:p>
          <a:p>
            <a:pPr lvl="2"/>
            <a:r>
              <a:rPr lang="en-AU" sz="2000" dirty="0">
                <a:solidFill>
                  <a:srgbClr val="404040"/>
                </a:solidFill>
              </a:rPr>
              <a:t>​Informed by experts but defined by Australians, ANDI promotes democracy and citizen voice. </a:t>
            </a:r>
          </a:p>
          <a:p>
            <a:pPr lvl="2"/>
            <a:r>
              <a:rPr lang="en-AU" sz="2000" dirty="0">
                <a:solidFill>
                  <a:srgbClr val="404040"/>
                </a:solidFill>
              </a:rPr>
              <a:t>Using a set of social, health, economic, and environmental factors, </a:t>
            </a:r>
            <a:r>
              <a:rPr lang="en-AU" sz="2000" u="sng" dirty="0">
                <a:solidFill>
                  <a:srgbClr val="404040"/>
                </a:solidFill>
              </a:rPr>
              <a:t>twelve domains </a:t>
            </a:r>
            <a:r>
              <a:rPr lang="en-AU" sz="2000" dirty="0">
                <a:solidFill>
                  <a:srgbClr val="404040"/>
                </a:solidFill>
              </a:rPr>
              <a:t>provide a complete picture of national wellbeing.</a:t>
            </a:r>
          </a:p>
          <a:p>
            <a:pPr lvl="1"/>
            <a:endParaRPr lang="en-AU" sz="2200" dirty="0">
              <a:solidFill>
                <a:srgbClr val="404040"/>
              </a:solidFill>
            </a:endParaRPr>
          </a:p>
          <a:p>
            <a:endParaRPr lang="en-AU" sz="2200" dirty="0">
              <a:solidFill>
                <a:srgbClr val="404040"/>
              </a:solidFill>
            </a:endParaRPr>
          </a:p>
        </p:txBody>
      </p:sp>
      <p:pic>
        <p:nvPicPr>
          <p:cNvPr id="4" name="Picture 3">
            <a:extLst>
              <a:ext uri="{FF2B5EF4-FFF2-40B4-BE49-F238E27FC236}">
                <a16:creationId xmlns:a16="http://schemas.microsoft.com/office/drawing/2014/main" id="{A35C04B3-EFC5-4821-97AD-62B9456B4D1C}"/>
              </a:ext>
            </a:extLst>
          </p:cNvPr>
          <p:cNvPicPr>
            <a:picLocks noChangeAspect="1"/>
          </p:cNvPicPr>
          <p:nvPr/>
        </p:nvPicPr>
        <p:blipFill rotWithShape="1">
          <a:blip r:embed="rId4"/>
          <a:srcRect l="23269" t="9179" r="22973" b="6011"/>
          <a:stretch/>
        </p:blipFill>
        <p:spPr>
          <a:xfrm>
            <a:off x="8512885" y="0"/>
            <a:ext cx="3679115" cy="3264946"/>
          </a:xfrm>
          <a:prstGeom prst="rect">
            <a:avLst/>
          </a:prstGeom>
        </p:spPr>
      </p:pic>
      <p:pic>
        <p:nvPicPr>
          <p:cNvPr id="5" name="Picture 4">
            <a:extLst>
              <a:ext uri="{FF2B5EF4-FFF2-40B4-BE49-F238E27FC236}">
                <a16:creationId xmlns:a16="http://schemas.microsoft.com/office/drawing/2014/main" id="{0357663F-3DE2-4BE6-9D17-AF6F75E72585}"/>
              </a:ext>
            </a:extLst>
          </p:cNvPr>
          <p:cNvPicPr>
            <a:picLocks noChangeAspect="1"/>
          </p:cNvPicPr>
          <p:nvPr/>
        </p:nvPicPr>
        <p:blipFill rotWithShape="1">
          <a:blip r:embed="rId5"/>
          <a:srcRect l="31902" t="40471" r="51268" b="20825"/>
          <a:stretch/>
        </p:blipFill>
        <p:spPr>
          <a:xfrm>
            <a:off x="9113519" y="3652590"/>
            <a:ext cx="2477845" cy="3205410"/>
          </a:xfrm>
          <a:prstGeom prst="rect">
            <a:avLst/>
          </a:prstGeom>
        </p:spPr>
      </p:pic>
      <p:cxnSp>
        <p:nvCxnSpPr>
          <p:cNvPr id="7" name="Straight Arrow Connector 6">
            <a:extLst>
              <a:ext uri="{FF2B5EF4-FFF2-40B4-BE49-F238E27FC236}">
                <a16:creationId xmlns:a16="http://schemas.microsoft.com/office/drawing/2014/main" id="{5B9A3159-D21A-4A27-B286-A87D6DED3017}"/>
              </a:ext>
            </a:extLst>
          </p:cNvPr>
          <p:cNvCxnSpPr/>
          <p:nvPr/>
        </p:nvCxnSpPr>
        <p:spPr>
          <a:xfrm flipV="1">
            <a:off x="4412726" y="5368066"/>
            <a:ext cx="4483848"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61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Different lenses, different perspectives</a:t>
            </a:r>
            <a:br>
              <a:rPr lang="en-AU" dirty="0">
                <a:solidFill>
                  <a:srgbClr val="5FCBEF"/>
                </a:solidFill>
              </a:rPr>
            </a:br>
            <a:endParaRPr lang="en-AU" dirty="0"/>
          </a:p>
        </p:txBody>
      </p:sp>
      <p:sp>
        <p:nvSpPr>
          <p:cNvPr id="3" name="Content Placeholder 2"/>
          <p:cNvSpPr>
            <a:spLocks noGrp="1"/>
          </p:cNvSpPr>
          <p:nvPr>
            <p:ph idx="1"/>
          </p:nvPr>
        </p:nvSpPr>
        <p:spPr>
          <a:xfrm>
            <a:off x="677334" y="1421395"/>
            <a:ext cx="8014845" cy="4619968"/>
          </a:xfrm>
        </p:spPr>
        <p:txBody>
          <a:bodyPr>
            <a:noAutofit/>
          </a:bodyPr>
          <a:lstStyle/>
          <a:p>
            <a:pPr lvl="1"/>
            <a:r>
              <a:rPr lang="en-AU" sz="2200" dirty="0">
                <a:solidFill>
                  <a:schemeClr val="accent5">
                    <a:lumMod val="75000"/>
                  </a:schemeClr>
                </a:solidFill>
              </a:rPr>
              <a:t>Community Indicators Victoria</a:t>
            </a:r>
            <a:endParaRPr lang="en-AU" sz="2200" dirty="0">
              <a:solidFill>
                <a:srgbClr val="404040"/>
              </a:solidFill>
            </a:endParaRPr>
          </a:p>
          <a:p>
            <a:pPr lvl="2"/>
            <a:r>
              <a:rPr lang="en-AU" sz="2000" dirty="0">
                <a:solidFill>
                  <a:srgbClr val="404040"/>
                </a:solidFill>
                <a:hlinkClick r:id="rId3"/>
              </a:rPr>
              <a:t>http://www.communityindicators.net.au/measuring_wellbeing</a:t>
            </a:r>
            <a:endParaRPr lang="en-AU" sz="2000" dirty="0">
              <a:solidFill>
                <a:srgbClr val="404040"/>
              </a:solidFill>
            </a:endParaRPr>
          </a:p>
          <a:p>
            <a:pPr lvl="2"/>
            <a:r>
              <a:rPr lang="en-AU" sz="2000" dirty="0">
                <a:solidFill>
                  <a:srgbClr val="404040"/>
                </a:solidFill>
              </a:rPr>
              <a:t>The framework is based on a set of approximately 80 community wellbeing indicators.</a:t>
            </a:r>
          </a:p>
          <a:p>
            <a:pPr marL="914400" lvl="2" indent="0">
              <a:buNone/>
            </a:pPr>
            <a:endParaRPr lang="en-AU" sz="2200" dirty="0">
              <a:solidFill>
                <a:srgbClr val="404040"/>
              </a:solidFill>
            </a:endParaRPr>
          </a:p>
          <a:p>
            <a:endParaRPr lang="en-AU" sz="2200" dirty="0">
              <a:solidFill>
                <a:srgbClr val="404040"/>
              </a:solidFill>
            </a:endParaRPr>
          </a:p>
        </p:txBody>
      </p:sp>
      <p:pic>
        <p:nvPicPr>
          <p:cNvPr id="6" name="Picture 5">
            <a:extLst>
              <a:ext uri="{FF2B5EF4-FFF2-40B4-BE49-F238E27FC236}">
                <a16:creationId xmlns:a16="http://schemas.microsoft.com/office/drawing/2014/main" id="{A7D1E0A9-9DDE-4E6A-B96A-3DCAC1D7246C}"/>
              </a:ext>
            </a:extLst>
          </p:cNvPr>
          <p:cNvPicPr>
            <a:picLocks noChangeAspect="1"/>
          </p:cNvPicPr>
          <p:nvPr/>
        </p:nvPicPr>
        <p:blipFill rotWithShape="1">
          <a:blip r:embed="rId4"/>
          <a:srcRect l="23130" t="9351" r="23542" b="5372"/>
          <a:stretch/>
        </p:blipFill>
        <p:spPr>
          <a:xfrm>
            <a:off x="2634558" y="3276746"/>
            <a:ext cx="3981394" cy="3581253"/>
          </a:xfrm>
          <a:prstGeom prst="rect">
            <a:avLst/>
          </a:prstGeom>
        </p:spPr>
      </p:pic>
    </p:spTree>
    <p:extLst>
      <p:ext uri="{BB962C8B-B14F-4D97-AF65-F5344CB8AC3E}">
        <p14:creationId xmlns:p14="http://schemas.microsoft.com/office/powerpoint/2010/main" val="333448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Different lenses, different perspectives</a:t>
            </a:r>
            <a:br>
              <a:rPr lang="en-AU" dirty="0">
                <a:solidFill>
                  <a:srgbClr val="5FCBEF"/>
                </a:solidFill>
              </a:rPr>
            </a:br>
            <a:endParaRPr lang="en-AU" dirty="0"/>
          </a:p>
        </p:txBody>
      </p:sp>
      <p:pic>
        <p:nvPicPr>
          <p:cNvPr id="5" name="Picture 4">
            <a:extLst>
              <a:ext uri="{FF2B5EF4-FFF2-40B4-BE49-F238E27FC236}">
                <a16:creationId xmlns:a16="http://schemas.microsoft.com/office/drawing/2014/main" id="{ECF99775-B524-4DBB-B6A9-A5DBF2CB9AED}"/>
              </a:ext>
            </a:extLst>
          </p:cNvPr>
          <p:cNvPicPr>
            <a:picLocks noChangeAspect="1"/>
          </p:cNvPicPr>
          <p:nvPr/>
        </p:nvPicPr>
        <p:blipFill rotWithShape="1">
          <a:blip r:embed="rId3"/>
          <a:srcRect l="6388" t="12219" r="18416" b="10082"/>
          <a:stretch/>
        </p:blipFill>
        <p:spPr>
          <a:xfrm>
            <a:off x="265742" y="1520983"/>
            <a:ext cx="8637223" cy="5020146"/>
          </a:xfrm>
          <a:prstGeom prst="rect">
            <a:avLst/>
          </a:prstGeom>
        </p:spPr>
      </p:pic>
    </p:spTree>
    <p:extLst>
      <p:ext uri="{BB962C8B-B14F-4D97-AF65-F5344CB8AC3E}">
        <p14:creationId xmlns:p14="http://schemas.microsoft.com/office/powerpoint/2010/main" val="3859273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Different lenses, different perspectives</a:t>
            </a:r>
            <a:br>
              <a:rPr lang="en-AU" dirty="0">
                <a:solidFill>
                  <a:srgbClr val="5FCBEF"/>
                </a:solidFill>
              </a:rPr>
            </a:br>
            <a:endParaRPr lang="en-AU" dirty="0"/>
          </a:p>
        </p:txBody>
      </p:sp>
      <p:pic>
        <p:nvPicPr>
          <p:cNvPr id="4" name="Picture 3">
            <a:extLst>
              <a:ext uri="{FF2B5EF4-FFF2-40B4-BE49-F238E27FC236}">
                <a16:creationId xmlns:a16="http://schemas.microsoft.com/office/drawing/2014/main" id="{CBA48191-EED1-4D0D-95E3-890F53E5A60A}"/>
              </a:ext>
            </a:extLst>
          </p:cNvPr>
          <p:cNvPicPr>
            <a:picLocks noChangeAspect="1"/>
          </p:cNvPicPr>
          <p:nvPr/>
        </p:nvPicPr>
        <p:blipFill>
          <a:blip r:embed="rId3"/>
          <a:stretch>
            <a:fillRect/>
          </a:stretch>
        </p:blipFill>
        <p:spPr>
          <a:xfrm>
            <a:off x="677334" y="1269723"/>
            <a:ext cx="5860788" cy="5588277"/>
          </a:xfrm>
          <a:prstGeom prst="rect">
            <a:avLst/>
          </a:prstGeom>
        </p:spPr>
      </p:pic>
      <p:pic>
        <p:nvPicPr>
          <p:cNvPr id="6" name="Picture 5">
            <a:extLst>
              <a:ext uri="{FF2B5EF4-FFF2-40B4-BE49-F238E27FC236}">
                <a16:creationId xmlns:a16="http://schemas.microsoft.com/office/drawing/2014/main" id="{27E5AA80-7811-4918-8DB2-EFBFDD87D8A6}"/>
              </a:ext>
            </a:extLst>
          </p:cNvPr>
          <p:cNvPicPr>
            <a:picLocks noChangeAspect="1"/>
          </p:cNvPicPr>
          <p:nvPr/>
        </p:nvPicPr>
        <p:blipFill rotWithShape="1">
          <a:blip r:embed="rId3"/>
          <a:srcRect l="76664" t="20076" r="2568" b="51441"/>
          <a:stretch/>
        </p:blipFill>
        <p:spPr>
          <a:xfrm>
            <a:off x="6886634" y="1913964"/>
            <a:ext cx="3114391" cy="4072667"/>
          </a:xfrm>
          <a:prstGeom prst="rect">
            <a:avLst/>
          </a:prstGeom>
        </p:spPr>
      </p:pic>
    </p:spTree>
    <p:extLst>
      <p:ext uri="{BB962C8B-B14F-4D97-AF65-F5344CB8AC3E}">
        <p14:creationId xmlns:p14="http://schemas.microsoft.com/office/powerpoint/2010/main" val="241120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Individual and population level measurement </a:t>
            </a:r>
            <a:br>
              <a:rPr lang="en-AU" dirty="0">
                <a:solidFill>
                  <a:srgbClr val="5FCBEF"/>
                </a:solidFill>
              </a:rPr>
            </a:br>
            <a:endParaRPr lang="en-AU" dirty="0"/>
          </a:p>
        </p:txBody>
      </p:sp>
      <p:sp>
        <p:nvSpPr>
          <p:cNvPr id="3" name="Content Placeholder 2"/>
          <p:cNvSpPr>
            <a:spLocks noGrp="1"/>
          </p:cNvSpPr>
          <p:nvPr>
            <p:ph idx="1"/>
          </p:nvPr>
        </p:nvSpPr>
        <p:spPr>
          <a:xfrm>
            <a:off x="677333" y="1421395"/>
            <a:ext cx="5641985" cy="4619968"/>
          </a:xfrm>
        </p:spPr>
        <p:txBody>
          <a:bodyPr>
            <a:noAutofit/>
          </a:bodyPr>
          <a:lstStyle/>
          <a:p>
            <a:r>
              <a:rPr lang="en-AU" sz="2400" dirty="0">
                <a:solidFill>
                  <a:srgbClr val="404040"/>
                </a:solidFill>
              </a:rPr>
              <a:t>What domains are important? </a:t>
            </a:r>
          </a:p>
          <a:p>
            <a:r>
              <a:rPr lang="en-AU" sz="2400" dirty="0">
                <a:solidFill>
                  <a:srgbClr val="404040"/>
                </a:solidFill>
              </a:rPr>
              <a:t>What components of wellbeing are important? (e.g., A in PERMA)</a:t>
            </a:r>
          </a:p>
          <a:p>
            <a:r>
              <a:rPr lang="en-AU" sz="2400" dirty="0">
                <a:solidFill>
                  <a:srgbClr val="404040"/>
                </a:solidFill>
              </a:rPr>
              <a:t>What levels of wellbeing are important? </a:t>
            </a:r>
          </a:p>
          <a:p>
            <a:r>
              <a:rPr lang="en-AU" sz="2400" dirty="0">
                <a:solidFill>
                  <a:srgbClr val="404040"/>
                </a:solidFill>
              </a:rPr>
              <a:t>Is comparison to other datasets important? </a:t>
            </a:r>
          </a:p>
          <a:p>
            <a:r>
              <a:rPr lang="en-AU" sz="2400" dirty="0">
                <a:solidFill>
                  <a:srgbClr val="404040"/>
                </a:solidFill>
              </a:rPr>
              <a:t>Do we need to reinvent the wheel?</a:t>
            </a:r>
          </a:p>
          <a:p>
            <a:r>
              <a:rPr lang="en-AU" sz="2400" dirty="0">
                <a:solidFill>
                  <a:srgbClr val="404040"/>
                </a:solidFill>
              </a:rPr>
              <a:t>Can we make a better wheel? </a:t>
            </a:r>
          </a:p>
          <a:p>
            <a:r>
              <a:rPr lang="en-AU" sz="2400" dirty="0">
                <a:solidFill>
                  <a:srgbClr val="404040"/>
                </a:solidFill>
              </a:rPr>
              <a:t>Population level usually focuses on the global outcome level, not drivers… </a:t>
            </a:r>
          </a:p>
          <a:p>
            <a:r>
              <a:rPr lang="en-AU" sz="2400" dirty="0">
                <a:solidFill>
                  <a:srgbClr val="404040"/>
                </a:solidFill>
              </a:rPr>
              <a:t>OECD guidelines on measuring wellbeing a gold standard in my view…</a:t>
            </a:r>
          </a:p>
          <a:p>
            <a:endParaRPr lang="en-AU" sz="2200" dirty="0">
              <a:solidFill>
                <a:srgbClr val="404040"/>
              </a:solidFill>
            </a:endParaRPr>
          </a:p>
        </p:txBody>
      </p:sp>
      <p:pic>
        <p:nvPicPr>
          <p:cNvPr id="4" name="Picture 3">
            <a:extLst>
              <a:ext uri="{FF2B5EF4-FFF2-40B4-BE49-F238E27FC236}">
                <a16:creationId xmlns:a16="http://schemas.microsoft.com/office/drawing/2014/main" id="{8B4DDFCE-6E72-4627-81F1-9A74C4BFA41D}"/>
              </a:ext>
            </a:extLst>
          </p:cNvPr>
          <p:cNvPicPr>
            <a:picLocks noChangeAspect="1"/>
          </p:cNvPicPr>
          <p:nvPr/>
        </p:nvPicPr>
        <p:blipFill rotWithShape="1">
          <a:blip r:embed="rId3"/>
          <a:srcRect l="32844" t="10394" r="42132" b="27173"/>
          <a:stretch/>
        </p:blipFill>
        <p:spPr>
          <a:xfrm>
            <a:off x="6454588" y="1745131"/>
            <a:ext cx="2711837" cy="3805815"/>
          </a:xfrm>
          <a:prstGeom prst="rect">
            <a:avLst/>
          </a:prstGeom>
        </p:spPr>
      </p:pic>
      <p:cxnSp>
        <p:nvCxnSpPr>
          <p:cNvPr id="6" name="Straight Arrow Connector 5">
            <a:extLst>
              <a:ext uri="{FF2B5EF4-FFF2-40B4-BE49-F238E27FC236}">
                <a16:creationId xmlns:a16="http://schemas.microsoft.com/office/drawing/2014/main" id="{5A520E57-C103-459B-B084-5AC07CBDD3F1}"/>
              </a:ext>
            </a:extLst>
          </p:cNvPr>
          <p:cNvCxnSpPr/>
          <p:nvPr/>
        </p:nvCxnSpPr>
        <p:spPr>
          <a:xfrm flipV="1">
            <a:off x="6319318" y="5739897"/>
            <a:ext cx="579423" cy="624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714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The utility of wellbeing measurement </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404040"/>
                </a:solidFill>
              </a:rPr>
              <a:t>From data to intervention - The importance of measurement. </a:t>
            </a:r>
          </a:p>
          <a:p>
            <a:pPr lvl="1"/>
            <a:r>
              <a:rPr lang="en-AU" sz="2200" dirty="0">
                <a:solidFill>
                  <a:srgbClr val="404040"/>
                </a:solidFill>
              </a:rPr>
              <a:t>You can only manage what you measure – better measurement data allows better management. Assessments allow data-driven decision making.</a:t>
            </a:r>
          </a:p>
          <a:p>
            <a:pPr lvl="1"/>
            <a:r>
              <a:rPr lang="en-AU" sz="2200" dirty="0">
                <a:solidFill>
                  <a:srgbClr val="404040"/>
                </a:solidFill>
              </a:rPr>
              <a:t>Many ways of assessment.</a:t>
            </a:r>
          </a:p>
          <a:p>
            <a:pPr lvl="2"/>
            <a:r>
              <a:rPr lang="en-AU" sz="1800" dirty="0">
                <a:solidFill>
                  <a:srgbClr val="404040"/>
                </a:solidFill>
              </a:rPr>
              <a:t>Tests / Surveys (Paper based and online).</a:t>
            </a:r>
          </a:p>
          <a:p>
            <a:pPr lvl="2"/>
            <a:r>
              <a:rPr lang="en-AU" sz="1800" dirty="0">
                <a:solidFill>
                  <a:srgbClr val="404040"/>
                </a:solidFill>
              </a:rPr>
              <a:t>Self-monitoring.</a:t>
            </a:r>
          </a:p>
          <a:p>
            <a:pPr lvl="2"/>
            <a:r>
              <a:rPr lang="en-AU" sz="1800" dirty="0">
                <a:solidFill>
                  <a:srgbClr val="404040"/>
                </a:solidFill>
              </a:rPr>
              <a:t>Observation.</a:t>
            </a:r>
          </a:p>
          <a:p>
            <a:pPr lvl="2"/>
            <a:r>
              <a:rPr lang="en-AU" sz="1800" dirty="0">
                <a:solidFill>
                  <a:srgbClr val="404040"/>
                </a:solidFill>
              </a:rPr>
              <a:t>Physiological measures (heart rate, skin conductivity, etc).</a:t>
            </a:r>
          </a:p>
          <a:p>
            <a:pPr lvl="2"/>
            <a:r>
              <a:rPr lang="en-AU" sz="1800" dirty="0">
                <a:solidFill>
                  <a:srgbClr val="404040"/>
                </a:solidFill>
              </a:rPr>
              <a:t>Interview.</a:t>
            </a:r>
          </a:p>
          <a:p>
            <a:pPr lvl="2"/>
            <a:r>
              <a:rPr lang="en-AU" sz="1800" dirty="0">
                <a:solidFill>
                  <a:srgbClr val="404040"/>
                </a:solidFill>
              </a:rPr>
              <a:t>Existing records.</a:t>
            </a:r>
          </a:p>
          <a:p>
            <a:pPr lvl="2"/>
            <a:r>
              <a:rPr lang="en-AU" sz="1800" dirty="0">
                <a:solidFill>
                  <a:srgbClr val="404040"/>
                </a:solidFill>
              </a:rPr>
              <a:t>Experience Sampling Method (ESM) &amp; Day Reconstruction Method (DRM).</a:t>
            </a:r>
          </a:p>
        </p:txBody>
      </p:sp>
    </p:spTree>
    <p:extLst>
      <p:ext uri="{BB962C8B-B14F-4D97-AF65-F5344CB8AC3E}">
        <p14:creationId xmlns:p14="http://schemas.microsoft.com/office/powerpoint/2010/main" val="336908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The utility of wellbeing measurement </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pPr lvl="1"/>
            <a:r>
              <a:rPr lang="en-AU" sz="2200" dirty="0">
                <a:solidFill>
                  <a:srgbClr val="404040"/>
                </a:solidFill>
              </a:rPr>
              <a:t>Tracking change over time is important and where the action is in my view as a pragmatist. </a:t>
            </a:r>
          </a:p>
          <a:p>
            <a:pPr lvl="1"/>
            <a:r>
              <a:rPr lang="en-AU" sz="2200" dirty="0">
                <a:solidFill>
                  <a:srgbClr val="404040"/>
                </a:solidFill>
              </a:rPr>
              <a:t>It’s not just the change in wellbeing outcome, it’s understanding the drivers of wellbeing change! </a:t>
            </a:r>
          </a:p>
          <a:p>
            <a:pPr lvl="1"/>
            <a:r>
              <a:rPr lang="en-AU" sz="2200" dirty="0">
                <a:solidFill>
                  <a:srgbClr val="404040"/>
                </a:solidFill>
              </a:rPr>
              <a:t>Assessments and frameworks create opportunities for conversations, conversations improve wellbeing…</a:t>
            </a:r>
          </a:p>
        </p:txBody>
      </p:sp>
    </p:spTree>
    <p:extLst>
      <p:ext uri="{BB962C8B-B14F-4D97-AF65-F5344CB8AC3E}">
        <p14:creationId xmlns:p14="http://schemas.microsoft.com/office/powerpoint/2010/main" val="3360501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Challenges</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404040"/>
                </a:solidFill>
              </a:rPr>
              <a:t>More work needed on how others have thought about and utilised measurement… Who to build off? </a:t>
            </a:r>
          </a:p>
          <a:p>
            <a:r>
              <a:rPr lang="en-AU" sz="2400" dirty="0">
                <a:solidFill>
                  <a:srgbClr val="404040"/>
                </a:solidFill>
              </a:rPr>
              <a:t>More sophisticated individual level measurement.</a:t>
            </a:r>
          </a:p>
          <a:p>
            <a:r>
              <a:rPr lang="en-AU" sz="2400" dirty="0">
                <a:solidFill>
                  <a:srgbClr val="404040"/>
                </a:solidFill>
              </a:rPr>
              <a:t>The SA Mental Health Strategic Plan.</a:t>
            </a:r>
          </a:p>
          <a:p>
            <a:r>
              <a:rPr lang="en-AU" sz="2400" dirty="0">
                <a:solidFill>
                  <a:srgbClr val="404040"/>
                </a:solidFill>
              </a:rPr>
              <a:t>Which collection of objective indicators? </a:t>
            </a:r>
          </a:p>
          <a:p>
            <a:r>
              <a:rPr lang="en-AU" sz="2400" dirty="0">
                <a:solidFill>
                  <a:srgbClr val="404040"/>
                </a:solidFill>
              </a:rPr>
              <a:t>Untangling processes indicators and outcomes…</a:t>
            </a:r>
          </a:p>
          <a:p>
            <a:r>
              <a:rPr lang="en-AU" sz="2400" dirty="0">
                <a:solidFill>
                  <a:srgbClr val="404040"/>
                </a:solidFill>
              </a:rPr>
              <a:t>What does a good life / society look like? (outcome)</a:t>
            </a:r>
          </a:p>
          <a:p>
            <a:pPr lvl="1"/>
            <a:endParaRPr lang="en-AU" sz="2200" dirty="0">
              <a:solidFill>
                <a:srgbClr val="404040"/>
              </a:solidFill>
            </a:endParaRPr>
          </a:p>
          <a:p>
            <a:pPr lvl="1"/>
            <a:r>
              <a:rPr lang="en-AU" sz="2200" dirty="0">
                <a:solidFill>
                  <a:srgbClr val="404040"/>
                </a:solidFill>
              </a:rPr>
              <a:t>Acknowledgment:</a:t>
            </a:r>
          </a:p>
          <a:p>
            <a:pPr lvl="2"/>
            <a:r>
              <a:rPr lang="en-AU" sz="2000" dirty="0">
                <a:solidFill>
                  <a:srgbClr val="404040"/>
                </a:solidFill>
              </a:rPr>
              <a:t>Many of the definition in the first section were taken from: Mental Health Commission of NSW (2017), </a:t>
            </a:r>
            <a:r>
              <a:rPr lang="en-AU" sz="2000" i="1" dirty="0">
                <a:solidFill>
                  <a:srgbClr val="404040"/>
                </a:solidFill>
              </a:rPr>
              <a:t>Wellbeing language and definitions guide 2017</a:t>
            </a:r>
            <a:r>
              <a:rPr lang="en-AU" sz="2000" dirty="0">
                <a:solidFill>
                  <a:srgbClr val="404040"/>
                </a:solidFill>
              </a:rPr>
              <a:t>. Sydney, Mental Health Commission of NSW</a:t>
            </a:r>
          </a:p>
          <a:p>
            <a:endParaRPr lang="en-AU" sz="2400" dirty="0">
              <a:solidFill>
                <a:srgbClr val="404040"/>
              </a:solidFill>
            </a:endParaRPr>
          </a:p>
        </p:txBody>
      </p:sp>
      <p:pic>
        <p:nvPicPr>
          <p:cNvPr id="4" name="Picture 3">
            <a:extLst>
              <a:ext uri="{FF2B5EF4-FFF2-40B4-BE49-F238E27FC236}">
                <a16:creationId xmlns:a16="http://schemas.microsoft.com/office/drawing/2014/main" id="{75FF8066-97B1-4330-B4C3-35CDCEC32C96}"/>
              </a:ext>
            </a:extLst>
          </p:cNvPr>
          <p:cNvPicPr>
            <a:picLocks noChangeAspect="1"/>
          </p:cNvPicPr>
          <p:nvPr/>
        </p:nvPicPr>
        <p:blipFill>
          <a:blip r:embed="rId3"/>
          <a:stretch>
            <a:fillRect/>
          </a:stretch>
        </p:blipFill>
        <p:spPr>
          <a:xfrm>
            <a:off x="7552085" y="2485015"/>
            <a:ext cx="2729990" cy="1759327"/>
          </a:xfrm>
          <a:prstGeom prst="rect">
            <a:avLst/>
          </a:prstGeom>
        </p:spPr>
      </p:pic>
      <p:cxnSp>
        <p:nvCxnSpPr>
          <p:cNvPr id="6" name="Straight Arrow Connector 5">
            <a:extLst>
              <a:ext uri="{FF2B5EF4-FFF2-40B4-BE49-F238E27FC236}">
                <a16:creationId xmlns:a16="http://schemas.microsoft.com/office/drawing/2014/main" id="{7889327B-CE8C-4996-9233-C668D447E295}"/>
              </a:ext>
            </a:extLst>
          </p:cNvPr>
          <p:cNvCxnSpPr/>
          <p:nvPr/>
        </p:nvCxnSpPr>
        <p:spPr>
          <a:xfrm>
            <a:off x="7358231" y="2485015"/>
            <a:ext cx="537882" cy="236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61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404040"/>
                </a:solidFill>
              </a:rPr>
              <a:t>There are many established definitions of wellbeing drawn from a range of disciplines including economics, social policy, psychology and philosophy in particular. </a:t>
            </a:r>
          </a:p>
          <a:p>
            <a:r>
              <a:rPr lang="en-AU" sz="2400" dirty="0">
                <a:solidFill>
                  <a:srgbClr val="404040"/>
                </a:solidFill>
              </a:rPr>
              <a:t>An established definition is one that has been published previously in scientific, scholarly or policy documents (e.g., “”).</a:t>
            </a:r>
          </a:p>
          <a:p>
            <a:r>
              <a:rPr lang="en-AU" sz="2400" dirty="0">
                <a:solidFill>
                  <a:srgbClr val="7030A0"/>
                </a:solidFill>
              </a:rPr>
              <a:t>Wellbeing</a:t>
            </a:r>
            <a:r>
              <a:rPr lang="en-AU" sz="2400" dirty="0">
                <a:solidFill>
                  <a:srgbClr val="404040"/>
                </a:solidFill>
              </a:rPr>
              <a:t>: </a:t>
            </a:r>
          </a:p>
          <a:p>
            <a:pPr lvl="1"/>
            <a:r>
              <a:rPr lang="en-AU" sz="2200" dirty="0">
                <a:solidFill>
                  <a:srgbClr val="404040"/>
                </a:solidFill>
              </a:rPr>
              <a:t>“Wellbeing can be understood as how people feel and how they function both on a personal and social level, and how they evaluate their lives as a whole.”</a:t>
            </a:r>
          </a:p>
          <a:p>
            <a:pPr lvl="1"/>
            <a:r>
              <a:rPr lang="en-AU" sz="2200" dirty="0">
                <a:solidFill>
                  <a:srgbClr val="404040"/>
                </a:solidFill>
              </a:rPr>
              <a:t>“How well someone’s life is going for them”.</a:t>
            </a:r>
          </a:p>
        </p:txBody>
      </p:sp>
    </p:spTree>
    <p:extLst>
      <p:ext uri="{BB962C8B-B14F-4D97-AF65-F5344CB8AC3E}">
        <p14:creationId xmlns:p14="http://schemas.microsoft.com/office/powerpoint/2010/main" val="88502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pPr lvl="1"/>
            <a:r>
              <a:rPr lang="en-AU" sz="2200" dirty="0" err="1">
                <a:solidFill>
                  <a:srgbClr val="404040"/>
                </a:solidFill>
              </a:rPr>
              <a:t>Eudaimonic</a:t>
            </a:r>
            <a:r>
              <a:rPr lang="en-AU" sz="2200" dirty="0">
                <a:solidFill>
                  <a:srgbClr val="404040"/>
                </a:solidFill>
              </a:rPr>
              <a:t> wellbeing “focuses on meaning and self-realisation and defines wellbeing in terms of the degree to which a person is fully functioning”. Hedonic wellbeing “focuses on happiness and defines wellbeing in terms of pleasure attainment and pain avoidance”.</a:t>
            </a:r>
            <a:endParaRPr lang="en-AU" sz="2400" dirty="0">
              <a:solidFill>
                <a:srgbClr val="404040"/>
              </a:solidFill>
            </a:endParaRPr>
          </a:p>
          <a:p>
            <a:r>
              <a:rPr lang="en-AU" sz="2400" dirty="0">
                <a:solidFill>
                  <a:srgbClr val="7030A0"/>
                </a:solidFill>
              </a:rPr>
              <a:t>Social and Emotional Wellbeing</a:t>
            </a:r>
            <a:r>
              <a:rPr lang="en-AU" sz="2400" dirty="0">
                <a:solidFill>
                  <a:srgbClr val="404040"/>
                </a:solidFill>
              </a:rPr>
              <a:t>:</a:t>
            </a:r>
          </a:p>
          <a:p>
            <a:pPr lvl="1"/>
            <a:r>
              <a:rPr lang="en-AU" sz="2200" dirty="0">
                <a:solidFill>
                  <a:srgbClr val="404040"/>
                </a:solidFill>
              </a:rPr>
              <a:t>Social and emotional wellbeing (</a:t>
            </a:r>
            <a:r>
              <a:rPr lang="en-AU" sz="2200" dirty="0" err="1">
                <a:solidFill>
                  <a:srgbClr val="404040"/>
                </a:solidFill>
              </a:rPr>
              <a:t>SEWB</a:t>
            </a:r>
            <a:r>
              <a:rPr lang="en-AU" sz="2200" dirty="0">
                <a:solidFill>
                  <a:srgbClr val="404040"/>
                </a:solidFill>
              </a:rPr>
              <a:t>) is a complex and multifaceted concept that has particular resonance and meaning for Aboriginal and Torres Strait Islanders.</a:t>
            </a:r>
          </a:p>
          <a:p>
            <a:pPr lvl="1"/>
            <a:r>
              <a:rPr lang="en-AU" sz="2200" dirty="0">
                <a:solidFill>
                  <a:srgbClr val="404040"/>
                </a:solidFill>
              </a:rPr>
              <a:t>Aboriginal concept of health is holistic, encompassing mental health and physical, cultural and spiritual health. </a:t>
            </a:r>
          </a:p>
          <a:p>
            <a:pPr lvl="1"/>
            <a:r>
              <a:rPr lang="en-AU" sz="2200" dirty="0">
                <a:solidFill>
                  <a:srgbClr val="404040"/>
                </a:solidFill>
              </a:rPr>
              <a:t>Connection to country is a fundamental basis for Aboriginal concepts of physical, cultural and spiritual health.</a:t>
            </a:r>
          </a:p>
        </p:txBody>
      </p:sp>
    </p:spTree>
    <p:extLst>
      <p:ext uri="{BB962C8B-B14F-4D97-AF65-F5344CB8AC3E}">
        <p14:creationId xmlns:p14="http://schemas.microsoft.com/office/powerpoint/2010/main" val="408395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7030A0"/>
                </a:solidFill>
              </a:rPr>
              <a:t>Mental Health</a:t>
            </a:r>
            <a:r>
              <a:rPr lang="en-AU" sz="2400" dirty="0">
                <a:solidFill>
                  <a:srgbClr val="404040"/>
                </a:solidFill>
              </a:rPr>
              <a:t>:</a:t>
            </a:r>
          </a:p>
          <a:p>
            <a:pPr lvl="1"/>
            <a:r>
              <a:rPr lang="en-AU" sz="2200" dirty="0">
                <a:solidFill>
                  <a:srgbClr val="404040"/>
                </a:solidFill>
              </a:rPr>
              <a:t>“A state of wellbeing in which every individual realises his or her own potential, can cope with the normal stresses of life, can work productively and fruitfully, and is able to make a contribution to her or his community.”</a:t>
            </a:r>
          </a:p>
          <a:p>
            <a:pPr lvl="1"/>
            <a:r>
              <a:rPr lang="en-AU" sz="2200" dirty="0">
                <a:solidFill>
                  <a:srgbClr val="404040"/>
                </a:solidFill>
              </a:rPr>
              <a:t>“A syndrome of symptoms of positive feelings and positive functioning in life.”</a:t>
            </a:r>
            <a:endParaRPr lang="en-AU" sz="2400" dirty="0">
              <a:solidFill>
                <a:srgbClr val="404040"/>
              </a:solidFill>
            </a:endParaRPr>
          </a:p>
          <a:p>
            <a:r>
              <a:rPr lang="en-AU" sz="2400" dirty="0">
                <a:solidFill>
                  <a:srgbClr val="7030A0"/>
                </a:solidFill>
              </a:rPr>
              <a:t>Resilience</a:t>
            </a:r>
            <a:r>
              <a:rPr lang="en-AU" sz="2400" dirty="0">
                <a:solidFill>
                  <a:srgbClr val="404040"/>
                </a:solidFill>
              </a:rPr>
              <a:t>:</a:t>
            </a:r>
          </a:p>
          <a:p>
            <a:pPr lvl="1"/>
            <a:r>
              <a:rPr lang="en-AU" sz="2200" dirty="0">
                <a:solidFill>
                  <a:srgbClr val="404040"/>
                </a:solidFill>
              </a:rPr>
              <a:t>“Resilience is the process of adapting well in the face of adversity, trauma, tragedy, threats or significant sources of stress - such as family and relationship problems, serious health problems or workplace and financial stressors.”</a:t>
            </a:r>
          </a:p>
          <a:p>
            <a:pPr lvl="1"/>
            <a:r>
              <a:rPr lang="en-AU" sz="2200" dirty="0">
                <a:solidFill>
                  <a:srgbClr val="404040"/>
                </a:solidFill>
              </a:rPr>
              <a:t>A very detailed literature review – definitional overlaps. </a:t>
            </a:r>
          </a:p>
          <a:p>
            <a:endParaRPr lang="en-AU" sz="2400" dirty="0">
              <a:solidFill>
                <a:srgbClr val="404040"/>
              </a:solidFill>
            </a:endParaRPr>
          </a:p>
        </p:txBody>
      </p:sp>
    </p:spTree>
    <p:extLst>
      <p:ext uri="{BB962C8B-B14F-4D97-AF65-F5344CB8AC3E}">
        <p14:creationId xmlns:p14="http://schemas.microsoft.com/office/powerpoint/2010/main" val="277685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7030A0"/>
                </a:solidFill>
              </a:rPr>
              <a:t>Happiness or Subjective Wellbeing (</a:t>
            </a:r>
            <a:r>
              <a:rPr lang="en-AU" sz="2400" dirty="0" err="1">
                <a:solidFill>
                  <a:srgbClr val="7030A0"/>
                </a:solidFill>
              </a:rPr>
              <a:t>SWB</a:t>
            </a:r>
            <a:r>
              <a:rPr lang="en-AU" sz="2400" dirty="0">
                <a:solidFill>
                  <a:srgbClr val="7030A0"/>
                </a:solidFill>
              </a:rPr>
              <a:t>)</a:t>
            </a:r>
            <a:r>
              <a:rPr lang="en-AU" sz="2400" dirty="0">
                <a:solidFill>
                  <a:srgbClr val="404040"/>
                </a:solidFill>
              </a:rPr>
              <a:t>:</a:t>
            </a:r>
          </a:p>
          <a:p>
            <a:pPr lvl="1"/>
            <a:r>
              <a:rPr lang="en-AU" sz="2200" dirty="0">
                <a:solidFill>
                  <a:srgbClr val="404040"/>
                </a:solidFill>
              </a:rPr>
              <a:t>Subjective wellbeing (</a:t>
            </a:r>
            <a:r>
              <a:rPr lang="en-AU" sz="2200" dirty="0" err="1">
                <a:solidFill>
                  <a:srgbClr val="404040"/>
                </a:solidFill>
              </a:rPr>
              <a:t>SWB</a:t>
            </a:r>
            <a:r>
              <a:rPr lang="en-AU" sz="2200" dirty="0">
                <a:solidFill>
                  <a:srgbClr val="404040"/>
                </a:solidFill>
              </a:rPr>
              <a:t>) “is most often interpreted to mean experiencing a high level of positive affect, a low level of negative affect, and a high degree of satisfaction with one’s life… The concept of </a:t>
            </a:r>
            <a:r>
              <a:rPr lang="en-AU" sz="2200" dirty="0" err="1">
                <a:solidFill>
                  <a:srgbClr val="404040"/>
                </a:solidFill>
              </a:rPr>
              <a:t>SWB</a:t>
            </a:r>
            <a:r>
              <a:rPr lang="en-AU" sz="2200" dirty="0">
                <a:solidFill>
                  <a:srgbClr val="404040"/>
                </a:solidFill>
              </a:rPr>
              <a:t>, assessed in this way, has frequently been used interchangeably with ‘happiness’”.</a:t>
            </a:r>
          </a:p>
          <a:p>
            <a:r>
              <a:rPr lang="en-AU" sz="2400" dirty="0">
                <a:solidFill>
                  <a:srgbClr val="7030A0"/>
                </a:solidFill>
              </a:rPr>
              <a:t>Flourishing / Thriving</a:t>
            </a:r>
            <a:r>
              <a:rPr lang="en-AU" sz="2400" dirty="0">
                <a:solidFill>
                  <a:srgbClr val="404040"/>
                </a:solidFill>
              </a:rPr>
              <a:t>: </a:t>
            </a:r>
          </a:p>
          <a:p>
            <a:pPr lvl="1"/>
            <a:r>
              <a:rPr lang="en-AU" sz="2200" dirty="0">
                <a:solidFill>
                  <a:srgbClr val="404040"/>
                </a:solidFill>
              </a:rPr>
              <a:t>“High levels of wellbeing”.</a:t>
            </a:r>
          </a:p>
          <a:p>
            <a:pPr lvl="1"/>
            <a:r>
              <a:rPr lang="en-AU" sz="2200" dirty="0">
                <a:solidFill>
                  <a:srgbClr val="404040"/>
                </a:solidFill>
              </a:rPr>
              <a:t>“To be flourishing in life, individuals must exhibit a high level… </a:t>
            </a:r>
            <a:r>
              <a:rPr lang="en-AU" sz="2400" dirty="0">
                <a:solidFill>
                  <a:srgbClr val="404040"/>
                </a:solidFill>
              </a:rPr>
              <a:t>of emotional wellbeing and high levels… of positive functioning”.</a:t>
            </a:r>
          </a:p>
          <a:p>
            <a:pPr marL="0" indent="0">
              <a:buNone/>
            </a:pPr>
            <a:endParaRPr lang="en-AU" sz="2400" dirty="0">
              <a:solidFill>
                <a:srgbClr val="404040"/>
              </a:solidFill>
            </a:endParaRPr>
          </a:p>
          <a:p>
            <a:pPr lvl="1"/>
            <a:endParaRPr lang="en-AU" sz="2400" dirty="0">
              <a:solidFill>
                <a:srgbClr val="404040"/>
              </a:solidFill>
            </a:endParaRPr>
          </a:p>
        </p:txBody>
      </p:sp>
    </p:spTree>
    <p:extLst>
      <p:ext uri="{BB962C8B-B14F-4D97-AF65-F5344CB8AC3E}">
        <p14:creationId xmlns:p14="http://schemas.microsoft.com/office/powerpoint/2010/main" val="28073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7030A0"/>
                </a:solidFill>
              </a:rPr>
              <a:t>Health</a:t>
            </a:r>
            <a:r>
              <a:rPr lang="en-AU" sz="2400" dirty="0">
                <a:solidFill>
                  <a:srgbClr val="404040"/>
                </a:solidFill>
              </a:rPr>
              <a:t>:</a:t>
            </a:r>
          </a:p>
          <a:p>
            <a:pPr lvl="1"/>
            <a:r>
              <a:rPr lang="en-AU" sz="2200" dirty="0">
                <a:solidFill>
                  <a:srgbClr val="404040"/>
                </a:solidFill>
              </a:rPr>
              <a:t>The World Health Organisation defines health as “a state of complete physical, mental and social wellbeing and not merely the absence of disease or infirmity”.</a:t>
            </a:r>
          </a:p>
        </p:txBody>
      </p:sp>
    </p:spTree>
    <p:extLst>
      <p:ext uri="{BB962C8B-B14F-4D97-AF65-F5344CB8AC3E}">
        <p14:creationId xmlns:p14="http://schemas.microsoft.com/office/powerpoint/2010/main" val="41402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404040"/>
                </a:solidFill>
              </a:rPr>
              <a:t>Domains of Wellbeing</a:t>
            </a:r>
          </a:p>
          <a:p>
            <a:pPr lvl="1"/>
            <a:r>
              <a:rPr lang="en-AU" sz="2200" dirty="0">
                <a:solidFill>
                  <a:srgbClr val="404040"/>
                </a:solidFill>
              </a:rPr>
              <a:t>The term wellbeing will often be applied to certain domains, components or aspects of life – e.g., social wellbeing, spiritual wellbeing. </a:t>
            </a:r>
          </a:p>
          <a:p>
            <a:r>
              <a:rPr lang="en-AU" sz="2400" dirty="0">
                <a:solidFill>
                  <a:srgbClr val="00B050"/>
                </a:solidFill>
              </a:rPr>
              <a:t>Psychological Wellbeing</a:t>
            </a:r>
            <a:r>
              <a:rPr lang="en-AU" sz="2400" dirty="0">
                <a:solidFill>
                  <a:srgbClr val="404040"/>
                </a:solidFill>
              </a:rPr>
              <a:t>:</a:t>
            </a:r>
          </a:p>
          <a:p>
            <a:pPr lvl="1"/>
            <a:r>
              <a:rPr lang="en-AU" sz="2200" dirty="0">
                <a:solidFill>
                  <a:srgbClr val="404040"/>
                </a:solidFill>
              </a:rPr>
              <a:t>Authors have presented “a multidimensional approach to the measurement of </a:t>
            </a:r>
            <a:r>
              <a:rPr lang="en-AU" sz="2200" dirty="0" err="1">
                <a:solidFill>
                  <a:srgbClr val="404040"/>
                </a:solidFill>
              </a:rPr>
              <a:t>PWB</a:t>
            </a:r>
            <a:r>
              <a:rPr lang="en-AU" sz="2200" dirty="0">
                <a:solidFill>
                  <a:srgbClr val="404040"/>
                </a:solidFill>
              </a:rPr>
              <a:t> [psychological wellbeing] that taps six distinct aspects of human actualisation: autonomy, personal growth, self-acceptance, life purpose, mastery and positive relatedness. These six constructs define </a:t>
            </a:r>
            <a:r>
              <a:rPr lang="en-AU" sz="2200" dirty="0" err="1">
                <a:solidFill>
                  <a:srgbClr val="404040"/>
                </a:solidFill>
              </a:rPr>
              <a:t>PWB</a:t>
            </a:r>
            <a:r>
              <a:rPr lang="en-AU" sz="2200" dirty="0">
                <a:solidFill>
                  <a:srgbClr val="404040"/>
                </a:solidFill>
              </a:rPr>
              <a:t> both theoretically and operationally and they specify what promotes emotional and physical health”.</a:t>
            </a:r>
          </a:p>
        </p:txBody>
      </p:sp>
    </p:spTree>
    <p:extLst>
      <p:ext uri="{BB962C8B-B14F-4D97-AF65-F5344CB8AC3E}">
        <p14:creationId xmlns:p14="http://schemas.microsoft.com/office/powerpoint/2010/main" val="320953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366"/>
          </a:xfrm>
        </p:spPr>
        <p:txBody>
          <a:bodyPr>
            <a:normAutofit fontScale="90000"/>
          </a:bodyPr>
          <a:lstStyle/>
          <a:p>
            <a:r>
              <a:rPr lang="en-AU" dirty="0">
                <a:solidFill>
                  <a:srgbClr val="5FCBEF"/>
                </a:solidFill>
              </a:rPr>
              <a:t>What do we mean by wellbeing?</a:t>
            </a:r>
            <a:br>
              <a:rPr lang="en-AU" dirty="0">
                <a:solidFill>
                  <a:srgbClr val="5FCBEF"/>
                </a:solidFill>
              </a:rPr>
            </a:br>
            <a:endParaRPr lang="en-AU" dirty="0"/>
          </a:p>
        </p:txBody>
      </p:sp>
      <p:sp>
        <p:nvSpPr>
          <p:cNvPr id="3" name="Content Placeholder 2"/>
          <p:cNvSpPr>
            <a:spLocks noGrp="1"/>
          </p:cNvSpPr>
          <p:nvPr>
            <p:ph idx="1"/>
          </p:nvPr>
        </p:nvSpPr>
        <p:spPr>
          <a:xfrm>
            <a:off x="677334" y="1421395"/>
            <a:ext cx="8596668" cy="4619968"/>
          </a:xfrm>
        </p:spPr>
        <p:txBody>
          <a:bodyPr>
            <a:noAutofit/>
          </a:bodyPr>
          <a:lstStyle/>
          <a:p>
            <a:r>
              <a:rPr lang="en-AU" sz="2400" dirty="0">
                <a:solidFill>
                  <a:srgbClr val="00B050"/>
                </a:solidFill>
              </a:rPr>
              <a:t>Cognitive Wellbeing</a:t>
            </a:r>
            <a:r>
              <a:rPr lang="en-AU" sz="2400" dirty="0">
                <a:solidFill>
                  <a:srgbClr val="404040"/>
                </a:solidFill>
              </a:rPr>
              <a:t>:</a:t>
            </a:r>
          </a:p>
          <a:p>
            <a:pPr lvl="1"/>
            <a:r>
              <a:rPr lang="en-AU" sz="2200" dirty="0">
                <a:solidFill>
                  <a:srgbClr val="404040"/>
                </a:solidFill>
              </a:rPr>
              <a:t>“Cognitive wellbeing is associated with achievement and success. It includes how information is processed and judgments are made. It is also informed by motivation and persistence to achieve. Cognitive wellbeing is important for attaining knowledge and experiencing positive learning.”</a:t>
            </a:r>
          </a:p>
          <a:p>
            <a:r>
              <a:rPr lang="en-AU" sz="2400" dirty="0">
                <a:solidFill>
                  <a:srgbClr val="00B050"/>
                </a:solidFill>
              </a:rPr>
              <a:t>Mental Wellbeing</a:t>
            </a:r>
            <a:r>
              <a:rPr lang="en-AU" sz="2400" dirty="0">
                <a:solidFill>
                  <a:srgbClr val="404040"/>
                </a:solidFill>
              </a:rPr>
              <a:t>:</a:t>
            </a:r>
          </a:p>
          <a:p>
            <a:pPr lvl="1"/>
            <a:r>
              <a:rPr lang="en-AU" sz="2200" dirty="0">
                <a:solidFill>
                  <a:srgbClr val="404040"/>
                </a:solidFill>
              </a:rPr>
              <a:t>“Mental wellbeing is a dynamic state in which people are able to develop their potential, work productively and creatively, build positive and respectful relationships with others, and meaningfully contribute to the community”.</a:t>
            </a:r>
          </a:p>
          <a:p>
            <a:endParaRPr lang="en-AU" sz="2400" dirty="0">
              <a:solidFill>
                <a:srgbClr val="404040"/>
              </a:solidFill>
            </a:endParaRPr>
          </a:p>
          <a:p>
            <a:endParaRPr lang="en-AU" sz="2400" dirty="0">
              <a:solidFill>
                <a:srgbClr val="404040"/>
              </a:solidFill>
            </a:endParaRPr>
          </a:p>
          <a:p>
            <a:endParaRPr lang="en-AU" sz="2400" dirty="0">
              <a:solidFill>
                <a:srgbClr val="404040"/>
              </a:solidFill>
            </a:endParaRPr>
          </a:p>
          <a:p>
            <a:pPr lvl="1"/>
            <a:endParaRPr lang="en-AU" sz="2200" dirty="0">
              <a:solidFill>
                <a:srgbClr val="404040"/>
              </a:solidFill>
            </a:endParaRPr>
          </a:p>
        </p:txBody>
      </p:sp>
    </p:spTree>
    <p:extLst>
      <p:ext uri="{BB962C8B-B14F-4D97-AF65-F5344CB8AC3E}">
        <p14:creationId xmlns:p14="http://schemas.microsoft.com/office/powerpoint/2010/main" val="70111140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ustom 1">
      <a:majorFont>
        <a:latin typeface="Calibri Light"/>
        <a:ea typeface=""/>
        <a:cs typeface=""/>
      </a:majorFont>
      <a:minorFont>
        <a:latin typeface="Calibri Ligh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03A2A526C388449F799923C23BF0F8" ma:contentTypeVersion="0" ma:contentTypeDescription="Create a new document." ma:contentTypeScope="" ma:versionID="429531d7dd4dc369796f5b1211468108">
  <xsd:schema xmlns:xsd="http://www.w3.org/2001/XMLSchema" xmlns:xs="http://www.w3.org/2001/XMLSchema" xmlns:p="http://schemas.microsoft.com/office/2006/metadata/properties" xmlns:ns2="aac87f46-e424-4fae-b61c-a94d97dafa93" targetNamespace="http://schemas.microsoft.com/office/2006/metadata/properties" ma:root="true" ma:fieldsID="87b83e7c5e82cff230b27f24e4d72370" ns2:_="">
    <xsd:import namespace="aac87f46-e424-4fae-b61c-a94d97dafa9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87f46-e424-4fae-b61c-a94d97dafa9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6840C4-67F4-4929-89F7-5B9F93CEC1F0}">
  <ds:schemaRefs>
    <ds:schemaRef ds:uri="http://schemas.microsoft.com/office/2006/metadata/properties"/>
    <ds:schemaRef ds:uri="http://purl.org/dc/dcmitype/"/>
    <ds:schemaRef ds:uri="http://purl.org/dc/terms/"/>
    <ds:schemaRef ds:uri="http://schemas.microsoft.com/office/2006/documentManagement/types"/>
    <ds:schemaRef ds:uri="aac87f46-e424-4fae-b61c-a94d97dafa93"/>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5D9AE6D-C842-4E24-9A2A-E9D6A702B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87f46-e424-4fae-b61c-a94d97daf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38790E-8EDD-4874-B789-365A36139C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13523</TotalTime>
  <Words>2419</Words>
  <Application>Microsoft Office PowerPoint</Application>
  <PresentationFormat>Widescreen</PresentationFormat>
  <Paragraphs>198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 3</vt:lpstr>
      <vt:lpstr>Facet</vt:lpstr>
      <vt:lpstr>PowerPoint Presentation</vt:lpstr>
      <vt:lpstr>What do we mean by wellbeing? </vt:lpstr>
      <vt:lpstr>What do we mean by wellbeing? </vt:lpstr>
      <vt:lpstr>What do we mean by wellbeing? </vt:lpstr>
      <vt:lpstr>What do we mean by wellbeing? </vt:lpstr>
      <vt:lpstr>What do we mean by wellbeing? </vt:lpstr>
      <vt:lpstr>What do we mean by wellbeing? </vt:lpstr>
      <vt:lpstr>What do we mean by wellbeing? </vt:lpstr>
      <vt:lpstr>What do we mean by wellbeing? </vt:lpstr>
      <vt:lpstr>What do we mean by wellbeing? </vt:lpstr>
      <vt:lpstr>What do we mean by wellbeing? </vt:lpstr>
      <vt:lpstr>What do we mean by wellbeing? </vt:lpstr>
      <vt:lpstr>What do we mean by wellbeing? </vt:lpstr>
      <vt:lpstr>What do we mean by wellbeing? </vt:lpstr>
      <vt:lpstr>What do we mean by wellbeing? </vt:lpstr>
      <vt:lpstr>What do we mean by wellbeing? </vt:lpstr>
      <vt:lpstr>Different lenses, different perspectives </vt:lpstr>
      <vt:lpstr>Different lenses, different perspectives </vt:lpstr>
      <vt:lpstr>Different lenses, different perspectives </vt:lpstr>
      <vt:lpstr>Different lenses, different perspectives </vt:lpstr>
      <vt:lpstr>Different lenses, different perspectives </vt:lpstr>
      <vt:lpstr>Different lenses, different perspectives </vt:lpstr>
      <vt:lpstr>Different lenses, different perspectives </vt:lpstr>
      <vt:lpstr>Different lenses, different perspectives </vt:lpstr>
      <vt:lpstr>Different lenses, different perspectives </vt:lpstr>
      <vt:lpstr>Individual and population level measurement  </vt:lpstr>
      <vt:lpstr>The utility of wellbeing measurement  </vt:lpstr>
      <vt:lpstr>The utility of wellbeing measurement  </vt:lpstr>
      <vt:lpstr>Challenges </vt:lpstr>
    </vt:vector>
  </TitlesOfParts>
  <Company>SAHMRI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Goh</dc:creator>
  <cp:lastModifiedBy>A</cp:lastModifiedBy>
  <cp:revision>252</cp:revision>
  <cp:lastPrinted>2016-06-21T01:55:43Z</cp:lastPrinted>
  <dcterms:created xsi:type="dcterms:W3CDTF">2016-06-20T03:09:33Z</dcterms:created>
  <dcterms:modified xsi:type="dcterms:W3CDTF">2017-09-14T22:54:32Z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0x010100F603A2A526C388449F799923C23BF0F8</vt:lpwstr>
  </property>
</Properties>
</file>