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0" r:id="rId2"/>
  </p:sldMasterIdLst>
  <p:notesMasterIdLst>
    <p:notesMasterId r:id="rId18"/>
  </p:notesMasterIdLst>
  <p:sldIdLst>
    <p:sldId id="330" r:id="rId3"/>
    <p:sldId id="293" r:id="rId4"/>
    <p:sldId id="332" r:id="rId5"/>
    <p:sldId id="333" r:id="rId6"/>
    <p:sldId id="335" r:id="rId7"/>
    <p:sldId id="331" r:id="rId8"/>
    <p:sldId id="336" r:id="rId9"/>
    <p:sldId id="337" r:id="rId10"/>
    <p:sldId id="338" r:id="rId11"/>
    <p:sldId id="334" r:id="rId12"/>
    <p:sldId id="339" r:id="rId13"/>
    <p:sldId id="342" r:id="rId14"/>
    <p:sldId id="343" r:id="rId15"/>
    <p:sldId id="344" r:id="rId16"/>
    <p:sldId id="341" r:id="rId17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F406"/>
    <a:srgbClr val="0000CC"/>
    <a:srgbClr val="FF6600"/>
    <a:srgbClr val="24E515"/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8D61635-E90A-4661-ADDD-23ED742857EE}" type="datetimeFigureOut">
              <a:rPr lang="en-NZ"/>
              <a:pPr/>
              <a:t>18/07/2011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4112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2425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45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45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9D754A4-0D23-47F2-8172-1E676F49ED53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1270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00DE54-77EA-44BC-A42B-08EA6D90AA11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NZ"/>
              <a:t>Grow International ltd.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C17B0-B99D-421C-9C8A-A2F5EEF59F69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24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59CAD1-F794-4BB4-9984-6890DF01B9B2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Grow International ltd.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26C8A-E22D-4CB5-B9D5-5025E406114E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016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64E0A8-A7D1-4865-8381-865BAFDC116D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Grow International ltd.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53B8E-0CF2-425D-A898-31F6225E0121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8156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4E9F72-AAA1-4403-A6B6-23A6B833AC7D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3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Grow International ltd.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E020E-5FEF-4DC3-8E35-E3A426A75600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290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E8EA1-D3F3-460C-8E0A-6A3B41F56CB3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5546B-C988-4EC7-8C37-7F9B9F127F22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6737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86D92-DFC7-4DB4-AF5C-9729E0AA7DBA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3B890-E0A8-4529-A856-47EB6F13CB16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775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B9497B-9346-43FA-B887-939ADC2F1253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82129-A83E-484C-9072-C8098B0E4652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756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10D42B-7EBC-47BB-BFFF-DC09CF42CCB8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04A71-1C13-40BC-9008-58D0F38382E3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9624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769CE7-5A7D-4F45-B970-C0E82541484C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A95BD-0AC4-4A39-BDEA-E42B48C99F99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3754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0B5BC9-B58F-42AA-BE71-A23D349531DA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6D126-A2DB-4E3D-A54D-5B4016E4D95D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841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321C0-6212-4872-B9A5-30AB5C4C23FC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56322-4810-4042-9F69-0D85810BC1F8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812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1D9587-FDBD-46A1-A86C-1D227AAEB544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Grow International ltd.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AAE94-2862-4D87-9FBC-381A0E558F13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1327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FF9EA3-88D4-4CD9-8C38-CAB6B1F83276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584E2-46D1-4894-9F24-27916E098D4D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4618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0A9811-B6E4-4D32-ADA3-7FF6D67583A2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068CB-A3FF-43CA-9586-BC68EEEE46A7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534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0D09F-003D-41EB-99E4-99FAA7459EFC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613C8-A3A3-46B5-A44D-5309BB581D07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0595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BA099-C917-4A60-B991-405AECD99DF5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74A62-426C-470C-8A1A-2874267125AE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734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B299B-E036-41A8-ACD0-D2BE9CF9858F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NZ"/>
              <a:t>Grow International ltd.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44538-6F08-433A-96E4-C2C7EAA119E7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846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69F56B-6A80-4E79-ABCA-CB17AB2029C8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Grow International ltd.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D573B-A16B-4EE7-B3F0-227A83417768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073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8840C1-BC32-400B-80AA-9FCF627209F1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Grow International ltd.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D012F-CB3F-4874-A768-B2815F92354A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934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A22CB-3499-45E5-A08D-C7573A8C8ED0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Grow International ltd.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CA19A-BBB6-4DAF-90C7-CB7C9FC7FD8E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942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979D58-10FD-4DAA-94A0-423FDC32B907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NZ"/>
              <a:t>Grow International ltd.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331B2-6542-4592-A878-7451F2DD9285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236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F64E9-6E82-4CBE-9F4F-F70F7ED2F0C5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Grow International ltd.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614ED-EAF2-4219-A208-F63BC9ADB36A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971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DD636B-D429-4FF6-86CC-1D4959CA56BA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NZ"/>
              <a:t>Grow International ltd.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35E4F-A766-4C5A-9EDE-095503E940E1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823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fld id="{73EF2AD5-2E1C-4202-A12A-3B05148B63A7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en-NZ"/>
              <a:t>Grow International ltd.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fld id="{9406ADC0-5FBE-45D8-8254-50C151B016A5}" type="slidenum">
              <a:rPr lang="en-NZ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090" r:id="rId2"/>
    <p:sldLayoutId id="2147484110" r:id="rId3"/>
    <p:sldLayoutId id="2147484091" r:id="rId4"/>
    <p:sldLayoutId id="2147484092" r:id="rId5"/>
    <p:sldLayoutId id="2147484093" r:id="rId6"/>
    <p:sldLayoutId id="2147484111" r:id="rId7"/>
    <p:sldLayoutId id="2147484094" r:id="rId8"/>
    <p:sldLayoutId id="2147484112" r:id="rId9"/>
    <p:sldLayoutId id="2147484095" r:id="rId10"/>
    <p:sldLayoutId id="2147484096" r:id="rId11"/>
    <p:sldLayoutId id="214748409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Eurostil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Eurostil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Eurostil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Eurostile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50F9D01-650C-4FC1-81C6-162A5943C4C4}" type="datetime1">
              <a:rPr lang="en-NZ"/>
              <a:pPr/>
              <a:t>18/07/2011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CF13D61-260A-4D02-A198-13E0C408E1CD}" type="slidenum">
              <a:rPr lang="en-NZ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427984" y="6111875"/>
            <a:ext cx="424847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2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nd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World Congress on Positive  Psychology, Philadelphia USA,  25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th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July 2011 </a:t>
            </a:r>
            <a:endParaRPr lang="en-NZ" sz="1000" dirty="0" smtClean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1800200"/>
          </a:xfrm>
        </p:spPr>
        <p:txBody>
          <a:bodyPr>
            <a:normAutofit fontScale="97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Tuesday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Program: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NZ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 free online program </a:t>
            </a:r>
            <a:r>
              <a:rPr lang="en-NZ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 increasing wellbeing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3528" y="3659725"/>
            <a:ext cx="8496944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NZ" sz="1400" spc="1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charset="0"/>
              </a:rPr>
              <a:t>aaron.jarden@openpolytechnic.ac.nz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NZ" sz="200" spc="17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NZ" sz="1400" spc="1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charset="0"/>
              </a:rPr>
              <a:t>www.aaronjarden.com</a:t>
            </a:r>
            <a:endParaRPr lang="en-NZ" sz="1400" spc="17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NZ" sz="4000" b="1" dirty="0">
              <a:solidFill>
                <a:srgbClr val="22F40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3528" y="2636912"/>
            <a:ext cx="849694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Aaron Jarden</a:t>
            </a:r>
            <a:endParaRPr lang="en-NZ" sz="16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23528" y="4869160"/>
            <a:ext cx="849694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NZ" sz="1600" b="1" spc="250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www.thetuesdayprogram.com</a:t>
            </a:r>
            <a:endParaRPr lang="en-NZ" sz="1600" b="1" spc="250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666527"/>
          </a:xfrm>
        </p:spPr>
        <p:txBody>
          <a:bodyPr>
            <a:normAutofit fontScale="97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.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pdf’s</a:t>
            </a:r>
            <a:endParaRPr lang="en-NZ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8313" y="1485900"/>
            <a:ext cx="8135937" cy="4535388"/>
          </a:xfrm>
          <a:prstGeom prst="rect">
            <a:avLst/>
          </a:prstGeom>
        </p:spPr>
        <p:txBody>
          <a:bodyPr lIns="182880" tIns="91440">
            <a:norm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30000"/>
              <a:buFont typeface="Wingdings 2" pitchFamily="18" charset="2"/>
              <a:buBlip>
                <a:blip r:embed="rId2"/>
              </a:buBlip>
              <a:defRPr/>
            </a:pPr>
            <a:endParaRPr lang="en-US" sz="2400" dirty="0" smtClean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10000"/>
              </a:lnSpc>
              <a:buClr>
                <a:schemeClr val="accent1"/>
              </a:buClr>
              <a:buSzPct val="30000"/>
              <a:buFont typeface="Wingdings 2" pitchFamily="18" charset="2"/>
              <a:buBlip>
                <a:blip r:embed="rId2"/>
              </a:buBlip>
              <a:defRPr/>
            </a:pPr>
            <a:endParaRPr lang="en-US" sz="23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Arial" charset="0"/>
              <a:buChar char="•"/>
              <a:defRPr/>
            </a:pPr>
            <a:endParaRPr lang="en-NZ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427984" y="6111875"/>
            <a:ext cx="424847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2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nd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World Congress on Positive  Psychology, Philadelphia USA,  25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th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July 2011 </a:t>
            </a:r>
            <a:endParaRPr lang="en-NZ" sz="1000" dirty="0" smtClean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2856" r="23927" b="7254"/>
          <a:stretch/>
        </p:blipFill>
        <p:spPr bwMode="auto">
          <a:xfrm>
            <a:off x="1904679" y="1124744"/>
            <a:ext cx="5263203" cy="461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4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666527"/>
          </a:xfrm>
        </p:spPr>
        <p:txBody>
          <a:bodyPr>
            <a:normAutofit fontScale="97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Evaluating The Tuesday Program</a:t>
            </a:r>
            <a:endParaRPr lang="en-NZ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8313" y="1485900"/>
            <a:ext cx="8135937" cy="4535388"/>
          </a:xfrm>
          <a:prstGeom prst="rect">
            <a:avLst/>
          </a:prstGeom>
        </p:spPr>
        <p:txBody>
          <a:bodyPr lIns="182880" tIns="91440">
            <a:norm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30000"/>
              <a:buFont typeface="Wingdings 2" pitchFamily="18" charset="2"/>
              <a:buBlip>
                <a:blip r:embed="rId2"/>
              </a:buBlip>
              <a:defRPr/>
            </a:pPr>
            <a:endParaRPr lang="en-US" sz="2400" dirty="0" smtClean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10000"/>
              </a:lnSpc>
              <a:buClr>
                <a:schemeClr val="accent1"/>
              </a:buClr>
              <a:buSzPct val="30000"/>
              <a:buFont typeface="Wingdings 2" pitchFamily="18" charset="2"/>
              <a:buBlip>
                <a:blip r:embed="rId2"/>
              </a:buBlip>
              <a:defRPr/>
            </a:pPr>
            <a:endParaRPr lang="en-US" sz="23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Arial" charset="0"/>
              <a:buChar char="•"/>
              <a:defRPr/>
            </a:pPr>
            <a:endParaRPr lang="en-NZ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427984" y="6111875"/>
            <a:ext cx="424847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2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nd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World Congress on Positive  Psychology, Philadelphia USA,  25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th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July 2011 </a:t>
            </a:r>
            <a:endParaRPr lang="en-NZ" sz="1000" dirty="0" smtClean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1" t="14259" r="27278" b="9059"/>
          <a:stretch/>
        </p:blipFill>
        <p:spPr bwMode="auto">
          <a:xfrm>
            <a:off x="2095897" y="1125940"/>
            <a:ext cx="5120077" cy="475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6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666527"/>
          </a:xfrm>
        </p:spPr>
        <p:txBody>
          <a:bodyPr>
            <a:normAutofit fontScale="97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Initial results</a:t>
            </a:r>
            <a:endParaRPr lang="en-NZ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8313" y="1485900"/>
            <a:ext cx="8135937" cy="4535388"/>
          </a:xfrm>
          <a:prstGeom prst="rect">
            <a:avLst/>
          </a:prstGeom>
        </p:spPr>
        <p:txBody>
          <a:bodyPr lIns="182880" tIns="91440">
            <a:norm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30000"/>
              <a:buFont typeface="Wingdings 2" pitchFamily="18" charset="2"/>
              <a:buBlip>
                <a:blip r:embed="rId2"/>
              </a:buBlip>
              <a:defRPr/>
            </a:pPr>
            <a:endParaRPr lang="en-US" sz="2400" dirty="0" smtClean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10000"/>
              </a:lnSpc>
              <a:buClr>
                <a:schemeClr val="accent1"/>
              </a:buClr>
              <a:buSzPct val="30000"/>
              <a:buFont typeface="Wingdings 2" pitchFamily="18" charset="2"/>
              <a:buBlip>
                <a:blip r:embed="rId2"/>
              </a:buBlip>
              <a:defRPr/>
            </a:pPr>
            <a:endParaRPr lang="en-US" sz="23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Arial" charset="0"/>
              <a:buChar char="•"/>
              <a:defRPr/>
            </a:pPr>
            <a:endParaRPr lang="en-NZ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427984" y="6111875"/>
            <a:ext cx="424847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2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nd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World Congress on Positive  Psychology, Philadelphia USA,  25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th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July 2011 </a:t>
            </a:r>
            <a:endParaRPr lang="en-NZ" sz="1000" dirty="0" smtClean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20713" y="1638300"/>
            <a:ext cx="8135937" cy="4094956"/>
          </a:xfrm>
          <a:prstGeom prst="rect">
            <a:avLst/>
          </a:prstGeom>
        </p:spPr>
        <p:txBody>
          <a:bodyPr lIns="182880" tIns="91440">
            <a:norm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Pretty much no promotion…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1,837 unique visits to site; mostly from NZ, but also Hungary, USA and Australia – 27 countries in </a:t>
            </a: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total, since Dec 2010 </a:t>
            </a:r>
            <a:endParaRPr lang="en-NZ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for pre-study engagement (retention and completion)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Via participant feedback and Google Analytics, participants do on average 4 of the 7 topics: Fit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Most popular are: Strengths, Purpose and </a:t>
            </a: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Values</a:t>
            </a:r>
            <a:r>
              <a:rPr lang="en-NZ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Communication, </a:t>
            </a: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Gratitude</a:t>
            </a:r>
            <a:endParaRPr lang="en-NZ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accent1"/>
              </a:buClr>
              <a:buSzPct val="30000"/>
              <a:defRPr/>
            </a:pPr>
            <a:endParaRPr lang="en-US" sz="23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Arial" charset="0"/>
              <a:buChar char="•"/>
              <a:defRPr/>
            </a:pPr>
            <a:endParaRPr lang="en-NZ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666527"/>
          </a:xfrm>
        </p:spPr>
        <p:txBody>
          <a:bodyPr>
            <a:normAutofit fontScale="97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Some feedback</a:t>
            </a:r>
            <a:endParaRPr lang="en-NZ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8313" y="1485900"/>
            <a:ext cx="8135937" cy="4535388"/>
          </a:xfrm>
          <a:prstGeom prst="rect">
            <a:avLst/>
          </a:prstGeom>
        </p:spPr>
        <p:txBody>
          <a:bodyPr lIns="182880" tIns="91440">
            <a:norm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30000"/>
              <a:buFont typeface="Wingdings 2" pitchFamily="18" charset="2"/>
              <a:buBlip>
                <a:blip r:embed="rId2"/>
              </a:buBlip>
              <a:defRPr/>
            </a:pPr>
            <a:endParaRPr lang="en-US" sz="2400" dirty="0" smtClean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10000"/>
              </a:lnSpc>
              <a:buClr>
                <a:schemeClr val="accent1"/>
              </a:buClr>
              <a:buSzPct val="30000"/>
              <a:buFont typeface="Wingdings 2" pitchFamily="18" charset="2"/>
              <a:buBlip>
                <a:blip r:embed="rId2"/>
              </a:buBlip>
              <a:defRPr/>
            </a:pPr>
            <a:endParaRPr lang="en-US" sz="23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Arial" charset="0"/>
              <a:buChar char="•"/>
              <a:defRPr/>
            </a:pPr>
            <a:endParaRPr lang="en-NZ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427984" y="6111875"/>
            <a:ext cx="424847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2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nd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World Congress on Positive  Psychology, Philadelphia USA,  25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th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July 2011 </a:t>
            </a:r>
            <a:endParaRPr lang="en-NZ" sz="1000" dirty="0" smtClean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20713" y="1638300"/>
            <a:ext cx="8135937" cy="4094956"/>
          </a:xfrm>
          <a:prstGeom prst="rect">
            <a:avLst/>
          </a:prstGeom>
        </p:spPr>
        <p:txBody>
          <a:bodyPr lIns="182880" tIns="91440">
            <a:norm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Average effort put in (0 = no effort, 10 = max possible effort) = 5.4/10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Average impact on life (0 = none, 10 = a lot) = 5.7/10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Small sample, but seems to:</a:t>
            </a:r>
          </a:p>
          <a:p>
            <a:pPr lvl="1"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16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Increase strengths use and time using strengths</a:t>
            </a:r>
          </a:p>
          <a:p>
            <a:pPr lvl="1"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16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Increase happiness (from ‘mildly happy’ to ‘pretty happy’)</a:t>
            </a:r>
          </a:p>
          <a:p>
            <a:pPr lvl="1"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16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Increase present and future life satisfaction</a:t>
            </a:r>
          </a:p>
          <a:p>
            <a:pPr lvl="1"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16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Decrease depressed mood</a:t>
            </a:r>
          </a:p>
          <a:p>
            <a:pPr lvl="1"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16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change in gratitude or grit?</a:t>
            </a:r>
          </a:p>
          <a:p>
            <a:pPr lvl="1"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endParaRPr lang="en-NZ" dirty="0" smtClean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endParaRPr lang="en-NZ" dirty="0" smtClean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endParaRPr lang="en-NZ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accent1"/>
              </a:buClr>
              <a:buSzPct val="30000"/>
              <a:defRPr/>
            </a:pPr>
            <a:endParaRPr lang="en-US" sz="23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Arial" charset="0"/>
              <a:buChar char="•"/>
              <a:defRPr/>
            </a:pPr>
            <a:endParaRPr lang="en-NZ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666527"/>
          </a:xfrm>
        </p:spPr>
        <p:txBody>
          <a:bodyPr>
            <a:normAutofit fontScale="97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Some feedback</a:t>
            </a:r>
            <a:endParaRPr lang="en-NZ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8313" y="1485900"/>
            <a:ext cx="8135937" cy="4535388"/>
          </a:xfrm>
          <a:prstGeom prst="rect">
            <a:avLst/>
          </a:prstGeom>
        </p:spPr>
        <p:txBody>
          <a:bodyPr lIns="182880" tIns="91440">
            <a:norm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30000"/>
              <a:buFont typeface="Wingdings 2" pitchFamily="18" charset="2"/>
              <a:buBlip>
                <a:blip r:embed="rId2"/>
              </a:buBlip>
              <a:defRPr/>
            </a:pPr>
            <a:endParaRPr lang="en-US" sz="2400" dirty="0" smtClean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10000"/>
              </a:lnSpc>
              <a:buClr>
                <a:schemeClr val="accent1"/>
              </a:buClr>
              <a:buSzPct val="30000"/>
              <a:buFont typeface="Wingdings 2" pitchFamily="18" charset="2"/>
              <a:buBlip>
                <a:blip r:embed="rId2"/>
              </a:buBlip>
              <a:defRPr/>
            </a:pPr>
            <a:endParaRPr lang="en-US" sz="23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Arial" charset="0"/>
              <a:buChar char="•"/>
              <a:defRPr/>
            </a:pPr>
            <a:endParaRPr lang="en-NZ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427984" y="6111875"/>
            <a:ext cx="424847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2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nd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World Congress on Positive  Psychology, Philadelphia USA,  25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th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July 2011 </a:t>
            </a:r>
            <a:endParaRPr lang="en-NZ" sz="1000" dirty="0" smtClean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20713" y="1485900"/>
            <a:ext cx="8135937" cy="4527004"/>
          </a:xfrm>
          <a:prstGeom prst="rect">
            <a:avLst/>
          </a:prstGeom>
        </p:spPr>
        <p:txBody>
          <a:bodyPr lIns="182880" tIns="91440">
            <a:normAutofit fontScale="85000" lnSpcReduction="20000"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21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“I </a:t>
            </a:r>
            <a:r>
              <a:rPr lang="en-NZ" sz="21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found the strengths video amazing, even though most of us know we have these strengths they are often forgotten.  Using the skills I learnt in the videos has strengthened my relationship with not only my partner, but also my children and </a:t>
            </a:r>
            <a:r>
              <a:rPr lang="en-NZ" sz="21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friends”.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endParaRPr lang="en-NZ" sz="2100" dirty="0" smtClean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21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“I </a:t>
            </a:r>
            <a:r>
              <a:rPr lang="en-NZ" sz="21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found the techniques excellent. I had a little difficulty staying on track, but got there in the </a:t>
            </a:r>
            <a:r>
              <a:rPr lang="en-NZ" sz="21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end”.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endParaRPr lang="en-NZ" sz="2100" dirty="0" smtClean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21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NZ" sz="21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thought they were good- what was interesting for me was that it made me focus on things I wouldn't normally. </a:t>
            </a:r>
            <a:r>
              <a:rPr lang="en-NZ" sz="21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When your mind is full of positives you are less likely to focus on -</a:t>
            </a:r>
            <a:r>
              <a:rPr lang="en-NZ" sz="2100" dirty="0" err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ves</a:t>
            </a:r>
            <a:r>
              <a:rPr lang="en-NZ" sz="21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I learnt a lot!”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endParaRPr lang="en-NZ" sz="19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accent1"/>
              </a:buClr>
              <a:buSzPct val="30000"/>
              <a:defRPr/>
            </a:pPr>
            <a:endParaRPr lang="en-US" sz="23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Arial" charset="0"/>
              <a:buChar char="•"/>
              <a:defRPr/>
            </a:pPr>
            <a:endParaRPr lang="en-NZ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427984" y="6111875"/>
            <a:ext cx="424847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2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nd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World Congress on Positive  Psychology, Philadelphia USA,  25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th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July 2011 </a:t>
            </a:r>
            <a:endParaRPr lang="en-NZ" sz="1000" dirty="0" smtClean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1800200"/>
          </a:xfrm>
        </p:spPr>
        <p:txBody>
          <a:bodyPr>
            <a:normAutofit fontScale="97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NZ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Thank You</a:t>
            </a:r>
            <a:endParaRPr lang="en-NZ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3528" y="3659725"/>
            <a:ext cx="8496944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NZ" sz="1400" spc="1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charset="0"/>
              </a:rPr>
              <a:t>aaron.jarden@openpolytechnic.ac.nz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NZ" sz="200" spc="17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NZ" sz="1400" spc="1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charset="0"/>
              </a:rPr>
              <a:t>www.aaronjarden.com</a:t>
            </a:r>
            <a:endParaRPr lang="en-NZ" sz="1400" spc="17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NZ" sz="4000" b="1" dirty="0">
              <a:solidFill>
                <a:srgbClr val="22F40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3528" y="2636912"/>
            <a:ext cx="849694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Aaron Jarden</a:t>
            </a:r>
            <a:endParaRPr lang="en-NZ" sz="16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23528" y="4869160"/>
            <a:ext cx="849694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NZ" sz="1600" b="1" spc="250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www.thetuesdayprogram.com</a:t>
            </a:r>
            <a:endParaRPr lang="en-NZ" sz="1600" b="1" spc="250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8676" name="Picture 4" descr="C:\Users\Aaron Jarden\Desktop\world-political-map-large-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9"/>
            <a:ext cx="81226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aron Jarden\Desktop\world-political-map-large-siz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2" r="-1877" b="-97"/>
          <a:stretch/>
        </p:blipFill>
        <p:spPr bwMode="auto">
          <a:xfrm>
            <a:off x="533725" y="5034076"/>
            <a:ext cx="8275060" cy="22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aron Jarden\Desktop\world-political-map-large-siz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2" r="-1877" b="-97"/>
          <a:stretch/>
        </p:blipFill>
        <p:spPr bwMode="auto">
          <a:xfrm>
            <a:off x="533725" y="4653137"/>
            <a:ext cx="8275060" cy="22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aron Jarden\Desktop\world-political-map-large-siz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2" r="-1877" b="-97"/>
          <a:stretch/>
        </p:blipFill>
        <p:spPr bwMode="auto">
          <a:xfrm>
            <a:off x="533725" y="4762453"/>
            <a:ext cx="8275060" cy="22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aron Jarden\Desktop\world-political-map-large-siz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2" r="-1877" b="-97"/>
          <a:stretch/>
        </p:blipFill>
        <p:spPr bwMode="auto">
          <a:xfrm>
            <a:off x="533725" y="4940450"/>
            <a:ext cx="8275060" cy="20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aron Jarden\Desktop\New_Zealand_Map_by_vladstud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69886"/>
            <a:ext cx="3044599" cy="22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1691680" y="1700808"/>
            <a:ext cx="360040" cy="360039"/>
          </a:xfrm>
          <a:prstGeom prst="smileyFace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NZ"/>
          </a:p>
        </p:txBody>
      </p:sp>
      <p:sp>
        <p:nvSpPr>
          <p:cNvPr id="13" name="Smiley Face 12"/>
          <p:cNvSpPr/>
          <p:nvPr/>
        </p:nvSpPr>
        <p:spPr>
          <a:xfrm>
            <a:off x="7740352" y="4077072"/>
            <a:ext cx="360040" cy="360039"/>
          </a:xfrm>
          <a:prstGeom prst="smileyFace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NZ"/>
          </a:p>
        </p:txBody>
      </p:sp>
      <p:sp>
        <p:nvSpPr>
          <p:cNvPr id="4" name="Right Arrow 3"/>
          <p:cNvSpPr/>
          <p:nvPr/>
        </p:nvSpPr>
        <p:spPr>
          <a:xfrm rot="13865621">
            <a:off x="4595824" y="5479823"/>
            <a:ext cx="360040" cy="180020"/>
          </a:xfrm>
          <a:prstGeom prst="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666527"/>
          </a:xfrm>
        </p:spPr>
        <p:txBody>
          <a:bodyPr>
            <a:normAutofit fontScale="97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People involved</a:t>
            </a:r>
            <a:endParaRPr lang="en-NZ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8313" y="1485900"/>
            <a:ext cx="8135937" cy="4535388"/>
          </a:xfrm>
          <a:prstGeom prst="rect">
            <a:avLst/>
          </a:prstGeom>
        </p:spPr>
        <p:txBody>
          <a:bodyPr lIns="182880" tIns="91440">
            <a:norm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Clr>
                <a:schemeClr val="accent1"/>
              </a:buClr>
              <a:buSzPct val="30000"/>
              <a:defRPr/>
            </a:pPr>
            <a:r>
              <a:rPr lang="en-NZ" dirty="0" err="1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NZ" dirty="0" err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NZ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Aaron </a:t>
            </a: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Jarden</a:t>
            </a:r>
          </a:p>
          <a:p>
            <a:pPr marL="0" indent="0" algn="ctr" eaLnBrk="1" hangingPunct="1">
              <a:lnSpc>
                <a:spcPct val="150000"/>
              </a:lnSpc>
              <a:buClr>
                <a:schemeClr val="accent1"/>
              </a:buClr>
              <a:buSzPct val="30000"/>
              <a:defRPr/>
            </a:pPr>
            <a:r>
              <a:rPr lang="en-NZ" dirty="0" err="1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NZ" dirty="0" err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NZ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Jo </a:t>
            </a: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Mitchell</a:t>
            </a:r>
          </a:p>
          <a:p>
            <a:pPr marL="0" indent="0" algn="ctr" eaLnBrk="1" hangingPunct="1">
              <a:lnSpc>
                <a:spcPct val="150000"/>
              </a:lnSpc>
              <a:buClr>
                <a:schemeClr val="accent1"/>
              </a:buClr>
              <a:buSzPct val="30000"/>
              <a:defRPr/>
            </a:pPr>
            <a:r>
              <a:rPr lang="en-NZ" dirty="0" err="1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NZ" dirty="0" err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NZ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Alexander </a:t>
            </a:r>
            <a:r>
              <a:rPr lang="en-NZ" dirty="0" err="1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MacKenzie</a:t>
            </a:r>
            <a:endParaRPr lang="en-NZ" dirty="0" smtClean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Clr>
                <a:schemeClr val="accent1"/>
              </a:buClr>
              <a:buSzPct val="30000"/>
              <a:defRPr/>
            </a:pPr>
            <a:r>
              <a:rPr lang="en-NZ" dirty="0" err="1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NZ" dirty="0" err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NZ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NZ" dirty="0" err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Jacolyn</a:t>
            </a:r>
            <a:r>
              <a:rPr lang="en-NZ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Norrish</a:t>
            </a:r>
          </a:p>
          <a:p>
            <a:pPr marL="0" indent="0" algn="ctr" eaLnBrk="1" hangingPunct="1">
              <a:lnSpc>
                <a:spcPct val="150000"/>
              </a:lnSpc>
              <a:buClr>
                <a:schemeClr val="accent1"/>
              </a:buClr>
              <a:buSzPct val="30000"/>
              <a:defRPr/>
            </a:pP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Ravi </a:t>
            </a:r>
            <a:r>
              <a:rPr lang="en-NZ" dirty="0" err="1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Iyer</a:t>
            </a:r>
            <a:endParaRPr lang="en-NZ" dirty="0" smtClean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Clr>
                <a:schemeClr val="accent1"/>
              </a:buClr>
              <a:buSzPct val="30000"/>
              <a:defRPr/>
            </a:pPr>
            <a:r>
              <a:rPr lang="en-NZ" dirty="0" err="1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NZ" dirty="0" err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NZ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Kennedy </a:t>
            </a: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McLachlan</a:t>
            </a:r>
          </a:p>
          <a:p>
            <a:pPr marL="0" indent="0" algn="ctr" eaLnBrk="1" hangingPunct="1">
              <a:lnSpc>
                <a:spcPct val="150000"/>
              </a:lnSpc>
              <a:buClr>
                <a:schemeClr val="accent1"/>
              </a:buClr>
              <a:buSzPct val="30000"/>
              <a:defRPr/>
            </a:pP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Chelsea Todd</a:t>
            </a:r>
          </a:p>
          <a:p>
            <a:pPr marL="0" indent="0" algn="ctr" eaLnBrk="1" hangingPunct="1">
              <a:lnSpc>
                <a:spcPct val="150000"/>
              </a:lnSpc>
              <a:buClr>
                <a:schemeClr val="accent1"/>
              </a:buClr>
              <a:buSzPct val="30000"/>
              <a:defRPr/>
            </a:pP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Denise Quinlan</a:t>
            </a:r>
          </a:p>
          <a:p>
            <a:pPr marL="0" indent="0" algn="ctr" eaLnBrk="1" hangingPunct="1">
              <a:lnSpc>
                <a:spcPct val="150000"/>
              </a:lnSpc>
              <a:buClr>
                <a:schemeClr val="accent1"/>
              </a:buClr>
              <a:buSzPct val="30000"/>
              <a:defRPr/>
            </a:pPr>
            <a:r>
              <a:rPr lang="en-NZ" dirty="0" err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</a:t>
            </a:r>
            <a:r>
              <a:rPr lang="en-NZ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Kathryn Page</a:t>
            </a:r>
          </a:p>
          <a:p>
            <a:pPr marL="0" indent="0" algn="ctr" eaLnBrk="1" hangingPunct="1">
              <a:lnSpc>
                <a:spcPct val="150000"/>
              </a:lnSpc>
              <a:buClr>
                <a:schemeClr val="accent1"/>
              </a:buClr>
              <a:buSzPct val="30000"/>
              <a:defRPr/>
            </a:pPr>
            <a:endParaRPr lang="en-NZ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1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endParaRPr lang="en-NZ" sz="23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10000"/>
              </a:lnSpc>
              <a:buClr>
                <a:schemeClr val="accent1"/>
              </a:buClr>
              <a:buSzPct val="30000"/>
              <a:buFont typeface="Wingdings 2" pitchFamily="18" charset="2"/>
              <a:buBlip>
                <a:blip r:embed="rId2"/>
              </a:buBlip>
              <a:defRPr/>
            </a:pPr>
            <a:endParaRPr lang="en-US" sz="23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Arial" charset="0"/>
              <a:buChar char="•"/>
              <a:defRPr/>
            </a:pPr>
            <a:endParaRPr lang="en-NZ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427984" y="6111875"/>
            <a:ext cx="424847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2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nd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World Congress on Positive  Psychology, Philadelphia USA,  25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th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July 2011 </a:t>
            </a:r>
            <a:endParaRPr lang="en-NZ" sz="1000" dirty="0" smtClean="0">
              <a:solidFill>
                <a:srgbClr val="0000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666527"/>
          </a:xfrm>
        </p:spPr>
        <p:txBody>
          <a:bodyPr>
            <a:normAutofit fontScale="97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Outline</a:t>
            </a:r>
            <a:endParaRPr lang="en-NZ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8313" y="1485900"/>
            <a:ext cx="8135937" cy="4535388"/>
          </a:xfrm>
          <a:prstGeom prst="rect">
            <a:avLst/>
          </a:prstGeom>
        </p:spPr>
        <p:txBody>
          <a:bodyPr lIns="182880" tIns="91440">
            <a:norm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Description of The Tuesday Program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development and challenges of the program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Initial results</a:t>
            </a:r>
          </a:p>
          <a:p>
            <a:pPr marL="0" indent="0" eaLnBrk="1" hangingPunct="1">
              <a:lnSpc>
                <a:spcPct val="110000"/>
              </a:lnSpc>
              <a:buClr>
                <a:schemeClr val="accent1"/>
              </a:buClr>
              <a:buSzPct val="30000"/>
              <a:defRPr/>
            </a:pPr>
            <a:endParaRPr lang="en-US" sz="23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Arial" charset="0"/>
              <a:buChar char="•"/>
              <a:defRPr/>
            </a:pPr>
            <a:endParaRPr lang="en-NZ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427984" y="6111875"/>
            <a:ext cx="424847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2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nd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World Congress on Positive  Psychology, Philadelphia USA,  25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th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July 2011 </a:t>
            </a:r>
            <a:endParaRPr lang="en-NZ" sz="1000" dirty="0" smtClean="0">
              <a:solidFill>
                <a:srgbClr val="0000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666527"/>
          </a:xfrm>
        </p:spPr>
        <p:txBody>
          <a:bodyPr>
            <a:normAutofit fontScale="97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NZ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8313" y="1485900"/>
            <a:ext cx="8135937" cy="4535388"/>
          </a:xfrm>
          <a:prstGeom prst="rect">
            <a:avLst/>
          </a:prstGeom>
        </p:spPr>
        <p:txBody>
          <a:bodyPr lIns="182880" tIns="91440">
            <a:norm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buClr>
                <a:schemeClr val="accent1"/>
              </a:buClr>
              <a:buSzPct val="30000"/>
              <a:defRPr/>
            </a:pPr>
            <a:endParaRPr lang="en-US" sz="23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Arial" charset="0"/>
              <a:buChar char="•"/>
              <a:defRPr/>
            </a:pPr>
            <a:endParaRPr lang="en-NZ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6" t="9803" r="23791" b="7012"/>
          <a:stretch/>
        </p:blipFill>
        <p:spPr bwMode="auto">
          <a:xfrm>
            <a:off x="1547949" y="548680"/>
            <a:ext cx="5976664" cy="527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427984" y="6111875"/>
            <a:ext cx="424847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2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nd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World Congress on Positive  Psychology, Philadelphia USA,  25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th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July 2011 </a:t>
            </a:r>
            <a:endParaRPr lang="en-NZ" sz="1000" dirty="0" smtClean="0">
              <a:solidFill>
                <a:srgbClr val="0000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666527"/>
          </a:xfrm>
        </p:spPr>
        <p:txBody>
          <a:bodyPr>
            <a:normAutofit fontScale="97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What is The Tuesday Program?</a:t>
            </a:r>
            <a:endParaRPr lang="en-NZ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8313" y="1340768"/>
            <a:ext cx="8135937" cy="5111452"/>
          </a:xfrm>
          <a:prstGeom prst="rect">
            <a:avLst/>
          </a:prstGeom>
        </p:spPr>
        <p:txBody>
          <a:bodyPr lIns="182880" tIns="91440">
            <a:normAutofit fontScale="62500" lnSpcReduction="20000"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7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29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free program</a:t>
            </a:r>
          </a:p>
          <a:p>
            <a:pPr eaLnBrk="1" hangingPunct="1">
              <a:lnSpc>
                <a:spcPct val="17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29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 online program</a:t>
            </a:r>
          </a:p>
          <a:p>
            <a:pPr eaLnBrk="1" hangingPunct="1">
              <a:lnSpc>
                <a:spcPct val="17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29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short program - seven </a:t>
            </a:r>
            <a:r>
              <a:rPr lang="en-NZ" sz="29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consecutive </a:t>
            </a:r>
            <a:r>
              <a:rPr lang="en-NZ" sz="29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weeks, 15 minutes a week</a:t>
            </a:r>
          </a:p>
          <a:p>
            <a:pPr lvl="1" eaLnBrk="1" hangingPunct="1">
              <a:lnSpc>
                <a:spcPct val="17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26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Pareto </a:t>
            </a:r>
            <a:r>
              <a:rPr lang="en-NZ" sz="26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principle: </a:t>
            </a:r>
            <a:r>
              <a:rPr lang="en-NZ" sz="26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roughly 80% of the effects </a:t>
            </a:r>
            <a:r>
              <a:rPr lang="en-NZ" sz="26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 </a:t>
            </a:r>
            <a:r>
              <a:rPr lang="en-NZ" sz="26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20% of the causes </a:t>
            </a:r>
          </a:p>
          <a:p>
            <a:pPr eaLnBrk="1" hangingPunct="1">
              <a:lnSpc>
                <a:spcPct val="17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29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Seven topics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26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Strengths (VIA)</a:t>
            </a:r>
            <a:endParaRPr lang="en-NZ" sz="26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26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Growth </a:t>
            </a:r>
            <a:r>
              <a:rPr lang="en-NZ" sz="2600" dirty="0" err="1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mindsets</a:t>
            </a:r>
            <a:r>
              <a:rPr lang="en-NZ" sz="26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NZ" sz="2600" dirty="0" err="1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Dweck’s</a:t>
            </a:r>
            <a:r>
              <a:rPr lang="en-NZ" sz="26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work)</a:t>
            </a:r>
            <a:endParaRPr lang="en-NZ" sz="26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26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Purpose </a:t>
            </a:r>
            <a:r>
              <a:rPr lang="en-NZ" sz="26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NZ" sz="26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values</a:t>
            </a:r>
            <a:endParaRPr lang="en-NZ" sz="26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26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en-NZ" sz="26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ratitude</a:t>
            </a:r>
            <a:endParaRPr lang="en-NZ" sz="26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26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Communication (active constructive responding)</a:t>
            </a:r>
            <a:endParaRPr lang="en-NZ" sz="26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26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NZ" sz="26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elaxation</a:t>
            </a:r>
            <a:endParaRPr lang="en-NZ" sz="26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sz="26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Mindfulness</a:t>
            </a: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Arial" charset="0"/>
              <a:buChar char="•"/>
              <a:defRPr/>
            </a:pPr>
            <a:endParaRPr lang="en-NZ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427984" y="6111875"/>
            <a:ext cx="424847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2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nd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World Congress on Positive  Psychology, Philadelphia USA,  25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th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July 2011 </a:t>
            </a:r>
            <a:endParaRPr lang="en-NZ" sz="1000" dirty="0" smtClean="0">
              <a:solidFill>
                <a:srgbClr val="0000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666527"/>
          </a:xfrm>
        </p:spPr>
        <p:txBody>
          <a:bodyPr>
            <a:normAutofit fontScale="97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What is The Tuesday Program?</a:t>
            </a:r>
            <a:endParaRPr lang="en-NZ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8313" y="1485900"/>
            <a:ext cx="8135937" cy="4535388"/>
          </a:xfrm>
          <a:prstGeom prst="rect">
            <a:avLst/>
          </a:prstGeom>
        </p:spPr>
        <p:txBody>
          <a:bodyPr lIns="182880" tIns="91440">
            <a:norm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Aims </a:t>
            </a:r>
            <a:r>
              <a:rPr lang="en-NZ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increase general wellbeing </a:t>
            </a:r>
            <a:endParaRPr lang="en-NZ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Uses already </a:t>
            </a:r>
            <a:r>
              <a:rPr lang="en-NZ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empirically validated approaches and </a:t>
            </a: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techniques</a:t>
            </a:r>
            <a:endParaRPr lang="en-NZ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Participants watch </a:t>
            </a:r>
            <a:r>
              <a:rPr lang="en-NZ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short 4-6 minute </a:t>
            </a: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animation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30000"/>
              <a:buBlip>
                <a:blip r:embed="rId2"/>
              </a:buBlip>
              <a:defRPr/>
            </a:pP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Download </a:t>
            </a:r>
            <a:r>
              <a:rPr lang="en-NZ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short 2-3 page .</a:t>
            </a:r>
            <a:r>
              <a:rPr lang="en-NZ" i="1" dirty="0" err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pdf</a:t>
            </a:r>
            <a:r>
              <a:rPr lang="en-NZ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document which summaries what they have watched and provides instructions on implementing these new </a:t>
            </a:r>
            <a:r>
              <a:rPr lang="en-NZ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skills </a:t>
            </a:r>
          </a:p>
          <a:p>
            <a:pPr marL="0" indent="0" eaLnBrk="1" hangingPunct="1">
              <a:lnSpc>
                <a:spcPct val="110000"/>
              </a:lnSpc>
              <a:buClr>
                <a:schemeClr val="accent1"/>
              </a:buClr>
              <a:buSzPct val="30000"/>
              <a:defRPr/>
            </a:pPr>
            <a:endParaRPr lang="en-US" sz="23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Arial" charset="0"/>
              <a:buChar char="•"/>
              <a:defRPr/>
            </a:pPr>
            <a:endParaRPr lang="en-NZ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427984" y="6111875"/>
            <a:ext cx="424847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2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nd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World Congress on Positive  Psychology, Philadelphia USA,  25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th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July 2011 </a:t>
            </a:r>
            <a:endParaRPr lang="en-NZ" sz="1000" dirty="0" smtClean="0">
              <a:solidFill>
                <a:srgbClr val="0000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666527"/>
          </a:xfrm>
        </p:spPr>
        <p:txBody>
          <a:bodyPr>
            <a:normAutofit fontScale="97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old animations</a:t>
            </a:r>
            <a:endParaRPr lang="en-NZ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8313" y="1485900"/>
            <a:ext cx="8135937" cy="4535388"/>
          </a:xfrm>
          <a:prstGeom prst="rect">
            <a:avLst/>
          </a:prstGeom>
        </p:spPr>
        <p:txBody>
          <a:bodyPr lIns="182880" tIns="91440">
            <a:norm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buClr>
                <a:schemeClr val="accent1"/>
              </a:buClr>
              <a:buSzPct val="30000"/>
              <a:defRPr/>
            </a:pPr>
            <a:endParaRPr lang="en-US" sz="23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Arial" charset="0"/>
              <a:buChar char="•"/>
              <a:defRPr/>
            </a:pPr>
            <a:endParaRPr lang="en-NZ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4225" t="42275" r="25425" b="14391"/>
          <a:stretch/>
        </p:blipFill>
        <p:spPr>
          <a:xfrm>
            <a:off x="1367928" y="1628800"/>
            <a:ext cx="6588447" cy="3312368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427984" y="6111875"/>
            <a:ext cx="424847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2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nd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World Congress on Positive  Psychology, Philadelphia USA,  25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th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July 2011 </a:t>
            </a:r>
            <a:endParaRPr lang="en-NZ" sz="1000" dirty="0" smtClean="0">
              <a:solidFill>
                <a:srgbClr val="0000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666527"/>
          </a:xfrm>
        </p:spPr>
        <p:txBody>
          <a:bodyPr>
            <a:normAutofit fontScale="97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new animations</a:t>
            </a:r>
            <a:endParaRPr lang="en-NZ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8313" y="1485900"/>
            <a:ext cx="8135937" cy="4535388"/>
          </a:xfrm>
          <a:prstGeom prst="rect">
            <a:avLst/>
          </a:prstGeom>
        </p:spPr>
        <p:txBody>
          <a:bodyPr lIns="182880" tIns="91440">
            <a:norm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buClr>
                <a:schemeClr val="accent1"/>
              </a:buClr>
              <a:buSzPct val="30000"/>
              <a:defRPr/>
            </a:pPr>
            <a:endParaRPr lang="en-US" sz="23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30000"/>
              <a:defRPr/>
            </a:pPr>
            <a:endParaRPr lang="en-US" sz="2400" dirty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Arial" charset="0"/>
              <a:buChar char="•"/>
              <a:defRPr/>
            </a:pPr>
            <a:endParaRPr lang="en-NZ" sz="2400" dirty="0">
              <a:solidFill>
                <a:srgbClr val="7976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t="58453" r="34602" b="15893"/>
          <a:stretch/>
        </p:blipFill>
        <p:spPr bwMode="auto">
          <a:xfrm>
            <a:off x="1403648" y="1750411"/>
            <a:ext cx="650804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427984" y="6111875"/>
            <a:ext cx="424847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2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nd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World Congress on Positive  Psychology, Philadelphia USA,  25</a:t>
            </a:r>
            <a:r>
              <a:rPr lang="en-NZ" sz="1000" baseline="30000" dirty="0" smtClean="0">
                <a:solidFill>
                  <a:srgbClr val="0000CC"/>
                </a:solidFill>
                <a:latin typeface="Calibri" pitchFamily="34" charset="0"/>
              </a:rPr>
              <a:t>th</a:t>
            </a:r>
            <a:r>
              <a:rPr lang="en-NZ" sz="1000" dirty="0" smtClean="0">
                <a:solidFill>
                  <a:srgbClr val="0000CC"/>
                </a:solidFill>
                <a:latin typeface="Calibri" pitchFamily="34" charset="0"/>
              </a:rPr>
              <a:t> July 2011 </a:t>
            </a:r>
            <a:endParaRPr lang="en-NZ" sz="1000" dirty="0" smtClean="0">
              <a:solidFill>
                <a:srgbClr val="0000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>
        <a:solidFill>
          <a:srgbClr val="FFFF00"/>
        </a:solidFill>
        <a:ln>
          <a:solidFill>
            <a:schemeClr val="bg1">
              <a:lumMod val="65000"/>
            </a:schemeClr>
          </a:solidFill>
        </a:ln>
      </a:spPr>
      <a:bodyPr rtlCol="0" anchor="ctr">
        <a:scene3d>
          <a:camera prst="orthographicFront"/>
          <a:lightRig rig="threePt" dir="t"/>
        </a:scene3d>
        <a:sp3d extrusionH="57150">
          <a:bevelT w="38100" h="38100"/>
        </a:sp3d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11976</TotalTime>
  <Words>646</Words>
  <Application>Microsoft Office PowerPoint</Application>
  <PresentationFormat>On-screen Show (4:3)</PresentationFormat>
  <Paragraphs>139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ＭＳ Ｐゴシック</vt:lpstr>
      <vt:lpstr>Calibri</vt:lpstr>
      <vt:lpstr>Wingdings 2</vt:lpstr>
      <vt:lpstr>Verdana</vt:lpstr>
      <vt:lpstr>Eurostile</vt:lpstr>
      <vt:lpstr>Aspect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Treasury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Report on Wellbeing</dc:title>
  <dc:creator>Carsten Schousboe</dc:creator>
  <cp:lastModifiedBy>Aaron Jarden</cp:lastModifiedBy>
  <cp:revision>159</cp:revision>
  <dcterms:created xsi:type="dcterms:W3CDTF">2011-03-13T01:09:03Z</dcterms:created>
  <dcterms:modified xsi:type="dcterms:W3CDTF">2011-07-19T00:20:35Z</dcterms:modified>
</cp:coreProperties>
</file>