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2"/>
  </p:notesMasterIdLst>
  <p:sldIdLst>
    <p:sldId id="256" r:id="rId3"/>
    <p:sldId id="262" r:id="rId4"/>
    <p:sldId id="263" r:id="rId5"/>
    <p:sldId id="264" r:id="rId6"/>
    <p:sldId id="265" r:id="rId7"/>
    <p:sldId id="266" r:id="rId8"/>
    <p:sldId id="267" r:id="rId9"/>
    <p:sldId id="261" r:id="rId10"/>
    <p:sldId id="270" r:id="rId11"/>
    <p:sldId id="308" r:id="rId12"/>
    <p:sldId id="283" r:id="rId13"/>
    <p:sldId id="285" r:id="rId14"/>
    <p:sldId id="284" r:id="rId15"/>
    <p:sldId id="274" r:id="rId16"/>
    <p:sldId id="272" r:id="rId17"/>
    <p:sldId id="286" r:id="rId18"/>
    <p:sldId id="271" r:id="rId19"/>
    <p:sldId id="273" r:id="rId20"/>
    <p:sldId id="287" r:id="rId21"/>
    <p:sldId id="275" r:id="rId22"/>
    <p:sldId id="289" r:id="rId23"/>
    <p:sldId id="290" r:id="rId24"/>
    <p:sldId id="288" r:id="rId25"/>
    <p:sldId id="307" r:id="rId26"/>
    <p:sldId id="309" r:id="rId27"/>
    <p:sldId id="311" r:id="rId28"/>
    <p:sldId id="278" r:id="rId29"/>
    <p:sldId id="304" r:id="rId30"/>
    <p:sldId id="276" r:id="rId31"/>
    <p:sldId id="298" r:id="rId32"/>
    <p:sldId id="292" r:id="rId33"/>
    <p:sldId id="280" r:id="rId34"/>
    <p:sldId id="294" r:id="rId35"/>
    <p:sldId id="295" r:id="rId36"/>
    <p:sldId id="313" r:id="rId37"/>
    <p:sldId id="312" r:id="rId38"/>
    <p:sldId id="291" r:id="rId39"/>
    <p:sldId id="297" r:id="rId40"/>
    <p:sldId id="25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1BE"/>
    <a:srgbClr val="6094BE"/>
    <a:srgbClr val="299F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834" y="1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CF07C-C223-47EF-A821-F7DCDF143AFC}" type="datetimeFigureOut">
              <a:rPr lang="en-NZ" smtClean="0"/>
              <a:t>9/11/2017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8077-4905-49AC-B232-09640AC9B9C5}" type="slidenum">
              <a:rPr lang="en-NZ" smtClean="0"/>
              <a:t>‹#›</a:t>
            </a:fld>
            <a:endParaRPr lang="en-NZ"/>
          </a:p>
        </p:txBody>
      </p:sp>
    </p:spTree>
    <p:extLst>
      <p:ext uri="{BB962C8B-B14F-4D97-AF65-F5344CB8AC3E}">
        <p14:creationId xmlns:p14="http://schemas.microsoft.com/office/powerpoint/2010/main" val="26128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33</a:t>
            </a:fld>
            <a:endParaRPr lang="en-AU"/>
          </a:p>
        </p:txBody>
      </p:sp>
    </p:spTree>
    <p:extLst>
      <p:ext uri="{BB962C8B-B14F-4D97-AF65-F5344CB8AC3E}">
        <p14:creationId xmlns:p14="http://schemas.microsoft.com/office/powerpoint/2010/main" val="42488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Projected</a:t>
            </a:r>
            <a:r>
              <a:rPr lang="en-AU" baseline="0" dirty="0"/>
              <a:t> that between 14 000 to 25000 will be lost from the departure of the car industry. Our economy is transforming and is creating significant unemployment. It is our belief that the LMBE Model of teaching resilience skills could be useful to manufacturing workers in anticipation of the unemployment tsunami. </a:t>
            </a:r>
          </a:p>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34</a:t>
            </a:fld>
            <a:endParaRPr lang="en-AU"/>
          </a:p>
        </p:txBody>
      </p:sp>
    </p:spTree>
    <p:extLst>
      <p:ext uri="{BB962C8B-B14F-4D97-AF65-F5344CB8AC3E}">
        <p14:creationId xmlns:p14="http://schemas.microsoft.com/office/powerpoint/2010/main" val="69098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30312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8746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542962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9/11/2017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23344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9/11/2017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215189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9DABEB-0ECA-4102-A7C5-9B3605A46325}" type="datetimeFigureOut">
              <a:rPr lang="en-NZ" smtClean="0"/>
              <a:t>9/11/2017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25806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329DABEB-0ECA-4102-A7C5-9B3605A46325}" type="datetimeFigureOut">
              <a:rPr lang="en-NZ" smtClean="0"/>
              <a:t>9/11/2017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56447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329DABEB-0ECA-4102-A7C5-9B3605A46325}" type="datetimeFigureOut">
              <a:rPr lang="en-NZ" smtClean="0"/>
              <a:t>9/11/2017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171696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329DABEB-0ECA-4102-A7C5-9B3605A46325}" type="datetimeFigureOut">
              <a:rPr lang="en-NZ" smtClean="0"/>
              <a:t>9/11/2017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33940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9DABEB-0ECA-4102-A7C5-9B3605A46325}" type="datetimeFigureOut">
              <a:rPr lang="en-NZ" smtClean="0"/>
              <a:t>9/11/2017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9966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9DABEB-0ECA-4102-A7C5-9B3605A46325}" type="datetimeFigureOut">
              <a:rPr lang="en-NZ" smtClean="0"/>
              <a:t>9/11/2017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68740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388149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9DABEB-0ECA-4102-A7C5-9B3605A46325}" type="datetimeFigureOut">
              <a:rPr lang="en-NZ" smtClean="0"/>
              <a:t>9/11/2017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614637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9/11/2017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98190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9/11/2017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59588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80521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FBF3DEF-C5EA-3C43-A739-822E20F45EBF}"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968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FBF3DEF-C5EA-3C43-A739-822E20F45EBF}"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4457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FBF3DEF-C5EA-3C43-A739-822E20F45EBF}"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406856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44333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1866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87813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t>11/9/2017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t>‹#›</a:t>
            </a:fld>
            <a:endParaRPr lang="en-US"/>
          </a:p>
        </p:txBody>
      </p:sp>
    </p:spTree>
    <p:extLst>
      <p:ext uri="{BB962C8B-B14F-4D97-AF65-F5344CB8AC3E}">
        <p14:creationId xmlns:p14="http://schemas.microsoft.com/office/powerpoint/2010/main" val="111318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DABEB-0ECA-4102-A7C5-9B3605A46325}" type="datetimeFigureOut">
              <a:rPr lang="en-NZ" smtClean="0"/>
              <a:t>9/11/2017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520F7-EECA-4AE1-9BFD-D0244472CC02}" type="slidenum">
              <a:rPr lang="en-NZ" smtClean="0"/>
              <a:t>‹#›</a:t>
            </a:fld>
            <a:endParaRPr lang="en-NZ"/>
          </a:p>
        </p:txBody>
      </p:sp>
    </p:spTree>
    <p:extLst>
      <p:ext uri="{BB962C8B-B14F-4D97-AF65-F5344CB8AC3E}">
        <p14:creationId xmlns:p14="http://schemas.microsoft.com/office/powerpoint/2010/main" val="249658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7"/>
            <a:ext cx="11198593" cy="2161918"/>
          </a:xfrm>
        </p:spPr>
        <p:txBody>
          <a:bodyPr>
            <a:normAutofit fontScale="47500" lnSpcReduction="20000"/>
          </a:bodyPr>
          <a:lstStyle/>
          <a:p>
            <a:r>
              <a:rPr lang="en-AU" sz="5100" dirty="0">
                <a:solidFill>
                  <a:srgbClr val="3381BE"/>
                </a:solidFill>
                <a:latin typeface="Arial"/>
                <a:cs typeface="Arial"/>
              </a:rPr>
              <a:t>WELLBEING 101: MAKING WELLBEING PROGRAMS SUCCESSFUL</a:t>
            </a:r>
          </a:p>
          <a:p>
            <a:br>
              <a:rPr lang="en-US" sz="4000" dirty="0">
                <a:latin typeface="Arial"/>
                <a:cs typeface="Arial"/>
              </a:rPr>
            </a:br>
            <a:r>
              <a:rPr lang="en-US" sz="2800" i="1" dirty="0">
                <a:solidFill>
                  <a:srgbClr val="3381BE"/>
                </a:solidFill>
                <a:latin typeface="Arial"/>
                <a:cs typeface="Arial"/>
              </a:rPr>
              <a:t>Dr Aaron Jarden</a:t>
            </a:r>
          </a:p>
          <a:p>
            <a:endParaRPr lang="en-US" sz="2800" i="1" dirty="0">
              <a:latin typeface="Arial"/>
              <a:cs typeface="Arial"/>
            </a:endParaRPr>
          </a:p>
          <a:p>
            <a:r>
              <a:rPr lang="en-US" sz="2800" i="1" dirty="0">
                <a:latin typeface="Arial"/>
                <a:cs typeface="Arial"/>
              </a:rPr>
              <a:t>aaron.jarden@sahmri.com</a:t>
            </a:r>
          </a:p>
          <a:p>
            <a:r>
              <a:rPr lang="en-US" sz="2000" i="1" dirty="0">
                <a:latin typeface="Arial"/>
                <a:cs typeface="Arial"/>
              </a:rPr>
              <a:t>28</a:t>
            </a:r>
            <a:r>
              <a:rPr lang="en-US" sz="2000" i="1" baseline="30000" dirty="0">
                <a:latin typeface="Arial"/>
                <a:cs typeface="Arial"/>
              </a:rPr>
              <a:t>th</a:t>
            </a:r>
            <a:r>
              <a:rPr lang="en-US" sz="2000" i="1" dirty="0">
                <a:latin typeface="Arial"/>
                <a:cs typeface="Arial"/>
              </a:rPr>
              <a:t> November 2017</a:t>
            </a:r>
          </a:p>
          <a:p>
            <a:endParaRPr lang="en-US" sz="2000" i="1" dirty="0">
              <a:latin typeface="Arial"/>
              <a:cs typeface="Arial"/>
            </a:endParaRPr>
          </a:p>
          <a:p>
            <a:r>
              <a:rPr lang="en-US" sz="2000" i="1" dirty="0">
                <a:latin typeface="Arial"/>
                <a:cs typeface="Arial"/>
              </a:rPr>
              <a:t>Corporate Health and Wellbeing Summit Sydney </a:t>
            </a:r>
          </a:p>
          <a:p>
            <a:endParaRPr lang="en-US" sz="2000" i="1" dirty="0">
              <a:latin typeface="Arial"/>
              <a:cs typeface="Arial"/>
            </a:endParaRPr>
          </a:p>
          <a:p>
            <a:r>
              <a:rPr lang="en-NZ" sz="2100" i="1"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52059" y="5273030"/>
            <a:ext cx="1042338" cy="1042338"/>
          </a:xfrm>
          <a:prstGeom prst="rect">
            <a:avLst/>
          </a:prstGeom>
        </p:spPr>
      </p:pic>
      <p:sp>
        <p:nvSpPr>
          <p:cNvPr id="10" name="Rectangle 9"/>
          <p:cNvSpPr/>
          <p:nvPr/>
        </p:nvSpPr>
        <p:spPr>
          <a:xfrm>
            <a:off x="9008610" y="6369853"/>
            <a:ext cx="2783872" cy="461665"/>
          </a:xfrm>
          <a:prstGeom prst="rect">
            <a:avLst/>
          </a:prstGeom>
        </p:spPr>
        <p:txBody>
          <a:bodyPr wrap="square">
            <a:spAutoFit/>
          </a:bodyPr>
          <a:lstStyle/>
          <a:p>
            <a:pPr algn="ctr"/>
            <a:r>
              <a:rPr lang="en-AU" sz="1200" dirty="0">
                <a:solidFill>
                  <a:schemeClr val="tx1">
                    <a:tint val="75000"/>
                  </a:schemeClr>
                </a:solidFill>
                <a:latin typeface="Arial"/>
                <a:cs typeface="Arial"/>
              </a:rPr>
              <a:t>www.aaronjarden.com</a:t>
            </a:r>
          </a:p>
          <a:p>
            <a:pPr algn="ctr"/>
            <a:r>
              <a:rPr lang="en-AU" sz="1200" dirty="0">
                <a:solidFill>
                  <a:schemeClr val="tx1">
                    <a:tint val="75000"/>
                  </a:schemeClr>
                </a:solidFill>
                <a:latin typeface="Arial"/>
                <a:cs typeface="Arial"/>
              </a:rPr>
              <a:t>www.wellbeingandresilience.com</a:t>
            </a:r>
          </a:p>
        </p:txBody>
      </p:sp>
      <p:pic>
        <p:nvPicPr>
          <p:cNvPr id="2" name="Picture 1"/>
          <p:cNvPicPr>
            <a:picLocks noChangeAspect="1"/>
          </p:cNvPicPr>
          <p:nvPr/>
        </p:nvPicPr>
        <p:blipFill rotWithShape="1">
          <a:blip r:embed="rId5"/>
          <a:srcRect l="4604" t="41405" r="17062" b="21592"/>
          <a:stretch/>
        </p:blipFill>
        <p:spPr>
          <a:xfrm>
            <a:off x="292231" y="6116333"/>
            <a:ext cx="2221502" cy="590277"/>
          </a:xfrm>
          <a:prstGeom prst="rect">
            <a:avLst/>
          </a:prstGeom>
        </p:spPr>
      </p:pic>
    </p:spTree>
    <p:extLst>
      <p:ext uri="{BB962C8B-B14F-4D97-AF65-F5344CB8AC3E}">
        <p14:creationId xmlns:p14="http://schemas.microsoft.com/office/powerpoint/2010/main" val="69667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348658" cy="5202404"/>
          </a:xfrm>
        </p:spPr>
        <p:txBody>
          <a:bodyPr numCol="1">
            <a:noAutofit/>
          </a:bodyPr>
          <a:lstStyle/>
          <a:p>
            <a:pPr marL="0" indent="0">
              <a:spcAft>
                <a:spcPts val="600"/>
              </a:spcAft>
              <a:buNone/>
            </a:pPr>
            <a:r>
              <a:rPr lang="en-AU" sz="2400" b="1" dirty="0">
                <a:solidFill>
                  <a:srgbClr val="6094BE"/>
                </a:solidFill>
                <a:latin typeface="Arial"/>
                <a:cs typeface="Arial"/>
              </a:rPr>
              <a:t>What is positive psychology? </a:t>
            </a:r>
          </a:p>
          <a:p>
            <a:pPr>
              <a:spcAft>
                <a:spcPts val="600"/>
              </a:spcAft>
            </a:pPr>
            <a:r>
              <a:rPr lang="en-AU" sz="1600" dirty="0">
                <a:latin typeface="Arial"/>
                <a:cs typeface="Arial"/>
              </a:rPr>
              <a:t>"There are two complementary strategies for improving the human condition. One is to relieve what is negative in life; the other is to strengthen what is positive. Mainstream psychology focuses largely on the first strategy; Positive Psychology emphasizes the second" - </a:t>
            </a:r>
            <a:r>
              <a:rPr lang="en-AU" sz="1600" dirty="0">
                <a:solidFill>
                  <a:srgbClr val="3381BE"/>
                </a:solidFill>
                <a:latin typeface="Arial"/>
                <a:cs typeface="Arial"/>
              </a:rPr>
              <a:t>Martin Seligman</a:t>
            </a:r>
          </a:p>
          <a:p>
            <a:pPr>
              <a:spcAft>
                <a:spcPts val="600"/>
              </a:spcAft>
            </a:pPr>
            <a:r>
              <a:rPr lang="en-AU" sz="1600" dirty="0">
                <a:latin typeface="Arial"/>
                <a:cs typeface="Arial"/>
              </a:rPr>
              <a:t>"Positive psychology is the scientific study of what enables individuals and communities to thrive" - </a:t>
            </a:r>
            <a:r>
              <a:rPr lang="en-AU" sz="1600" dirty="0">
                <a:solidFill>
                  <a:srgbClr val="3381BE"/>
                </a:solidFill>
                <a:latin typeface="Arial"/>
                <a:cs typeface="Arial"/>
              </a:rPr>
              <a:t>International Positive Psychology Association</a:t>
            </a:r>
            <a:r>
              <a:rPr lang="en-AU" sz="1600" dirty="0">
                <a:latin typeface="Arial"/>
                <a:cs typeface="Arial"/>
              </a:rPr>
              <a:t>.</a:t>
            </a:r>
          </a:p>
          <a:p>
            <a:pPr>
              <a:spcAft>
                <a:spcPts val="600"/>
              </a:spcAft>
            </a:pPr>
            <a:endParaRPr lang="en-NZ" sz="2000" dirty="0">
              <a:latin typeface="Arial"/>
              <a:cs typeface="Arial"/>
            </a:endParaRPr>
          </a:p>
          <a:p>
            <a:endParaRPr lang="en-US" sz="1000" dirty="0"/>
          </a:p>
        </p:txBody>
      </p:sp>
      <p:sp>
        <p:nvSpPr>
          <p:cNvPr id="8" name="TextBox 7"/>
          <p:cNvSpPr txBox="1"/>
          <p:nvPr/>
        </p:nvSpPr>
        <p:spPr>
          <a:xfrm>
            <a:off x="517237" y="186268"/>
            <a:ext cx="9752830" cy="646331"/>
          </a:xfrm>
          <a:prstGeom prst="rect">
            <a:avLst/>
          </a:prstGeom>
          <a:noFill/>
        </p:spPr>
        <p:txBody>
          <a:bodyPr wrap="square" rtlCol="0">
            <a:spAutoFit/>
          </a:bodyPr>
          <a:lstStyle/>
          <a:p>
            <a:r>
              <a:rPr lang="en-AU" sz="3600" dirty="0">
                <a:solidFill>
                  <a:schemeClr val="bg1"/>
                </a:solidFill>
                <a:latin typeface="Arial"/>
                <a:cs typeface="Arial"/>
              </a:rPr>
              <a:t>What is wellbeing?</a:t>
            </a:r>
          </a:p>
        </p:txBody>
      </p:sp>
    </p:spTree>
    <p:extLst>
      <p:ext uri="{BB962C8B-B14F-4D97-AF65-F5344CB8AC3E}">
        <p14:creationId xmlns:p14="http://schemas.microsoft.com/office/powerpoint/2010/main" val="1778764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141180" cy="4952734"/>
          </a:xfrm>
        </p:spPr>
        <p:txBody>
          <a:bodyPr numCol="1">
            <a:noAutofit/>
          </a:bodyPr>
          <a:lstStyle/>
          <a:p>
            <a:pPr marL="0" indent="0">
              <a:spcAft>
                <a:spcPts val="600"/>
              </a:spcAft>
              <a:buNone/>
            </a:pPr>
            <a:r>
              <a:rPr lang="en-US" sz="2000" b="1" dirty="0">
                <a:solidFill>
                  <a:srgbClr val="6094BE"/>
                </a:solidFill>
                <a:latin typeface="Arial"/>
                <a:cs typeface="Arial"/>
              </a:rPr>
              <a:t>Positive psychology and wellbeing science</a:t>
            </a:r>
          </a:p>
          <a:p>
            <a:pPr>
              <a:spcAft>
                <a:spcPts val="600"/>
              </a:spcAft>
            </a:pPr>
            <a:r>
              <a:rPr lang="en-AU" sz="1600" dirty="0">
                <a:latin typeface="Arial"/>
                <a:cs typeface="Arial"/>
              </a:rPr>
              <a:t>Positive psychology is a branch of psychology that conducts scientific inquiry into the factors that help individuals, communities and organisations </a:t>
            </a:r>
            <a:r>
              <a:rPr lang="en-AU" sz="1600" dirty="0">
                <a:solidFill>
                  <a:srgbClr val="3381BE"/>
                </a:solidFill>
                <a:latin typeface="Arial"/>
                <a:cs typeface="Arial"/>
              </a:rPr>
              <a:t>thrive by building on their strengths </a:t>
            </a:r>
            <a:r>
              <a:rPr lang="en-AU" sz="1600" dirty="0">
                <a:latin typeface="Arial"/>
                <a:cs typeface="Arial"/>
              </a:rPr>
              <a:t>and virtues. </a:t>
            </a:r>
          </a:p>
          <a:p>
            <a:pPr>
              <a:spcAft>
                <a:spcPts val="600"/>
              </a:spcAft>
            </a:pPr>
            <a:r>
              <a:rPr lang="en-AU" sz="1600" dirty="0">
                <a:latin typeface="Arial"/>
                <a:cs typeface="Arial"/>
              </a:rPr>
              <a:t>Positive psychology is the study of topics as diverse as happiness, optimism, hope, flow, meaning, resilience, grit, growth... </a:t>
            </a:r>
          </a:p>
          <a:p>
            <a:pPr>
              <a:spcAft>
                <a:spcPts val="600"/>
              </a:spcAft>
            </a:pPr>
            <a:r>
              <a:rPr lang="en-AU" sz="1600" dirty="0">
                <a:latin typeface="Arial"/>
                <a:cs typeface="Arial"/>
              </a:rPr>
              <a:t>Positive psychology aims to expand psychology from its focus on repairing the negatives in life to also promoting the positives in life.</a:t>
            </a:r>
          </a:p>
          <a:p>
            <a:pPr marL="0" indent="0">
              <a:spcAft>
                <a:spcPts val="600"/>
              </a:spcAft>
              <a:buNone/>
            </a:pPr>
            <a:endParaRPr lang="en-AU" sz="1600" dirty="0">
              <a:latin typeface="Arial" panose="020B0604020202020204" pitchFamily="34" charset="0"/>
              <a:cs typeface="Arial" panose="020B0604020202020204" pitchFamily="34" charset="0"/>
            </a:endParaRP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1200329"/>
          </a:xfrm>
          <a:prstGeom prst="rect">
            <a:avLst/>
          </a:prstGeom>
          <a:noFill/>
        </p:spPr>
        <p:txBody>
          <a:bodyPr wrap="square" rtlCol="0">
            <a:spAutoFit/>
          </a:bodyPr>
          <a:lstStyle/>
          <a:p>
            <a:r>
              <a:rPr lang="en-NZ" sz="3600" dirty="0">
                <a:solidFill>
                  <a:schemeClr val="bg1"/>
                </a:solidFill>
                <a:latin typeface="Arial"/>
                <a:cs typeface="Arial"/>
              </a:rPr>
              <a:t>Positive psychology &amp; wellbeing science </a:t>
            </a:r>
          </a:p>
          <a:p>
            <a:endParaRPr lang="en-US" sz="3600" dirty="0">
              <a:solidFill>
                <a:schemeClr val="bg1"/>
              </a:solidFill>
              <a:latin typeface="Arial"/>
              <a:cs typeface="Arial"/>
            </a:endParaRP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rotWithShape="1">
          <a:blip r:embed="rId3"/>
          <a:srcRect l="16700" t="11840" r="15350" b="7623"/>
          <a:stretch/>
        </p:blipFill>
        <p:spPr>
          <a:xfrm>
            <a:off x="5548930" y="1077534"/>
            <a:ext cx="6648236" cy="4924914"/>
          </a:xfrm>
          <a:prstGeom prst="rect">
            <a:avLst/>
          </a:prstGeom>
        </p:spPr>
      </p:pic>
    </p:spTree>
    <p:extLst>
      <p:ext uri="{BB962C8B-B14F-4D97-AF65-F5344CB8AC3E}">
        <p14:creationId xmlns:p14="http://schemas.microsoft.com/office/powerpoint/2010/main" val="193502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2"/>
            <a:ext cx="6241616" cy="1059744"/>
          </a:xfrm>
        </p:spPr>
        <p:txBody>
          <a:bodyPr numCol="1">
            <a:noAutofit/>
          </a:bodyPr>
          <a:lstStyle/>
          <a:p>
            <a:pPr marL="0" indent="0">
              <a:spcAft>
                <a:spcPts val="600"/>
              </a:spcAft>
              <a:buNone/>
            </a:pPr>
            <a:r>
              <a:rPr lang="en-AU" sz="2000" b="1" dirty="0">
                <a:solidFill>
                  <a:srgbClr val="6094BE"/>
                </a:solidFill>
                <a:latin typeface="Arial"/>
                <a:cs typeface="Arial"/>
              </a:rPr>
              <a:t>What is optimal human functioning?</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1200329"/>
          </a:xfrm>
          <a:prstGeom prst="rect">
            <a:avLst/>
          </a:prstGeom>
          <a:noFill/>
        </p:spPr>
        <p:txBody>
          <a:bodyPr wrap="square" rtlCol="0">
            <a:spAutoFit/>
          </a:bodyPr>
          <a:lstStyle/>
          <a:p>
            <a:r>
              <a:rPr lang="en-NZ" sz="3600" dirty="0">
                <a:solidFill>
                  <a:schemeClr val="bg1"/>
                </a:solidFill>
                <a:latin typeface="Arial"/>
                <a:cs typeface="Arial"/>
              </a:rPr>
              <a:t>Positive psychology &amp; wellbeing science </a:t>
            </a:r>
          </a:p>
          <a:p>
            <a:endParaRPr lang="en-US" sz="3600" dirty="0">
              <a:solidFill>
                <a:schemeClr val="bg1"/>
              </a:solidFill>
              <a:latin typeface="Arial"/>
              <a:cs typeface="Arial"/>
            </a:endParaRP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160" r="12458"/>
          <a:stretch/>
        </p:blipFill>
        <p:spPr>
          <a:xfrm>
            <a:off x="3535422" y="2390116"/>
            <a:ext cx="5121155" cy="3925554"/>
          </a:xfrm>
          <a:prstGeom prst="rect">
            <a:avLst/>
          </a:prstGeom>
        </p:spPr>
      </p:pic>
    </p:spTree>
    <p:extLst>
      <p:ext uri="{BB962C8B-B14F-4D97-AF65-F5344CB8AC3E}">
        <p14:creationId xmlns:p14="http://schemas.microsoft.com/office/powerpoint/2010/main" val="36757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US" sz="2000" b="1" dirty="0">
                <a:solidFill>
                  <a:srgbClr val="6094BE"/>
                </a:solidFill>
                <a:latin typeface="Arial"/>
                <a:cs typeface="Arial"/>
              </a:rPr>
              <a:t>Aaron on wellbeing science</a:t>
            </a:r>
          </a:p>
          <a:p>
            <a:pPr>
              <a:spcAft>
                <a:spcPts val="600"/>
              </a:spcAft>
            </a:pPr>
            <a:r>
              <a:rPr lang="en-NZ" sz="1600" dirty="0">
                <a:latin typeface="Arial"/>
                <a:cs typeface="Arial"/>
              </a:rPr>
              <a:t>The good life is best construed as a matrix that includes happiness, </a:t>
            </a:r>
            <a:r>
              <a:rPr lang="en-NZ" sz="1600" dirty="0">
                <a:solidFill>
                  <a:srgbClr val="3381BE"/>
                </a:solidFill>
                <a:latin typeface="Arial"/>
                <a:cs typeface="Arial"/>
              </a:rPr>
              <a:t>occasional sadness</a:t>
            </a:r>
            <a:r>
              <a:rPr lang="en-NZ" sz="1600" dirty="0">
                <a:latin typeface="Arial"/>
                <a:cs typeface="Arial"/>
              </a:rPr>
              <a:t>, a sense of purpose, </a:t>
            </a:r>
            <a:r>
              <a:rPr lang="en-NZ" sz="1600" dirty="0">
                <a:solidFill>
                  <a:srgbClr val="3381BE"/>
                </a:solidFill>
                <a:latin typeface="Arial"/>
                <a:cs typeface="Arial"/>
              </a:rPr>
              <a:t>playfulness</a:t>
            </a:r>
            <a:r>
              <a:rPr lang="en-NZ" sz="1600" dirty="0">
                <a:latin typeface="Arial"/>
                <a:cs typeface="Arial"/>
              </a:rPr>
              <a:t>, and psychological </a:t>
            </a:r>
            <a:r>
              <a:rPr lang="en-NZ" sz="1600" dirty="0">
                <a:solidFill>
                  <a:srgbClr val="3381BE"/>
                </a:solidFill>
                <a:latin typeface="Arial"/>
                <a:cs typeface="Arial"/>
              </a:rPr>
              <a:t>flexibility</a:t>
            </a:r>
            <a:r>
              <a:rPr lang="en-NZ" sz="1600" dirty="0">
                <a:latin typeface="Arial"/>
                <a:cs typeface="Arial"/>
              </a:rPr>
              <a:t>, as well autonomy, mastery, and connection.</a:t>
            </a:r>
          </a:p>
          <a:p>
            <a:pPr marL="0" indent="0">
              <a:spcAft>
                <a:spcPts val="600"/>
              </a:spcAft>
              <a:buNone/>
            </a:pPr>
            <a:endParaRPr lang="en-AU" sz="1600" dirty="0">
              <a:latin typeface="Arial" panose="020B0604020202020204" pitchFamily="34" charset="0"/>
              <a:cs typeface="Arial" panose="020B0604020202020204" pitchFamily="34" charset="0"/>
            </a:endParaRP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The good life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96776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2">
            <a:noAutofit/>
          </a:bodyPr>
          <a:lstStyle/>
          <a:p>
            <a:pPr marL="0" indent="0">
              <a:spcAft>
                <a:spcPts val="600"/>
              </a:spcAft>
              <a:buNone/>
            </a:pPr>
            <a:r>
              <a:rPr lang="en-AU" sz="2000" b="1" dirty="0">
                <a:solidFill>
                  <a:srgbClr val="6094BE"/>
                </a:solidFill>
                <a:latin typeface="Arial"/>
                <a:cs typeface="Arial"/>
              </a:rPr>
              <a:t>Wellbeing science to date</a:t>
            </a:r>
          </a:p>
          <a:p>
            <a:pPr marL="0" indent="0">
              <a:spcAft>
                <a:spcPts val="600"/>
              </a:spcAft>
              <a:buNone/>
            </a:pPr>
            <a:r>
              <a:rPr lang="en-NZ" sz="1600" dirty="0">
                <a:latin typeface="Arial"/>
                <a:cs typeface="Arial"/>
              </a:rPr>
              <a:t>Progress</a:t>
            </a:r>
          </a:p>
          <a:p>
            <a:pPr>
              <a:spcAft>
                <a:spcPts val="600"/>
              </a:spcAft>
            </a:pPr>
            <a:r>
              <a:rPr lang="en-NZ" sz="1600" dirty="0">
                <a:latin typeface="Arial"/>
                <a:cs typeface="Arial"/>
              </a:rPr>
              <a:t>Positive neuroscience</a:t>
            </a:r>
          </a:p>
          <a:p>
            <a:pPr>
              <a:spcAft>
                <a:spcPts val="600"/>
              </a:spcAft>
            </a:pPr>
            <a:r>
              <a:rPr lang="en-NZ" sz="1600" dirty="0">
                <a:latin typeface="Arial"/>
                <a:cs typeface="Arial"/>
              </a:rPr>
              <a:t>Positive education</a:t>
            </a:r>
          </a:p>
          <a:p>
            <a:pPr>
              <a:spcAft>
                <a:spcPts val="600"/>
              </a:spcAft>
            </a:pPr>
            <a:r>
              <a:rPr lang="en-NZ" sz="1600" dirty="0">
                <a:latin typeface="Arial"/>
                <a:cs typeface="Arial"/>
              </a:rPr>
              <a:t>Positive health</a:t>
            </a:r>
          </a:p>
          <a:p>
            <a:pPr>
              <a:spcAft>
                <a:spcPts val="600"/>
              </a:spcAft>
            </a:pPr>
            <a:r>
              <a:rPr lang="en-NZ" sz="1600" dirty="0">
                <a:latin typeface="Arial"/>
                <a:cs typeface="Arial"/>
              </a:rPr>
              <a:t>Military</a:t>
            </a:r>
          </a:p>
          <a:p>
            <a:pPr>
              <a:spcAft>
                <a:spcPts val="600"/>
              </a:spcAft>
            </a:pPr>
            <a:r>
              <a:rPr lang="en-NZ" sz="1600" dirty="0">
                <a:latin typeface="Arial"/>
                <a:cs typeface="Arial"/>
              </a:rPr>
              <a:t>Positive organisations</a:t>
            </a:r>
          </a:p>
          <a:p>
            <a:pPr>
              <a:spcAft>
                <a:spcPts val="600"/>
              </a:spcAft>
            </a:pPr>
            <a:r>
              <a:rPr lang="en-NZ" sz="1600" dirty="0">
                <a:latin typeface="Arial"/>
                <a:cs typeface="Arial"/>
              </a:rPr>
              <a:t>National accounts of wellbeing</a:t>
            </a:r>
          </a:p>
          <a:p>
            <a:pPr>
              <a:spcAft>
                <a:spcPts val="600"/>
              </a:spcAft>
            </a:pPr>
            <a:r>
              <a:rPr lang="en-NZ" sz="1600" dirty="0">
                <a:latin typeface="Arial"/>
                <a:cs typeface="Arial"/>
              </a:rPr>
              <a:t>Culture and wellbeing</a:t>
            </a: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r>
              <a:rPr lang="en-NZ" sz="1600" dirty="0">
                <a:solidFill>
                  <a:srgbClr val="3381BE"/>
                </a:solidFill>
                <a:latin typeface="Arial"/>
                <a:cs typeface="Arial"/>
              </a:rPr>
              <a:t>Many new pathways are unappreciated… </a:t>
            </a: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r>
              <a:rPr lang="en-NZ" sz="1600" dirty="0">
                <a:latin typeface="Arial"/>
                <a:cs typeface="Arial"/>
              </a:rPr>
              <a:t>New areas emerging </a:t>
            </a:r>
          </a:p>
          <a:p>
            <a:pPr>
              <a:spcAft>
                <a:spcPts val="600"/>
              </a:spcAft>
            </a:pPr>
            <a:r>
              <a:rPr lang="en-NZ" sz="1600" dirty="0">
                <a:solidFill>
                  <a:srgbClr val="3381BE"/>
                </a:solidFill>
                <a:latin typeface="Arial"/>
                <a:cs typeface="Arial"/>
              </a:rPr>
              <a:t>Discomfort</a:t>
            </a:r>
          </a:p>
          <a:p>
            <a:pPr>
              <a:spcAft>
                <a:spcPts val="600"/>
              </a:spcAft>
            </a:pPr>
            <a:r>
              <a:rPr lang="en-NZ" sz="1600" dirty="0">
                <a:latin typeface="Arial"/>
                <a:cs typeface="Arial"/>
              </a:rPr>
              <a:t>Strategic </a:t>
            </a:r>
            <a:r>
              <a:rPr lang="en-NZ" sz="1600" dirty="0">
                <a:solidFill>
                  <a:srgbClr val="3381BE"/>
                </a:solidFill>
                <a:latin typeface="Arial"/>
                <a:cs typeface="Arial"/>
              </a:rPr>
              <a:t>laziness</a:t>
            </a:r>
          </a:p>
          <a:p>
            <a:pPr>
              <a:spcAft>
                <a:spcPts val="600"/>
              </a:spcAft>
            </a:pPr>
            <a:r>
              <a:rPr lang="en-NZ" sz="1600" dirty="0">
                <a:latin typeface="Arial"/>
                <a:cs typeface="Arial"/>
              </a:rPr>
              <a:t>Play</a:t>
            </a:r>
          </a:p>
          <a:p>
            <a:pPr>
              <a:spcAft>
                <a:spcPts val="600"/>
              </a:spcAft>
            </a:pPr>
            <a:r>
              <a:rPr lang="en-NZ" sz="1600" dirty="0">
                <a:solidFill>
                  <a:srgbClr val="3381BE"/>
                </a:solidFill>
                <a:latin typeface="Arial"/>
                <a:cs typeface="Arial"/>
              </a:rPr>
              <a:t>Slowness</a:t>
            </a:r>
          </a:p>
          <a:p>
            <a:pPr>
              <a:spcAft>
                <a:spcPts val="600"/>
              </a:spcAft>
            </a:pPr>
            <a:r>
              <a:rPr lang="en-NZ" sz="1600" dirty="0">
                <a:latin typeface="Arial"/>
                <a:cs typeface="Arial"/>
              </a:rPr>
              <a:t>Nature</a:t>
            </a:r>
          </a:p>
          <a:p>
            <a:pPr>
              <a:spcAft>
                <a:spcPts val="600"/>
              </a:spcAft>
            </a:pPr>
            <a:r>
              <a:rPr lang="en-NZ" sz="1600" dirty="0">
                <a:latin typeface="Arial"/>
                <a:cs typeface="Arial"/>
              </a:rPr>
              <a:t>Wellbeing technology</a:t>
            </a:r>
          </a:p>
          <a:p>
            <a:pPr>
              <a:spcAft>
                <a:spcPts val="600"/>
              </a:spcAft>
            </a:pPr>
            <a:r>
              <a:rPr lang="en-NZ" sz="1600" dirty="0">
                <a:latin typeface="Arial"/>
                <a:cs typeface="Arial"/>
              </a:rPr>
              <a:t>The most disadvantaged (little samples)</a:t>
            </a:r>
          </a:p>
          <a:p>
            <a:pPr>
              <a:spcAft>
                <a:spcPts val="600"/>
              </a:spcAft>
            </a:pPr>
            <a:r>
              <a:rPr lang="en-NZ" sz="1600" dirty="0">
                <a:latin typeface="Arial"/>
                <a:cs typeface="Arial"/>
              </a:rPr>
              <a:t>Physical health and wellbeing</a:t>
            </a:r>
          </a:p>
          <a:p>
            <a:pPr>
              <a:spcAft>
                <a:spcPts val="600"/>
              </a:spcAft>
            </a:pPr>
            <a:r>
              <a:rPr lang="en-NZ" sz="1600" dirty="0">
                <a:latin typeface="Arial"/>
                <a:cs typeface="Arial"/>
              </a:rPr>
              <a:t>Positive </a:t>
            </a:r>
            <a:r>
              <a:rPr lang="en-NZ" sz="1600" dirty="0">
                <a:solidFill>
                  <a:srgbClr val="3381BE"/>
                </a:solidFill>
                <a:latin typeface="Arial"/>
                <a:cs typeface="Arial"/>
              </a:rPr>
              <a:t>failure</a:t>
            </a:r>
            <a:r>
              <a:rPr lang="en-NZ" sz="1600" dirty="0">
                <a:latin typeface="Arial"/>
                <a:cs typeface="Arial"/>
              </a:rPr>
              <a:t> </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Progress to date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2" name="Rectangle 1"/>
          <p:cNvSpPr/>
          <p:nvPr/>
        </p:nvSpPr>
        <p:spPr>
          <a:xfrm>
            <a:off x="869133" y="3621386"/>
            <a:ext cx="2118511" cy="38024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cxnSp>
        <p:nvCxnSpPr>
          <p:cNvPr id="5" name="Straight Arrow Connector 4">
            <a:extLst>
              <a:ext uri="{FF2B5EF4-FFF2-40B4-BE49-F238E27FC236}">
                <a16:creationId xmlns:a16="http://schemas.microsoft.com/office/drawing/2014/main" id="{5AD4E9E2-F91B-4282-B694-A6918F39F389}"/>
              </a:ext>
            </a:extLst>
          </p:cNvPr>
          <p:cNvCxnSpPr/>
          <p:nvPr/>
        </p:nvCxnSpPr>
        <p:spPr>
          <a:xfrm flipV="1">
            <a:off x="4515439" y="5250730"/>
            <a:ext cx="414780" cy="565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99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First up, let’s taste it</a:t>
            </a:r>
          </a:p>
          <a:p>
            <a:pPr marL="0" indent="0">
              <a:spcAft>
                <a:spcPts val="600"/>
              </a:spcAft>
              <a:buNone/>
            </a:pPr>
            <a:r>
              <a:rPr lang="en-NZ" sz="1600" dirty="0">
                <a:latin typeface="Arial"/>
                <a:cs typeface="Arial"/>
              </a:rPr>
              <a:t>Step 1: Pair up.</a:t>
            </a:r>
          </a:p>
          <a:p>
            <a:pPr marL="0" indent="0">
              <a:spcAft>
                <a:spcPts val="600"/>
              </a:spcAft>
              <a:buNone/>
            </a:pPr>
            <a:r>
              <a:rPr lang="en-NZ" sz="1600" dirty="0">
                <a:latin typeface="Arial"/>
                <a:cs typeface="Arial"/>
              </a:rPr>
              <a:t>Step 2: In 2 minutes (1 minute each), tell a story – a thoughtful narrative with a beginning, middle and end – that illustrates </a:t>
            </a:r>
            <a:r>
              <a:rPr lang="en-NZ" sz="1600" dirty="0">
                <a:solidFill>
                  <a:srgbClr val="3381BE"/>
                </a:solidFill>
                <a:latin typeface="Arial"/>
                <a:cs typeface="Arial"/>
              </a:rPr>
              <a:t>when you are at your best at work</a:t>
            </a:r>
            <a:r>
              <a:rPr lang="en-NZ" sz="1600" dirty="0">
                <a:latin typeface="Arial"/>
                <a:cs typeface="Arial"/>
              </a:rPr>
              <a:t>.</a:t>
            </a:r>
          </a:p>
          <a:p>
            <a:pPr marL="0" indent="0">
              <a:spcAft>
                <a:spcPts val="600"/>
              </a:spcAft>
              <a:buNone/>
            </a:pPr>
            <a:r>
              <a:rPr lang="en-NZ" sz="1600" dirty="0">
                <a:latin typeface="Arial"/>
                <a:cs typeface="Arial"/>
              </a:rPr>
              <a:t>Note: Swap when you hear the bell the first time after 1 minute, stop completely when you hear the bell the second time after 2 minutes. </a:t>
            </a: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Positive introduction</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81345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4597972" cy="3925121"/>
          </a:xfrm>
        </p:spPr>
        <p:txBody>
          <a:bodyPr numCol="1">
            <a:noAutofit/>
          </a:bodyPr>
          <a:lstStyle/>
          <a:p>
            <a:pPr marL="0" indent="0">
              <a:spcAft>
                <a:spcPts val="600"/>
              </a:spcAft>
              <a:buNone/>
            </a:pPr>
            <a:r>
              <a:rPr lang="en-NZ" sz="2000" b="1" dirty="0">
                <a:solidFill>
                  <a:srgbClr val="6094BE"/>
                </a:solidFill>
                <a:latin typeface="Arial"/>
                <a:cs typeface="Arial"/>
              </a:rPr>
              <a:t>Key point: </a:t>
            </a:r>
          </a:p>
          <a:p>
            <a:pPr>
              <a:spcAft>
                <a:spcPts val="600"/>
              </a:spcAft>
            </a:pPr>
            <a:r>
              <a:rPr lang="en-NZ" sz="1600" dirty="0">
                <a:latin typeface="Arial"/>
                <a:cs typeface="Arial"/>
              </a:rPr>
              <a:t>Wield your strengths at work – they are paths to engagement and enjoyment.</a:t>
            </a:r>
          </a:p>
          <a:p>
            <a:pPr marL="0" indent="0">
              <a:spcAft>
                <a:spcPts val="600"/>
              </a:spcAft>
              <a:buNone/>
            </a:pPr>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Positive introduction</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1066801"/>
            <a:ext cx="5791200" cy="5791200"/>
          </a:xfrm>
          <a:prstGeom prst="rect">
            <a:avLst/>
          </a:prstGeom>
        </p:spPr>
      </p:pic>
    </p:spTree>
    <p:extLst>
      <p:ext uri="{BB962C8B-B14F-4D97-AF65-F5344CB8AC3E}">
        <p14:creationId xmlns:p14="http://schemas.microsoft.com/office/powerpoint/2010/main" val="1618318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Recipe of </a:t>
            </a:r>
            <a:r>
              <a:rPr lang="en-NZ" sz="2000" b="1" dirty="0">
                <a:solidFill>
                  <a:srgbClr val="6094BE"/>
                </a:solidFill>
                <a:latin typeface="Arial"/>
                <a:cs typeface="Arial"/>
              </a:rPr>
              <a:t>essential ingredients to a successful wellbeing program</a:t>
            </a:r>
            <a:endParaRPr lang="en-AU" sz="2000" b="1" dirty="0">
              <a:solidFill>
                <a:srgbClr val="6094BE"/>
              </a:solidFill>
              <a:latin typeface="Arial"/>
              <a:cs typeface="Arial"/>
            </a:endParaRPr>
          </a:p>
          <a:p>
            <a:pPr>
              <a:spcAft>
                <a:spcPts val="600"/>
              </a:spcAft>
            </a:pPr>
            <a:r>
              <a:rPr lang="en-AU" sz="1600" dirty="0">
                <a:latin typeface="Arial"/>
                <a:cs typeface="Arial"/>
              </a:rPr>
              <a:t>Beautiful questions.</a:t>
            </a:r>
          </a:p>
          <a:p>
            <a:pPr>
              <a:spcAft>
                <a:spcPts val="600"/>
              </a:spcAft>
            </a:pPr>
            <a:r>
              <a:rPr lang="en-AU" sz="1600" dirty="0">
                <a:latin typeface="Arial"/>
                <a:cs typeface="Arial"/>
              </a:rPr>
              <a:t>Wellbeing assessment and evaluation. </a:t>
            </a:r>
          </a:p>
          <a:p>
            <a:pPr>
              <a:spcAft>
                <a:spcPts val="600"/>
              </a:spcAft>
            </a:pPr>
            <a:r>
              <a:rPr lang="en-NZ" sz="1600" dirty="0">
                <a:latin typeface="Arial"/>
                <a:cs typeface="Arial"/>
              </a:rPr>
              <a:t>Wellbeing frameworks and models.</a:t>
            </a:r>
          </a:p>
          <a:p>
            <a:pPr>
              <a:spcAft>
                <a:spcPts val="600"/>
              </a:spcAft>
            </a:pPr>
            <a:r>
              <a:rPr lang="en-NZ" sz="1600" dirty="0">
                <a:latin typeface="Arial"/>
                <a:cs typeface="Arial"/>
              </a:rPr>
              <a:t>Positive leadership and champions.</a:t>
            </a:r>
          </a:p>
          <a:p>
            <a:pPr>
              <a:spcAft>
                <a:spcPts val="600"/>
              </a:spcAft>
            </a:pPr>
            <a:r>
              <a:rPr lang="en-NZ" sz="1600" dirty="0">
                <a:latin typeface="Arial"/>
                <a:cs typeface="Arial"/>
              </a:rPr>
              <a:t>Tools and programs.</a:t>
            </a:r>
          </a:p>
          <a:p>
            <a:pPr>
              <a:spcAft>
                <a:spcPts val="600"/>
              </a:spcAft>
            </a:pPr>
            <a:r>
              <a:rPr lang="en-NZ" sz="1600" dirty="0">
                <a:latin typeface="Arial"/>
                <a:cs typeface="Arial"/>
              </a:rPr>
              <a:t>Risks.</a:t>
            </a:r>
          </a:p>
          <a:p>
            <a:pPr>
              <a:spcAft>
                <a:spcPts val="600"/>
              </a:spcAft>
            </a:pPr>
            <a:r>
              <a:rPr lang="en-NZ" sz="1600" dirty="0">
                <a:latin typeface="Arial"/>
                <a:cs typeface="Arial"/>
              </a:rPr>
              <a:t>A whole bunch of other stuff if we have time, like:</a:t>
            </a:r>
          </a:p>
          <a:p>
            <a:pPr lvl="1">
              <a:spcAft>
                <a:spcPts val="600"/>
              </a:spcAft>
            </a:pPr>
            <a:r>
              <a:rPr lang="en-NZ" sz="1600" dirty="0">
                <a:latin typeface="Arial"/>
                <a:cs typeface="Arial"/>
              </a:rPr>
              <a:t>Onboarding and communications and simplifying messages.</a:t>
            </a:r>
          </a:p>
          <a:p>
            <a:pPr lvl="1">
              <a:spcAft>
                <a:spcPts val="600"/>
              </a:spcAft>
            </a:pPr>
            <a:r>
              <a:rPr lang="en-NZ" sz="1600" dirty="0">
                <a:latin typeface="Arial"/>
                <a:cs typeface="Arial"/>
              </a:rPr>
              <a:t>Time and money.</a:t>
            </a:r>
          </a:p>
          <a:p>
            <a:pPr lvl="1">
              <a:spcAft>
                <a:spcPts val="600"/>
              </a:spcAft>
            </a:pPr>
            <a:r>
              <a:rPr lang="en-NZ" sz="1600" dirty="0">
                <a:latin typeface="Arial"/>
                <a:cs typeface="Arial"/>
              </a:rPr>
              <a:t>Timing and readiness for change – wellbeing is hard work and takes time.</a:t>
            </a:r>
          </a:p>
          <a:p>
            <a:pPr lvl="1">
              <a:spcAft>
                <a:spcPts val="600"/>
              </a:spcAft>
            </a:pPr>
            <a:r>
              <a:rPr lang="en-NZ" sz="1600" dirty="0">
                <a:latin typeface="Arial"/>
                <a:cs typeface="Arial"/>
              </a:rPr>
              <a:t>Program scope and focus.</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29568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5351086"/>
          </a:xfrm>
        </p:spPr>
        <p:txBody>
          <a:bodyPr numCol="2">
            <a:noAutofit/>
          </a:bodyPr>
          <a:lstStyle/>
          <a:p>
            <a:pPr marL="0" indent="0">
              <a:spcAft>
                <a:spcPts val="600"/>
              </a:spcAft>
              <a:buNone/>
            </a:pPr>
            <a:r>
              <a:rPr lang="en-AU" sz="2000" b="1" dirty="0">
                <a:solidFill>
                  <a:srgbClr val="6094BE"/>
                </a:solidFill>
                <a:latin typeface="Arial"/>
                <a:cs typeface="Arial"/>
              </a:rPr>
              <a:t>Example beautiful questions</a:t>
            </a:r>
          </a:p>
          <a:p>
            <a:pPr>
              <a:spcAft>
                <a:spcPts val="600"/>
              </a:spcAft>
              <a:buFont typeface="+mj-lt"/>
              <a:buAutoNum type="arabicPeriod"/>
            </a:pPr>
            <a:r>
              <a:rPr lang="en-NZ" sz="1600" dirty="0">
                <a:latin typeface="Arial"/>
                <a:cs typeface="Arial"/>
              </a:rPr>
              <a:t>What’s working? </a:t>
            </a:r>
          </a:p>
          <a:p>
            <a:pPr lvl="1">
              <a:spcAft>
                <a:spcPts val="600"/>
              </a:spcAft>
            </a:pPr>
            <a:r>
              <a:rPr lang="en-NZ" sz="1600" dirty="0">
                <a:latin typeface="Arial"/>
                <a:cs typeface="Arial"/>
              </a:rPr>
              <a:t>What has already been embedded within the organisation?</a:t>
            </a:r>
          </a:p>
          <a:p>
            <a:pPr lvl="1">
              <a:spcAft>
                <a:spcPts val="600"/>
              </a:spcAft>
            </a:pPr>
            <a:r>
              <a:rPr lang="en-NZ" sz="1600" dirty="0">
                <a:latin typeface="Arial"/>
                <a:cs typeface="Arial"/>
              </a:rPr>
              <a:t>Why is it working? </a:t>
            </a:r>
          </a:p>
          <a:p>
            <a:pPr lvl="2">
              <a:spcAft>
                <a:spcPts val="600"/>
              </a:spcAft>
            </a:pPr>
            <a:r>
              <a:rPr lang="en-NZ" sz="1600" dirty="0">
                <a:latin typeface="Arial"/>
                <a:cs typeface="Arial"/>
              </a:rPr>
              <a:t>What (or more likely who) has sustained this embedding?</a:t>
            </a:r>
          </a:p>
          <a:p>
            <a:pPr lvl="2">
              <a:spcAft>
                <a:spcPts val="600"/>
              </a:spcAft>
            </a:pPr>
            <a:r>
              <a:rPr lang="en-NZ" sz="1600" dirty="0">
                <a:latin typeface="Arial"/>
                <a:cs typeface="Arial"/>
              </a:rPr>
              <a:t>What are the positive processes? How did they happen? </a:t>
            </a:r>
          </a:p>
          <a:p>
            <a:pPr>
              <a:spcAft>
                <a:spcPts val="600"/>
              </a:spcAft>
              <a:buFont typeface="+mj-lt"/>
              <a:buAutoNum type="arabicPeriod"/>
            </a:pPr>
            <a:r>
              <a:rPr lang="en-NZ" sz="1600" dirty="0">
                <a:latin typeface="Arial"/>
                <a:cs typeface="Arial"/>
              </a:rPr>
              <a:t>What has failed? </a:t>
            </a:r>
          </a:p>
          <a:p>
            <a:pPr lvl="1">
              <a:spcAft>
                <a:spcPts val="600"/>
              </a:spcAft>
            </a:pPr>
            <a:r>
              <a:rPr lang="en-NZ" sz="1600" dirty="0">
                <a:latin typeface="Arial"/>
                <a:cs typeface="Arial"/>
              </a:rPr>
              <a:t>Why? (what was the learning…)</a:t>
            </a:r>
          </a:p>
          <a:p>
            <a:pPr lvl="1">
              <a:spcAft>
                <a:spcPts val="600"/>
              </a:spcAft>
            </a:pPr>
            <a:r>
              <a:rPr lang="en-NZ" sz="1600" dirty="0">
                <a:latin typeface="Arial"/>
                <a:cs typeface="Arial"/>
              </a:rPr>
              <a:t>Disengaged health &amp; safety? </a:t>
            </a:r>
          </a:p>
          <a:p>
            <a:pPr>
              <a:spcAft>
                <a:spcPts val="600"/>
              </a:spcAft>
              <a:buFont typeface="+mj-lt"/>
              <a:buAutoNum type="arabicPeriod"/>
            </a:pPr>
            <a:r>
              <a:rPr lang="en-NZ" sz="1600" dirty="0">
                <a:latin typeface="Arial"/>
                <a:cs typeface="Arial"/>
              </a:rPr>
              <a:t>How will you know wellbeing has worked? </a:t>
            </a:r>
          </a:p>
          <a:p>
            <a:pPr lvl="1">
              <a:spcAft>
                <a:spcPts val="600"/>
              </a:spcAft>
            </a:pPr>
            <a:r>
              <a:rPr lang="en-NZ" sz="1600" dirty="0">
                <a:latin typeface="Arial"/>
                <a:cs typeface="Arial"/>
              </a:rPr>
              <a:t>Types of evidence and triangulating information.</a:t>
            </a: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r>
              <a:rPr lang="en-NZ" sz="1600" dirty="0">
                <a:latin typeface="Arial"/>
                <a:cs typeface="Arial"/>
              </a:rPr>
              <a:t>Measuring IV’s and </a:t>
            </a:r>
            <a:r>
              <a:rPr lang="en-NZ" sz="1600" dirty="0" err="1">
                <a:latin typeface="Arial"/>
                <a:cs typeface="Arial"/>
              </a:rPr>
              <a:t>DV’s</a:t>
            </a:r>
            <a:r>
              <a:rPr lang="en-NZ" sz="1600" dirty="0">
                <a:latin typeface="Arial"/>
                <a:cs typeface="Arial"/>
              </a:rPr>
              <a:t> - indicators of change. </a:t>
            </a:r>
            <a:r>
              <a:rPr lang="en-NZ" sz="1600" dirty="0" err="1">
                <a:solidFill>
                  <a:srgbClr val="3381BE"/>
                </a:solidFill>
                <a:latin typeface="Arial"/>
                <a:cs typeface="Arial"/>
              </a:rPr>
              <a:t>DV’s</a:t>
            </a:r>
            <a:r>
              <a:rPr lang="en-NZ" sz="1600" dirty="0">
                <a:solidFill>
                  <a:srgbClr val="3381BE"/>
                </a:solidFill>
                <a:latin typeface="Arial"/>
                <a:cs typeface="Arial"/>
              </a:rPr>
              <a:t> are so last year</a:t>
            </a:r>
            <a:r>
              <a:rPr lang="en-NZ" sz="1600" dirty="0">
                <a:latin typeface="Arial"/>
                <a:cs typeface="Arial"/>
              </a:rPr>
              <a:t>… </a:t>
            </a:r>
          </a:p>
          <a:p>
            <a:pPr lvl="1">
              <a:spcAft>
                <a:spcPts val="600"/>
              </a:spcAft>
            </a:pPr>
            <a:r>
              <a:rPr lang="en-NZ" sz="1600" dirty="0">
                <a:latin typeface="Arial"/>
                <a:cs typeface="Arial"/>
              </a:rPr>
              <a:t>Pre – post and longer term assessment.</a:t>
            </a:r>
          </a:p>
          <a:p>
            <a:pPr>
              <a:spcAft>
                <a:spcPts val="600"/>
              </a:spcAft>
              <a:buFont typeface="+mj-lt"/>
              <a:buAutoNum type="arabicPeriod"/>
            </a:pPr>
            <a:r>
              <a:rPr lang="en-NZ" sz="1600" dirty="0">
                <a:latin typeface="Arial"/>
                <a:cs typeface="Arial"/>
              </a:rPr>
              <a:t>Is the organisation ready and willing for wellbeing? (or more likely ‘who’ in the organisation is ready?, and for what?).</a:t>
            </a:r>
          </a:p>
          <a:p>
            <a:pPr>
              <a:spcAft>
                <a:spcPts val="600"/>
              </a:spcAft>
              <a:buFont typeface="+mj-lt"/>
              <a:buAutoNum type="arabicPeriod"/>
            </a:pPr>
            <a:r>
              <a:rPr lang="en-NZ" sz="1600" dirty="0">
                <a:latin typeface="Arial"/>
                <a:cs typeface="Arial"/>
              </a:rPr>
              <a:t>Is the organisation connected to wellbeing people, expertise and knowledge? (support)</a:t>
            </a:r>
          </a:p>
          <a:p>
            <a:pPr>
              <a:spcAft>
                <a:spcPts val="600"/>
              </a:spcAft>
              <a:buFont typeface="+mj-lt"/>
              <a:buAutoNum type="arabicPeriod"/>
            </a:pPr>
            <a:r>
              <a:rPr lang="en-NZ" sz="1600" dirty="0">
                <a:latin typeface="Arial"/>
                <a:cs typeface="Arial"/>
              </a:rPr>
              <a:t>Why are the employees working there? What do they want out of work? </a:t>
            </a:r>
            <a:r>
              <a:rPr lang="en-NZ" sz="1600" dirty="0">
                <a:solidFill>
                  <a:srgbClr val="FF0000"/>
                </a:solidFill>
                <a:latin typeface="Arial"/>
                <a:cs typeface="Arial"/>
              </a:rPr>
              <a:t>What does a good day at work look like</a:t>
            </a:r>
            <a:r>
              <a:rPr lang="en-NZ" sz="1600" dirty="0">
                <a:latin typeface="Arial"/>
                <a:cs typeface="Arial"/>
              </a:rPr>
              <a:t>?</a:t>
            </a:r>
          </a:p>
          <a:p>
            <a:pPr>
              <a:spcAft>
                <a:spcPts val="600"/>
              </a:spcAft>
              <a:buFont typeface="+mj-lt"/>
              <a:buAutoNum type="arabicPeriod"/>
            </a:pPr>
            <a:r>
              <a:rPr lang="en-NZ" sz="1600" dirty="0">
                <a:latin typeface="Arial"/>
                <a:cs typeface="Arial"/>
              </a:rPr>
              <a:t>Is there much point increasing wellbeing, when illbeing is bad or getting worse? </a:t>
            </a:r>
          </a:p>
          <a:p>
            <a:pPr>
              <a:spcAft>
                <a:spcPts val="600"/>
              </a:spcAft>
              <a:buFont typeface="+mj-lt"/>
              <a:buAutoNum type="arabicPeriod"/>
            </a:pPr>
            <a:r>
              <a:rPr lang="en-NZ" sz="1600" dirty="0">
                <a:latin typeface="Arial"/>
                <a:cs typeface="Arial"/>
              </a:rPr>
              <a:t>How will the organisation capitalise on other opportunities during the wellbeing change?</a:t>
            </a:r>
          </a:p>
          <a:p>
            <a:pPr>
              <a:spcAft>
                <a:spcPts val="600"/>
              </a:spcAft>
              <a:buFont typeface="+mj-lt"/>
              <a:buAutoNum type="arabicPeriod"/>
            </a:pPr>
            <a:r>
              <a:rPr lang="en-NZ" sz="1600" dirty="0">
                <a:latin typeface="Arial"/>
                <a:cs typeface="Arial"/>
              </a:rPr>
              <a:t>How do you celebrate success? </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Questions</a:t>
            </a:r>
          </a:p>
        </p:txBody>
      </p:sp>
      <p:sp>
        <p:nvSpPr>
          <p:cNvPr id="3" name="TextBox 2"/>
          <p:cNvSpPr txBox="1"/>
          <p:nvPr/>
        </p:nvSpPr>
        <p:spPr>
          <a:xfrm>
            <a:off x="9874647" y="3659460"/>
            <a:ext cx="2305616" cy="923330"/>
          </a:xfrm>
          <a:prstGeom prst="rect">
            <a:avLst/>
          </a:prstGeom>
          <a:solidFill>
            <a:schemeClr val="bg1"/>
          </a:solidFill>
        </p:spPr>
        <p:txBody>
          <a:bodyPr wrap="square" rtlCol="0">
            <a:spAutoFit/>
          </a:bodyPr>
          <a:lstStyle/>
          <a:p>
            <a:pPr algn="ctr"/>
            <a:r>
              <a:rPr lang="en-AU" dirty="0"/>
              <a:t>“Answer not important, unless ask the right question”</a:t>
            </a:r>
          </a:p>
        </p:txBody>
      </p:sp>
      <p:pic>
        <p:nvPicPr>
          <p:cNvPr id="9" name="Picture 2" descr="http://www.community-team.com/gr/PS%20Vita/Reality%20Fighters/Miyagi_Pose_B.jpg">
            <a:extLst>
              <a:ext uri="{FF2B5EF4-FFF2-40B4-BE49-F238E27FC236}">
                <a16:creationId xmlns:a16="http://schemas.microsoft.com/office/drawing/2014/main" id="{E1DBC995-5629-4ABA-B921-C19D5CB8BB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2911" y="1330371"/>
            <a:ext cx="2329089" cy="232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752831" cy="4952734"/>
          </a:xfrm>
        </p:spPr>
        <p:txBody>
          <a:bodyPr numCol="1">
            <a:noAutofit/>
          </a:bodyPr>
          <a:lstStyle/>
          <a:p>
            <a:pPr marL="0" indent="0">
              <a:spcAft>
                <a:spcPts val="600"/>
              </a:spcAft>
              <a:buNone/>
            </a:pPr>
            <a:r>
              <a:rPr lang="en-AU" sz="2000" b="1" dirty="0">
                <a:solidFill>
                  <a:srgbClr val="6094BE"/>
                </a:solidFill>
                <a:latin typeface="Arial"/>
                <a:cs typeface="Arial"/>
              </a:rPr>
              <a:t>Wellbeing assessment and evaluation</a:t>
            </a:r>
          </a:p>
          <a:p>
            <a:pPr>
              <a:spcAft>
                <a:spcPts val="600"/>
              </a:spcAft>
            </a:pPr>
            <a:r>
              <a:rPr lang="en-NZ" sz="1600" dirty="0">
                <a:latin typeface="Arial"/>
                <a:cs typeface="Arial"/>
              </a:rPr>
              <a:t>Assessments create opportunities for conversations, conversations improve wellbeing (also use existing events, and create new wellbeing events to do so). </a:t>
            </a:r>
          </a:p>
          <a:p>
            <a:pPr>
              <a:spcAft>
                <a:spcPts val="600"/>
              </a:spcAft>
            </a:pPr>
            <a:r>
              <a:rPr lang="en-NZ" sz="1600" dirty="0">
                <a:solidFill>
                  <a:srgbClr val="3381BE"/>
                </a:solidFill>
                <a:latin typeface="Arial"/>
                <a:cs typeface="Arial"/>
              </a:rPr>
              <a:t>Assessments allow data-driven decision making</a:t>
            </a:r>
            <a:r>
              <a:rPr lang="en-NZ" sz="1600" dirty="0">
                <a:latin typeface="Arial"/>
                <a:cs typeface="Arial"/>
              </a:rPr>
              <a:t>.</a:t>
            </a:r>
          </a:p>
          <a:p>
            <a:pPr>
              <a:spcAft>
                <a:spcPts val="600"/>
              </a:spcAft>
            </a:pPr>
            <a:r>
              <a:rPr lang="en-NZ" sz="1600" dirty="0">
                <a:latin typeface="Arial"/>
                <a:cs typeface="Arial"/>
              </a:rPr>
              <a:t>Many developed by organisational psychologists don’t actually measure wellbeing (but they look shiny and are expensive)…</a:t>
            </a:r>
          </a:p>
          <a:p>
            <a:pPr>
              <a:spcAft>
                <a:spcPts val="600"/>
              </a:spcAft>
            </a:pPr>
            <a:r>
              <a:rPr lang="en-NZ" sz="1600" dirty="0">
                <a:latin typeface="Arial"/>
                <a:cs typeface="Arial"/>
              </a:rPr>
              <a:t>www.workonwellbeing.com &amp; www.happinessatworksurvey.com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Assessment</a:t>
            </a:r>
          </a:p>
        </p:txBody>
      </p:sp>
      <p:pic>
        <p:nvPicPr>
          <p:cNvPr id="9" name="Picture 8"/>
          <p:cNvPicPr>
            <a:picLocks noChangeAspect="1"/>
          </p:cNvPicPr>
          <p:nvPr/>
        </p:nvPicPr>
        <p:blipFill rotWithShape="1">
          <a:blip r:embed="rId3"/>
          <a:srcRect l="20981" t="7861" r="22125" b="31761"/>
          <a:stretch/>
        </p:blipFill>
        <p:spPr>
          <a:xfrm>
            <a:off x="1690190" y="4012948"/>
            <a:ext cx="4287938" cy="2557534"/>
          </a:xfrm>
          <a:prstGeom prst="rect">
            <a:avLst/>
          </a:prstGeom>
        </p:spPr>
      </p:pic>
      <p:pic>
        <p:nvPicPr>
          <p:cNvPr id="2" name="Picture 1"/>
          <p:cNvPicPr>
            <a:picLocks noChangeAspect="1"/>
          </p:cNvPicPr>
          <p:nvPr/>
        </p:nvPicPr>
        <p:blipFill rotWithShape="1">
          <a:blip r:embed="rId4"/>
          <a:srcRect l="14530" t="8874" r="15478" b="6241"/>
          <a:stretch/>
        </p:blipFill>
        <p:spPr>
          <a:xfrm>
            <a:off x="6819506" y="4018814"/>
            <a:ext cx="3740465" cy="2551668"/>
          </a:xfrm>
          <a:prstGeom prst="rect">
            <a:avLst/>
          </a:prstGeom>
        </p:spPr>
      </p:pic>
    </p:spTree>
    <p:extLst>
      <p:ext uri="{BB962C8B-B14F-4D97-AF65-F5344CB8AC3E}">
        <p14:creationId xmlns:p14="http://schemas.microsoft.com/office/powerpoint/2010/main" val="378027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196" name="Picture 4" descr="http://qbq.com/wp-content/uploads/2014/02/prison-cell-bars-gat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59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Comparing models</a:t>
            </a: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a:blip r:embed="rId3"/>
          <a:stretch>
            <a:fillRect/>
          </a:stretch>
        </p:blipFill>
        <p:spPr>
          <a:xfrm>
            <a:off x="6206064" y="1167897"/>
            <a:ext cx="5860788" cy="5588277"/>
          </a:xfrm>
          <a:prstGeom prst="rect">
            <a:avLst/>
          </a:prstGeom>
        </p:spPr>
      </p:pic>
      <p:pic>
        <p:nvPicPr>
          <p:cNvPr id="15" name="Picture 14"/>
          <p:cNvPicPr>
            <a:picLocks noChangeAspect="1"/>
          </p:cNvPicPr>
          <p:nvPr/>
        </p:nvPicPr>
        <p:blipFill rotWithShape="1">
          <a:blip r:embed="rId3"/>
          <a:srcRect l="76664" t="20076" r="2568" b="51441"/>
          <a:stretch/>
        </p:blipFill>
        <p:spPr>
          <a:xfrm>
            <a:off x="1611517" y="2278753"/>
            <a:ext cx="3114391" cy="4072667"/>
          </a:xfrm>
          <a:prstGeom prst="rect">
            <a:avLst/>
          </a:prstGeom>
        </p:spPr>
      </p:pic>
      <p:cxnSp>
        <p:nvCxnSpPr>
          <p:cNvPr id="4" name="Connector: Elbow 3"/>
          <p:cNvCxnSpPr/>
          <p:nvPr/>
        </p:nvCxnSpPr>
        <p:spPr>
          <a:xfrm rot="10800000" flipV="1">
            <a:off x="4997514" y="3911097"/>
            <a:ext cx="6246891" cy="2372008"/>
          </a:xfrm>
          <a:prstGeom prst="bentConnector3">
            <a:avLst>
              <a:gd name="adj1" fmla="val 145"/>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67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PERMA+</a:t>
            </a:r>
          </a:p>
          <a:p>
            <a:pPr>
              <a:spcAft>
                <a:spcPts val="600"/>
              </a:spcAft>
            </a:pPr>
            <a:r>
              <a:rPr lang="en-NZ" sz="1600" dirty="0">
                <a:latin typeface="Arial"/>
                <a:cs typeface="Arial"/>
              </a:rPr>
              <a:t>5 ways to wellbeing</a:t>
            </a:r>
          </a:p>
          <a:p>
            <a:pPr>
              <a:spcAft>
                <a:spcPts val="600"/>
              </a:spcAft>
            </a:pPr>
            <a:r>
              <a:rPr lang="en-NZ" sz="1600" dirty="0">
                <a:latin typeface="Arial"/>
                <a:cs typeface="Arial"/>
              </a:rPr>
              <a:t>Ten keys to happier living</a:t>
            </a:r>
          </a:p>
          <a:p>
            <a:pPr>
              <a:spcAft>
                <a:spcPts val="600"/>
              </a:spcAft>
            </a:pPr>
            <a:r>
              <a:rPr lang="en-NZ" sz="1600" dirty="0">
                <a:latin typeface="Arial"/>
                <a:cs typeface="Arial"/>
              </a:rPr>
              <a:t>5 domains of functioning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5910605" y="1180269"/>
            <a:ext cx="5893131" cy="2033634"/>
          </a:xfrm>
          <a:prstGeom prst="rect">
            <a:avLst/>
          </a:prstGeom>
        </p:spPr>
      </p:pic>
      <p:pic>
        <p:nvPicPr>
          <p:cNvPr id="12" name="Picture 2" descr="http://swindonmind.org/wp-content/uploads/2015/01/WB-CYMK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925" y="4259004"/>
            <a:ext cx="5057245" cy="2062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researchgate.net/profile/Reuben_Rusk/publication/271756751/figure/fig1/AS:392162001866762@1470510116206/Figure-2-An-abstracted-view-of-term-mapping-analysis-of-3466-terms-from-PP-related.p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34" y="3804102"/>
            <a:ext cx="3154848" cy="26649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cxnSpLocks/>
          </p:cNvCxnSpPr>
          <p:nvPr/>
        </p:nvCxnSpPr>
        <p:spPr>
          <a:xfrm>
            <a:off x="2040467" y="1938985"/>
            <a:ext cx="3719310" cy="1989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cxnSpLocks/>
          </p:cNvCxnSpPr>
          <p:nvPr/>
        </p:nvCxnSpPr>
        <p:spPr>
          <a:xfrm>
            <a:off x="3143271" y="2388576"/>
            <a:ext cx="4402717" cy="17370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cxnSpLocks/>
          </p:cNvCxnSpPr>
          <p:nvPr/>
        </p:nvCxnSpPr>
        <p:spPr>
          <a:xfrm>
            <a:off x="1529998" y="3204901"/>
            <a:ext cx="163044" cy="5992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4" name="Content Placeholder 3">
            <a:extLst>
              <a:ext uri="{FF2B5EF4-FFF2-40B4-BE49-F238E27FC236}">
                <a16:creationId xmlns:a16="http://schemas.microsoft.com/office/drawing/2014/main" id="{E497D893-4401-41D8-9682-44D082A4A66A}"/>
              </a:ext>
            </a:extLst>
          </p:cNvPr>
          <p:cNvPicPr>
            <a:picLocks noChangeAspect="1"/>
          </p:cNvPicPr>
          <p:nvPr/>
        </p:nvPicPr>
        <p:blipFill rotWithShape="1">
          <a:blip r:embed="rId6"/>
          <a:srcRect l="12062" t="26691" r="61932" b="15069"/>
          <a:stretch/>
        </p:blipFill>
        <p:spPr>
          <a:xfrm>
            <a:off x="4717339" y="4311558"/>
            <a:ext cx="1921933" cy="2421138"/>
          </a:xfrm>
          <a:prstGeom prst="rect">
            <a:avLst/>
          </a:prstGeom>
        </p:spPr>
      </p:pic>
      <p:cxnSp>
        <p:nvCxnSpPr>
          <p:cNvPr id="15" name="Straight Arrow Connector 14">
            <a:extLst>
              <a:ext uri="{FF2B5EF4-FFF2-40B4-BE49-F238E27FC236}">
                <a16:creationId xmlns:a16="http://schemas.microsoft.com/office/drawing/2014/main" id="{BEAB4F22-B1DB-4E2F-A3A2-D2D7506B54BD}"/>
              </a:ext>
            </a:extLst>
          </p:cNvPr>
          <p:cNvCxnSpPr>
            <a:cxnSpLocks/>
          </p:cNvCxnSpPr>
          <p:nvPr/>
        </p:nvCxnSpPr>
        <p:spPr>
          <a:xfrm>
            <a:off x="3312110" y="2758100"/>
            <a:ext cx="1405229" cy="13553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3851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3093230"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Work wellbeing</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12962" r="15092" b="1801"/>
          <a:stretch/>
        </p:blipFill>
        <p:spPr>
          <a:xfrm>
            <a:off x="3440784" y="-5182"/>
            <a:ext cx="8751216" cy="6715460"/>
          </a:xfrm>
          <a:prstGeom prst="rect">
            <a:avLst/>
          </a:prstGeom>
        </p:spPr>
      </p:pic>
    </p:spTree>
    <p:extLst>
      <p:ext uri="{BB962C8B-B14F-4D97-AF65-F5344CB8AC3E}">
        <p14:creationId xmlns:p14="http://schemas.microsoft.com/office/powerpoint/2010/main" val="187060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78507" y="186268"/>
            <a:ext cx="9691560"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6" name="Content Placeholder 2"/>
          <p:cNvSpPr>
            <a:spLocks noGrp="1"/>
          </p:cNvSpPr>
          <p:nvPr>
            <p:ph idx="1"/>
          </p:nvPr>
        </p:nvSpPr>
        <p:spPr>
          <a:xfrm>
            <a:off x="578507" y="1294708"/>
            <a:ext cx="11034986" cy="4952734"/>
          </a:xfrm>
        </p:spPr>
        <p:txBody>
          <a:bodyPr numCol="1">
            <a:noAutofit/>
          </a:bodyPr>
          <a:lstStyle/>
          <a:p>
            <a:pPr marL="0" indent="0">
              <a:spcAft>
                <a:spcPts val="600"/>
              </a:spcAft>
              <a:buNone/>
            </a:pPr>
            <a:r>
              <a:rPr lang="en-AU" sz="2000" b="1" dirty="0">
                <a:solidFill>
                  <a:srgbClr val="6094BE"/>
                </a:solidFill>
                <a:latin typeface="Arial"/>
                <a:cs typeface="Arial"/>
              </a:rPr>
              <a:t>A wellbeing framework and models</a:t>
            </a:r>
          </a:p>
          <a:p>
            <a:pPr>
              <a:spcAft>
                <a:spcPts val="600"/>
              </a:spcAft>
            </a:pPr>
            <a:r>
              <a:rPr lang="en-NZ" sz="1600" dirty="0">
                <a:latin typeface="Arial"/>
                <a:cs typeface="Arial"/>
              </a:rPr>
              <a:t>Me, We, Us</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r>
              <a:rPr lang="en-NZ" sz="1600" dirty="0">
                <a:latin typeface="Arial"/>
                <a:cs typeface="Arial"/>
              </a:rPr>
              <a:t>Jarden, A., &amp; Jarden, R. (2016). Positive psychological assessment for the workplace. In L. </a:t>
            </a:r>
            <a:r>
              <a:rPr lang="en-NZ" sz="1600" dirty="0" err="1">
                <a:latin typeface="Arial"/>
                <a:cs typeface="Arial"/>
              </a:rPr>
              <a:t>Oades</a:t>
            </a:r>
            <a:r>
              <a:rPr lang="en-NZ" sz="1600" dirty="0">
                <a:latin typeface="Arial"/>
                <a:cs typeface="Arial"/>
              </a:rPr>
              <a:t> et al. (Eds.), </a:t>
            </a:r>
            <a:r>
              <a:rPr lang="en-NZ" sz="1600" i="1" dirty="0">
                <a:latin typeface="Arial"/>
                <a:cs typeface="Arial"/>
              </a:rPr>
              <a:t>The Wiley-Blackwell Handbook of Positive Psychology at Work</a:t>
            </a:r>
            <a:r>
              <a:rPr lang="en-NZ" sz="1600" dirty="0">
                <a:latin typeface="Arial"/>
                <a:cs typeface="Arial"/>
              </a:rPr>
              <a:t>, pp. 415-437. Published Online: 19 Nov 2016: </a:t>
            </a:r>
            <a:r>
              <a:rPr lang="en-NZ" sz="1600" dirty="0" err="1">
                <a:latin typeface="Arial"/>
                <a:cs typeface="Arial"/>
              </a:rPr>
              <a:t>DOI</a:t>
            </a:r>
            <a:r>
              <a:rPr lang="en-NZ" sz="1600" dirty="0">
                <a:latin typeface="Arial"/>
                <a:cs typeface="Arial"/>
              </a:rPr>
              <a:t>: 10.1002/9781118977620.ch22</a:t>
            </a:r>
          </a:p>
          <a:p>
            <a:pPr>
              <a:spcAft>
                <a:spcPts val="600"/>
              </a:spcAft>
            </a:pPr>
            <a:r>
              <a:rPr lang="en-NZ" sz="1600" dirty="0">
                <a:latin typeface="Arial"/>
                <a:cs typeface="Arial"/>
              </a:rPr>
              <a:t>Embedding change must be </a:t>
            </a:r>
            <a:r>
              <a:rPr lang="en-NZ" sz="1600" dirty="0">
                <a:solidFill>
                  <a:srgbClr val="3381BE"/>
                </a:solidFill>
                <a:latin typeface="Arial"/>
                <a:cs typeface="Arial"/>
              </a:rPr>
              <a:t>holistic and systemic</a:t>
            </a:r>
            <a:r>
              <a:rPr lang="en-NZ" sz="1600" dirty="0">
                <a:latin typeface="Arial"/>
                <a:cs typeface="Arial"/>
              </a:rPr>
              <a:t>. All organizations are complex and dynamic systems, not simple and linear. As a result, a simple cause-and-effect approach to embedding change will not work.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pic>
        <p:nvPicPr>
          <p:cNvPr id="11" name="Content Placeholder 8"/>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172443" y="1873072"/>
            <a:ext cx="3342238" cy="3054991"/>
          </a:xfrm>
          <a:prstGeom prst="rect">
            <a:avLst/>
          </a:prstGeom>
        </p:spPr>
      </p:pic>
      <p:pic>
        <p:nvPicPr>
          <p:cNvPr id="10" name="Picture 9"/>
          <p:cNvPicPr>
            <a:picLocks noChangeAspect="1"/>
          </p:cNvPicPr>
          <p:nvPr/>
        </p:nvPicPr>
        <p:blipFill>
          <a:blip r:embed="rId4"/>
          <a:stretch>
            <a:fillRect/>
          </a:stretch>
        </p:blipFill>
        <p:spPr>
          <a:xfrm>
            <a:off x="6189677" y="1794997"/>
            <a:ext cx="3021710" cy="3111855"/>
          </a:xfrm>
          <a:prstGeom prst="rect">
            <a:avLst/>
          </a:prstGeom>
        </p:spPr>
      </p:pic>
    </p:spTree>
    <p:extLst>
      <p:ext uri="{BB962C8B-B14F-4D97-AF65-F5344CB8AC3E}">
        <p14:creationId xmlns:p14="http://schemas.microsoft.com/office/powerpoint/2010/main" val="3450545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09047" y="186268"/>
            <a:ext cx="9761020"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6" name="Content Placeholder 2"/>
          <p:cNvSpPr>
            <a:spLocks noGrp="1"/>
          </p:cNvSpPr>
          <p:nvPr>
            <p:ph idx="1"/>
          </p:nvPr>
        </p:nvSpPr>
        <p:spPr>
          <a:xfrm>
            <a:off x="578507" y="1294708"/>
            <a:ext cx="11034986" cy="4952734"/>
          </a:xfrm>
        </p:spPr>
        <p:txBody>
          <a:bodyPr numCol="1">
            <a:noAutofit/>
          </a:bodyPr>
          <a:lstStyle/>
          <a:p>
            <a:pPr marL="0" indent="0">
              <a:spcAft>
                <a:spcPts val="600"/>
              </a:spcAft>
              <a:buNone/>
            </a:pPr>
            <a:r>
              <a:rPr lang="en-AU" sz="2000" b="1" dirty="0">
                <a:solidFill>
                  <a:srgbClr val="6094BE"/>
                </a:solidFill>
                <a:latin typeface="Arial"/>
                <a:cs typeface="Arial"/>
              </a:rPr>
              <a:t>But really it’s about scientifically informed process</a:t>
            </a:r>
          </a:p>
          <a:p>
            <a:pPr>
              <a:spcAft>
                <a:spcPts val="600"/>
              </a:spcAft>
            </a:pPr>
            <a:r>
              <a:rPr lang="en-NZ" sz="1600" dirty="0">
                <a:latin typeface="Arial"/>
                <a:cs typeface="Arial"/>
              </a:rPr>
              <a:t>WRC LIMBER Framework</a:t>
            </a:r>
          </a:p>
          <a:p>
            <a:pPr>
              <a:spcAft>
                <a:spcPts val="600"/>
              </a:spcAft>
            </a:pPr>
            <a:endParaRPr lang="en-NZ" sz="1600" dirty="0">
              <a:latin typeface="Arial"/>
              <a:cs typeface="Arial"/>
            </a:endParaRPr>
          </a:p>
          <a:p>
            <a:pPr marL="0" indent="0" algn="ctr">
              <a:spcAft>
                <a:spcPts val="600"/>
              </a:spcAft>
              <a:buNone/>
            </a:pPr>
            <a:r>
              <a:rPr lang="en-NZ" sz="2400" dirty="0">
                <a:solidFill>
                  <a:srgbClr val="3381BE"/>
                </a:solidFill>
                <a:latin typeface="Arial"/>
                <a:cs typeface="Arial"/>
              </a:rPr>
              <a:t>L</a:t>
            </a:r>
            <a:r>
              <a:rPr lang="en-NZ" sz="2400" dirty="0">
                <a:latin typeface="Arial"/>
                <a:cs typeface="Arial"/>
              </a:rPr>
              <a:t>ead → </a:t>
            </a:r>
            <a:r>
              <a:rPr lang="en-NZ" sz="2400" dirty="0">
                <a:solidFill>
                  <a:srgbClr val="3381BE"/>
                </a:solidFill>
                <a:latin typeface="Arial"/>
                <a:cs typeface="Arial"/>
              </a:rPr>
              <a:t>I</a:t>
            </a:r>
            <a:r>
              <a:rPr lang="en-NZ" sz="2400" dirty="0">
                <a:latin typeface="Arial"/>
                <a:cs typeface="Arial"/>
              </a:rPr>
              <a:t>nitiate → </a:t>
            </a:r>
            <a:r>
              <a:rPr lang="en-NZ" sz="2400" dirty="0">
                <a:solidFill>
                  <a:srgbClr val="3381BE"/>
                </a:solidFill>
                <a:latin typeface="Arial"/>
                <a:cs typeface="Arial"/>
              </a:rPr>
              <a:t>M</a:t>
            </a:r>
            <a:r>
              <a:rPr lang="en-NZ" sz="2400" dirty="0">
                <a:latin typeface="Arial"/>
                <a:cs typeface="Arial"/>
              </a:rPr>
              <a:t>easure → </a:t>
            </a:r>
            <a:r>
              <a:rPr lang="en-NZ" sz="2400" dirty="0">
                <a:solidFill>
                  <a:srgbClr val="3381BE"/>
                </a:solidFill>
                <a:latin typeface="Arial"/>
                <a:cs typeface="Arial"/>
              </a:rPr>
              <a:t>B</a:t>
            </a:r>
            <a:r>
              <a:rPr lang="en-NZ" sz="2400" dirty="0">
                <a:latin typeface="Arial"/>
                <a:cs typeface="Arial"/>
              </a:rPr>
              <a:t>uild → </a:t>
            </a:r>
            <a:r>
              <a:rPr lang="en-NZ" sz="2400" dirty="0">
                <a:solidFill>
                  <a:srgbClr val="3381BE"/>
                </a:solidFill>
                <a:latin typeface="Arial"/>
                <a:cs typeface="Arial"/>
              </a:rPr>
              <a:t>E</a:t>
            </a:r>
            <a:r>
              <a:rPr lang="en-NZ" sz="2400" dirty="0">
                <a:latin typeface="Arial"/>
                <a:cs typeface="Arial"/>
              </a:rPr>
              <a:t>mbed → </a:t>
            </a:r>
            <a:r>
              <a:rPr lang="en-NZ" sz="2400" dirty="0">
                <a:solidFill>
                  <a:srgbClr val="3381BE"/>
                </a:solidFill>
                <a:latin typeface="Arial"/>
                <a:cs typeface="Arial"/>
              </a:rPr>
              <a:t>R</a:t>
            </a:r>
            <a:r>
              <a:rPr lang="en-NZ" sz="2400" dirty="0">
                <a:latin typeface="Arial"/>
                <a:cs typeface="Arial"/>
              </a:rPr>
              <a:t>esearch</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Tree>
    <p:extLst>
      <p:ext uri="{BB962C8B-B14F-4D97-AF65-F5344CB8AC3E}">
        <p14:creationId xmlns:p14="http://schemas.microsoft.com/office/powerpoint/2010/main" val="2049534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348658" cy="5202404"/>
          </a:xfrm>
        </p:spPr>
        <p:txBody>
          <a:bodyPr numCol="1">
            <a:noAutofit/>
          </a:bodyPr>
          <a:lstStyle/>
          <a:p>
            <a:pPr>
              <a:spcAft>
                <a:spcPts val="600"/>
              </a:spcAft>
            </a:pPr>
            <a:endParaRPr lang="en-NZ" sz="2000" dirty="0">
              <a:latin typeface="Arial"/>
              <a:cs typeface="Arial"/>
            </a:endParaRPr>
          </a:p>
          <a:p>
            <a:endParaRPr lang="en-US" sz="1000" dirty="0"/>
          </a:p>
        </p:txBody>
      </p:sp>
      <p:sp>
        <p:nvSpPr>
          <p:cNvPr id="8" name="TextBox 7"/>
          <p:cNvSpPr txBox="1"/>
          <p:nvPr/>
        </p:nvSpPr>
        <p:spPr>
          <a:xfrm>
            <a:off x="1461155" y="186268"/>
            <a:ext cx="8808912"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pic>
        <p:nvPicPr>
          <p:cNvPr id="1026" name="Picture 2" descr="https://image.slidesharecdn.com/ineqmh120210-wbhinlambethv2-120309172229-phpapp01/95/ineqmh-120210-wbh-in-lambeth-v2-8-728.jpg?cb=1331313986">
            <a:extLst>
              <a:ext uri="{FF2B5EF4-FFF2-40B4-BE49-F238E27FC236}">
                <a16:creationId xmlns:a16="http://schemas.microsoft.com/office/drawing/2014/main" id="{955C8E00-553C-4989-B119-A0C981A71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02"/>
          <a:stretch/>
        </p:blipFill>
        <p:spPr bwMode="auto">
          <a:xfrm>
            <a:off x="448988" y="2300388"/>
            <a:ext cx="5191026" cy="33559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F4624E-28C6-486B-AD80-E6D2D858DFA8}"/>
              </a:ext>
            </a:extLst>
          </p:cNvPr>
          <p:cNvPicPr>
            <a:picLocks noChangeAspect="1"/>
          </p:cNvPicPr>
          <p:nvPr/>
        </p:nvPicPr>
        <p:blipFill>
          <a:blip r:embed="rId4"/>
          <a:stretch>
            <a:fillRect/>
          </a:stretch>
        </p:blipFill>
        <p:spPr>
          <a:xfrm>
            <a:off x="5640014" y="2325926"/>
            <a:ext cx="6150332" cy="3279719"/>
          </a:xfrm>
          <a:prstGeom prst="rect">
            <a:avLst/>
          </a:prstGeom>
        </p:spPr>
      </p:pic>
      <p:sp>
        <p:nvSpPr>
          <p:cNvPr id="5" name="TextBox 4">
            <a:extLst>
              <a:ext uri="{FF2B5EF4-FFF2-40B4-BE49-F238E27FC236}">
                <a16:creationId xmlns:a16="http://schemas.microsoft.com/office/drawing/2014/main" id="{1D381E67-7A20-4EC0-BEEA-68AA673E458D}"/>
              </a:ext>
            </a:extLst>
          </p:cNvPr>
          <p:cNvSpPr txBox="1"/>
          <p:nvPr/>
        </p:nvSpPr>
        <p:spPr>
          <a:xfrm>
            <a:off x="7183225" y="1610085"/>
            <a:ext cx="4015819" cy="461665"/>
          </a:xfrm>
          <a:prstGeom prst="rect">
            <a:avLst/>
          </a:prstGeom>
          <a:noFill/>
        </p:spPr>
        <p:txBody>
          <a:bodyPr wrap="square" rtlCol="0">
            <a:spAutoFit/>
          </a:bodyPr>
          <a:lstStyle/>
          <a:p>
            <a:r>
              <a:rPr lang="en-AU" sz="2400" dirty="0"/>
              <a:t>What the data show</a:t>
            </a:r>
          </a:p>
        </p:txBody>
      </p:sp>
      <p:sp>
        <p:nvSpPr>
          <p:cNvPr id="23" name="TextBox 22">
            <a:extLst>
              <a:ext uri="{FF2B5EF4-FFF2-40B4-BE49-F238E27FC236}">
                <a16:creationId xmlns:a16="http://schemas.microsoft.com/office/drawing/2014/main" id="{98C96FB1-2485-4EFF-88CE-1C4DF2B2FA06}"/>
              </a:ext>
            </a:extLst>
          </p:cNvPr>
          <p:cNvSpPr txBox="1"/>
          <p:nvPr/>
        </p:nvSpPr>
        <p:spPr>
          <a:xfrm>
            <a:off x="1000284" y="1584547"/>
            <a:ext cx="4015819" cy="461665"/>
          </a:xfrm>
          <a:prstGeom prst="rect">
            <a:avLst/>
          </a:prstGeom>
          <a:noFill/>
        </p:spPr>
        <p:txBody>
          <a:bodyPr wrap="square" rtlCol="0">
            <a:spAutoFit/>
          </a:bodyPr>
          <a:lstStyle/>
          <a:p>
            <a:r>
              <a:rPr lang="en-AU" sz="2400" dirty="0"/>
              <a:t>Old (current) perspective </a:t>
            </a:r>
          </a:p>
        </p:txBody>
      </p:sp>
      <p:sp>
        <p:nvSpPr>
          <p:cNvPr id="24" name="Arc 23">
            <a:extLst>
              <a:ext uri="{FF2B5EF4-FFF2-40B4-BE49-F238E27FC236}">
                <a16:creationId xmlns:a16="http://schemas.microsoft.com/office/drawing/2014/main" id="{E451F7BF-6228-4109-AA2D-EDDA4C4D0FFD}"/>
              </a:ext>
            </a:extLst>
          </p:cNvPr>
          <p:cNvSpPr/>
          <p:nvPr/>
        </p:nvSpPr>
        <p:spPr>
          <a:xfrm flipH="1">
            <a:off x="7805636" y="3428999"/>
            <a:ext cx="1649448" cy="1915507"/>
          </a:xfrm>
          <a:prstGeom prst="arc">
            <a:avLst>
              <a:gd name="adj1" fmla="val 16200000"/>
              <a:gd name="adj2" fmla="val 252167"/>
            </a:avLst>
          </a:prstGeom>
          <a:ln w="38100">
            <a:solidFill>
              <a:srgbClr val="00B050"/>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6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752830" cy="5202404"/>
          </a:xfrm>
        </p:spPr>
        <p:txBody>
          <a:bodyPr numCol="1">
            <a:noAutofit/>
          </a:bodyPr>
          <a:lstStyle/>
          <a:p>
            <a:pPr marL="0" indent="0">
              <a:spcAft>
                <a:spcPts val="600"/>
              </a:spcAft>
              <a:buNone/>
            </a:pPr>
            <a:r>
              <a:rPr lang="en-AU" sz="2400" b="1" dirty="0">
                <a:solidFill>
                  <a:srgbClr val="6094BE"/>
                </a:solidFill>
                <a:latin typeface="Arial"/>
                <a:cs typeface="Arial"/>
              </a:rPr>
              <a:t>In the real world…</a:t>
            </a:r>
          </a:p>
          <a:p>
            <a:pPr>
              <a:spcAft>
                <a:spcPts val="600"/>
              </a:spcAft>
            </a:pPr>
            <a:r>
              <a:rPr lang="en-AU" sz="1600" dirty="0">
                <a:latin typeface="Arial"/>
                <a:cs typeface="Arial"/>
              </a:rPr>
              <a:t>Hone et al (2015) – “…synthesizing efficacy trials of PPIs reveals little evidence that these interventions </a:t>
            </a:r>
            <a:r>
              <a:rPr lang="en-AU" sz="1600" dirty="0">
                <a:solidFill>
                  <a:srgbClr val="3381BE"/>
                </a:solidFill>
                <a:latin typeface="Arial"/>
                <a:cs typeface="Arial"/>
              </a:rPr>
              <a:t>translate into sustained programmes of behaviour change </a:t>
            </a:r>
            <a:r>
              <a:rPr lang="en-AU" sz="1600" dirty="0">
                <a:latin typeface="Arial"/>
                <a:cs typeface="Arial"/>
              </a:rPr>
              <a:t>when applied beyond the tightly controlled conditions of the laboratory or psychology classroom setting”.</a:t>
            </a:r>
          </a:p>
          <a:p>
            <a:pPr>
              <a:spcAft>
                <a:spcPts val="600"/>
              </a:spcAft>
            </a:pPr>
            <a:r>
              <a:rPr lang="en-AU" sz="1600" dirty="0">
                <a:latin typeface="Arial"/>
                <a:cs typeface="Arial"/>
              </a:rPr>
              <a:t>Parks et al (2012) - “...researchers have yet to offer persuasive evidence that happiness activities, as they are actually used in real-world settings, are beneficial”.</a:t>
            </a:r>
          </a:p>
          <a:p>
            <a:pPr marL="0" indent="0">
              <a:spcAft>
                <a:spcPts val="600"/>
              </a:spcAft>
              <a:buNone/>
            </a:pPr>
            <a:r>
              <a:rPr lang="en-AU" sz="1600" dirty="0">
                <a:latin typeface="Arial"/>
                <a:cs typeface="Arial"/>
              </a:rPr>
              <a:t>Hone, L., Jarden, A., &amp; Schofield, G. (2015). An evaluation of positive psychology intervention effectiveness trials using the re-aim framework: A practice-friendly review. </a:t>
            </a:r>
            <a:r>
              <a:rPr lang="en-AU" sz="1600" i="1" dirty="0">
                <a:latin typeface="Arial"/>
                <a:cs typeface="Arial"/>
              </a:rPr>
              <a:t>Journal of Positive Psychology,</a:t>
            </a:r>
            <a:r>
              <a:rPr lang="en-AU" sz="1600" dirty="0">
                <a:latin typeface="Arial"/>
                <a:cs typeface="Arial"/>
              </a:rPr>
              <a:t> </a:t>
            </a:r>
            <a:r>
              <a:rPr lang="en-AU" sz="1600" i="1" dirty="0">
                <a:latin typeface="Arial"/>
                <a:cs typeface="Arial"/>
              </a:rPr>
              <a:t>10</a:t>
            </a:r>
            <a:r>
              <a:rPr lang="en-AU" sz="1600" dirty="0">
                <a:latin typeface="Arial"/>
                <a:cs typeface="Arial"/>
              </a:rPr>
              <a:t>(4), 303-322. </a:t>
            </a:r>
            <a:endParaRPr lang="en-NZ" sz="1600" dirty="0">
              <a:latin typeface="Arial"/>
              <a:cs typeface="Arial"/>
            </a:endParaRPr>
          </a:p>
          <a:p>
            <a:endParaRPr lang="en-US" sz="1000" dirty="0"/>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Efficacy vs effectiveness</a:t>
            </a:r>
          </a:p>
        </p:txBody>
      </p:sp>
      <p:sp>
        <p:nvSpPr>
          <p:cNvPr id="9" name="Arrow: Curved Right 8">
            <a:extLst>
              <a:ext uri="{FF2B5EF4-FFF2-40B4-BE49-F238E27FC236}">
                <a16:creationId xmlns:a16="http://schemas.microsoft.com/office/drawing/2014/main" id="{F965F8D7-B9B1-4C90-8CC8-1FB59BBB1AA7}"/>
              </a:ext>
            </a:extLst>
          </p:cNvPr>
          <p:cNvSpPr/>
          <p:nvPr/>
        </p:nvSpPr>
        <p:spPr>
          <a:xfrm>
            <a:off x="159019" y="2442138"/>
            <a:ext cx="358218" cy="1489435"/>
          </a:xfrm>
          <a:prstGeom prst="curvedRightArrow">
            <a:avLst/>
          </a:prstGeom>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pic>
        <p:nvPicPr>
          <p:cNvPr id="10" name="Picture 9">
            <a:extLst>
              <a:ext uri="{FF2B5EF4-FFF2-40B4-BE49-F238E27FC236}">
                <a16:creationId xmlns:a16="http://schemas.microsoft.com/office/drawing/2014/main" id="{F15B04CE-BC1A-4AD2-B1B9-AAFA4A4F7C37}"/>
              </a:ext>
            </a:extLst>
          </p:cNvPr>
          <p:cNvPicPr>
            <a:picLocks noChangeAspect="1"/>
          </p:cNvPicPr>
          <p:nvPr/>
        </p:nvPicPr>
        <p:blipFill rotWithShape="1">
          <a:blip r:embed="rId3"/>
          <a:srcRect l="8696" t="23830" r="19341" b="57109"/>
          <a:stretch/>
        </p:blipFill>
        <p:spPr>
          <a:xfrm>
            <a:off x="716438" y="4443531"/>
            <a:ext cx="6938128" cy="1033685"/>
          </a:xfrm>
          <a:prstGeom prst="rect">
            <a:avLst/>
          </a:prstGeom>
        </p:spPr>
      </p:pic>
      <p:pic>
        <p:nvPicPr>
          <p:cNvPr id="11" name="Picture 10">
            <a:extLst>
              <a:ext uri="{FF2B5EF4-FFF2-40B4-BE49-F238E27FC236}">
                <a16:creationId xmlns:a16="http://schemas.microsoft.com/office/drawing/2014/main" id="{A0E69E0D-CF24-461F-80F3-BE6C447F0948}"/>
              </a:ext>
            </a:extLst>
          </p:cNvPr>
          <p:cNvPicPr>
            <a:picLocks noChangeAspect="1"/>
          </p:cNvPicPr>
          <p:nvPr/>
        </p:nvPicPr>
        <p:blipFill rotWithShape="1">
          <a:blip r:embed="rId4"/>
          <a:srcRect l="8785" t="17935" r="18570" b="60632"/>
          <a:stretch/>
        </p:blipFill>
        <p:spPr>
          <a:xfrm>
            <a:off x="801279" y="5302126"/>
            <a:ext cx="6938127" cy="1151458"/>
          </a:xfrm>
          <a:prstGeom prst="rect">
            <a:avLst/>
          </a:prstGeom>
        </p:spPr>
      </p:pic>
    </p:spTree>
    <p:extLst>
      <p:ext uri="{BB962C8B-B14F-4D97-AF65-F5344CB8AC3E}">
        <p14:creationId xmlns:p14="http://schemas.microsoft.com/office/powerpoint/2010/main" val="2655526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endParaRPr lang="en-NZ" sz="1600" dirty="0">
              <a:latin typeface="Arial"/>
              <a:cs typeface="Arial"/>
            </a:endParaRP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p>
          <a:p>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a:t>
            </a:r>
            <a:r>
              <a:rPr lang="en-NZ" sz="1200" dirty="0" err="1">
                <a:latin typeface="Arial"/>
                <a:cs typeface="Arial"/>
              </a:rPr>
              <a:t>Grammer</a:t>
            </a:r>
            <a:r>
              <a:rPr lang="en-NZ" sz="1200" dirty="0">
                <a:latin typeface="Arial"/>
                <a:cs typeface="Arial"/>
              </a:rPr>
              <a:t>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Quick break</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070283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6128008" cy="4952734"/>
          </a:xfrm>
        </p:spPr>
        <p:txBody>
          <a:bodyPr numCol="1">
            <a:noAutofit/>
          </a:bodyPr>
          <a:lstStyle/>
          <a:p>
            <a:pPr marL="0" indent="0">
              <a:spcAft>
                <a:spcPts val="600"/>
              </a:spcAft>
              <a:buNone/>
            </a:pPr>
            <a:r>
              <a:rPr lang="en-NZ" sz="2000" b="1" dirty="0">
                <a:solidFill>
                  <a:srgbClr val="6094BE"/>
                </a:solidFill>
                <a:latin typeface="Arial"/>
                <a:cs typeface="Arial"/>
              </a:rPr>
              <a:t>Positive leadership and champions </a:t>
            </a:r>
          </a:p>
          <a:p>
            <a:pPr>
              <a:spcAft>
                <a:spcPts val="600"/>
              </a:spcAft>
            </a:pPr>
            <a:r>
              <a:rPr lang="en-NZ" sz="1600" dirty="0">
                <a:solidFill>
                  <a:srgbClr val="3381BE"/>
                </a:solidFill>
                <a:latin typeface="Arial"/>
                <a:cs typeface="Arial"/>
              </a:rPr>
              <a:t>Champions start wellbeing programs </a:t>
            </a:r>
            <a:r>
              <a:rPr lang="en-NZ" sz="1600" dirty="0">
                <a:latin typeface="Arial"/>
                <a:cs typeface="Arial"/>
              </a:rPr>
              <a:t>and keep them going. You want them championing the change from the bottom up and inside out. </a:t>
            </a:r>
          </a:p>
          <a:p>
            <a:pPr>
              <a:spcAft>
                <a:spcPts val="600"/>
              </a:spcAft>
            </a:pPr>
            <a:r>
              <a:rPr lang="en-NZ" sz="1600" dirty="0">
                <a:latin typeface="Arial"/>
                <a:cs typeface="Arial"/>
              </a:rPr>
              <a:t>Positive leaders have a simple clear </a:t>
            </a:r>
            <a:r>
              <a:rPr lang="en-NZ" sz="1600" dirty="0">
                <a:solidFill>
                  <a:srgbClr val="3381BE"/>
                </a:solidFill>
                <a:latin typeface="Arial"/>
                <a:cs typeface="Arial"/>
              </a:rPr>
              <a:t>co-developed vision </a:t>
            </a:r>
            <a:r>
              <a:rPr lang="en-NZ" sz="1600" dirty="0">
                <a:latin typeface="Arial"/>
                <a:cs typeface="Arial"/>
              </a:rPr>
              <a:t>that is idealist, visual, long-term, challenging and realistic.</a:t>
            </a:r>
          </a:p>
          <a:p>
            <a:pPr>
              <a:spcAft>
                <a:spcPts val="600"/>
              </a:spcAft>
            </a:pPr>
            <a:r>
              <a:rPr lang="en-NZ" sz="1600" dirty="0">
                <a:latin typeface="Arial"/>
                <a:cs typeface="Arial"/>
              </a:rPr>
              <a:t>Change must have a </a:t>
            </a:r>
            <a:r>
              <a:rPr lang="en-NZ" sz="1600" dirty="0">
                <a:solidFill>
                  <a:srgbClr val="3381BE"/>
                </a:solidFill>
                <a:latin typeface="Arial"/>
                <a:cs typeface="Arial"/>
              </a:rPr>
              <a:t>clear strategic mandate </a:t>
            </a:r>
            <a:r>
              <a:rPr lang="en-NZ" sz="1600" dirty="0">
                <a:latin typeface="Arial"/>
                <a:cs typeface="Arial"/>
              </a:rPr>
              <a:t>and be linked to a </a:t>
            </a:r>
            <a:r>
              <a:rPr lang="en-NZ" sz="1600" dirty="0">
                <a:solidFill>
                  <a:srgbClr val="3381BE"/>
                </a:solidFill>
                <a:latin typeface="Arial"/>
                <a:cs typeface="Arial"/>
              </a:rPr>
              <a:t>compelling rationale</a:t>
            </a:r>
            <a:r>
              <a:rPr lang="en-NZ" sz="1600" dirty="0">
                <a:latin typeface="Arial"/>
                <a:cs typeface="Arial"/>
              </a:rPr>
              <a:t>. </a:t>
            </a:r>
          </a:p>
          <a:p>
            <a:pPr>
              <a:spcAft>
                <a:spcPts val="600"/>
              </a:spcAft>
            </a:pPr>
            <a:r>
              <a:rPr lang="en-NZ" sz="1600" dirty="0">
                <a:latin typeface="Arial"/>
                <a:cs typeface="Arial"/>
              </a:rPr>
              <a:t>Positive </a:t>
            </a:r>
            <a:r>
              <a:rPr lang="en-NZ" sz="1600" dirty="0">
                <a:solidFill>
                  <a:srgbClr val="3381BE"/>
                </a:solidFill>
                <a:latin typeface="Arial"/>
                <a:cs typeface="Arial"/>
              </a:rPr>
              <a:t>leadership is crucial</a:t>
            </a:r>
            <a:r>
              <a:rPr lang="en-NZ" sz="1600" dirty="0">
                <a:latin typeface="Arial"/>
                <a:cs typeface="Arial"/>
              </a:rPr>
              <a:t>:</a:t>
            </a:r>
          </a:p>
          <a:p>
            <a:pPr lvl="1">
              <a:spcAft>
                <a:spcPts val="600"/>
              </a:spcAft>
            </a:pPr>
            <a:r>
              <a:rPr lang="en-NZ" sz="1600" dirty="0">
                <a:latin typeface="Arial"/>
                <a:cs typeface="Arial"/>
              </a:rPr>
              <a:t>Leadership involvement was cited as the most effective factor for a successful wellbeing program by 59 percent of employer respondents. (State of Workplace Wellbeing Survey).</a:t>
            </a:r>
          </a:p>
          <a:p>
            <a:pPr>
              <a:spcAft>
                <a:spcPts val="600"/>
              </a:spcAft>
            </a:pPr>
            <a:endParaRPr lang="en-US" sz="1600" dirty="0">
              <a:latin typeface="Arial"/>
              <a:cs typeface="Arial"/>
            </a:endParaRPr>
          </a:p>
          <a:p>
            <a:endParaRPr lang="en-US" sz="2400" dirty="0"/>
          </a:p>
          <a:p>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Leadership and champions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p:cNvPicPr>
            <a:picLocks noChangeAspect="1"/>
          </p:cNvPicPr>
          <p:nvPr/>
        </p:nvPicPr>
        <p:blipFill rotWithShape="1">
          <a:blip r:embed="rId3"/>
          <a:srcRect l="45321" t="17762" r="23011" b="41247"/>
          <a:stretch/>
        </p:blipFill>
        <p:spPr>
          <a:xfrm>
            <a:off x="6877427" y="1674933"/>
            <a:ext cx="5221788" cy="3802040"/>
          </a:xfrm>
          <a:prstGeom prst="rect">
            <a:avLst/>
          </a:prstGeom>
        </p:spPr>
      </p:pic>
    </p:spTree>
    <p:extLst>
      <p:ext uri="{BB962C8B-B14F-4D97-AF65-F5344CB8AC3E}">
        <p14:creationId xmlns:p14="http://schemas.microsoft.com/office/powerpoint/2010/main" val="1517655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tools: Apps and e-learning</a:t>
            </a:r>
          </a:p>
          <a:p>
            <a:pPr>
              <a:spcAft>
                <a:spcPts val="600"/>
              </a:spcAft>
            </a:pPr>
            <a:r>
              <a:rPr lang="en-NZ" sz="1600" dirty="0">
                <a:latin typeface="Arial"/>
                <a:cs typeface="Arial"/>
              </a:rPr>
              <a:t>Make a distinction between “wellbeing skill building tools” and tools that “increase wellbeing” (because feel good).</a:t>
            </a:r>
            <a:endParaRPr lang="en-AU"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Digital tools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6257019" y="2972057"/>
            <a:ext cx="2319960" cy="2309068"/>
          </a:xfrm>
          <a:prstGeom prst="rect">
            <a:avLst/>
          </a:prstGeom>
        </p:spPr>
      </p:pic>
      <p:pic>
        <p:nvPicPr>
          <p:cNvPr id="4" name="Picture 3"/>
          <p:cNvPicPr>
            <a:picLocks noChangeAspect="1"/>
          </p:cNvPicPr>
          <p:nvPr/>
        </p:nvPicPr>
        <p:blipFill rotWithShape="1">
          <a:blip r:embed="rId4"/>
          <a:srcRect l="4505" t="30289" r="75989" b="12139"/>
          <a:stretch/>
        </p:blipFill>
        <p:spPr>
          <a:xfrm>
            <a:off x="2775149" y="2894028"/>
            <a:ext cx="2253946" cy="3741881"/>
          </a:xfrm>
          <a:prstGeom prst="rect">
            <a:avLst/>
          </a:prstGeom>
        </p:spPr>
      </p:pic>
    </p:spTree>
    <p:extLst>
      <p:ext uri="{BB962C8B-B14F-4D97-AF65-F5344CB8AC3E}">
        <p14:creationId xmlns:p14="http://schemas.microsoft.com/office/powerpoint/2010/main" val="1802611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Picture 8" descr="http://farm4.static.flickr.com/3385/3658033441_7d552de5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54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Risks</a:t>
            </a:r>
          </a:p>
          <a:p>
            <a:pPr>
              <a:spcAft>
                <a:spcPts val="600"/>
              </a:spcAft>
            </a:pPr>
            <a:r>
              <a:rPr lang="en-NZ" sz="1600" dirty="0">
                <a:latin typeface="Arial"/>
                <a:cs typeface="Arial"/>
              </a:rPr>
              <a:t>Overpromise, under deliver – selling false hope.</a:t>
            </a:r>
          </a:p>
          <a:p>
            <a:pPr>
              <a:spcAft>
                <a:spcPts val="600"/>
              </a:spcAft>
            </a:pPr>
            <a:r>
              <a:rPr lang="en-NZ" sz="1600" dirty="0">
                <a:latin typeface="Arial"/>
                <a:cs typeface="Arial"/>
              </a:rPr>
              <a:t>Bad advice, or poor program logic.</a:t>
            </a:r>
          </a:p>
          <a:p>
            <a:pPr>
              <a:spcAft>
                <a:spcPts val="600"/>
              </a:spcAft>
            </a:pPr>
            <a:r>
              <a:rPr lang="en-NZ" sz="1600" dirty="0">
                <a:latin typeface="Arial"/>
                <a:cs typeface="Arial"/>
              </a:rPr>
              <a:t>Low ROI, look bad to those above.</a:t>
            </a:r>
          </a:p>
          <a:p>
            <a:pPr>
              <a:spcAft>
                <a:spcPts val="600"/>
              </a:spcAft>
            </a:pPr>
            <a:r>
              <a:rPr lang="en-NZ" sz="1600" dirty="0">
                <a:latin typeface="Arial"/>
                <a:cs typeface="Arial"/>
              </a:rPr>
              <a:t>Bad apples and win-lose power struggles. </a:t>
            </a:r>
          </a:p>
          <a:p>
            <a:pPr>
              <a:spcAft>
                <a:spcPts val="600"/>
              </a:spcAft>
            </a:pPr>
            <a:r>
              <a:rPr lang="en-NZ" sz="1600" dirty="0">
                <a:latin typeface="Arial"/>
                <a:cs typeface="Arial"/>
              </a:rPr>
              <a:t>Expecting </a:t>
            </a:r>
            <a:r>
              <a:rPr lang="en-NZ" sz="1600" dirty="0">
                <a:solidFill>
                  <a:srgbClr val="3381BE"/>
                </a:solidFill>
                <a:latin typeface="Arial"/>
                <a:cs typeface="Arial"/>
              </a:rPr>
              <a:t>fast change </a:t>
            </a:r>
            <a:r>
              <a:rPr lang="en-NZ" sz="1600" dirty="0">
                <a:latin typeface="Arial"/>
                <a:cs typeface="Arial"/>
              </a:rPr>
              <a:t>– wellbeing is hard work. </a:t>
            </a:r>
          </a:p>
          <a:p>
            <a:pPr>
              <a:spcAft>
                <a:spcPts val="600"/>
              </a:spcAft>
            </a:pPr>
            <a:r>
              <a:rPr lang="en-NZ" sz="1600" dirty="0">
                <a:latin typeface="Arial"/>
                <a:cs typeface="Arial"/>
              </a:rPr>
              <a:t>A vision alone is not sufficient to capture the hearts and minds of everyone but it is a good start. </a:t>
            </a:r>
            <a:r>
              <a:rPr lang="en-NZ" sz="1600" dirty="0">
                <a:solidFill>
                  <a:srgbClr val="3381BE"/>
                </a:solidFill>
                <a:latin typeface="Arial"/>
                <a:cs typeface="Arial"/>
              </a:rPr>
              <a:t>People must be able to make the link with what is important to them personally</a:t>
            </a:r>
            <a:r>
              <a:rPr lang="en-NZ" sz="1600" dirty="0">
                <a:latin typeface="Arial"/>
                <a:cs typeface="Arial"/>
              </a:rPr>
              <a:t>.</a:t>
            </a:r>
          </a:p>
          <a:p>
            <a:pPr>
              <a:spcAft>
                <a:spcPts val="600"/>
              </a:spcAft>
            </a:pPr>
            <a:r>
              <a:rPr lang="en-NZ" sz="1600" dirty="0">
                <a:latin typeface="Arial"/>
                <a:cs typeface="Arial"/>
              </a:rPr>
              <a:t>Be prepared to ‘course correct’. Very few change programmes end up exactly where they predicted at the outset, for many reasons. Ensure you have checkpoints.</a:t>
            </a:r>
          </a:p>
          <a:p>
            <a:pPr>
              <a:spcAft>
                <a:spcPts val="600"/>
              </a:spcAft>
            </a:pPr>
            <a:r>
              <a:rPr lang="en-NZ" sz="1600" dirty="0">
                <a:latin typeface="Arial"/>
                <a:cs typeface="Arial"/>
              </a:rPr>
              <a:t>A </a:t>
            </a:r>
            <a:r>
              <a:rPr lang="en-NZ" sz="1600" dirty="0">
                <a:solidFill>
                  <a:srgbClr val="3381BE"/>
                </a:solidFill>
                <a:latin typeface="Arial"/>
                <a:cs typeface="Arial"/>
              </a:rPr>
              <a:t>lack of leadership and top level support </a:t>
            </a:r>
            <a:r>
              <a:rPr lang="en-NZ" sz="1600" dirty="0">
                <a:latin typeface="Arial"/>
                <a:cs typeface="Arial"/>
              </a:rPr>
              <a:t>is the main reason for the failure to sustain changes in an organisation.</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Risks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421035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Other stuff:</a:t>
            </a:r>
          </a:p>
          <a:p>
            <a:pPr>
              <a:spcAft>
                <a:spcPts val="600"/>
              </a:spcAft>
            </a:pPr>
            <a:r>
              <a:rPr lang="en-NZ" sz="1600" dirty="0">
                <a:latin typeface="Arial"/>
                <a:cs typeface="Arial"/>
              </a:rPr>
              <a:t>Clear, minimal, transparent, communication (no long docs, less email) – builds trust.</a:t>
            </a:r>
          </a:p>
          <a:p>
            <a:pPr>
              <a:spcAft>
                <a:spcPts val="600"/>
              </a:spcAft>
            </a:pPr>
            <a:r>
              <a:rPr lang="en-NZ" sz="1600" dirty="0">
                <a:latin typeface="Arial"/>
                <a:cs typeface="Arial"/>
              </a:rPr>
              <a:t>Sense of meaning, being autonomy supportive, and </a:t>
            </a:r>
            <a:r>
              <a:rPr lang="en-NZ" sz="1600" dirty="0">
                <a:solidFill>
                  <a:srgbClr val="3381BE"/>
                </a:solidFill>
                <a:latin typeface="Arial"/>
                <a:cs typeface="Arial"/>
              </a:rPr>
              <a:t>job-crafting</a:t>
            </a:r>
            <a:r>
              <a:rPr lang="en-NZ" sz="1600" dirty="0">
                <a:latin typeface="Arial"/>
                <a:cs typeface="Arial"/>
              </a:rPr>
              <a:t>.</a:t>
            </a:r>
          </a:p>
          <a:p>
            <a:pPr>
              <a:spcAft>
                <a:spcPts val="600"/>
              </a:spcAft>
            </a:pPr>
            <a:r>
              <a:rPr lang="en-NZ" sz="1600" dirty="0">
                <a:latin typeface="Arial"/>
                <a:cs typeface="Arial"/>
              </a:rPr>
              <a:t>Endorse things officially.</a:t>
            </a:r>
          </a:p>
          <a:p>
            <a:pPr>
              <a:spcAft>
                <a:spcPts val="600"/>
              </a:spcAft>
            </a:pPr>
            <a:r>
              <a:rPr lang="en-NZ" sz="1600" dirty="0">
                <a:latin typeface="Arial"/>
                <a:cs typeface="Arial"/>
              </a:rPr>
              <a:t>No one-size model – scientifically informed practice, trial and error.</a:t>
            </a:r>
          </a:p>
          <a:p>
            <a:pPr>
              <a:spcAft>
                <a:spcPts val="600"/>
              </a:spcAft>
            </a:pPr>
            <a:r>
              <a:rPr lang="en-NZ" sz="1600" dirty="0">
                <a:latin typeface="Arial"/>
                <a:cs typeface="Arial"/>
              </a:rPr>
              <a:t>Create time and space for wellbeing, and timing important (when to introduce, when to embed). </a:t>
            </a:r>
          </a:p>
          <a:p>
            <a:pPr>
              <a:spcAft>
                <a:spcPts val="600"/>
              </a:spcAft>
            </a:pPr>
            <a:r>
              <a:rPr lang="en-NZ" sz="1600" dirty="0">
                <a:latin typeface="Arial"/>
                <a:cs typeface="Arial"/>
              </a:rPr>
              <a:t>Play is much underrated. As is simplification. </a:t>
            </a:r>
          </a:p>
          <a:p>
            <a:pPr>
              <a:spcAft>
                <a:spcPts val="600"/>
              </a:spcAft>
            </a:pPr>
            <a:r>
              <a:rPr lang="en-NZ" sz="1600" dirty="0">
                <a:latin typeface="Arial"/>
                <a:cs typeface="Arial"/>
              </a:rPr>
              <a:t>Use of strengths. </a:t>
            </a:r>
          </a:p>
          <a:p>
            <a:pPr>
              <a:spcAft>
                <a:spcPts val="600"/>
              </a:spcAft>
            </a:pPr>
            <a:r>
              <a:rPr lang="en-NZ" sz="1600" dirty="0">
                <a:latin typeface="Arial"/>
                <a:cs typeface="Arial"/>
              </a:rPr>
              <a:t>Have an implementation plan (i.e., LIMBER). </a:t>
            </a:r>
          </a:p>
          <a:p>
            <a:pPr>
              <a:spcAft>
                <a:spcPts val="600"/>
              </a:spcAft>
            </a:pPr>
            <a:r>
              <a:rPr lang="en-NZ" sz="1600" dirty="0">
                <a:latin typeface="Arial"/>
                <a:cs typeface="Arial"/>
              </a:rPr>
              <a:t>Linking wellbeing metrics to </a:t>
            </a:r>
            <a:r>
              <a:rPr lang="en-NZ" sz="1600" dirty="0" err="1">
                <a:latin typeface="Arial"/>
                <a:cs typeface="Arial"/>
              </a:rPr>
              <a:t>KPI’s</a:t>
            </a:r>
            <a:r>
              <a:rPr lang="en-NZ" sz="1600" dirty="0">
                <a:latin typeface="Arial"/>
                <a:cs typeface="Arial"/>
              </a:rPr>
              <a:t>. </a:t>
            </a:r>
          </a:p>
          <a:p>
            <a:pPr>
              <a:spcAft>
                <a:spcPts val="600"/>
              </a:spcAft>
            </a:pPr>
            <a:r>
              <a:rPr lang="en-NZ" sz="1600" dirty="0">
                <a:solidFill>
                  <a:srgbClr val="3381BE"/>
                </a:solidFill>
                <a:latin typeface="Arial"/>
                <a:cs typeface="Arial"/>
              </a:rPr>
              <a:t>Pull people into a better future, rather than push them from the past</a:t>
            </a:r>
            <a:r>
              <a:rPr lang="en-NZ" sz="1600" dirty="0">
                <a:latin typeface="Arial"/>
                <a:cs typeface="Arial"/>
              </a:rPr>
              <a:t>. </a:t>
            </a:r>
          </a:p>
          <a:p>
            <a:pPr>
              <a:spcAft>
                <a:spcPts val="600"/>
              </a:spcAft>
            </a:pPr>
            <a:endParaRPr lang="en-NZ" sz="1600" dirty="0">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More essentials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4032737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9752831" cy="3925121"/>
          </a:xfrm>
        </p:spPr>
        <p:txBody>
          <a:bodyPr numCol="1">
            <a:noAutofit/>
          </a:bodyPr>
          <a:lstStyle/>
          <a:p>
            <a:pPr marL="0" indent="0">
              <a:buNone/>
            </a:pPr>
            <a:r>
              <a:rPr lang="en-NZ" sz="2000" b="1" dirty="0">
                <a:solidFill>
                  <a:srgbClr val="6094BE"/>
                </a:solidFill>
                <a:latin typeface="Arial"/>
                <a:cs typeface="Arial"/>
              </a:rPr>
              <a:t>“Wellbeing is measurable, teachable and learnable”</a:t>
            </a:r>
          </a:p>
          <a:p>
            <a:endParaRPr lang="en-US" sz="1000" dirty="0"/>
          </a:p>
        </p:txBody>
      </p:sp>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Now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706" y="2507276"/>
            <a:ext cx="4078587" cy="4078587"/>
          </a:xfrm>
          <a:prstGeom prst="rect">
            <a:avLst/>
          </a:prstGeom>
        </p:spPr>
      </p:pic>
    </p:spTree>
    <p:extLst>
      <p:ext uri="{BB962C8B-B14F-4D97-AF65-F5344CB8AC3E}">
        <p14:creationId xmlns:p14="http://schemas.microsoft.com/office/powerpoint/2010/main" val="1248326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0" y="0"/>
            <a:ext cx="12179190" cy="6858000"/>
          </a:xfrm>
          <a:prstGeom prst="rect">
            <a:avLst/>
          </a:prstGeom>
        </p:spPr>
      </p:pic>
      <p:sp>
        <p:nvSpPr>
          <p:cNvPr id="2" name="Title 1"/>
          <p:cNvSpPr>
            <a:spLocks noGrp="1"/>
          </p:cNvSpPr>
          <p:nvPr>
            <p:ph type="title"/>
          </p:nvPr>
        </p:nvSpPr>
        <p:spPr>
          <a:xfrm>
            <a:off x="1352033" y="626437"/>
            <a:ext cx="9513556" cy="1653705"/>
          </a:xfrm>
          <a:solidFill>
            <a:srgbClr val="2F4E89">
              <a:alpha val="85000"/>
            </a:srgbClr>
          </a:solidFill>
          <a:ln>
            <a:noFill/>
          </a:ln>
        </p:spPr>
        <p:txBody>
          <a:bodyPr>
            <a:normAutofit/>
          </a:bodyPr>
          <a:lstStyle/>
          <a:p>
            <a:pPr algn="ctr"/>
            <a:r>
              <a:rPr lang="en-AU" dirty="0">
                <a:solidFill>
                  <a:schemeClr val="bg1"/>
                </a:solidFill>
              </a:rPr>
              <a:t>Positive mental health and wellbeing </a:t>
            </a:r>
            <a:br>
              <a:rPr lang="en-AU" dirty="0">
                <a:solidFill>
                  <a:schemeClr val="bg1"/>
                </a:solidFill>
              </a:rPr>
            </a:br>
            <a:r>
              <a:rPr lang="en-AU" dirty="0">
                <a:solidFill>
                  <a:schemeClr val="bg1"/>
                </a:solidFill>
              </a:rPr>
              <a:t>for a resilient society.</a:t>
            </a:r>
            <a:endParaRPr lang="en-AU" i="1" dirty="0">
              <a:solidFill>
                <a:schemeClr val="bg1"/>
              </a:solidFill>
            </a:endParaRPr>
          </a:p>
        </p:txBody>
      </p:sp>
      <p:sp>
        <p:nvSpPr>
          <p:cNvPr id="5" name="Rectangle 4"/>
          <p:cNvSpPr/>
          <p:nvPr/>
        </p:nvSpPr>
        <p:spPr>
          <a:xfrm>
            <a:off x="135203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Position South Australia as the State of Wellbeing</a:t>
            </a:r>
          </a:p>
        </p:txBody>
      </p:sp>
      <p:sp>
        <p:nvSpPr>
          <p:cNvPr id="9" name="Rectangle 8"/>
          <p:cNvSpPr/>
          <p:nvPr/>
        </p:nvSpPr>
        <p:spPr>
          <a:xfrm>
            <a:off x="377950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Measure the wellbeing of all South Australians and beyond</a:t>
            </a:r>
          </a:p>
        </p:txBody>
      </p:sp>
      <p:sp>
        <p:nvSpPr>
          <p:cNvPr id="10" name="Rectangle 9"/>
          <p:cNvSpPr/>
          <p:nvPr/>
        </p:nvSpPr>
        <p:spPr>
          <a:xfrm>
            <a:off x="8691229" y="2597787"/>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Generate and publish research on how to build wellbeing efficiently, at scale, across the life course</a:t>
            </a:r>
            <a:endParaRPr lang="en-AU" dirty="0">
              <a:solidFill>
                <a:schemeClr val="bg1"/>
              </a:solidFill>
            </a:endParaRPr>
          </a:p>
        </p:txBody>
      </p:sp>
      <p:sp>
        <p:nvSpPr>
          <p:cNvPr id="11" name="Rectangle 10"/>
          <p:cNvSpPr/>
          <p:nvPr/>
        </p:nvSpPr>
        <p:spPr>
          <a:xfrm>
            <a:off x="6286494" y="2597787"/>
            <a:ext cx="2200940" cy="1990088"/>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Teach, build and embed wellbeing science </a:t>
            </a:r>
          </a:p>
        </p:txBody>
      </p:sp>
      <p:sp>
        <p:nvSpPr>
          <p:cNvPr id="12" name="TextBox 11"/>
          <p:cNvSpPr txBox="1"/>
          <p:nvPr/>
        </p:nvSpPr>
        <p:spPr>
          <a:xfrm>
            <a:off x="1352032" y="4905520"/>
            <a:ext cx="2164609"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LEAD</a:t>
            </a:r>
            <a:r>
              <a:rPr lang="en-AU" b="1" dirty="0">
                <a:sym typeface="Wingdings" panose="05000000000000000000" pitchFamily="2" charset="2"/>
              </a:rPr>
              <a:t>  INITIATE</a:t>
            </a:r>
            <a:endParaRPr lang="en-AU" b="1" dirty="0"/>
          </a:p>
          <a:p>
            <a:endParaRPr lang="en-AU" dirty="0"/>
          </a:p>
        </p:txBody>
      </p:sp>
      <p:sp>
        <p:nvSpPr>
          <p:cNvPr id="13" name="TextBox 12"/>
          <p:cNvSpPr txBox="1"/>
          <p:nvPr/>
        </p:nvSpPr>
        <p:spPr>
          <a:xfrm>
            <a:off x="3780405"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MEASURE</a:t>
            </a:r>
          </a:p>
          <a:p>
            <a:endParaRPr lang="en-AU" dirty="0"/>
          </a:p>
        </p:txBody>
      </p:sp>
      <p:sp>
        <p:nvSpPr>
          <p:cNvPr id="14" name="TextBox 13"/>
          <p:cNvSpPr txBox="1"/>
          <p:nvPr/>
        </p:nvSpPr>
        <p:spPr>
          <a:xfrm>
            <a:off x="6286494"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BUILD </a:t>
            </a:r>
            <a:r>
              <a:rPr lang="en-AU" b="1" dirty="0">
                <a:sym typeface="Wingdings" panose="05000000000000000000" pitchFamily="2" charset="2"/>
              </a:rPr>
              <a:t> </a:t>
            </a:r>
            <a:r>
              <a:rPr lang="en-AU" b="1" dirty="0"/>
              <a:t>EMBED</a:t>
            </a:r>
          </a:p>
          <a:p>
            <a:pPr algn="ctr"/>
            <a:endParaRPr lang="en-AU" b="1" dirty="0"/>
          </a:p>
        </p:txBody>
      </p:sp>
      <p:sp>
        <p:nvSpPr>
          <p:cNvPr id="15" name="TextBox 14"/>
          <p:cNvSpPr txBox="1"/>
          <p:nvPr/>
        </p:nvSpPr>
        <p:spPr>
          <a:xfrm>
            <a:off x="8691229" y="4905520"/>
            <a:ext cx="219998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RESEARCH</a:t>
            </a:r>
          </a:p>
          <a:p>
            <a:pPr algn="ctr"/>
            <a:r>
              <a:rPr lang="en-AU" b="1" dirty="0"/>
              <a:t> </a:t>
            </a:r>
          </a:p>
        </p:txBody>
      </p:sp>
      <p:sp>
        <p:nvSpPr>
          <p:cNvPr id="3" name="Rectangle 2"/>
          <p:cNvSpPr/>
          <p:nvPr/>
        </p:nvSpPr>
        <p:spPr>
          <a:xfrm>
            <a:off x="1352032" y="626437"/>
            <a:ext cx="9513556" cy="16543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8304663" y="348018"/>
            <a:ext cx="184731" cy="369332"/>
          </a:xfrm>
          <a:prstGeom prst="rect">
            <a:avLst/>
          </a:prstGeom>
          <a:noFill/>
        </p:spPr>
        <p:txBody>
          <a:bodyPr wrap="none" rtlCol="0">
            <a:spAutoFit/>
          </a:bodyPr>
          <a:lstStyle/>
          <a:p>
            <a:endParaRPr lang="en-AU" dirty="0"/>
          </a:p>
        </p:txBody>
      </p:sp>
      <p:grpSp>
        <p:nvGrpSpPr>
          <p:cNvPr id="8" name="Group 7"/>
          <p:cNvGrpSpPr/>
          <p:nvPr/>
        </p:nvGrpSpPr>
        <p:grpSpPr>
          <a:xfrm>
            <a:off x="1277990" y="5941962"/>
            <a:ext cx="10017008" cy="787603"/>
            <a:chOff x="1352032" y="6425046"/>
            <a:chExt cx="10017008" cy="787603"/>
          </a:xfrm>
        </p:grpSpPr>
        <p:sp>
          <p:nvSpPr>
            <p:cNvPr id="17" name="TextBox 16"/>
            <p:cNvSpPr txBox="1"/>
            <p:nvPr/>
          </p:nvSpPr>
          <p:spPr>
            <a:xfrm>
              <a:off x="1352032" y="6425046"/>
              <a:ext cx="10017008" cy="787603"/>
            </a:xfrm>
            <a:prstGeom prst="rect">
              <a:avLst/>
            </a:prstGeom>
            <a:solidFill>
              <a:schemeClr val="bg1">
                <a:alpha val="59000"/>
              </a:schemeClr>
            </a:solidFill>
            <a:ln>
              <a:solidFill>
                <a:schemeClr val="bg1"/>
              </a:solidFill>
            </a:ln>
          </p:spPr>
          <p:txBody>
            <a:bodyPr wrap="square" rtlCol="0">
              <a:spAutoFit/>
            </a:bodyPr>
            <a:lstStyle/>
            <a:p>
              <a:endParaRPr lang="en-AU" dirty="0"/>
            </a:p>
          </p:txBody>
        </p:sp>
        <p:sp>
          <p:nvSpPr>
            <p:cNvPr id="16" name="TextBox 15"/>
            <p:cNvSpPr txBox="1"/>
            <p:nvPr/>
          </p:nvSpPr>
          <p:spPr>
            <a:xfrm>
              <a:off x="1352032" y="6516740"/>
              <a:ext cx="10017008" cy="477054"/>
            </a:xfrm>
            <a:prstGeom prst="rect">
              <a:avLst/>
            </a:prstGeom>
            <a:noFill/>
          </p:spPr>
          <p:txBody>
            <a:bodyPr wrap="square" rtlCol="0">
              <a:spAutoFit/>
            </a:bodyPr>
            <a:lstStyle/>
            <a:p>
              <a:pPr algn="ctr"/>
              <a:r>
                <a:rPr lang="en-AU" sz="2500" b="1" dirty="0"/>
                <a:t>Organisations, Government, Schools, Ageing, Youth, Community</a:t>
              </a:r>
            </a:p>
          </p:txBody>
        </p:sp>
      </p:grpSp>
    </p:spTree>
    <p:extLst>
      <p:ext uri="{BB962C8B-B14F-4D97-AF65-F5344CB8AC3E}">
        <p14:creationId xmlns:p14="http://schemas.microsoft.com/office/powerpoint/2010/main" val="16575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anim calcmode="lin" valueType="num">
                                      <p:cBhvr>
                                        <p:cTn id="58" dur="500" fill="hold"/>
                                        <p:tgtEl>
                                          <p:spTgt spid="15"/>
                                        </p:tgtEl>
                                        <p:attrNameLst>
                                          <p:attrName>ppt_x</p:attrName>
                                        </p:attrNameLst>
                                      </p:cBhvr>
                                      <p:tavLst>
                                        <p:tav tm="0">
                                          <p:val>
                                            <p:strVal val="#ppt_x"/>
                                          </p:val>
                                        </p:tav>
                                        <p:tav tm="100000">
                                          <p:val>
                                            <p:strVal val="#ppt_x"/>
                                          </p:val>
                                        </p:tav>
                                      </p:tavLst>
                                    </p:anim>
                                    <p:anim calcmode="lin" valueType="num">
                                      <p:cBhvr>
                                        <p:cTn id="5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1" grpId="0" animBg="1"/>
      <p:bldP spid="12" grpId="0" animBg="1"/>
      <p:bldP spid="13" grpId="0" animBg="1"/>
      <p:bldP spid="14" grpId="0" animBg="1"/>
      <p:bldP spid="15"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p:cNvSpPr>
            <a:spLocks noGrp="1"/>
          </p:cNvSpPr>
          <p:nvPr>
            <p:ph type="title"/>
          </p:nvPr>
        </p:nvSpPr>
        <p:spPr>
          <a:xfrm>
            <a:off x="137160" y="330332"/>
            <a:ext cx="11917680" cy="1325563"/>
          </a:xfrm>
        </p:spPr>
        <p:txBody>
          <a:bodyPr>
            <a:noAutofit/>
          </a:bodyPr>
          <a:lstStyle/>
          <a:p>
            <a:pPr algn="ctr"/>
            <a:r>
              <a:rPr lang="en-AU" sz="3600" b="1" dirty="0">
                <a:latin typeface="Arial" panose="020B0604020202020204" pitchFamily="34" charset="0"/>
                <a:cs typeface="Arial" panose="020B0604020202020204" pitchFamily="34" charset="0"/>
              </a:rPr>
              <a:t>RESULTS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Auto-manufacturing industry</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31080" y="1711760"/>
            <a:ext cx="2529840" cy="1207349"/>
          </a:xfrm>
        </p:spPr>
      </p:pic>
      <p:pic>
        <p:nvPicPr>
          <p:cNvPr id="10" name="Picture 9"/>
          <p:cNvPicPr>
            <a:picLocks noChangeAspect="1"/>
          </p:cNvPicPr>
          <p:nvPr/>
        </p:nvPicPr>
        <p:blipFill>
          <a:blip r:embed="rId5"/>
          <a:stretch>
            <a:fillRect/>
          </a:stretch>
        </p:blipFill>
        <p:spPr>
          <a:xfrm>
            <a:off x="715107" y="2974975"/>
            <a:ext cx="11016427" cy="3584759"/>
          </a:xfrm>
          <a:prstGeom prst="rect">
            <a:avLst/>
          </a:prstGeom>
        </p:spPr>
      </p:pic>
    </p:spTree>
    <p:extLst>
      <p:ext uri="{BB962C8B-B14F-4D97-AF65-F5344CB8AC3E}">
        <p14:creationId xmlns:p14="http://schemas.microsoft.com/office/powerpoint/2010/main" val="37752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Insight into drivers…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a:extLst>
              <a:ext uri="{FF2B5EF4-FFF2-40B4-BE49-F238E27FC236}">
                <a16:creationId xmlns:a16="http://schemas.microsoft.com/office/drawing/2014/main" id="{AC9F8179-61CD-4FE1-9351-AB893E547532}"/>
              </a:ext>
            </a:extLst>
          </p:cNvPr>
          <p:cNvPicPr>
            <a:picLocks noChangeAspect="1"/>
          </p:cNvPicPr>
          <p:nvPr/>
        </p:nvPicPr>
        <p:blipFill rotWithShape="1">
          <a:blip r:embed="rId3"/>
          <a:srcRect l="24729" t="19083" r="8466" b="14250"/>
          <a:stretch/>
        </p:blipFill>
        <p:spPr>
          <a:xfrm>
            <a:off x="1321270" y="2187018"/>
            <a:ext cx="8144759" cy="4572001"/>
          </a:xfrm>
          <a:prstGeom prst="rect">
            <a:avLst/>
          </a:prstGeom>
        </p:spPr>
      </p:pic>
    </p:spTree>
    <p:extLst>
      <p:ext uri="{BB962C8B-B14F-4D97-AF65-F5344CB8AC3E}">
        <p14:creationId xmlns:p14="http://schemas.microsoft.com/office/powerpoint/2010/main" val="1794239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9752831" cy="3925121"/>
          </a:xfrm>
        </p:spPr>
        <p:txBody>
          <a:bodyPr numCol="1">
            <a:noAutofit/>
          </a:bodyPr>
          <a:lstStyle/>
          <a:p>
            <a:pPr marL="0" indent="0">
              <a:buNone/>
            </a:pPr>
            <a:r>
              <a:rPr lang="en-NZ" sz="2000" b="1" dirty="0">
                <a:solidFill>
                  <a:srgbClr val="6094BE"/>
                </a:solidFill>
                <a:latin typeface="Arial"/>
                <a:cs typeface="Arial"/>
              </a:rPr>
              <a:t>More case studies…</a:t>
            </a:r>
          </a:p>
          <a:p>
            <a:endParaRPr lang="en-US" sz="1000" dirty="0"/>
          </a:p>
        </p:txBody>
      </p:sp>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Case studies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a:extLst>
              <a:ext uri="{FF2B5EF4-FFF2-40B4-BE49-F238E27FC236}">
                <a16:creationId xmlns:a16="http://schemas.microsoft.com/office/drawing/2014/main" id="{18A1D182-958C-4731-B8FE-B469D75030EA}"/>
              </a:ext>
            </a:extLst>
          </p:cNvPr>
          <p:cNvPicPr>
            <a:picLocks noChangeAspect="1"/>
          </p:cNvPicPr>
          <p:nvPr/>
        </p:nvPicPr>
        <p:blipFill rotWithShape="1">
          <a:blip r:embed="rId3"/>
          <a:srcRect t="7954" b="8092"/>
          <a:stretch/>
        </p:blipFill>
        <p:spPr>
          <a:xfrm>
            <a:off x="758744" y="1885361"/>
            <a:ext cx="10280448" cy="4854804"/>
          </a:xfrm>
          <a:prstGeom prst="rect">
            <a:avLst/>
          </a:prstGeom>
        </p:spPr>
      </p:pic>
      <p:sp>
        <p:nvSpPr>
          <p:cNvPr id="10" name="Oval 9">
            <a:extLst>
              <a:ext uri="{FF2B5EF4-FFF2-40B4-BE49-F238E27FC236}">
                <a16:creationId xmlns:a16="http://schemas.microsoft.com/office/drawing/2014/main" id="{34BEC7E1-E4EC-43A0-A368-8A4CC1C006E2}"/>
              </a:ext>
            </a:extLst>
          </p:cNvPr>
          <p:cNvSpPr/>
          <p:nvPr/>
        </p:nvSpPr>
        <p:spPr>
          <a:xfrm>
            <a:off x="5451194" y="1987403"/>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2184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Some good examples</a:t>
            </a:r>
          </a:p>
          <a:p>
            <a:pPr>
              <a:spcAft>
                <a:spcPts val="600"/>
              </a:spcAft>
            </a:pPr>
            <a:r>
              <a:rPr lang="en-NZ" sz="1600" dirty="0">
                <a:latin typeface="Arial"/>
                <a:cs typeface="Arial"/>
              </a:rPr>
              <a:t>CEO Friday lunch.</a:t>
            </a:r>
          </a:p>
          <a:p>
            <a:pPr>
              <a:spcAft>
                <a:spcPts val="600"/>
              </a:spcAft>
            </a:pPr>
            <a:r>
              <a:rPr lang="en-NZ" sz="1600" dirty="0">
                <a:latin typeface="Arial"/>
                <a:cs typeface="Arial"/>
              </a:rPr>
              <a:t>10/2 rule - Ritz-Carlton.</a:t>
            </a:r>
          </a:p>
          <a:p>
            <a:pPr>
              <a:spcAft>
                <a:spcPts val="600"/>
              </a:spcAft>
            </a:pPr>
            <a:r>
              <a:rPr lang="en-NZ" sz="1600" dirty="0">
                <a:latin typeface="Arial"/>
                <a:cs typeface="Arial"/>
              </a:rPr>
              <a:t>Gratitude walls.</a:t>
            </a:r>
          </a:p>
          <a:p>
            <a:pPr>
              <a:spcAft>
                <a:spcPts val="600"/>
              </a:spcAft>
            </a:pPr>
            <a:r>
              <a:rPr lang="en-NZ" sz="1600" dirty="0">
                <a:latin typeface="Arial"/>
                <a:cs typeface="Arial"/>
              </a:rPr>
              <a:t>Entrance door activities and messaging.</a:t>
            </a:r>
          </a:p>
          <a:p>
            <a:pPr>
              <a:spcAft>
                <a:spcPts val="600"/>
              </a:spcAft>
            </a:pPr>
            <a:r>
              <a:rPr lang="en-NZ" sz="1600" dirty="0">
                <a:latin typeface="Arial"/>
                <a:cs typeface="Arial"/>
              </a:rPr>
              <a:t>Team meetings – start with ‘what went well?’, walking meetings.</a:t>
            </a:r>
          </a:p>
          <a:p>
            <a:pPr>
              <a:spcAft>
                <a:spcPts val="600"/>
              </a:spcAft>
            </a:pPr>
            <a:r>
              <a:rPr lang="en-NZ" sz="1600" dirty="0">
                <a:latin typeface="Arial"/>
                <a:cs typeface="Arial"/>
              </a:rPr>
              <a:t>Gamification (leader boards, points, etc.). </a:t>
            </a:r>
          </a:p>
          <a:p>
            <a:pPr>
              <a:spcAft>
                <a:spcPts val="600"/>
              </a:spcAft>
            </a:pPr>
            <a:r>
              <a:rPr lang="en-NZ" sz="1600" dirty="0">
                <a:latin typeface="Arial"/>
                <a:cs typeface="Arial"/>
              </a:rPr>
              <a:t>Visual things </a:t>
            </a: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Case examples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31717" t="23416" r="44738" b="17667"/>
          <a:stretch/>
        </p:blipFill>
        <p:spPr>
          <a:xfrm>
            <a:off x="8229601" y="1315725"/>
            <a:ext cx="3808428" cy="5360598"/>
          </a:xfrm>
          <a:prstGeom prst="rect">
            <a:avLst/>
          </a:prstGeom>
        </p:spPr>
      </p:pic>
      <p:cxnSp>
        <p:nvCxnSpPr>
          <p:cNvPr id="11" name="Connector: Elbow 10"/>
          <p:cNvCxnSpPr>
            <a:cxnSpLocks/>
          </p:cNvCxnSpPr>
          <p:nvPr/>
        </p:nvCxnSpPr>
        <p:spPr>
          <a:xfrm>
            <a:off x="2299580" y="4218914"/>
            <a:ext cx="5649363" cy="633743"/>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30531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Some key points</a:t>
            </a:r>
          </a:p>
          <a:p>
            <a:pPr>
              <a:spcAft>
                <a:spcPts val="600"/>
              </a:spcAft>
            </a:pPr>
            <a:r>
              <a:rPr lang="en-NZ" sz="1600" dirty="0">
                <a:latin typeface="Arial"/>
                <a:cs typeface="Arial"/>
              </a:rPr>
              <a:t>Be careful filling in customs forms.</a:t>
            </a:r>
          </a:p>
          <a:p>
            <a:pPr>
              <a:spcAft>
                <a:spcPts val="600"/>
              </a:spcAft>
            </a:pPr>
            <a:r>
              <a:rPr lang="en-NZ" sz="1600" dirty="0">
                <a:latin typeface="Arial"/>
                <a:cs typeface="Arial"/>
              </a:rPr>
              <a:t>You have to </a:t>
            </a:r>
            <a:r>
              <a:rPr lang="en-NZ" sz="1600" dirty="0">
                <a:solidFill>
                  <a:srgbClr val="3381BE"/>
                </a:solidFill>
                <a:latin typeface="Arial"/>
                <a:cs typeface="Arial"/>
              </a:rPr>
              <a:t>taste it</a:t>
            </a:r>
            <a:r>
              <a:rPr lang="en-NZ" sz="1600" dirty="0">
                <a:latin typeface="Arial"/>
                <a:cs typeface="Arial"/>
              </a:rPr>
              <a:t>, live it, to believe in it… </a:t>
            </a:r>
          </a:p>
          <a:p>
            <a:pPr>
              <a:spcAft>
                <a:spcPts val="600"/>
              </a:spcAft>
            </a:pPr>
            <a:r>
              <a:rPr lang="en-AU" sz="1600" dirty="0">
                <a:solidFill>
                  <a:srgbClr val="3381BE"/>
                </a:solidFill>
                <a:latin typeface="Arial"/>
                <a:cs typeface="Arial"/>
              </a:rPr>
              <a:t>Positive psychology </a:t>
            </a:r>
            <a:r>
              <a:rPr lang="en-AU" sz="1600" dirty="0">
                <a:latin typeface="Arial"/>
                <a:cs typeface="Arial"/>
              </a:rPr>
              <a:t>is the scientific study of what enables individuals and communities to thrive. </a:t>
            </a:r>
            <a:endParaRPr lang="en-NZ" sz="1600" dirty="0">
              <a:latin typeface="Arial"/>
              <a:cs typeface="Arial"/>
            </a:endParaRPr>
          </a:p>
          <a:p>
            <a:pPr>
              <a:spcAft>
                <a:spcPts val="600"/>
              </a:spcAft>
            </a:pPr>
            <a:r>
              <a:rPr lang="en-NZ" sz="1600" dirty="0">
                <a:latin typeface="Arial"/>
                <a:cs typeface="Arial"/>
              </a:rPr>
              <a:t>You are at your best, you’re deploying your </a:t>
            </a:r>
            <a:r>
              <a:rPr lang="en-NZ" sz="1600" dirty="0">
                <a:solidFill>
                  <a:srgbClr val="3381BE"/>
                </a:solidFill>
                <a:latin typeface="Arial"/>
                <a:cs typeface="Arial"/>
              </a:rPr>
              <a:t>strengths</a:t>
            </a:r>
            <a:r>
              <a:rPr lang="en-NZ" sz="1600" dirty="0">
                <a:latin typeface="Arial"/>
                <a:cs typeface="Arial"/>
              </a:rPr>
              <a:t>.</a:t>
            </a:r>
          </a:p>
          <a:p>
            <a:pPr>
              <a:spcAft>
                <a:spcPts val="600"/>
              </a:spcAft>
            </a:pPr>
            <a:r>
              <a:rPr lang="en-NZ" sz="1600" dirty="0">
                <a:latin typeface="Arial"/>
                <a:cs typeface="Arial"/>
              </a:rPr>
              <a:t>Geelong </a:t>
            </a:r>
            <a:r>
              <a:rPr lang="en-NZ" sz="1600" dirty="0">
                <a:solidFill>
                  <a:srgbClr val="3381BE"/>
                </a:solidFill>
                <a:latin typeface="Arial"/>
                <a:cs typeface="Arial"/>
              </a:rPr>
              <a:t>three breaths </a:t>
            </a:r>
            <a:r>
              <a:rPr lang="en-NZ" sz="1600" dirty="0">
                <a:latin typeface="Arial"/>
                <a:cs typeface="Arial"/>
              </a:rPr>
              <a:t>is portable.</a:t>
            </a:r>
          </a:p>
          <a:p>
            <a:pPr>
              <a:spcAft>
                <a:spcPts val="600"/>
              </a:spcAft>
            </a:pPr>
            <a:r>
              <a:rPr lang="en-NZ" sz="1600" dirty="0">
                <a:latin typeface="Arial"/>
                <a:cs typeface="Arial"/>
              </a:rPr>
              <a:t>Select tools wisely, adopt a model and place it in a </a:t>
            </a:r>
            <a:r>
              <a:rPr lang="en-NZ" sz="1600" dirty="0">
                <a:solidFill>
                  <a:srgbClr val="3381BE"/>
                </a:solidFill>
                <a:latin typeface="Arial"/>
                <a:cs typeface="Arial"/>
              </a:rPr>
              <a:t>framework</a:t>
            </a:r>
            <a:r>
              <a:rPr lang="en-NZ" sz="1600" dirty="0">
                <a:latin typeface="Arial"/>
                <a:cs typeface="Arial"/>
              </a:rPr>
              <a:t>.</a:t>
            </a:r>
          </a:p>
          <a:p>
            <a:pPr>
              <a:spcAft>
                <a:spcPts val="600"/>
              </a:spcAft>
            </a:pPr>
            <a:r>
              <a:rPr lang="en-NZ" sz="1600" dirty="0">
                <a:solidFill>
                  <a:srgbClr val="3381BE"/>
                </a:solidFill>
                <a:latin typeface="Arial"/>
                <a:cs typeface="Arial"/>
              </a:rPr>
              <a:t>Assessment</a:t>
            </a:r>
            <a:r>
              <a:rPr lang="en-NZ" sz="1600" dirty="0">
                <a:latin typeface="Arial"/>
                <a:cs typeface="Arial"/>
              </a:rPr>
              <a:t> and </a:t>
            </a:r>
            <a:r>
              <a:rPr lang="en-NZ" sz="1600" dirty="0">
                <a:solidFill>
                  <a:srgbClr val="3381BE"/>
                </a:solidFill>
                <a:latin typeface="Arial"/>
                <a:cs typeface="Arial"/>
              </a:rPr>
              <a:t>leadership</a:t>
            </a:r>
            <a:r>
              <a:rPr lang="en-NZ" sz="1600" dirty="0">
                <a:latin typeface="Arial"/>
                <a:cs typeface="Arial"/>
              </a:rPr>
              <a:t> are crucial to longer term change. </a:t>
            </a:r>
          </a:p>
          <a:p>
            <a:pPr>
              <a:spcAft>
                <a:spcPts val="600"/>
              </a:spcAft>
            </a:pPr>
            <a:r>
              <a:rPr lang="en-AU" sz="1600" dirty="0">
                <a:latin typeface="Arial"/>
                <a:cs typeface="Arial"/>
              </a:rPr>
              <a:t>Do you need to focus more on what success looks like for your organisation at an employee level? </a:t>
            </a:r>
            <a:r>
              <a:rPr lang="en-NZ" sz="1600" dirty="0">
                <a:latin typeface="Arial"/>
                <a:cs typeface="Arial"/>
              </a:rPr>
              <a:t>Start by asking people: “</a:t>
            </a:r>
            <a:r>
              <a:rPr lang="en-NZ" sz="1600" dirty="0">
                <a:solidFill>
                  <a:srgbClr val="FF0000"/>
                </a:solidFill>
                <a:latin typeface="Arial"/>
                <a:cs typeface="Arial"/>
              </a:rPr>
              <a:t>What does a great day at work look like?</a:t>
            </a:r>
            <a:r>
              <a:rPr lang="en-NZ" sz="1600" dirty="0">
                <a:latin typeface="Arial"/>
                <a:cs typeface="Arial"/>
              </a:rPr>
              <a:t>”</a:t>
            </a:r>
          </a:p>
          <a:p>
            <a:pPr>
              <a:spcAft>
                <a:spcPts val="600"/>
              </a:spcAft>
            </a:pPr>
            <a:endParaRPr lang="en-NZ" sz="1600" dirty="0">
              <a:latin typeface="Arial"/>
              <a:cs typeface="Arial"/>
            </a:endParaRPr>
          </a:p>
          <a:p>
            <a:pPr>
              <a:spcAft>
                <a:spcPts val="600"/>
              </a:spcAft>
            </a:pPr>
            <a:endParaRPr lang="en-NZ" sz="1600" dirty="0">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Quick recap</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646414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H 0013 SAHMRI Mind &amp; Brain powerpoin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3"/>
          <a:srcRect l="4033" r="3750"/>
          <a:stretch/>
        </p:blipFill>
        <p:spPr>
          <a:xfrm>
            <a:off x="1" y="0"/>
            <a:ext cx="12192000" cy="6860683"/>
          </a:xfrm>
          <a:prstGeom prst="rect">
            <a:avLst/>
          </a:prstGeom>
          <a:effectLst>
            <a:outerShdw blurRad="50800" dist="50800" dir="5400000" algn="ctr" rotWithShape="0">
              <a:srgbClr val="000000">
                <a:alpha val="50000"/>
              </a:srgbClr>
            </a:outerShdw>
          </a:effectLst>
        </p:spPr>
      </p:pic>
      <p:sp>
        <p:nvSpPr>
          <p:cNvPr id="9" name="Subtitle 2"/>
          <p:cNvSpPr txBox="1">
            <a:spLocks/>
          </p:cNvSpPr>
          <p:nvPr/>
        </p:nvSpPr>
        <p:spPr>
          <a:xfrm>
            <a:off x="7832777" y="2169740"/>
            <a:ext cx="4405064"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4000" dirty="0">
                <a:latin typeface="Arial"/>
                <a:cs typeface="Arial"/>
              </a:rPr>
            </a:br>
            <a:r>
              <a:rPr lang="en-US" sz="2400" i="1" dirty="0">
                <a:solidFill>
                  <a:schemeClr val="bg1"/>
                </a:solidFill>
                <a:latin typeface="Arial"/>
                <a:cs typeface="Arial"/>
              </a:rPr>
              <a:t>www.aaronjarden.com</a:t>
            </a:r>
          </a:p>
          <a:p>
            <a:pPr marL="0" indent="0" algn="ctr">
              <a:buNone/>
            </a:pPr>
            <a:r>
              <a:rPr lang="en-US" sz="1400" i="1" dirty="0">
                <a:solidFill>
                  <a:schemeClr val="bg1"/>
                </a:solidFill>
                <a:latin typeface="Arial"/>
                <a:cs typeface="Arial"/>
              </a:rPr>
              <a:t>Copy of these slides at: www.aaronjarden.com</a:t>
            </a:r>
          </a:p>
        </p:txBody>
      </p:sp>
      <p:sp>
        <p:nvSpPr>
          <p:cNvPr id="3" name="Subtitle 2"/>
          <p:cNvSpPr txBox="1">
            <a:spLocks/>
          </p:cNvSpPr>
          <p:nvPr/>
        </p:nvSpPr>
        <p:spPr>
          <a:xfrm>
            <a:off x="8405092" y="353075"/>
            <a:ext cx="3260436" cy="1106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i="1" dirty="0">
                <a:solidFill>
                  <a:schemeClr val="bg1"/>
                </a:solidFill>
                <a:latin typeface="Arial"/>
                <a:cs typeface="Arial"/>
              </a:rPr>
              <a:t>Dr Aaron Jarden</a:t>
            </a:r>
          </a:p>
          <a:p>
            <a:pPr marL="0" indent="0" algn="ctr">
              <a:buNone/>
            </a:pPr>
            <a:r>
              <a:rPr lang="en-US" sz="1400" i="1" dirty="0">
                <a:solidFill>
                  <a:schemeClr val="bg1"/>
                </a:solidFill>
                <a:latin typeface="Arial"/>
                <a:cs typeface="Arial"/>
              </a:rPr>
              <a:t>aaron.jarden@sahmri.com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65434" y="1430830"/>
            <a:ext cx="1148987" cy="1148987"/>
          </a:xfrm>
          <a:prstGeom prst="rect">
            <a:avLst/>
          </a:prstGeom>
        </p:spPr>
      </p:pic>
    </p:spTree>
    <p:extLst>
      <p:ext uri="{BB962C8B-B14F-4D97-AF65-F5344CB8AC3E}">
        <p14:creationId xmlns:p14="http://schemas.microsoft.com/office/powerpoint/2010/main" val="363503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691" y="1856151"/>
            <a:ext cx="4032068" cy="3024051"/>
          </a:xfrm>
          <a:prstGeom prst="rect">
            <a:avLst/>
          </a:prstGeom>
        </p:spPr>
      </p:pic>
    </p:spTree>
    <p:extLst>
      <p:ext uri="{BB962C8B-B14F-4D97-AF65-F5344CB8AC3E}">
        <p14:creationId xmlns:p14="http://schemas.microsoft.com/office/powerpoint/2010/main" val="417070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196" name="Picture 4" descr="http://qbq.com/wp-content/uploads/2014/02/prison-cell-bars-gat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6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204" name="Picture 12" descr="http://www.acting-man.com/blog/media/2014/04/cossack-slavyans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668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1026" name="Picture 2" descr="http://www.traveltajikistan.com/arrival/customs1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851" y="205631"/>
            <a:ext cx="9344298" cy="650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9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369148" cy="4672077"/>
          </a:xfrm>
        </p:spPr>
        <p:txBody>
          <a:bodyPr numCol="1">
            <a:noAutofit/>
          </a:bodyPr>
          <a:lstStyle/>
          <a:p>
            <a:pPr marL="0" indent="0">
              <a:spcAft>
                <a:spcPts val="600"/>
              </a:spcAft>
              <a:buNone/>
            </a:pPr>
            <a:r>
              <a:rPr lang="en-AU" sz="2000" b="1" dirty="0">
                <a:solidFill>
                  <a:srgbClr val="6094BE"/>
                </a:solidFill>
                <a:latin typeface="Arial"/>
                <a:cs typeface="Arial"/>
              </a:rPr>
              <a:t>My goal</a:t>
            </a:r>
          </a:p>
          <a:p>
            <a:pPr>
              <a:spcAft>
                <a:spcPts val="600"/>
              </a:spcAft>
            </a:pPr>
            <a:r>
              <a:rPr lang="en-AU" sz="1600" dirty="0">
                <a:latin typeface="Arial"/>
                <a:cs typeface="Arial"/>
              </a:rPr>
              <a:t>“My goal is simple. It is complete understanding of human wellbeing, why it is as it is and how it can be improved.”</a:t>
            </a:r>
          </a:p>
          <a:p>
            <a:pPr algn="just">
              <a:spcAft>
                <a:spcPts val="600"/>
              </a:spcAft>
            </a:pPr>
            <a:r>
              <a:rPr lang="en-AU" sz="1600" dirty="0">
                <a:latin typeface="Arial"/>
                <a:cs typeface="Arial"/>
              </a:rPr>
              <a:t>Within an organisational setting, it’s to enable organisations to invest in creating more rewarding, </a:t>
            </a:r>
            <a:r>
              <a:rPr lang="en-AU" sz="1600" dirty="0">
                <a:solidFill>
                  <a:srgbClr val="3381BE"/>
                </a:solidFill>
                <a:latin typeface="Arial"/>
                <a:cs typeface="Arial"/>
              </a:rPr>
              <a:t>happier jobs for their people</a:t>
            </a:r>
            <a:r>
              <a:rPr lang="en-AU" sz="1600" dirty="0">
                <a:latin typeface="Arial"/>
                <a:cs typeface="Arial"/>
              </a:rPr>
              <a:t>. To create positive workplaces where people are able to do </a:t>
            </a:r>
            <a:r>
              <a:rPr lang="en-AU" sz="1600" dirty="0">
                <a:solidFill>
                  <a:srgbClr val="3381BE"/>
                </a:solidFill>
                <a:latin typeface="Arial"/>
                <a:cs typeface="Arial"/>
              </a:rPr>
              <a:t>meaningful and enjoyable work </a:t>
            </a:r>
            <a:r>
              <a:rPr lang="en-AU" sz="1600" dirty="0">
                <a:latin typeface="Arial"/>
                <a:cs typeface="Arial"/>
              </a:rPr>
              <a:t>that taps into their greatest strengths and their most important goals. To capitalise on the unique </a:t>
            </a:r>
            <a:r>
              <a:rPr lang="en-AU" sz="1600" dirty="0">
                <a:solidFill>
                  <a:srgbClr val="3381BE"/>
                </a:solidFill>
                <a:latin typeface="Arial"/>
                <a:cs typeface="Arial"/>
              </a:rPr>
              <a:t>intellectual and personal strengths </a:t>
            </a:r>
            <a:r>
              <a:rPr lang="en-AU" sz="1600" dirty="0">
                <a:latin typeface="Arial"/>
                <a:cs typeface="Arial"/>
              </a:rPr>
              <a:t>of each employee by focusing less on getting employees to </a:t>
            </a:r>
            <a:r>
              <a:rPr lang="en-AU" sz="1600" dirty="0">
                <a:solidFill>
                  <a:srgbClr val="3381BE"/>
                </a:solidFill>
                <a:latin typeface="Arial"/>
                <a:cs typeface="Arial"/>
              </a:rPr>
              <a:t>do their work and fixing problems </a:t>
            </a:r>
            <a:r>
              <a:rPr lang="en-AU" sz="1600" dirty="0">
                <a:latin typeface="Arial"/>
                <a:cs typeface="Arial"/>
              </a:rPr>
              <a:t>and into promoting excellence by enabling them to </a:t>
            </a:r>
            <a:r>
              <a:rPr lang="en-AU" sz="1600" dirty="0">
                <a:solidFill>
                  <a:srgbClr val="3381BE"/>
                </a:solidFill>
                <a:latin typeface="Arial"/>
                <a:cs typeface="Arial"/>
              </a:rPr>
              <a:t>do good work; their best work</a:t>
            </a:r>
            <a:r>
              <a:rPr lang="en-AU" sz="1600" dirty="0">
                <a:latin typeface="Arial"/>
                <a:cs typeface="Arial"/>
              </a:rPr>
              <a:t>. </a:t>
            </a:r>
          </a:p>
          <a:p>
            <a:pPr marL="0" indent="0">
              <a:spcAft>
                <a:spcPts val="600"/>
              </a:spcAft>
              <a:buNone/>
            </a:pPr>
            <a:r>
              <a:rPr lang="en-AU" sz="1600" dirty="0">
                <a:solidFill>
                  <a:srgbClr val="FF0000"/>
                </a:solidFill>
                <a:latin typeface="Arial"/>
                <a:cs typeface="Arial"/>
              </a:rPr>
              <a:t>                Wellbeing </a:t>
            </a:r>
            <a:r>
              <a:rPr lang="en-AU" sz="1600" dirty="0">
                <a:solidFill>
                  <a:srgbClr val="FF0000"/>
                </a:solidFill>
                <a:latin typeface="Arial"/>
                <a:cs typeface="Arial"/>
                <a:sym typeface="Wingdings" panose="05000000000000000000" pitchFamily="2" charset="2"/>
              </a:rPr>
              <a:t> Engagement </a:t>
            </a:r>
            <a:r>
              <a:rPr lang="en-AU" sz="1600" dirty="0">
                <a:solidFill>
                  <a:srgbClr val="92D050"/>
                </a:solidFill>
                <a:latin typeface="Arial"/>
                <a:cs typeface="Arial"/>
                <a:sym typeface="Wingdings" panose="05000000000000000000" pitchFamily="2" charset="2"/>
              </a:rPr>
              <a:t></a:t>
            </a:r>
            <a:r>
              <a:rPr lang="en-AU" sz="1600" dirty="0">
                <a:latin typeface="Arial"/>
                <a:cs typeface="Arial"/>
                <a:sym typeface="Wingdings" panose="05000000000000000000" pitchFamily="2" charset="2"/>
              </a:rPr>
              <a:t> Productivity  Business success</a:t>
            </a:r>
            <a:endParaRPr lang="en-AU" sz="1600" dirty="0">
              <a:latin typeface="Arial"/>
              <a:cs typeface="Arial"/>
            </a:endParaRPr>
          </a:p>
          <a:p>
            <a:pPr marL="0" indent="0">
              <a:spcAft>
                <a:spcPts val="600"/>
              </a:spcAft>
              <a:buNone/>
            </a:pPr>
            <a:r>
              <a:rPr lang="en-AU" sz="2000" dirty="0">
                <a:solidFill>
                  <a:srgbClr val="FF0000"/>
                </a:solidFill>
                <a:latin typeface="Arial"/>
                <a:cs typeface="Arial"/>
              </a:rPr>
              <a:t>			</a:t>
            </a:r>
            <a:r>
              <a:rPr lang="en-AU" sz="1600" dirty="0">
                <a:latin typeface="Arial"/>
                <a:cs typeface="Arial"/>
              </a:rPr>
              <a:t>Wellness </a:t>
            </a:r>
            <a:r>
              <a:rPr lang="en-AU" sz="1600" dirty="0">
                <a:latin typeface="Arial"/>
                <a:cs typeface="Arial"/>
                <a:sym typeface="Wingdings" panose="05000000000000000000" pitchFamily="2" charset="2"/>
              </a:rPr>
              <a:t></a:t>
            </a:r>
            <a:endParaRPr lang="en-AU" sz="1600" b="1" dirty="0">
              <a:latin typeface="Arial"/>
              <a:cs typeface="Arial"/>
            </a:endParaRPr>
          </a:p>
          <a:p>
            <a:pPr marL="0" indent="0">
              <a:spcAft>
                <a:spcPts val="600"/>
              </a:spcAft>
              <a:buNone/>
            </a:pPr>
            <a:r>
              <a:rPr lang="en-AU" sz="2000" b="1" dirty="0">
                <a:solidFill>
                  <a:srgbClr val="6094BE"/>
                </a:solidFill>
                <a:latin typeface="Arial"/>
                <a:cs typeface="Arial"/>
              </a:rPr>
              <a:t>Your goal</a:t>
            </a:r>
          </a:p>
          <a:p>
            <a:pPr>
              <a:spcAft>
                <a:spcPts val="600"/>
              </a:spcAft>
            </a:pPr>
            <a:r>
              <a:rPr lang="en-AU" sz="1600" dirty="0">
                <a:latin typeface="Arial"/>
                <a:cs typeface="Arial"/>
              </a:rPr>
              <a:t>What’s your goal? </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Perspectives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2" name="Arrow: Curved Up 1"/>
          <p:cNvSpPr/>
          <p:nvPr/>
        </p:nvSpPr>
        <p:spPr>
          <a:xfrm>
            <a:off x="4544291" y="4304145"/>
            <a:ext cx="997528" cy="415636"/>
          </a:xfrm>
          <a:prstGeom prst="curved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73861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a:t>
            </a:r>
          </a:p>
          <a:p>
            <a:pPr>
              <a:spcAft>
                <a:spcPts val="600"/>
              </a:spcAft>
            </a:pPr>
            <a:r>
              <a:rPr lang="en-AU" sz="1600" dirty="0">
                <a:latin typeface="Arial"/>
                <a:cs typeface="Arial"/>
              </a:rPr>
              <a:t>Positive psychology and wellbeing science.</a:t>
            </a:r>
          </a:p>
          <a:p>
            <a:pPr>
              <a:spcAft>
                <a:spcPts val="600"/>
              </a:spcAft>
            </a:pPr>
            <a:r>
              <a:rPr lang="en-AU" sz="1600" dirty="0">
                <a:latin typeface="Arial"/>
                <a:cs typeface="Arial"/>
              </a:rPr>
              <a:t>Some </a:t>
            </a:r>
            <a:r>
              <a:rPr lang="en-NZ" sz="1600" dirty="0">
                <a:latin typeface="Arial"/>
                <a:cs typeface="Arial"/>
              </a:rPr>
              <a:t>essential ingredients to a successful wellbeing program.</a:t>
            </a:r>
          </a:p>
          <a:p>
            <a:pPr>
              <a:spcAft>
                <a:spcPts val="600"/>
              </a:spcAft>
            </a:pPr>
            <a:r>
              <a:rPr lang="en-NZ" sz="1600" dirty="0">
                <a:latin typeface="Arial"/>
                <a:cs typeface="Arial"/>
              </a:rPr>
              <a:t>Case studies.</a:t>
            </a:r>
          </a:p>
          <a:p>
            <a:pPr>
              <a:spcAft>
                <a:spcPts val="600"/>
              </a:spcAft>
            </a:pPr>
            <a:r>
              <a:rPr lang="en-NZ" sz="1600" dirty="0">
                <a:latin typeface="Arial"/>
                <a:cs typeface="Arial"/>
              </a:rPr>
              <a:t>Applause or ridicule. </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Overview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299966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13385</TotalTime>
  <Words>2166</Words>
  <Application>Microsoft Office PowerPoint</Application>
  <PresentationFormat>Widescreen</PresentationFormat>
  <Paragraphs>281</Paragraphs>
  <Slides>39</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mental health and wellbeing  for a resilient society.</vt:lpstr>
      <vt:lpstr>RESULTS  Auto-manufacturing industry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Madssen</dc:creator>
  <cp:lastModifiedBy>A</cp:lastModifiedBy>
  <cp:revision>101</cp:revision>
  <dcterms:created xsi:type="dcterms:W3CDTF">2013-12-18T22:47:06Z</dcterms:created>
  <dcterms:modified xsi:type="dcterms:W3CDTF">2017-11-09T00:47:19Z</dcterms:modified>
</cp:coreProperties>
</file>