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82"/>
  </p:notesMasterIdLst>
  <p:handoutMasterIdLst>
    <p:handoutMasterId r:id="rId83"/>
  </p:handoutMasterIdLst>
  <p:sldIdLst>
    <p:sldId id="398" r:id="rId3"/>
    <p:sldId id="399" r:id="rId4"/>
    <p:sldId id="400" r:id="rId5"/>
    <p:sldId id="401" r:id="rId6"/>
    <p:sldId id="423" r:id="rId7"/>
    <p:sldId id="403" r:id="rId8"/>
    <p:sldId id="421" r:id="rId9"/>
    <p:sldId id="453" r:id="rId10"/>
    <p:sldId id="426" r:id="rId11"/>
    <p:sldId id="406" r:id="rId12"/>
    <p:sldId id="416" r:id="rId13"/>
    <p:sldId id="414" r:id="rId14"/>
    <p:sldId id="415" r:id="rId15"/>
    <p:sldId id="312" r:id="rId16"/>
    <p:sldId id="451" r:id="rId17"/>
    <p:sldId id="313" r:id="rId18"/>
    <p:sldId id="439" r:id="rId19"/>
    <p:sldId id="440" r:id="rId20"/>
    <p:sldId id="441" r:id="rId21"/>
    <p:sldId id="390" r:id="rId22"/>
    <p:sldId id="391" r:id="rId23"/>
    <p:sldId id="396" r:id="rId24"/>
    <p:sldId id="454" r:id="rId25"/>
    <p:sldId id="328" r:id="rId26"/>
    <p:sldId id="314" r:id="rId27"/>
    <p:sldId id="315" r:id="rId28"/>
    <p:sldId id="316" r:id="rId29"/>
    <p:sldId id="448" r:id="rId30"/>
    <p:sldId id="317" r:id="rId31"/>
    <p:sldId id="387" r:id="rId32"/>
    <p:sldId id="427" r:id="rId33"/>
    <p:sldId id="430" r:id="rId34"/>
    <p:sldId id="443" r:id="rId35"/>
    <p:sldId id="442" r:id="rId36"/>
    <p:sldId id="431" r:id="rId37"/>
    <p:sldId id="444" r:id="rId38"/>
    <p:sldId id="447" r:id="rId39"/>
    <p:sldId id="428" r:id="rId40"/>
    <p:sldId id="429" r:id="rId41"/>
    <p:sldId id="449" r:id="rId42"/>
    <p:sldId id="450" r:id="rId43"/>
    <p:sldId id="445" r:id="rId44"/>
    <p:sldId id="446" r:id="rId45"/>
    <p:sldId id="432" r:id="rId46"/>
    <p:sldId id="433" r:id="rId47"/>
    <p:sldId id="434" r:id="rId48"/>
    <p:sldId id="435" r:id="rId49"/>
    <p:sldId id="393" r:id="rId50"/>
    <p:sldId id="424" r:id="rId51"/>
    <p:sldId id="436" r:id="rId52"/>
    <p:sldId id="392" r:id="rId53"/>
    <p:sldId id="322" r:id="rId54"/>
    <p:sldId id="323" r:id="rId55"/>
    <p:sldId id="397" r:id="rId56"/>
    <p:sldId id="357" r:id="rId57"/>
    <p:sldId id="358" r:id="rId58"/>
    <p:sldId id="359" r:id="rId59"/>
    <p:sldId id="360" r:id="rId60"/>
    <p:sldId id="361" r:id="rId61"/>
    <p:sldId id="455" r:id="rId62"/>
    <p:sldId id="362" r:id="rId63"/>
    <p:sldId id="363" r:id="rId64"/>
    <p:sldId id="364" r:id="rId65"/>
    <p:sldId id="365" r:id="rId66"/>
    <p:sldId id="366" r:id="rId67"/>
    <p:sldId id="367" r:id="rId68"/>
    <p:sldId id="368" r:id="rId69"/>
    <p:sldId id="370" r:id="rId70"/>
    <p:sldId id="371" r:id="rId71"/>
    <p:sldId id="372" r:id="rId72"/>
    <p:sldId id="373" r:id="rId73"/>
    <p:sldId id="374" r:id="rId74"/>
    <p:sldId id="375" r:id="rId75"/>
    <p:sldId id="376" r:id="rId76"/>
    <p:sldId id="452" r:id="rId77"/>
    <p:sldId id="298" r:id="rId78"/>
    <p:sldId id="425" r:id="rId79"/>
    <p:sldId id="385" r:id="rId80"/>
    <p:sldId id="266" r:id="rId8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524" autoAdjust="0"/>
  </p:normalViewPr>
  <p:slideViewPr>
    <p:cSldViewPr showGuides="1">
      <p:cViewPr>
        <p:scale>
          <a:sx n="66" d="100"/>
          <a:sy n="66" d="100"/>
        </p:scale>
        <p:origin x="1536" y="3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5/19/2016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5/19/2016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midus.wisc.edu/newsletter/MIDUS_Final.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8796F01-7154-41E0-B48B-A6921757531A}" type="slidenum">
              <a:rPr lang="en-NZ" smtClean="0"/>
              <a:pPr/>
              <a:t>3</a:t>
            </a:fld>
            <a:endParaRPr lang="en-NZ"/>
          </a:p>
        </p:txBody>
      </p:sp>
    </p:spTree>
    <p:extLst>
      <p:ext uri="{BB962C8B-B14F-4D97-AF65-F5344CB8AC3E}">
        <p14:creationId xmlns:p14="http://schemas.microsoft.com/office/powerpoint/2010/main" val="3439156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8900" y="746125"/>
            <a:ext cx="6613525" cy="3722688"/>
          </a:xfrm>
          <a:ln/>
        </p:spPr>
      </p:sp>
      <p:sp>
        <p:nvSpPr>
          <p:cNvPr id="68611" name="Rectangle 3"/>
          <p:cNvSpPr>
            <a:spLocks noGrp="1" noChangeArrowheads="1"/>
          </p:cNvSpPr>
          <p:nvPr>
            <p:ph type="body" idx="1"/>
          </p:nvPr>
        </p:nvSpPr>
        <p:spPr>
          <a:noFill/>
        </p:spPr>
        <p:txBody>
          <a:bodyPr/>
          <a:lstStyle/>
          <a:p>
            <a:pPr eaLnBrk="1" hangingPunct="1">
              <a:lnSpc>
                <a:spcPct val="80000"/>
              </a:lnSpc>
              <a:spcBef>
                <a:spcPct val="0"/>
              </a:spcBef>
            </a:pPr>
            <a:r>
              <a:rPr lang="en-US" altLang="en-US" sz="1600" dirty="0">
                <a:latin typeface="Arial" panose="020B0604020202020204" pitchFamily="34" charset="0"/>
                <a:cs typeface="Arial" panose="020B0604020202020204" pitchFamily="34" charset="0"/>
              </a:rPr>
              <a:t>Fredrickson and </a:t>
            </a:r>
            <a:r>
              <a:rPr lang="en-US" altLang="en-US" sz="1600" dirty="0" err="1">
                <a:latin typeface="Arial" panose="020B0604020202020204" pitchFamily="34" charset="0"/>
                <a:cs typeface="Arial" panose="020B0604020202020204" pitchFamily="34" charset="0"/>
              </a:rPr>
              <a:t>Branigan</a:t>
            </a:r>
            <a:r>
              <a:rPr lang="en-US" altLang="en-US" sz="1600" dirty="0">
                <a:latin typeface="Arial" panose="020B0604020202020204" pitchFamily="34" charset="0"/>
                <a:cs typeface="Arial" panose="020B0604020202020204" pitchFamily="34" charset="0"/>
              </a:rPr>
              <a:t> showed 104 </a:t>
            </a:r>
            <a:r>
              <a:rPr lang="en-US" altLang="en-US" sz="1600" dirty="0" err="1">
                <a:latin typeface="Arial" panose="020B0604020202020204" pitchFamily="34" charset="0"/>
                <a:cs typeface="Arial" panose="020B0604020202020204" pitchFamily="34" charset="0"/>
              </a:rPr>
              <a:t>uni</a:t>
            </a:r>
            <a:r>
              <a:rPr lang="en-US" altLang="en-US" sz="1600" dirty="0">
                <a:latin typeface="Arial" panose="020B0604020202020204" pitchFamily="34" charset="0"/>
                <a:cs typeface="Arial" panose="020B0604020202020204" pitchFamily="34" charset="0"/>
              </a:rPr>
              <a:t> students (66% female) brief film clips designed to elicit different emotions: </a:t>
            </a:r>
          </a:p>
          <a:p>
            <a:pPr lvl="1" eaLnBrk="1" hangingPunct="1">
              <a:lnSpc>
                <a:spcPct val="80000"/>
              </a:lnSpc>
              <a:spcBef>
                <a:spcPct val="0"/>
              </a:spcBef>
              <a:buFontTx/>
              <a:buChar char="•"/>
            </a:pPr>
            <a:r>
              <a:rPr lang="en-US" altLang="en-US" sz="1800" dirty="0">
                <a:latin typeface="Arial" panose="020B0604020202020204" pitchFamily="34" charset="0"/>
                <a:cs typeface="Arial" panose="020B0604020202020204" pitchFamily="34" charset="0"/>
              </a:rPr>
              <a:t>Joy (Penguins)</a:t>
            </a:r>
          </a:p>
          <a:p>
            <a:pPr lvl="1" eaLnBrk="1" hangingPunct="1">
              <a:lnSpc>
                <a:spcPct val="80000"/>
              </a:lnSpc>
              <a:spcBef>
                <a:spcPct val="0"/>
              </a:spcBef>
              <a:buFontTx/>
              <a:buChar char="•"/>
            </a:pPr>
            <a:r>
              <a:rPr lang="en-US" altLang="en-US" sz="1800" dirty="0">
                <a:latin typeface="Arial" panose="020B0604020202020204" pitchFamily="34" charset="0"/>
                <a:cs typeface="Arial" panose="020B0604020202020204" pitchFamily="34" charset="0"/>
              </a:rPr>
              <a:t>Contentment (Nature)</a:t>
            </a:r>
          </a:p>
          <a:p>
            <a:pPr lvl="1" eaLnBrk="1" hangingPunct="1">
              <a:lnSpc>
                <a:spcPct val="80000"/>
              </a:lnSpc>
              <a:spcBef>
                <a:spcPct val="0"/>
              </a:spcBef>
              <a:buFontTx/>
              <a:buChar char="•"/>
            </a:pPr>
            <a:r>
              <a:rPr lang="en-US" altLang="en-US" sz="1800" dirty="0">
                <a:latin typeface="Arial" panose="020B0604020202020204" pitchFamily="34" charset="0"/>
                <a:cs typeface="Arial" panose="020B0604020202020204" pitchFamily="34" charset="0"/>
              </a:rPr>
              <a:t>Neutral (Sticks)</a:t>
            </a:r>
          </a:p>
          <a:p>
            <a:pPr lvl="1" eaLnBrk="1" hangingPunct="1">
              <a:lnSpc>
                <a:spcPct val="80000"/>
              </a:lnSpc>
              <a:spcBef>
                <a:spcPct val="0"/>
              </a:spcBef>
              <a:buFontTx/>
              <a:buChar char="•"/>
            </a:pPr>
            <a:r>
              <a:rPr lang="en-US" altLang="en-US" sz="1800" dirty="0">
                <a:latin typeface="Arial" panose="020B0604020202020204" pitchFamily="34" charset="0"/>
                <a:cs typeface="Arial" panose="020B0604020202020204" pitchFamily="34" charset="0"/>
              </a:rPr>
              <a:t>Anger (Witness)</a:t>
            </a:r>
          </a:p>
          <a:p>
            <a:pPr lvl="1" eaLnBrk="1" hangingPunct="1">
              <a:lnSpc>
                <a:spcPct val="80000"/>
              </a:lnSpc>
              <a:spcBef>
                <a:spcPct val="0"/>
              </a:spcBef>
              <a:buFontTx/>
              <a:buChar char="•"/>
            </a:pPr>
            <a:r>
              <a:rPr lang="en-US" altLang="en-US" sz="1800" dirty="0">
                <a:latin typeface="Arial" panose="020B0604020202020204" pitchFamily="34" charset="0"/>
                <a:cs typeface="Arial" panose="020B0604020202020204" pitchFamily="34" charset="0"/>
              </a:rPr>
              <a:t>Fear (Cliffhanger)</a:t>
            </a:r>
          </a:p>
          <a:p>
            <a:pPr eaLnBrk="1" hangingPunct="1">
              <a:lnSpc>
                <a:spcPct val="80000"/>
              </a:lnSpc>
              <a:spcBef>
                <a:spcPct val="0"/>
              </a:spcBef>
            </a:pPr>
            <a:r>
              <a:rPr lang="en-US" altLang="en-US" sz="1400" dirty="0">
                <a:latin typeface="Arial" panose="020B0604020202020204" pitchFamily="34" charset="0"/>
                <a:cs typeface="Arial" panose="020B0604020202020204" pitchFamily="34" charset="0"/>
              </a:rPr>
              <a:t>Asked participants to imagine being in a similar emotional state to the emotion experienced in the film clip and to generate a list of activities they “would like to do right then”.</a:t>
            </a:r>
          </a:p>
          <a:p>
            <a:pPr eaLnBrk="1" hangingPunct="1">
              <a:lnSpc>
                <a:spcPct val="80000"/>
              </a:lnSpc>
              <a:spcBef>
                <a:spcPct val="0"/>
              </a:spcBef>
            </a:pPr>
            <a:r>
              <a:rPr lang="en-US" altLang="en-US" sz="1400" dirty="0">
                <a:latin typeface="Arial" panose="020B0604020202020204" pitchFamily="34" charset="0"/>
                <a:cs typeface="Arial" panose="020B0604020202020204" pitchFamily="34" charset="0"/>
              </a:rPr>
              <a:t>“take a moment to imagine being in a situation yourself in which this particular emotion would arise (the one you wrote on the previous page).  Concentrate on all the emotion you would feel and live it as vividly and as deeply as possible.  </a:t>
            </a:r>
            <a:r>
              <a:rPr lang="en-US" altLang="en-US" sz="1400" i="1" dirty="0">
                <a:latin typeface="Arial" panose="020B0604020202020204" pitchFamily="34" charset="0"/>
                <a:cs typeface="Arial" panose="020B0604020202020204" pitchFamily="34" charset="0"/>
              </a:rPr>
              <a:t>Given this feeling</a:t>
            </a:r>
            <a:r>
              <a:rPr lang="en-US" altLang="en-US" sz="1400" dirty="0">
                <a:latin typeface="Arial" panose="020B0604020202020204" pitchFamily="34" charset="0"/>
                <a:cs typeface="Arial" panose="020B0604020202020204" pitchFamily="34" charset="0"/>
              </a:rPr>
              <a:t>, please </a:t>
            </a:r>
            <a:r>
              <a:rPr lang="en-US" altLang="en-US" sz="1400" i="1" dirty="0">
                <a:latin typeface="Arial" panose="020B0604020202020204" pitchFamily="34" charset="0"/>
                <a:cs typeface="Arial" panose="020B0604020202020204" pitchFamily="34" charset="0"/>
              </a:rPr>
              <a:t>list</a:t>
            </a:r>
            <a:r>
              <a:rPr lang="en-US" altLang="en-US" sz="1400" dirty="0">
                <a:latin typeface="Arial" panose="020B0604020202020204" pitchFamily="34" charset="0"/>
                <a:cs typeface="Arial" panose="020B0604020202020204" pitchFamily="34" charset="0"/>
              </a:rPr>
              <a:t> all the things you would like to do right now.” p. 320</a:t>
            </a:r>
          </a:p>
          <a:p>
            <a:pPr eaLnBrk="1" hangingPunct="1">
              <a:lnSpc>
                <a:spcPct val="80000"/>
              </a:lnSpc>
              <a:spcBef>
                <a:spcPct val="0"/>
              </a:spcBef>
            </a:pPr>
            <a:r>
              <a:rPr lang="en-US" altLang="en-US" sz="1400" dirty="0">
                <a:latin typeface="Arial" panose="020B0604020202020204" pitchFamily="34" charset="0"/>
                <a:cs typeface="Arial" panose="020B0604020202020204" pitchFamily="34" charset="0"/>
              </a:rPr>
              <a:t>Those in the positive conditions produced longer lists compared to the neutral and negative emotion conditions.</a:t>
            </a:r>
            <a:endParaRPr lang="en-AU"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85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en-AU" altLang="en-US" dirty="0">
                <a:latin typeface="Arial" panose="020B0604020202020204" pitchFamily="34" charset="0"/>
                <a:cs typeface="Arial" panose="020B0604020202020204" pitchFamily="34" charset="0"/>
              </a:rPr>
              <a:t>Syrians, Iraqis Least Positive Worldwide</a:t>
            </a:r>
          </a:p>
          <a:p>
            <a:r>
              <a:rPr lang="en-AU" altLang="en-US" dirty="0">
                <a:latin typeface="Arial" panose="020B0604020202020204" pitchFamily="34" charset="0"/>
                <a:cs typeface="Arial" panose="020B0604020202020204" pitchFamily="34" charset="0"/>
              </a:rPr>
              <a:t>Latin Americans still most positive</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On average, 73% of adults worldwide say they experienced enjoyment "a lot of the day" yesterday. Seventy-two percent smiled and laughed a lot, 85% felt treated with respect, and 71% felt well-rested. Fewer adults, 45%, reported that they learned or did something interesting "yesterday."</a:t>
            </a:r>
          </a:p>
          <a:p>
            <a:r>
              <a:rPr lang="en-AU" altLang="en-US" dirty="0">
                <a:latin typeface="Arial" panose="020B0604020202020204" pitchFamily="34" charset="0"/>
                <a:cs typeface="Arial" panose="020B0604020202020204" pitchFamily="34" charset="0"/>
              </a:rPr>
              <a:t>Since Gallup started tracking positive emotions in 2006, global positive emotions have not fluctuated much. In fact, between 2011 and 2012, only four countries experienced double-digit increases or decreases on the Positive Experience Index. The biggest decrease was in Syria, which dropped 14 percentage points. Singapore's index score increased the most, rising 24 points.</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Results are based on telephone and face-to-face interviews with approximately 1,000 adults in each country, aged 15 and older, conducted in 2012 in 143 countries and areas.</a:t>
            </a:r>
          </a:p>
          <a:p>
            <a:endParaRPr lang="en-AU" altLang="en-US" dirty="0">
              <a:latin typeface="Arial" panose="020B0604020202020204" pitchFamily="34" charset="0"/>
              <a:cs typeface="Arial" panose="020B0604020202020204" pitchFamily="34" charset="0"/>
            </a:endParaRPr>
          </a:p>
        </p:txBody>
      </p:sp>
      <p:sp>
        <p:nvSpPr>
          <p:cNvPr id="119812"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C99D514-09D9-4C06-8296-49F805550E5C}" type="slidenum">
              <a:rPr lang="en-AU" altLang="en-US" sz="1300"/>
              <a:pPr eaLnBrk="1" hangingPunct="1">
                <a:spcBef>
                  <a:spcPct val="0"/>
                </a:spcBef>
              </a:pPr>
              <a:t>33</a:t>
            </a:fld>
            <a:endParaRPr lang="en-AU" altLang="en-US" sz="1300"/>
          </a:p>
        </p:txBody>
      </p:sp>
    </p:spTree>
    <p:extLst>
      <p:ext uri="{BB962C8B-B14F-4D97-AF65-F5344CB8AC3E}">
        <p14:creationId xmlns:p14="http://schemas.microsoft.com/office/powerpoint/2010/main" val="141843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74700" indent="-296863"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92213" indent="-2365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70050" indent="-2365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147888" indent="-2365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605088" indent="-236538"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62288" indent="-236538"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19488" indent="-236538"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76688" indent="-236538"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343E61B-C0AC-47C7-BE8F-32E0F458E8C4}" type="slidenum">
              <a:rPr lang="zh-CN" altLang="en-US" sz="1300"/>
              <a:pPr eaLnBrk="1" hangingPunct="1">
                <a:spcBef>
                  <a:spcPct val="0"/>
                </a:spcBef>
              </a:pPr>
              <a:t>34</a:t>
            </a:fld>
            <a:endParaRPr lang="en-US" altLang="zh-CN" sz="13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zh-CN">
                <a:latin typeface="Arial" panose="020B0604020202020204" pitchFamily="34" charset="0"/>
                <a:ea typeface="MS PGothic" panose="020B0600070205080204" pitchFamily="34" charset="-128"/>
                <a:cs typeface="Arial" panose="020B0604020202020204" pitchFamily="34" charset="0"/>
              </a:rPr>
              <a:t>(Cantril ladder)</a:t>
            </a:r>
          </a:p>
          <a:p>
            <a:endParaRPr lang="en-AU" altLang="en-US" i="1">
              <a:latin typeface="Arial" panose="020B0604020202020204" pitchFamily="34" charset="0"/>
              <a:cs typeface="Arial" panose="020B0604020202020204" pitchFamily="34" charset="0"/>
            </a:endParaRPr>
          </a:p>
          <a:p>
            <a:r>
              <a:rPr lang="en-AU" altLang="en-US" i="1">
                <a:latin typeface="Arial" panose="020B0604020202020204" pitchFamily="34" charset="0"/>
                <a:cs typeface="Arial" panose="020B0604020202020204" pitchFamily="34" charset="0"/>
              </a:rPr>
              <a:t>Please imagine a ladder with steps numbered from zero at the bottom to 10 at the top.</a:t>
            </a:r>
            <a:endParaRPr lang="en-AU" altLang="en-US">
              <a:latin typeface="Arial" panose="020B0604020202020204" pitchFamily="34" charset="0"/>
              <a:cs typeface="Arial" panose="020B0604020202020204" pitchFamily="34" charset="0"/>
            </a:endParaRPr>
          </a:p>
          <a:p>
            <a:r>
              <a:rPr lang="en-AU" altLang="en-US" i="1">
                <a:latin typeface="Arial" panose="020B0604020202020204" pitchFamily="34" charset="0"/>
                <a:cs typeface="Arial" panose="020B0604020202020204" pitchFamily="34" charset="0"/>
              </a:rPr>
              <a:t>The top of the ladder represents the best possible life for you and the bottom of the ladder represents the worst possible life for you.</a:t>
            </a:r>
            <a:endParaRPr lang="en-AU" altLang="en-US">
              <a:latin typeface="Arial" panose="020B0604020202020204" pitchFamily="34" charset="0"/>
              <a:cs typeface="Arial" panose="020B0604020202020204" pitchFamily="34" charset="0"/>
            </a:endParaRPr>
          </a:p>
          <a:p>
            <a:r>
              <a:rPr lang="en-AU" altLang="en-US" i="1">
                <a:latin typeface="Arial" panose="020B0604020202020204" pitchFamily="34" charset="0"/>
                <a:cs typeface="Arial" panose="020B0604020202020204" pitchFamily="34" charset="0"/>
              </a:rPr>
              <a:t>On which step of the ladder would you say you personally feel you stand at this time? (ladder-present)</a:t>
            </a:r>
            <a:endParaRPr lang="en-AU" altLang="en-US">
              <a:latin typeface="Arial" panose="020B0604020202020204" pitchFamily="34" charset="0"/>
              <a:cs typeface="Arial" panose="020B0604020202020204" pitchFamily="34" charset="0"/>
            </a:endParaRPr>
          </a:p>
          <a:p>
            <a:r>
              <a:rPr lang="en-AU" altLang="en-US" i="1">
                <a:latin typeface="Arial" panose="020B0604020202020204" pitchFamily="34" charset="0"/>
                <a:cs typeface="Arial" panose="020B0604020202020204" pitchFamily="34" charset="0"/>
              </a:rPr>
              <a:t>On which step do you think you will stand about five years from now? (ladder-future)</a:t>
            </a:r>
            <a:endParaRPr lang="en-AU"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738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r>
              <a:rPr lang="en-AU" altLang="en-US" dirty="0">
                <a:latin typeface="Arial" panose="020B0604020202020204" pitchFamily="34" charset="0"/>
                <a:cs typeface="Arial" panose="020B0604020202020204" pitchFamily="34" charset="0"/>
              </a:rPr>
              <a:t>416 participants – higher percentage of females</a:t>
            </a:r>
          </a:p>
          <a:p>
            <a:r>
              <a:rPr lang="en-AU" altLang="en-US" dirty="0">
                <a:latin typeface="Arial" panose="020B0604020202020204" pitchFamily="34" charset="0"/>
                <a:cs typeface="Arial" panose="020B0604020202020204" pitchFamily="34" charset="0"/>
              </a:rPr>
              <a:t>College students (mean age 21)</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Global self report measures – rate on a 7 point scale how much they felt 8 emotions</a:t>
            </a:r>
          </a:p>
          <a:p>
            <a:r>
              <a:rPr lang="en-AU" altLang="en-US" dirty="0">
                <a:latin typeface="Arial" panose="020B0604020202020204" pitchFamily="34" charset="0"/>
                <a:cs typeface="Arial" panose="020B0604020202020204" pitchFamily="34" charset="0"/>
              </a:rPr>
              <a:t>Plus ESM for one week</a:t>
            </a:r>
          </a:p>
          <a:p>
            <a:r>
              <a:rPr lang="en-AU" altLang="en-US" dirty="0">
                <a:latin typeface="Arial" panose="020B0604020202020204" pitchFamily="34" charset="0"/>
                <a:cs typeface="Arial" panose="020B0604020202020204" pitchFamily="34" charset="0"/>
              </a:rPr>
              <a:t>Recall of emotions from past week.</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Pleasant and Unpleasant emotions surfaced for all 5 cultural groups.</a:t>
            </a:r>
          </a:p>
          <a:p>
            <a:endParaRPr lang="en-AU" altLang="en-US" dirty="0">
              <a:latin typeface="Arial" panose="020B0604020202020204" pitchFamily="34" charset="0"/>
              <a:cs typeface="Arial" panose="020B0604020202020204" pitchFamily="34" charset="0"/>
            </a:endParaRPr>
          </a:p>
          <a:p>
            <a:r>
              <a:rPr lang="en-AU" altLang="en-US" b="1" dirty="0">
                <a:latin typeface="Arial" panose="020B0604020202020204" pitchFamily="34" charset="0"/>
                <a:cs typeface="Arial" panose="020B0604020202020204" pitchFamily="34" charset="0"/>
              </a:rPr>
              <a:t>There was barely any cultural variability for sadness.</a:t>
            </a:r>
          </a:p>
          <a:p>
            <a:endParaRPr lang="en-AU" altLang="en-US" b="1" dirty="0">
              <a:latin typeface="Arial" panose="020B0604020202020204" pitchFamily="34" charset="0"/>
              <a:cs typeface="Arial" panose="020B0604020202020204" pitchFamily="34" charset="0"/>
            </a:endParaRPr>
          </a:p>
          <a:p>
            <a:r>
              <a:rPr lang="en-AU" altLang="en-US" b="1" dirty="0">
                <a:latin typeface="Arial" panose="020B0604020202020204" pitchFamily="34" charset="0"/>
                <a:cs typeface="Arial" panose="020B0604020202020204" pitchFamily="34" charset="0"/>
              </a:rPr>
              <a:t>Hispanic Americans reported the highest levels of pride whereas Indians reported the least.  Pride is a highly individualistic emotion that separates individuals from others.  The collectivist perspective is not the full reason as Hispanics are also considered a collectivist culture.</a:t>
            </a:r>
          </a:p>
          <a:p>
            <a:endParaRPr lang="en-AU" altLang="en-US" dirty="0">
              <a:latin typeface="Arial" panose="020B0604020202020204" pitchFamily="34" charset="0"/>
              <a:cs typeface="Arial" panose="020B0604020202020204" pitchFamily="34" charset="0"/>
            </a:endParaRPr>
          </a:p>
          <a:p>
            <a:endParaRPr lang="en-AU" altLang="en-US" dirty="0">
              <a:latin typeface="Arial" panose="020B0604020202020204" pitchFamily="34" charset="0"/>
              <a:cs typeface="Arial" panose="020B0604020202020204" pitchFamily="34" charset="0"/>
            </a:endParaRPr>
          </a:p>
          <a:p>
            <a:endParaRPr lang="en-AU" altLang="en-US" dirty="0">
              <a:latin typeface="Arial" panose="020B0604020202020204" pitchFamily="34" charset="0"/>
              <a:cs typeface="Arial" panose="020B0604020202020204" pitchFamily="34" charset="0"/>
            </a:endParaRPr>
          </a:p>
        </p:txBody>
      </p:sp>
      <p:sp>
        <p:nvSpPr>
          <p:cNvPr id="120836"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4A8BF41-DF46-4270-A1BC-B9CD621C0667}" type="slidenum">
              <a:rPr lang="en-AU" altLang="en-US" sz="1300"/>
              <a:pPr eaLnBrk="1" hangingPunct="1">
                <a:spcBef>
                  <a:spcPct val="0"/>
                </a:spcBef>
              </a:pPr>
              <a:t>36</a:t>
            </a:fld>
            <a:endParaRPr lang="en-AU" altLang="en-US" sz="1300"/>
          </a:p>
        </p:txBody>
      </p:sp>
    </p:spTree>
    <p:extLst>
      <p:ext uri="{BB962C8B-B14F-4D97-AF65-F5344CB8AC3E}">
        <p14:creationId xmlns:p14="http://schemas.microsoft.com/office/powerpoint/2010/main" val="852108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r>
              <a:rPr lang="en-AU" altLang="en-US" dirty="0">
                <a:latin typeface="Arial" panose="020B0604020202020204" pitchFamily="34" charset="0"/>
                <a:cs typeface="Arial" panose="020B0604020202020204" pitchFamily="34" charset="0"/>
              </a:rPr>
              <a:t>The exact function is a little more complex, but </a:t>
            </a:r>
            <a:r>
              <a:rPr lang="en-AU" altLang="en-US" b="1" dirty="0">
                <a:latin typeface="Arial" panose="020B0604020202020204" pitchFamily="34" charset="0"/>
                <a:cs typeface="Arial" panose="020B0604020202020204" pitchFamily="34" charset="0"/>
              </a:rPr>
              <a:t>conceptually it approximates multiplying life satisfaction and life expectancy, and dividing that by the ecological footprint. </a:t>
            </a:r>
          </a:p>
          <a:p>
            <a:r>
              <a:rPr lang="en-AU" altLang="en-US" dirty="0">
                <a:latin typeface="Arial" panose="020B0604020202020204" pitchFamily="34" charset="0"/>
                <a:cs typeface="Arial" panose="020B0604020202020204" pitchFamily="34" charset="0"/>
              </a:rPr>
              <a:t>Bhutan</a:t>
            </a:r>
          </a:p>
          <a:p>
            <a:r>
              <a:rPr lang="en-AU" altLang="en-US" dirty="0">
                <a:latin typeface="Arial" panose="020B0604020202020204" pitchFamily="34" charset="0"/>
                <a:cs typeface="Arial" panose="020B0604020202020204" pitchFamily="34" charset="0"/>
              </a:rPr>
              <a:t>UK – Prime Minister Cameron</a:t>
            </a:r>
          </a:p>
          <a:p>
            <a:endParaRPr lang="en-AU" altLang="en-US" dirty="0">
              <a:latin typeface="Arial" panose="020B0604020202020204" pitchFamily="34" charset="0"/>
              <a:cs typeface="Arial" panose="020B0604020202020204" pitchFamily="34" charset="0"/>
            </a:endParaRPr>
          </a:p>
          <a:p>
            <a:r>
              <a:rPr lang="en-US" altLang="en-US" b="1" dirty="0">
                <a:solidFill>
                  <a:srgbClr val="948A54"/>
                </a:solidFill>
                <a:latin typeface="Arial" panose="020B0604020202020204" pitchFamily="34" charset="0"/>
                <a:cs typeface="Arial" panose="020B0604020202020204" pitchFamily="34" charset="0"/>
              </a:rPr>
              <a:t>How much wellbeing do you get for your resources? </a:t>
            </a:r>
          </a:p>
          <a:p>
            <a:endParaRPr lang="en-AU" altLang="en-US" dirty="0">
              <a:latin typeface="Arial" panose="020B0604020202020204" pitchFamily="34" charset="0"/>
              <a:cs typeface="Arial" panose="020B0604020202020204" pitchFamily="34" charset="0"/>
            </a:endParaRPr>
          </a:p>
        </p:txBody>
      </p:sp>
      <p:sp>
        <p:nvSpPr>
          <p:cNvPr id="123908"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F784726-51CC-47A9-9AE7-3341C77B77C4}" type="slidenum">
              <a:rPr lang="en-AU" altLang="en-US" sz="1300"/>
              <a:pPr eaLnBrk="1" hangingPunct="1">
                <a:spcBef>
                  <a:spcPct val="0"/>
                </a:spcBef>
              </a:pPr>
              <a:t>37</a:t>
            </a:fld>
            <a:endParaRPr lang="en-AU" altLang="en-US" sz="1300"/>
          </a:p>
        </p:txBody>
      </p:sp>
    </p:spTree>
    <p:extLst>
      <p:ext uri="{BB962C8B-B14F-4D97-AF65-F5344CB8AC3E}">
        <p14:creationId xmlns:p14="http://schemas.microsoft.com/office/powerpoint/2010/main" val="368880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29A22A3-4336-4330-9A29-37F7A83E9303}" type="slidenum">
              <a:rPr lang="en-AU" altLang="en-US" sz="1300"/>
              <a:pPr eaLnBrk="1" hangingPunct="1">
                <a:spcBef>
                  <a:spcPct val="0"/>
                </a:spcBef>
              </a:pPr>
              <a:t>42</a:t>
            </a:fld>
            <a:endParaRPr lang="en-AU" altLang="en-US" sz="13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13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pPr>
              <a:lnSpc>
                <a:spcPct val="90000"/>
              </a:lnSpc>
            </a:pPr>
            <a:r>
              <a:rPr lang="en-AU" altLang="en-US" sz="1100" dirty="0">
                <a:latin typeface="Arial" panose="020B0604020202020204" pitchFamily="34" charset="0"/>
                <a:cs typeface="Arial" panose="020B0604020202020204" pitchFamily="34" charset="0"/>
              </a:rPr>
              <a:t>South Africans scored highest on Pleasure (reported high levels on all 3 </a:t>
            </a:r>
            <a:r>
              <a:rPr lang="en-AU" altLang="en-US" sz="1100" dirty="0" err="1">
                <a:latin typeface="Arial" panose="020B0604020202020204" pitchFamily="34" charset="0"/>
                <a:cs typeface="Arial" panose="020B0604020202020204" pitchFamily="34" charset="0"/>
              </a:rPr>
              <a:t>OTH</a:t>
            </a:r>
            <a:r>
              <a:rPr lang="en-AU" altLang="en-US" sz="1100" dirty="0">
                <a:latin typeface="Arial" panose="020B0604020202020204" pitchFamily="34" charset="0"/>
                <a:cs typeface="Arial" panose="020B0604020202020204" pitchFamily="34" charset="0"/>
              </a:rPr>
              <a:t>).</a:t>
            </a:r>
          </a:p>
          <a:p>
            <a:pPr>
              <a:lnSpc>
                <a:spcPct val="90000"/>
              </a:lnSpc>
            </a:pPr>
            <a:r>
              <a:rPr lang="en-AU" altLang="en-US" sz="1100" dirty="0">
                <a:latin typeface="Arial" panose="020B0604020202020204" pitchFamily="34" charset="0"/>
                <a:cs typeface="Arial" panose="020B0604020202020204" pitchFamily="34" charset="0"/>
              </a:rPr>
              <a:t>Swiss scored highest on Engagement</a:t>
            </a:r>
          </a:p>
          <a:p>
            <a:pPr>
              <a:lnSpc>
                <a:spcPct val="90000"/>
              </a:lnSpc>
            </a:pPr>
            <a:r>
              <a:rPr lang="en-AU" altLang="en-US" sz="1100" dirty="0">
                <a:latin typeface="Arial" panose="020B0604020202020204" pitchFamily="34" charset="0"/>
                <a:cs typeface="Arial" panose="020B0604020202020204" pitchFamily="34" charset="0"/>
              </a:rPr>
              <a:t>South Korean scored highest on Meaning</a:t>
            </a:r>
          </a:p>
          <a:p>
            <a:pPr>
              <a:lnSpc>
                <a:spcPct val="90000"/>
              </a:lnSpc>
            </a:pPr>
            <a:endParaRPr lang="en-AU" altLang="en-US" sz="1100" dirty="0">
              <a:latin typeface="Arial" panose="020B0604020202020204" pitchFamily="34" charset="0"/>
              <a:cs typeface="Arial" panose="020B0604020202020204" pitchFamily="34" charset="0"/>
            </a:endParaRPr>
          </a:p>
          <a:p>
            <a:pPr>
              <a:lnSpc>
                <a:spcPct val="90000"/>
              </a:lnSpc>
            </a:pPr>
            <a:r>
              <a:rPr lang="en-AU" altLang="en-US" sz="1100" dirty="0">
                <a:latin typeface="Arial" panose="020B0604020202020204" pitchFamily="34" charset="0"/>
                <a:cs typeface="Arial" panose="020B0604020202020204" pitchFamily="34" charset="0"/>
              </a:rPr>
              <a:t>Australia reported high scores on Pleasure and Engagement.</a:t>
            </a:r>
          </a:p>
          <a:p>
            <a:pPr>
              <a:lnSpc>
                <a:spcPct val="90000"/>
              </a:lnSpc>
            </a:pPr>
            <a:r>
              <a:rPr lang="en-AU" altLang="en-US" sz="1100" dirty="0">
                <a:latin typeface="Arial" panose="020B0604020202020204" pitchFamily="34" charset="0"/>
                <a:cs typeface="Arial" panose="020B0604020202020204" pitchFamily="34" charset="0"/>
              </a:rPr>
              <a:t>Page 276 from Park et al. (2009) paper.</a:t>
            </a:r>
          </a:p>
          <a:p>
            <a:pPr>
              <a:lnSpc>
                <a:spcPct val="90000"/>
              </a:lnSpc>
            </a:pPr>
            <a:r>
              <a:rPr lang="en-AU" altLang="en-US" sz="1100" dirty="0">
                <a:latin typeface="Arial" panose="020B0604020202020204" pitchFamily="34" charset="0"/>
                <a:cs typeface="Arial" panose="020B0604020202020204" pitchFamily="34" charset="0"/>
              </a:rPr>
              <a:t>We computed mean scores of the three orientations</a:t>
            </a:r>
          </a:p>
          <a:p>
            <a:pPr>
              <a:lnSpc>
                <a:spcPct val="90000"/>
              </a:lnSpc>
            </a:pPr>
            <a:r>
              <a:rPr lang="en-AU" altLang="en-US" sz="1100" dirty="0">
                <a:latin typeface="Arial" panose="020B0604020202020204" pitchFamily="34" charset="0"/>
                <a:cs typeface="Arial" panose="020B0604020202020204" pitchFamily="34" charset="0"/>
              </a:rPr>
              <a:t>within each nation, and then explored the clustering of</a:t>
            </a:r>
          </a:p>
          <a:p>
            <a:pPr>
              <a:lnSpc>
                <a:spcPct val="90000"/>
              </a:lnSpc>
            </a:pPr>
            <a:r>
              <a:rPr lang="en-AU" altLang="en-US" sz="1100" dirty="0">
                <a:latin typeface="Arial" panose="020B0604020202020204" pitchFamily="34" charset="0"/>
                <a:cs typeface="Arial" panose="020B0604020202020204" pitchFamily="34" charset="0"/>
              </a:rPr>
              <a:t>nations in terms of these scores using K-means cluster</a:t>
            </a:r>
          </a:p>
          <a:p>
            <a:pPr>
              <a:lnSpc>
                <a:spcPct val="90000"/>
              </a:lnSpc>
            </a:pPr>
            <a:r>
              <a:rPr lang="en-AU" altLang="en-US" sz="1100" dirty="0">
                <a:latin typeface="Arial" panose="020B0604020202020204" pitchFamily="34" charset="0"/>
                <a:cs typeface="Arial" panose="020B0604020202020204" pitchFamily="34" charset="0"/>
              </a:rPr>
              <a:t>analysis. A three-cluster solution was interpretable.</a:t>
            </a:r>
          </a:p>
          <a:p>
            <a:pPr>
              <a:lnSpc>
                <a:spcPct val="90000"/>
              </a:lnSpc>
            </a:pPr>
            <a:r>
              <a:rPr lang="en-AU" altLang="en-US" sz="1100" dirty="0">
                <a:latin typeface="Arial" panose="020B0604020202020204" pitchFamily="34" charset="0"/>
                <a:cs typeface="Arial" panose="020B0604020202020204" pitchFamily="34" charset="0"/>
              </a:rPr>
              <a:t>Cluster One consisted of five nations (Finland, Italy,</a:t>
            </a:r>
          </a:p>
          <a:p>
            <a:pPr>
              <a:lnSpc>
                <a:spcPct val="90000"/>
              </a:lnSpc>
            </a:pPr>
            <a:r>
              <a:rPr lang="en-AU" altLang="en-US" sz="1100" dirty="0">
                <a:latin typeface="Arial" panose="020B0604020202020204" pitchFamily="34" charset="0"/>
                <a:cs typeface="Arial" panose="020B0604020202020204" pitchFamily="34" charset="0"/>
              </a:rPr>
              <a:t>Portugal, Minor US Islands, and the United Kingdom)</a:t>
            </a:r>
          </a:p>
          <a:p>
            <a:pPr>
              <a:lnSpc>
                <a:spcPct val="90000"/>
              </a:lnSpc>
            </a:pPr>
            <a:r>
              <a:rPr lang="en-AU" altLang="en-US" sz="1100" dirty="0">
                <a:latin typeface="Arial" panose="020B0604020202020204" pitchFamily="34" charset="0"/>
                <a:cs typeface="Arial" panose="020B0604020202020204" pitchFamily="34" charset="0"/>
              </a:rPr>
              <a:t>and was defined by relatively low scores on all three</a:t>
            </a:r>
          </a:p>
          <a:p>
            <a:pPr>
              <a:lnSpc>
                <a:spcPct val="90000"/>
              </a:lnSpc>
            </a:pPr>
            <a:r>
              <a:rPr lang="en-AU" altLang="en-US" sz="1100" dirty="0">
                <a:latin typeface="Arial" panose="020B0604020202020204" pitchFamily="34" charset="0"/>
                <a:cs typeface="Arial" panose="020B0604020202020204" pitchFamily="34" charset="0"/>
              </a:rPr>
              <a:t>orientations. Cluster Two consisted of 13 nations</a:t>
            </a:r>
          </a:p>
          <a:p>
            <a:pPr>
              <a:lnSpc>
                <a:spcPct val="90000"/>
              </a:lnSpc>
            </a:pPr>
            <a:r>
              <a:rPr lang="en-AU" altLang="en-US" sz="1100" dirty="0">
                <a:latin typeface="Arial" panose="020B0604020202020204" pitchFamily="34" charset="0"/>
                <a:cs typeface="Arial" panose="020B0604020202020204" pitchFamily="34" charset="0"/>
              </a:rPr>
              <a:t>(Argentina, Australia, Belgium, Canada, France,</a:t>
            </a:r>
          </a:p>
          <a:p>
            <a:pPr>
              <a:lnSpc>
                <a:spcPct val="90000"/>
              </a:lnSpc>
            </a:pPr>
            <a:r>
              <a:rPr lang="en-AU" altLang="en-US" sz="1100" dirty="0">
                <a:latin typeface="Arial" panose="020B0604020202020204" pitchFamily="34" charset="0"/>
                <a:cs typeface="Arial" panose="020B0604020202020204" pitchFamily="34" charset="0"/>
              </a:rPr>
              <a:t>Germany, Hong Kong, Ireland, Netherlands, New</a:t>
            </a:r>
          </a:p>
          <a:p>
            <a:pPr>
              <a:lnSpc>
                <a:spcPct val="90000"/>
              </a:lnSpc>
            </a:pPr>
            <a:r>
              <a:rPr lang="en-AU" altLang="en-US" sz="1100" dirty="0">
                <a:latin typeface="Arial" panose="020B0604020202020204" pitchFamily="34" charset="0"/>
                <a:cs typeface="Arial" panose="020B0604020202020204" pitchFamily="34" charset="0"/>
              </a:rPr>
              <a:t>Zealand, Norway, Spain, and Sweden) and was defined</a:t>
            </a:r>
          </a:p>
          <a:p>
            <a:pPr>
              <a:lnSpc>
                <a:spcPct val="90000"/>
              </a:lnSpc>
            </a:pPr>
            <a:r>
              <a:rPr lang="en-AU" altLang="en-US" sz="1100" dirty="0">
                <a:latin typeface="Arial" panose="020B0604020202020204" pitchFamily="34" charset="0"/>
                <a:cs typeface="Arial" panose="020B0604020202020204" pitchFamily="34" charset="0"/>
              </a:rPr>
              <a:t>by higher scores on orientations to pleasure and to</a:t>
            </a:r>
          </a:p>
          <a:p>
            <a:pPr>
              <a:lnSpc>
                <a:spcPct val="90000"/>
              </a:lnSpc>
            </a:pPr>
            <a:r>
              <a:rPr lang="en-AU" altLang="en-US" sz="1100" dirty="0">
                <a:latin typeface="Arial" panose="020B0604020202020204" pitchFamily="34" charset="0"/>
                <a:cs typeface="Arial" panose="020B0604020202020204" pitchFamily="34" charset="0"/>
              </a:rPr>
              <a:t>engagement. Cluster Three consisted of nine nations</a:t>
            </a:r>
          </a:p>
          <a:p>
            <a:pPr>
              <a:lnSpc>
                <a:spcPct val="90000"/>
              </a:lnSpc>
            </a:pPr>
            <a:r>
              <a:rPr lang="en-AU" altLang="en-US" sz="1100" dirty="0">
                <a:latin typeface="Arial" panose="020B0604020202020204" pitchFamily="34" charset="0"/>
                <a:cs typeface="Arial" panose="020B0604020202020204" pitchFamily="34" charset="0"/>
              </a:rPr>
              <a:t>(Austria, Brazil, Denmark, Israel, Singapore, South</a:t>
            </a:r>
          </a:p>
          <a:p>
            <a:pPr>
              <a:lnSpc>
                <a:spcPct val="90000"/>
              </a:lnSpc>
            </a:pPr>
            <a:r>
              <a:rPr lang="en-AU" altLang="en-US" sz="1100" dirty="0">
                <a:latin typeface="Arial" panose="020B0604020202020204" pitchFamily="34" charset="0"/>
                <a:cs typeface="Arial" panose="020B0604020202020204" pitchFamily="34" charset="0"/>
              </a:rPr>
              <a:t>Africa, South Korea, Switzerland, and the United</a:t>
            </a:r>
          </a:p>
          <a:p>
            <a:pPr>
              <a:lnSpc>
                <a:spcPct val="90000"/>
              </a:lnSpc>
            </a:pPr>
            <a:r>
              <a:rPr lang="en-AU" altLang="en-US" sz="1100" dirty="0">
                <a:latin typeface="Arial" panose="020B0604020202020204" pitchFamily="34" charset="0"/>
                <a:cs typeface="Arial" panose="020B0604020202020204" pitchFamily="34" charset="0"/>
              </a:rPr>
              <a:t>States) and was defined by higher scores on orientations</a:t>
            </a:r>
          </a:p>
          <a:p>
            <a:pPr>
              <a:lnSpc>
                <a:spcPct val="90000"/>
              </a:lnSpc>
            </a:pPr>
            <a:r>
              <a:rPr lang="en-AU" altLang="en-US" sz="1100" dirty="0">
                <a:latin typeface="Arial" panose="020B0604020202020204" pitchFamily="34" charset="0"/>
                <a:cs typeface="Arial" panose="020B0604020202020204" pitchFamily="34" charset="0"/>
              </a:rPr>
              <a:t>to engagement and to meaning. Each of the three</a:t>
            </a:r>
          </a:p>
          <a:p>
            <a:pPr>
              <a:lnSpc>
                <a:spcPct val="90000"/>
              </a:lnSpc>
            </a:pPr>
            <a:r>
              <a:rPr lang="en-AU" altLang="en-US" sz="1100" dirty="0">
                <a:latin typeface="Arial" panose="020B0604020202020204" pitchFamily="34" charset="0"/>
                <a:cs typeface="Arial" panose="020B0604020202020204" pitchFamily="34" charset="0"/>
              </a:rPr>
              <a:t>orientations figured in the discrimination of nations in</a:t>
            </a:r>
          </a:p>
          <a:p>
            <a:pPr>
              <a:lnSpc>
                <a:spcPct val="90000"/>
              </a:lnSpc>
            </a:pPr>
            <a:r>
              <a:rPr lang="en-AU" altLang="en-US" sz="1100" dirty="0">
                <a:latin typeface="Arial" panose="020B0604020202020204" pitchFamily="34" charset="0"/>
                <a:cs typeface="Arial" panose="020B0604020202020204" pitchFamily="34" charset="0"/>
              </a:rPr>
              <a:t>these three clusters: pleasure F=4.35, p&lt;0.03;</a:t>
            </a:r>
          </a:p>
          <a:p>
            <a:pPr>
              <a:lnSpc>
                <a:spcPct val="90000"/>
              </a:lnSpc>
            </a:pPr>
            <a:r>
              <a:rPr lang="en-AU" altLang="en-US" sz="1100" dirty="0">
                <a:latin typeface="Arial" panose="020B0604020202020204" pitchFamily="34" charset="0"/>
                <a:cs typeface="Arial" panose="020B0604020202020204" pitchFamily="34" charset="0"/>
              </a:rPr>
              <a:t>engagement F=22.06, p&lt;0.001; and meaning</a:t>
            </a:r>
          </a:p>
          <a:p>
            <a:pPr>
              <a:lnSpc>
                <a:spcPct val="90000"/>
              </a:lnSpc>
            </a:pPr>
            <a:r>
              <a:rPr lang="en-AU" altLang="en-US" sz="1100" dirty="0">
                <a:latin typeface="Arial" panose="020B0604020202020204" pitchFamily="34" charset="0"/>
                <a:cs typeface="Arial" panose="020B0604020202020204" pitchFamily="34" charset="0"/>
              </a:rPr>
              <a:t>F=29.63, p&lt;0.001.</a:t>
            </a:r>
          </a:p>
        </p:txBody>
      </p:sp>
    </p:spTree>
    <p:extLst>
      <p:ext uri="{BB962C8B-B14F-4D97-AF65-F5344CB8AC3E}">
        <p14:creationId xmlns:p14="http://schemas.microsoft.com/office/powerpoint/2010/main" val="420450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a:noFill/>
        </p:spPr>
        <p:txBody>
          <a:bodyPr/>
          <a:lstStyle>
            <a:lvl1pPr defTabSz="954088" eaLnBrk="0" hangingPunct="0">
              <a:defRPr sz="2400">
                <a:solidFill>
                  <a:schemeClr val="tx1"/>
                </a:solidFill>
                <a:latin typeface="Arial" panose="020B0604020202020204" pitchFamily="34" charset="0"/>
                <a:cs typeface="Arial" panose="020B0604020202020204" pitchFamily="34" charset="0"/>
              </a:defRPr>
            </a:lvl1pPr>
            <a:lvl2pPr marL="742950" indent="-285750" defTabSz="954088" eaLnBrk="0" hangingPunct="0">
              <a:defRPr sz="2400">
                <a:solidFill>
                  <a:schemeClr val="tx1"/>
                </a:solidFill>
                <a:latin typeface="Arial" panose="020B0604020202020204" pitchFamily="34" charset="0"/>
                <a:cs typeface="Arial" panose="020B0604020202020204" pitchFamily="34" charset="0"/>
              </a:defRPr>
            </a:lvl2pPr>
            <a:lvl3pPr marL="1143000" indent="-228600" defTabSz="954088" eaLnBrk="0" hangingPunct="0">
              <a:defRPr sz="2400">
                <a:solidFill>
                  <a:schemeClr val="tx1"/>
                </a:solidFill>
                <a:latin typeface="Arial" panose="020B0604020202020204" pitchFamily="34" charset="0"/>
                <a:cs typeface="Arial" panose="020B0604020202020204" pitchFamily="34" charset="0"/>
              </a:defRPr>
            </a:lvl3pPr>
            <a:lvl4pPr marL="1600200" indent="-228600" defTabSz="954088" eaLnBrk="0" hangingPunct="0">
              <a:defRPr sz="2400">
                <a:solidFill>
                  <a:schemeClr val="tx1"/>
                </a:solidFill>
                <a:latin typeface="Arial" panose="020B0604020202020204" pitchFamily="34" charset="0"/>
                <a:cs typeface="Arial" panose="020B0604020202020204" pitchFamily="34" charset="0"/>
              </a:defRPr>
            </a:lvl4pPr>
            <a:lvl5pPr marL="2057400" indent="-228600" defTabSz="954088" eaLnBrk="0" hangingPunct="0">
              <a:defRPr sz="24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BD8ED79-3D75-4BBB-AA5D-F05D1BFBD4A0}" type="slidenum">
              <a:rPr lang="en-AU" altLang="en-US" sz="1300"/>
              <a:pPr eaLnBrk="1" hangingPunct="1"/>
              <a:t>44</a:t>
            </a:fld>
            <a:endParaRPr lang="en-AU" altLang="en-US" sz="1300"/>
          </a:p>
        </p:txBody>
      </p:sp>
    </p:spTree>
    <p:extLst>
      <p:ext uri="{BB962C8B-B14F-4D97-AF65-F5344CB8AC3E}">
        <p14:creationId xmlns:p14="http://schemas.microsoft.com/office/powerpoint/2010/main" val="216971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85725" y="744538"/>
            <a:ext cx="6618288" cy="3724275"/>
          </a:xfrm>
          <a:ln/>
        </p:spPr>
      </p:sp>
      <p:sp>
        <p:nvSpPr>
          <p:cNvPr id="79875"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9CE6691-6F3F-4551-94D1-F9E1AB929AAA}" type="slidenum">
              <a:rPr lang="en-AU" altLang="en-US" sz="1300"/>
              <a:pPr eaLnBrk="1" hangingPunct="1">
                <a:spcBef>
                  <a:spcPct val="0"/>
                </a:spcBef>
              </a:pPr>
              <a:t>45</a:t>
            </a:fld>
            <a:endParaRPr lang="en-AU" altLang="en-US" sz="1300"/>
          </a:p>
        </p:txBody>
      </p:sp>
    </p:spTree>
    <p:extLst>
      <p:ext uri="{BB962C8B-B14F-4D97-AF65-F5344CB8AC3E}">
        <p14:creationId xmlns:p14="http://schemas.microsoft.com/office/powerpoint/2010/main" val="1728230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a:noFill/>
        </p:spPr>
        <p:txBody>
          <a:bodyPr/>
          <a:lstStyle>
            <a:lvl1pPr defTabSz="954088" eaLnBrk="0" hangingPunct="0">
              <a:defRPr sz="2400">
                <a:solidFill>
                  <a:schemeClr val="tx1"/>
                </a:solidFill>
                <a:latin typeface="Arial" panose="020B0604020202020204" pitchFamily="34" charset="0"/>
                <a:cs typeface="Arial" panose="020B0604020202020204" pitchFamily="34" charset="0"/>
              </a:defRPr>
            </a:lvl1pPr>
            <a:lvl2pPr marL="742950" indent="-285750" defTabSz="954088" eaLnBrk="0" hangingPunct="0">
              <a:defRPr sz="2400">
                <a:solidFill>
                  <a:schemeClr val="tx1"/>
                </a:solidFill>
                <a:latin typeface="Arial" panose="020B0604020202020204" pitchFamily="34" charset="0"/>
                <a:cs typeface="Arial" panose="020B0604020202020204" pitchFamily="34" charset="0"/>
              </a:defRPr>
            </a:lvl2pPr>
            <a:lvl3pPr marL="1143000" indent="-228600" defTabSz="954088" eaLnBrk="0" hangingPunct="0">
              <a:defRPr sz="2400">
                <a:solidFill>
                  <a:schemeClr val="tx1"/>
                </a:solidFill>
                <a:latin typeface="Arial" panose="020B0604020202020204" pitchFamily="34" charset="0"/>
                <a:cs typeface="Arial" panose="020B0604020202020204" pitchFamily="34" charset="0"/>
              </a:defRPr>
            </a:lvl3pPr>
            <a:lvl4pPr marL="1600200" indent="-228600" defTabSz="954088" eaLnBrk="0" hangingPunct="0">
              <a:defRPr sz="2400">
                <a:solidFill>
                  <a:schemeClr val="tx1"/>
                </a:solidFill>
                <a:latin typeface="Arial" panose="020B0604020202020204" pitchFamily="34" charset="0"/>
                <a:cs typeface="Arial" panose="020B0604020202020204" pitchFamily="34" charset="0"/>
              </a:defRPr>
            </a:lvl4pPr>
            <a:lvl5pPr marL="2057400" indent="-228600" defTabSz="954088" eaLnBrk="0" hangingPunct="0">
              <a:defRPr sz="24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9B1BED3-96D4-4D83-9A22-0D680E4089D3}" type="slidenum">
              <a:rPr lang="en-AU" altLang="en-US" sz="1300"/>
              <a:pPr eaLnBrk="1" hangingPunct="1"/>
              <a:t>46</a:t>
            </a:fld>
            <a:endParaRPr lang="en-AU" altLang="en-US" sz="1300"/>
          </a:p>
        </p:txBody>
      </p:sp>
    </p:spTree>
    <p:extLst>
      <p:ext uri="{BB962C8B-B14F-4D97-AF65-F5344CB8AC3E}">
        <p14:creationId xmlns:p14="http://schemas.microsoft.com/office/powerpoint/2010/main" val="84106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pPr>
              <a:lnSpc>
                <a:spcPct val="90000"/>
              </a:lnSpc>
            </a:pPr>
            <a:r>
              <a:rPr lang="en-AU" altLang="en-US" sz="1000">
                <a:latin typeface="Arial" panose="020B0604020202020204" pitchFamily="34" charset="0"/>
                <a:cs typeface="Arial" panose="020B0604020202020204" pitchFamily="34" charset="0"/>
              </a:rPr>
              <a:t>Ask students to examine the OTH and Psychological Well-Being Scale.</a:t>
            </a:r>
          </a:p>
          <a:p>
            <a:pPr>
              <a:lnSpc>
                <a:spcPct val="90000"/>
              </a:lnSpc>
            </a:pPr>
            <a:r>
              <a:rPr lang="en-AU" altLang="en-US" sz="1000">
                <a:latin typeface="Arial" panose="020B0604020202020204" pitchFamily="34" charset="0"/>
                <a:cs typeface="Arial" panose="020B0604020202020204" pitchFamily="34" charset="0"/>
              </a:rPr>
              <a:t>They should also be familiar with the Satisfaction with Life Scale and the PANAS.</a:t>
            </a:r>
          </a:p>
          <a:p>
            <a:pPr>
              <a:lnSpc>
                <a:spcPct val="90000"/>
              </a:lnSpc>
            </a:pPr>
            <a:r>
              <a:rPr lang="en-AU" altLang="en-US" sz="1000">
                <a:latin typeface="Arial" panose="020B0604020202020204" pitchFamily="34" charset="0"/>
                <a:cs typeface="Arial" panose="020B0604020202020204" pitchFamily="34" charset="0"/>
              </a:rPr>
              <a:t>Indicate that there are new versions coming out for a limited range of scales for younger people (e.g., PANAS-C and VIA Youth survey).</a:t>
            </a:r>
          </a:p>
          <a:p>
            <a:pPr>
              <a:lnSpc>
                <a:spcPct val="90000"/>
              </a:lnSpc>
            </a:pPr>
            <a:endParaRPr lang="en-AU" altLang="en-US" sz="1000">
              <a:latin typeface="Arial" panose="020B0604020202020204" pitchFamily="34" charset="0"/>
              <a:cs typeface="Arial" panose="020B0604020202020204" pitchFamily="34" charset="0"/>
            </a:endParaRPr>
          </a:p>
          <a:p>
            <a:pPr>
              <a:lnSpc>
                <a:spcPct val="90000"/>
              </a:lnSpc>
            </a:pPr>
            <a:r>
              <a:rPr lang="en-AU" altLang="en-US" sz="1000">
                <a:latin typeface="Arial" panose="020B0604020202020204" pitchFamily="34" charset="0"/>
                <a:cs typeface="Arial" panose="020B0604020202020204" pitchFamily="34" charset="0"/>
              </a:rPr>
              <a:t>Park and Peterson (2006) made an effort to examine strengths in young children.  They attempted to get around measurement issues by involving parent ratings and observations instead.</a:t>
            </a:r>
          </a:p>
          <a:p>
            <a:pPr>
              <a:lnSpc>
                <a:spcPct val="90000"/>
              </a:lnSpc>
            </a:pPr>
            <a:endParaRPr lang="en-AU" altLang="en-US" sz="1000">
              <a:latin typeface="Arial" panose="020B0604020202020204" pitchFamily="34" charset="0"/>
              <a:cs typeface="Arial" panose="020B0604020202020204" pitchFamily="34" charset="0"/>
            </a:endParaRPr>
          </a:p>
          <a:p>
            <a:pPr>
              <a:lnSpc>
                <a:spcPct val="90000"/>
              </a:lnSpc>
            </a:pPr>
            <a:r>
              <a:rPr lang="en-AU" altLang="en-US" sz="1000">
                <a:latin typeface="Arial" panose="020B0604020202020204" pitchFamily="34" charset="0"/>
                <a:cs typeface="Arial" panose="020B0604020202020204" pitchFamily="34" charset="0"/>
              </a:rPr>
              <a:t>Details and abstract below:</a:t>
            </a:r>
          </a:p>
          <a:p>
            <a:pPr>
              <a:lnSpc>
                <a:spcPct val="90000"/>
              </a:lnSpc>
            </a:pPr>
            <a:r>
              <a:rPr lang="en-AU" altLang="en-US" sz="1000">
                <a:latin typeface="Arial" panose="020B0604020202020204" pitchFamily="34" charset="0"/>
                <a:cs typeface="Arial" panose="020B0604020202020204" pitchFamily="34" charset="0"/>
              </a:rPr>
              <a:t>Journal of Happiness Studies (2006) 7:323–341</a:t>
            </a:r>
          </a:p>
          <a:p>
            <a:pPr>
              <a:lnSpc>
                <a:spcPct val="90000"/>
              </a:lnSpc>
            </a:pPr>
            <a:r>
              <a:rPr lang="en-AU" altLang="en-US" sz="1000">
                <a:latin typeface="Arial" panose="020B0604020202020204" pitchFamily="34" charset="0"/>
                <a:cs typeface="Arial" panose="020B0604020202020204" pitchFamily="34" charset="0"/>
              </a:rPr>
              <a:t>DOI 10.1007/s10902-005-3648-6</a:t>
            </a:r>
          </a:p>
          <a:p>
            <a:pPr>
              <a:lnSpc>
                <a:spcPct val="90000"/>
              </a:lnSpc>
            </a:pPr>
            <a:r>
              <a:rPr lang="en-AU" altLang="en-US" sz="1000">
                <a:latin typeface="Arial" panose="020B0604020202020204" pitchFamily="34" charset="0"/>
                <a:cs typeface="Arial" panose="020B0604020202020204" pitchFamily="34" charset="0"/>
              </a:rPr>
              <a:t>NANSOOK PARK and CHRISTOPHER PETERSON</a:t>
            </a:r>
          </a:p>
          <a:p>
            <a:pPr>
              <a:lnSpc>
                <a:spcPct val="90000"/>
              </a:lnSpc>
            </a:pPr>
            <a:r>
              <a:rPr lang="en-AU" altLang="en-US" sz="1000">
                <a:latin typeface="Arial" panose="020B0604020202020204" pitchFamily="34" charset="0"/>
                <a:cs typeface="Arial" panose="020B0604020202020204" pitchFamily="34" charset="0"/>
              </a:rPr>
              <a:t>CHARACTER STRENGTHS AND HAPPINESS</a:t>
            </a:r>
          </a:p>
          <a:p>
            <a:pPr>
              <a:lnSpc>
                <a:spcPct val="90000"/>
              </a:lnSpc>
            </a:pPr>
            <a:r>
              <a:rPr lang="en-AU" altLang="en-US" sz="1000">
                <a:latin typeface="Arial" panose="020B0604020202020204" pitchFamily="34" charset="0"/>
                <a:cs typeface="Arial" panose="020B0604020202020204" pitchFamily="34" charset="0"/>
              </a:rPr>
              <a:t>AMONG YOUNG CHILDREN: CONTENT ANALYSIS</a:t>
            </a:r>
          </a:p>
          <a:p>
            <a:pPr>
              <a:lnSpc>
                <a:spcPct val="90000"/>
              </a:lnSpc>
            </a:pPr>
            <a:r>
              <a:rPr lang="en-AU" altLang="en-US" sz="1000">
                <a:latin typeface="Arial" panose="020B0604020202020204" pitchFamily="34" charset="0"/>
                <a:cs typeface="Arial" panose="020B0604020202020204" pitchFamily="34" charset="0"/>
              </a:rPr>
              <a:t>OF PARENTAL DESCRIPTIONS</a:t>
            </a:r>
          </a:p>
          <a:p>
            <a:pPr>
              <a:lnSpc>
                <a:spcPct val="90000"/>
              </a:lnSpc>
            </a:pPr>
            <a:r>
              <a:rPr lang="en-AU" altLang="en-US" sz="1000">
                <a:latin typeface="Arial" panose="020B0604020202020204" pitchFamily="34" charset="0"/>
                <a:cs typeface="Arial" panose="020B0604020202020204" pitchFamily="34" charset="0"/>
              </a:rPr>
              <a:t>ABSTRACT. Parents’ written descriptions (average length = 211 words) of</a:t>
            </a:r>
          </a:p>
          <a:p>
            <a:pPr>
              <a:lnSpc>
                <a:spcPct val="90000"/>
              </a:lnSpc>
            </a:pPr>
            <a:r>
              <a:rPr lang="en-AU" altLang="en-US" sz="1000">
                <a:latin typeface="Arial" panose="020B0604020202020204" pitchFamily="34" charset="0"/>
                <a:cs typeface="Arial" panose="020B0604020202020204" pitchFamily="34" charset="0"/>
              </a:rPr>
              <a:t>children between the ages of 3 and 9 years were collected on a passwordprotected</a:t>
            </a:r>
          </a:p>
          <a:p>
            <a:pPr>
              <a:lnSpc>
                <a:spcPct val="90000"/>
              </a:lnSpc>
            </a:pPr>
            <a:r>
              <a:rPr lang="en-AU" altLang="en-US" sz="1000">
                <a:latin typeface="Arial" panose="020B0604020202020204" pitchFamily="34" charset="0"/>
                <a:cs typeface="Arial" panose="020B0604020202020204" pitchFamily="34" charset="0"/>
              </a:rPr>
              <a:t>website (n=680). The presence of the 24 character strengths in the</a:t>
            </a:r>
          </a:p>
          <a:p>
            <a:pPr>
              <a:lnSpc>
                <a:spcPct val="90000"/>
              </a:lnSpc>
            </a:pPr>
            <a:r>
              <a:rPr lang="en-AU" altLang="en-US" sz="1000">
                <a:latin typeface="Arial" panose="020B0604020202020204" pitchFamily="34" charset="0"/>
                <a:cs typeface="Arial" panose="020B0604020202020204" pitchFamily="34" charset="0"/>
              </a:rPr>
              <a:t>VIA Classification and the level of child’s happiness were coded with content</a:t>
            </a:r>
          </a:p>
          <a:p>
            <a:pPr>
              <a:lnSpc>
                <a:spcPct val="90000"/>
              </a:lnSpc>
            </a:pPr>
            <a:r>
              <a:rPr lang="en-AU" altLang="en-US" sz="1000">
                <a:latin typeface="Arial" panose="020B0604020202020204" pitchFamily="34" charset="0"/>
                <a:cs typeface="Arial" panose="020B0604020202020204" pitchFamily="34" charset="0"/>
              </a:rPr>
              <a:t>analysis. Descriptions were rich in character language (average strengths</a:t>
            </a:r>
          </a:p>
          <a:p>
            <a:pPr>
              <a:lnSpc>
                <a:spcPct val="90000"/>
              </a:lnSpc>
            </a:pPr>
            <a:r>
              <a:rPr lang="en-AU" altLang="en-US" sz="1000">
                <a:latin typeface="Arial" panose="020B0604020202020204" pitchFamily="34" charset="0"/>
                <a:cs typeface="Arial" panose="020B0604020202020204" pitchFamily="34" charset="0"/>
              </a:rPr>
              <a:t>mentioned per description=3.09), and coding was reliable. Consistent with</a:t>
            </a:r>
          </a:p>
          <a:p>
            <a:pPr>
              <a:lnSpc>
                <a:spcPct val="90000"/>
              </a:lnSpc>
            </a:pPr>
            <a:r>
              <a:rPr lang="en-AU" altLang="en-US" sz="1000">
                <a:latin typeface="Arial" panose="020B0604020202020204" pitchFamily="34" charset="0"/>
                <a:cs typeface="Arial" panose="020B0604020202020204" pitchFamily="34" charset="0"/>
              </a:rPr>
              <a:t>previous research with youth and adults, the character strengths of love, zest,</a:t>
            </a:r>
          </a:p>
          <a:p>
            <a:pPr>
              <a:lnSpc>
                <a:spcPct val="90000"/>
              </a:lnSpc>
            </a:pPr>
            <a:r>
              <a:rPr lang="en-AU" altLang="en-US" sz="1000">
                <a:latin typeface="Arial" panose="020B0604020202020204" pitchFamily="34" charset="0"/>
                <a:cs typeface="Arial" panose="020B0604020202020204" pitchFamily="34" charset="0"/>
              </a:rPr>
              <a:t>and hope were associated with happiness; gratitude was associated with happiness</a:t>
            </a:r>
          </a:p>
          <a:p>
            <a:pPr>
              <a:lnSpc>
                <a:spcPct val="90000"/>
              </a:lnSpc>
            </a:pPr>
            <a:r>
              <a:rPr lang="en-AU" altLang="en-US" sz="1000">
                <a:latin typeface="Arial" panose="020B0604020202020204" pitchFamily="34" charset="0"/>
                <a:cs typeface="Arial" panose="020B0604020202020204" pitchFamily="34" charset="0"/>
              </a:rPr>
              <a:t>among older children. The early development of character strengths and</a:t>
            </a:r>
          </a:p>
          <a:p>
            <a:pPr>
              <a:lnSpc>
                <a:spcPct val="90000"/>
              </a:lnSpc>
            </a:pPr>
            <a:r>
              <a:rPr lang="en-AU" altLang="en-US" sz="1000">
                <a:latin typeface="Arial" panose="020B0604020202020204" pitchFamily="34" charset="0"/>
                <a:cs typeface="Arial" panose="020B0604020202020204" pitchFamily="34" charset="0"/>
              </a:rPr>
              <a:t>possible ways of fostering them are discussed.</a:t>
            </a:r>
          </a:p>
          <a:p>
            <a:pPr>
              <a:lnSpc>
                <a:spcPct val="90000"/>
              </a:lnSpc>
            </a:pPr>
            <a:endParaRPr lang="en-AU"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414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685800" indent="-26352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054100" indent="-20955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476375" indent="-20955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898650" indent="-20955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355850" indent="-2095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13050" indent="-2095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270250" indent="-2095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27450" indent="-2095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14400" eaLnBrk="1" hangingPunct="1">
              <a:spcBef>
                <a:spcPct val="0"/>
              </a:spcBef>
            </a:pPr>
            <a:fld id="{833A6454-2D96-4B3C-A885-096C7BEEDB9C}" type="slidenum">
              <a:rPr lang="en-AU" altLang="en-US"/>
              <a:pPr defTabSz="914400" eaLnBrk="1" hangingPunct="1">
                <a:spcBef>
                  <a:spcPct val="0"/>
                </a:spcBef>
              </a:pPr>
              <a:t>47</a:t>
            </a:fld>
            <a:endParaRPr lang="en-AU" altLang="en-US"/>
          </a:p>
        </p:txBody>
      </p:sp>
      <p:sp>
        <p:nvSpPr>
          <p:cNvPr id="92163" name="Rectangle 2"/>
          <p:cNvSpPr>
            <a:spLocks noGrp="1" noRot="1" noChangeAspect="1" noChangeArrowheads="1" noTextEdit="1"/>
          </p:cNvSpPr>
          <p:nvPr>
            <p:ph type="sldImg"/>
          </p:nvPr>
        </p:nvSpPr>
        <p:spPr>
          <a:xfrm>
            <a:off x="85725" y="744538"/>
            <a:ext cx="6618288" cy="3724275"/>
          </a:xfrm>
          <a:ln/>
        </p:spPr>
      </p:sp>
      <p:sp>
        <p:nvSpPr>
          <p:cNvPr id="92164" name="Rectangle 3"/>
          <p:cNvSpPr>
            <a:spLocks noGrp="1" noChangeArrowheads="1"/>
          </p:cNvSpPr>
          <p:nvPr>
            <p:ph type="body" idx="1"/>
          </p:nvPr>
        </p:nvSpPr>
        <p:spPr>
          <a:noFill/>
        </p:spPr>
        <p:txBody>
          <a:bodyPr/>
          <a:lstStyle/>
          <a:p>
            <a:r>
              <a:rPr lang="en-GB" altLang="en-US" sz="1000" b="1" dirty="0">
                <a:latin typeface="Arial" panose="020B0604020202020204" pitchFamily="34" charset="0"/>
                <a:cs typeface="Arial" panose="020B0604020202020204" pitchFamily="34" charset="0"/>
              </a:rPr>
              <a:t>From the paper currently under review:</a:t>
            </a:r>
          </a:p>
          <a:p>
            <a:r>
              <a:rPr lang="en-GB" altLang="en-US" sz="1000" dirty="0">
                <a:latin typeface="Arial" panose="020B0604020202020204" pitchFamily="34" charset="0"/>
                <a:cs typeface="Arial" panose="020B0604020202020204" pitchFamily="34" charset="0"/>
              </a:rPr>
              <a:t>The </a:t>
            </a:r>
            <a:r>
              <a:rPr lang="en-GB" altLang="en-US" sz="1000" b="1" dirty="0">
                <a:latin typeface="Arial" panose="020B0604020202020204" pitchFamily="34" charset="0"/>
                <a:cs typeface="Arial" panose="020B0604020202020204" pitchFamily="34" charset="0"/>
              </a:rPr>
              <a:t>prominence of Family as a major goal </a:t>
            </a:r>
            <a:r>
              <a:rPr lang="en-GB" altLang="en-US" sz="1000" dirty="0">
                <a:latin typeface="Arial" panose="020B0604020202020204" pitchFamily="34" charset="0"/>
                <a:cs typeface="Arial" panose="020B0604020202020204" pitchFamily="34" charset="0"/>
              </a:rPr>
              <a:t>(32.5% of the answers), a meaningful component of life (39.9%), and a recent source of extreme happiness (47.2%) clearly emerged. Work followed as a goal (18.3%) and a meaningful domain (15.3%), but it was only rarely an occasion for positive emotions (8.7%). </a:t>
            </a:r>
            <a:r>
              <a:rPr lang="en-GB" altLang="en-US" sz="1000" b="1" dirty="0">
                <a:latin typeface="Arial" panose="020B0604020202020204" pitchFamily="34" charset="0"/>
                <a:cs typeface="Arial" panose="020B0604020202020204" pitchFamily="34" charset="0"/>
              </a:rPr>
              <a:t>Leisure activities were more efficacious in providing intense happiness </a:t>
            </a:r>
            <a:r>
              <a:rPr lang="en-GB" altLang="en-US" sz="1000" dirty="0">
                <a:latin typeface="Arial" panose="020B0604020202020204" pitchFamily="34" charset="0"/>
                <a:cs typeface="Arial" panose="020B0604020202020204" pitchFamily="34" charset="0"/>
              </a:rPr>
              <a:t>(15.6%), but they were seldom quoted as goals (6.5%) and meaningful aspects of life (4%). Health and Personal growth showed similar patterns across the three answers: they were both reported as important goals in 10.1% of the answers, as meaningful life domains in 8.9% and 6.8% of the answers respectively, but only in 2.9% and 3.6% respectively as a recent source of happiness. Standard of living was reported as a goal in 11.9% of the answers, but its meaningfulness and efficacy in providing happiness were less frequently quoted (5.1% and 5.6% of the answers respectively). The opposite was true of Interpersonal relations, which were considered more often meaningful (10.5%) and emotionally rewarding (11.3) than relevant as future goals (2.4%). 	</a:t>
            </a:r>
          </a:p>
          <a:p>
            <a:r>
              <a:rPr lang="en-GB" altLang="en-US" sz="1000" dirty="0">
                <a:latin typeface="Arial" panose="020B0604020202020204" pitchFamily="34" charset="0"/>
                <a:cs typeface="Arial" panose="020B0604020202020204" pitchFamily="34" charset="0"/>
              </a:rPr>
              <a:t>	</a:t>
            </a:r>
            <a:r>
              <a:rPr lang="en-GB" altLang="en-US" sz="1000" b="1" dirty="0">
                <a:latin typeface="Arial" panose="020B0604020202020204" pitchFamily="34" charset="0"/>
                <a:cs typeface="Arial" panose="020B0604020202020204" pitchFamily="34" charset="0"/>
              </a:rPr>
              <a:t>The low relevance of Education in the three answers can be associated with the demographic features of the sample: </a:t>
            </a:r>
            <a:r>
              <a:rPr lang="en-GB" altLang="en-US" sz="1000" dirty="0">
                <a:latin typeface="Arial" panose="020B0604020202020204" pitchFamily="34" charset="0"/>
                <a:cs typeface="Arial" panose="020B0604020202020204" pitchFamily="34" charset="0"/>
              </a:rPr>
              <a:t>the vast majority of participants had completed their formal education courses. Education is not anymore a main concern in their life, either as a goal to be achieved, or as a meaningful thing in the present. The similarly low frequency of answers related to Society and Community issues contrasts with the prominence of Family, showing a clear demarcation line between public and private sphere of commitment. The scarce relevance of Spirituality/Religion is in apparent contradiction with the high percentage of participants who define themselves as members of a religion.</a:t>
            </a:r>
            <a:endParaRPr lang="en-AU"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01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 Increased “Oneness”</a:t>
            </a:r>
          </a:p>
          <a:p>
            <a:r>
              <a:rPr lang="en-US" altLang="en-US" b="1" dirty="0">
                <a:latin typeface="Arial" panose="020B0604020202020204" pitchFamily="34" charset="0"/>
                <a:cs typeface="Arial" panose="020B0604020202020204" pitchFamily="34" charset="0"/>
              </a:rPr>
              <a:t>Inducing positive emotion effectively eliminated differences in recognition of Black and White faces.</a:t>
            </a:r>
          </a:p>
          <a:p>
            <a:r>
              <a:rPr lang="en-AU" altLang="en-US" dirty="0">
                <a:latin typeface="Arial" panose="020B0604020202020204" pitchFamily="34" charset="0"/>
                <a:cs typeface="Arial" panose="020B0604020202020204" pitchFamily="34" charset="0"/>
              </a:rPr>
              <a:t>89 participants</a:t>
            </a:r>
          </a:p>
          <a:p>
            <a:r>
              <a:rPr lang="en-AU" altLang="en-US" dirty="0">
                <a:latin typeface="Arial" panose="020B0604020202020204" pitchFamily="34" charset="0"/>
                <a:cs typeface="Arial" panose="020B0604020202020204" pitchFamily="34" charset="0"/>
              </a:rPr>
              <a:t>In an experiment replicated several times over, Barbara Fredrickson and her student found that </a:t>
            </a:r>
            <a:r>
              <a:rPr lang="en-AU" altLang="en-US" b="1" dirty="0">
                <a:latin typeface="Arial" panose="020B0604020202020204" pitchFamily="34" charset="0"/>
                <a:cs typeface="Arial" panose="020B0604020202020204" pitchFamily="34" charset="0"/>
              </a:rPr>
              <a:t>when injected with positivity </a:t>
            </a:r>
            <a:r>
              <a:rPr lang="en-AU" altLang="en-US" dirty="0">
                <a:latin typeface="Arial" panose="020B0604020202020204" pitchFamily="34" charset="0"/>
                <a:cs typeface="Arial" panose="020B0604020202020204" pitchFamily="34" charset="0"/>
              </a:rPr>
              <a:t>(as in watching happy movies or seeing positive imagery)</a:t>
            </a:r>
            <a:r>
              <a:rPr lang="en-AU" altLang="en-US" b="1" dirty="0">
                <a:latin typeface="Arial" panose="020B0604020202020204" pitchFamily="34" charset="0"/>
                <a:cs typeface="Arial" panose="020B0604020202020204" pitchFamily="34" charset="0"/>
              </a:rPr>
              <a:t>, racial bias is completely eliminated:</a:t>
            </a:r>
            <a:r>
              <a:rPr lang="en-AU" altLang="en-US" dirty="0">
                <a:latin typeface="Arial" panose="020B0604020202020204" pitchFamily="34" charset="0"/>
                <a:cs typeface="Arial" panose="020B0604020202020204" pitchFamily="34" charset="0"/>
              </a:rPr>
              <a:t> </a:t>
            </a:r>
            <a:r>
              <a:rPr lang="en-AU" altLang="en-US" b="1" dirty="0">
                <a:latin typeface="Arial" panose="020B0604020202020204" pitchFamily="34" charset="0"/>
                <a:cs typeface="Arial" panose="020B0604020202020204" pitchFamily="34" charset="0"/>
              </a:rPr>
              <a:t>people become just as good at recognizing unique features in people of different races as they are of people of the same race </a:t>
            </a:r>
            <a:r>
              <a:rPr lang="en-AU" altLang="en-US" dirty="0">
                <a:latin typeface="Arial" panose="020B0604020202020204" pitchFamily="34" charset="0"/>
                <a:cs typeface="Arial" panose="020B0604020202020204" pitchFamily="34" charset="0"/>
              </a:rPr>
              <a:t>(Johnson &amp; Fredrickson, 2005).</a:t>
            </a:r>
          </a:p>
          <a:p>
            <a:r>
              <a:rPr lang="en-AU" altLang="en-US" dirty="0">
                <a:latin typeface="Arial" panose="020B0604020202020204" pitchFamily="34" charset="0"/>
                <a:cs typeface="Arial" panose="020B0604020202020204" pitchFamily="34" charset="0"/>
              </a:rPr>
              <a:t>During the learning phase of the face recognition task, participants</a:t>
            </a:r>
          </a:p>
          <a:p>
            <a:r>
              <a:rPr lang="en-AU" altLang="en-US" dirty="0">
                <a:latin typeface="Arial" panose="020B0604020202020204" pitchFamily="34" charset="0"/>
                <a:cs typeface="Arial" panose="020B0604020202020204" pitchFamily="34" charset="0"/>
              </a:rPr>
              <a:t>viewed 28 faces presented in a </a:t>
            </a:r>
            <a:r>
              <a:rPr lang="en-AU" altLang="en-US" dirty="0" err="1">
                <a:latin typeface="Arial" panose="020B0604020202020204" pitchFamily="34" charset="0"/>
                <a:cs typeface="Arial" panose="020B0604020202020204" pitchFamily="34" charset="0"/>
              </a:rPr>
              <a:t>randomorder</a:t>
            </a:r>
            <a:r>
              <a:rPr lang="en-AU" altLang="en-US" dirty="0">
                <a:latin typeface="Arial" panose="020B0604020202020204" pitchFamily="34" charset="0"/>
                <a:cs typeface="Arial" panose="020B0604020202020204" pitchFamily="34" charset="0"/>
              </a:rPr>
              <a:t>. The faces</a:t>
            </a:r>
          </a:p>
          <a:p>
            <a:r>
              <a:rPr lang="en-AU" altLang="en-US" dirty="0">
                <a:latin typeface="Arial" panose="020B0604020202020204" pitchFamily="34" charset="0"/>
                <a:cs typeface="Arial" panose="020B0604020202020204" pitchFamily="34" charset="0"/>
              </a:rPr>
              <a:t>were presented for 500 </a:t>
            </a:r>
            <a:r>
              <a:rPr lang="en-AU" altLang="en-US" dirty="0" err="1">
                <a:latin typeface="Arial" panose="020B0604020202020204" pitchFamily="34" charset="0"/>
                <a:cs typeface="Arial" panose="020B0604020202020204" pitchFamily="34" charset="0"/>
              </a:rPr>
              <a:t>ms</a:t>
            </a:r>
            <a:r>
              <a:rPr lang="en-AU" altLang="en-US" dirty="0">
                <a:latin typeface="Arial" panose="020B0604020202020204" pitchFamily="34" charset="0"/>
                <a:cs typeface="Arial" panose="020B0604020202020204" pitchFamily="34" charset="0"/>
              </a:rPr>
              <a:t> each, with a 2,000-ms delay between</a:t>
            </a:r>
          </a:p>
          <a:p>
            <a:r>
              <a:rPr lang="en-AU" altLang="en-US" dirty="0">
                <a:latin typeface="Arial" panose="020B0604020202020204" pitchFamily="34" charset="0"/>
                <a:cs typeface="Arial" panose="020B0604020202020204" pitchFamily="34" charset="0"/>
              </a:rPr>
              <a:t>images. During the testing phase, participants were presented</a:t>
            </a:r>
          </a:p>
          <a:p>
            <a:r>
              <a:rPr lang="en-AU" altLang="en-US" dirty="0">
                <a:latin typeface="Arial" panose="020B0604020202020204" pitchFamily="34" charset="0"/>
                <a:cs typeface="Arial" panose="020B0604020202020204" pitchFamily="34" charset="0"/>
              </a:rPr>
              <a:t>with 56 faces in a random order. Half of these faces were the</a:t>
            </a:r>
          </a:p>
          <a:p>
            <a:r>
              <a:rPr lang="en-AU" altLang="en-US" dirty="0">
                <a:latin typeface="Arial" panose="020B0604020202020204" pitchFamily="34" charset="0"/>
                <a:cs typeface="Arial" panose="020B0604020202020204" pitchFamily="34" charset="0"/>
              </a:rPr>
              <a:t>same 28 shown during the learning phase, and the rest were</a:t>
            </a:r>
          </a:p>
          <a:p>
            <a:r>
              <a:rPr lang="en-AU" altLang="en-US" dirty="0">
                <a:latin typeface="Arial" panose="020B0604020202020204" pitchFamily="34" charset="0"/>
                <a:cs typeface="Arial" panose="020B0604020202020204" pitchFamily="34" charset="0"/>
              </a:rPr>
              <a:t>foils—images not previously viewed. Images used for both</a:t>
            </a:r>
          </a:p>
          <a:p>
            <a:r>
              <a:rPr lang="en-AU" altLang="en-US" dirty="0">
                <a:latin typeface="Arial" panose="020B0604020202020204" pitchFamily="34" charset="0"/>
                <a:cs typeface="Arial" panose="020B0604020202020204" pitchFamily="34" charset="0"/>
              </a:rPr>
              <a:t>learning and testing were evenly divided by race and gender.</a:t>
            </a:r>
          </a:p>
          <a:p>
            <a:r>
              <a:rPr lang="en-AU" altLang="en-US" dirty="0">
                <a:latin typeface="Arial" panose="020B0604020202020204" pitchFamily="34" charset="0"/>
                <a:cs typeface="Arial" panose="020B0604020202020204" pitchFamily="34" charset="0"/>
              </a:rPr>
              <a:t>Each image remained on screen until a response had been made.</a:t>
            </a:r>
          </a:p>
          <a:p>
            <a:r>
              <a:rPr lang="en-AU" altLang="en-US" dirty="0">
                <a:latin typeface="Arial" panose="020B0604020202020204" pitchFamily="34" charset="0"/>
                <a:cs typeface="Arial" panose="020B0604020202020204" pitchFamily="34" charset="0"/>
              </a:rPr>
              <a:t>Participants indicated whether they had seen each face previously</a:t>
            </a:r>
          </a:p>
          <a:p>
            <a:r>
              <a:rPr lang="en-AU" altLang="en-US" dirty="0">
                <a:latin typeface="Arial" panose="020B0604020202020204" pitchFamily="34" charset="0"/>
                <a:cs typeface="Arial" panose="020B0604020202020204" pitchFamily="34" charset="0"/>
              </a:rPr>
              <a:t>by pressing a </a:t>
            </a:r>
            <a:r>
              <a:rPr lang="en-AU" altLang="en-US" dirty="0" err="1">
                <a:latin typeface="Arial" panose="020B0604020202020204" pitchFamily="34" charset="0"/>
                <a:cs typeface="Arial" panose="020B0604020202020204" pitchFamily="34" charset="0"/>
              </a:rPr>
              <a:t>labeled</a:t>
            </a:r>
            <a:r>
              <a:rPr lang="en-AU" altLang="en-US" dirty="0">
                <a:latin typeface="Arial" panose="020B0604020202020204" pitchFamily="34" charset="0"/>
                <a:cs typeface="Arial" panose="020B0604020202020204" pitchFamily="34" charset="0"/>
              </a:rPr>
              <a:t> ‘‘yes’’ or ‘‘no’’ key on a stimulus</a:t>
            </a:r>
          </a:p>
          <a:p>
            <a:r>
              <a:rPr lang="en-AU" altLang="en-US" dirty="0">
                <a:latin typeface="Arial" panose="020B0604020202020204" pitchFamily="34" charset="0"/>
                <a:cs typeface="Arial" panose="020B0604020202020204" pitchFamily="34" charset="0"/>
              </a:rPr>
              <a:t>response box; responses were made with the first two fingers of</a:t>
            </a:r>
          </a:p>
          <a:p>
            <a:r>
              <a:rPr lang="en-AU" altLang="en-US" dirty="0">
                <a:latin typeface="Arial" panose="020B0604020202020204" pitchFamily="34" charset="0"/>
                <a:cs typeface="Arial" panose="020B0604020202020204" pitchFamily="34" charset="0"/>
              </a:rPr>
              <a:t>the dominant hand.</a:t>
            </a:r>
          </a:p>
        </p:txBody>
      </p:sp>
      <p:sp>
        <p:nvSpPr>
          <p:cNvPr id="71684"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B169F7E-AF8B-4C23-AA17-F7D5D8A5AA74}" type="slidenum">
              <a:rPr lang="en-US" altLang="en-US"/>
              <a:pPr eaLnBrk="1" hangingPunct="1">
                <a:spcBef>
                  <a:spcPct val="0"/>
                </a:spcBef>
              </a:pPr>
              <a:t>48</a:t>
            </a:fld>
            <a:endParaRPr lang="en-US" altLang="en-US"/>
          </a:p>
        </p:txBody>
      </p:sp>
    </p:spTree>
    <p:extLst>
      <p:ext uri="{BB962C8B-B14F-4D97-AF65-F5344CB8AC3E}">
        <p14:creationId xmlns:p14="http://schemas.microsoft.com/office/powerpoint/2010/main" val="3971621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AU" altLang="en-US" dirty="0">
              <a:latin typeface="Arial" panose="020B0604020202020204" pitchFamily="34" charset="0"/>
              <a:cs typeface="Arial" panose="020B0604020202020204" pitchFamily="34" charset="0"/>
            </a:endParaRPr>
          </a:p>
        </p:txBody>
      </p:sp>
      <p:sp>
        <p:nvSpPr>
          <p:cNvPr id="71684"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B169F7E-AF8B-4C23-AA17-F7D5D8A5AA74}" type="slidenum">
              <a:rPr lang="en-US" altLang="en-US"/>
              <a:pPr eaLnBrk="1" hangingPunct="1">
                <a:spcBef>
                  <a:spcPct val="0"/>
                </a:spcBef>
              </a:pPr>
              <a:t>49</a:t>
            </a:fld>
            <a:endParaRPr lang="en-US" altLang="en-US"/>
          </a:p>
        </p:txBody>
      </p:sp>
    </p:spTree>
    <p:extLst>
      <p:ext uri="{BB962C8B-B14F-4D97-AF65-F5344CB8AC3E}">
        <p14:creationId xmlns:p14="http://schemas.microsoft.com/office/powerpoint/2010/main" val="185098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94212"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E4E46AA-8DC9-462A-888A-68B764FE97C9}" type="slidenum">
              <a:rPr lang="en-AU" altLang="en-US" sz="1300"/>
              <a:pPr eaLnBrk="1" hangingPunct="1">
                <a:spcBef>
                  <a:spcPct val="0"/>
                </a:spcBef>
              </a:pPr>
              <a:t>54</a:t>
            </a:fld>
            <a:endParaRPr lang="en-AU" altLang="en-US" sz="1300"/>
          </a:p>
        </p:txBody>
      </p:sp>
    </p:spTree>
    <p:extLst>
      <p:ext uri="{BB962C8B-B14F-4D97-AF65-F5344CB8AC3E}">
        <p14:creationId xmlns:p14="http://schemas.microsoft.com/office/powerpoint/2010/main" val="202951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r>
              <a:rPr lang="en-AU" altLang="en-US">
                <a:latin typeface="Arial" panose="020B0604020202020204" pitchFamily="34" charset="0"/>
                <a:cs typeface="Arial" panose="020B0604020202020204" pitchFamily="34" charset="0"/>
              </a:rPr>
              <a:t>Ask students to consider Erikson’s theory of human development and to examine the primary tasks of each life phase.</a:t>
            </a:r>
          </a:p>
          <a:p>
            <a:r>
              <a:rPr lang="en-AU" altLang="en-US">
                <a:latin typeface="Arial" panose="020B0604020202020204" pitchFamily="34" charset="0"/>
                <a:cs typeface="Arial" panose="020B0604020202020204" pitchFamily="34" charset="0"/>
              </a:rPr>
              <a:t>Ask students to embed theoretical perspectives from PP to their arugments.</a:t>
            </a:r>
          </a:p>
          <a:p>
            <a:r>
              <a:rPr lang="en-AU" altLang="en-US">
                <a:latin typeface="Arial" panose="020B0604020202020204" pitchFamily="34" charset="0"/>
                <a:cs typeface="Arial" panose="020B0604020202020204" pitchFamily="34" charset="0"/>
              </a:rPr>
              <a:t>Chapter 5 or their textbook will help with this.</a:t>
            </a:r>
          </a:p>
        </p:txBody>
      </p:sp>
    </p:spTree>
    <p:extLst>
      <p:ext uri="{BB962C8B-B14F-4D97-AF65-F5344CB8AC3E}">
        <p14:creationId xmlns:p14="http://schemas.microsoft.com/office/powerpoint/2010/main" val="260138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pPr>
              <a:lnSpc>
                <a:spcPct val="90000"/>
              </a:lnSpc>
              <a:buFont typeface="Wingdings" panose="05000000000000000000" pitchFamily="2" charset="2"/>
              <a:buNone/>
            </a:pPr>
            <a:r>
              <a:rPr lang="en-AU" altLang="en-US">
                <a:latin typeface="Arial" panose="020B0604020202020204" pitchFamily="34" charset="0"/>
                <a:cs typeface="Arial" panose="020B0604020202020204" pitchFamily="34" charset="0"/>
              </a:rPr>
              <a:t>Is the full life evident at any one life stage or do we cycle through different forms of well-being at different life stages?</a:t>
            </a:r>
          </a:p>
          <a:p>
            <a:pPr>
              <a:lnSpc>
                <a:spcPct val="90000"/>
              </a:lnSpc>
              <a:buFont typeface="Wingdings" panose="05000000000000000000" pitchFamily="2" charset="2"/>
              <a:buNone/>
            </a:pPr>
            <a:r>
              <a:rPr lang="en-AU" altLang="en-US">
                <a:latin typeface="Arial" panose="020B0604020202020204" pitchFamily="34" charset="0"/>
                <a:cs typeface="Arial" panose="020B0604020202020204" pitchFamily="34" charset="0"/>
              </a:rPr>
              <a:t>Are the results different for males and females?</a:t>
            </a:r>
          </a:p>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088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AU" altLang="en-US" dirty="0">
                <a:latin typeface="Arial" panose="020B0604020202020204" pitchFamily="34" charset="0"/>
                <a:cs typeface="Arial" panose="020B0604020202020204" pitchFamily="34" charset="0"/>
              </a:rPr>
              <a:t>Abstract </a:t>
            </a:r>
          </a:p>
          <a:p>
            <a:r>
              <a:rPr lang="en-AU" altLang="en-US" dirty="0">
                <a:latin typeface="Arial" panose="020B0604020202020204" pitchFamily="34" charset="0"/>
                <a:cs typeface="Arial" panose="020B0604020202020204" pitchFamily="34" charset="0"/>
              </a:rPr>
              <a:t>Two large-scale, nationally representative panel studies (the German Socio</a:t>
            </a:r>
          </a:p>
          <a:p>
            <a:r>
              <a:rPr lang="en-AU" altLang="en-US" dirty="0">
                <a:latin typeface="Arial" panose="020B0604020202020204" pitchFamily="34" charset="0"/>
                <a:cs typeface="Arial" panose="020B0604020202020204" pitchFamily="34" charset="0"/>
              </a:rPr>
              <a:t>Economic Panel Study and the British Household Panel Study) were used to assess changes</a:t>
            </a:r>
          </a:p>
          <a:p>
            <a:r>
              <a:rPr lang="en-AU" altLang="en-US" dirty="0">
                <a:latin typeface="Arial" panose="020B0604020202020204" pitchFamily="34" charset="0"/>
                <a:cs typeface="Arial" panose="020B0604020202020204" pitchFamily="34" charset="0"/>
              </a:rPr>
              <a:t>in life satisfaction over the lifespan. </a:t>
            </a:r>
            <a:r>
              <a:rPr lang="en-AU" altLang="en-US" b="1" dirty="0">
                <a:latin typeface="Arial" panose="020B0604020202020204" pitchFamily="34" charset="0"/>
                <a:cs typeface="Arial" panose="020B0604020202020204" pitchFamily="34" charset="0"/>
              </a:rPr>
              <a:t>The </a:t>
            </a:r>
            <a:r>
              <a:rPr lang="en-AU" altLang="en-US" b="1" dirty="0">
                <a:solidFill>
                  <a:srgbClr val="FF0000"/>
                </a:solidFill>
                <a:latin typeface="Arial" panose="020B0604020202020204" pitchFamily="34" charset="0"/>
                <a:cs typeface="Arial" panose="020B0604020202020204" pitchFamily="34" charset="0"/>
              </a:rPr>
              <a:t>cross-sectional and longitudinal features of these</a:t>
            </a:r>
          </a:p>
          <a:p>
            <a:r>
              <a:rPr lang="en-AU" altLang="en-US" b="1" dirty="0">
                <a:solidFill>
                  <a:srgbClr val="FF0000"/>
                </a:solidFill>
                <a:latin typeface="Arial" panose="020B0604020202020204" pitchFamily="34" charset="0"/>
                <a:cs typeface="Arial" panose="020B0604020202020204" pitchFamily="34" charset="0"/>
              </a:rPr>
              <a:t>studies were used to isolate age-related changes from confounding factors including</a:t>
            </a:r>
          </a:p>
          <a:p>
            <a:r>
              <a:rPr lang="en-AU" altLang="en-US" b="1" dirty="0">
                <a:solidFill>
                  <a:srgbClr val="FF0000"/>
                </a:solidFill>
                <a:latin typeface="Arial" panose="020B0604020202020204" pitchFamily="34" charset="0"/>
                <a:cs typeface="Arial" panose="020B0604020202020204" pitchFamily="34" charset="0"/>
              </a:rPr>
              <a:t>instrumentation effects and cohort effects</a:t>
            </a:r>
            <a:r>
              <a:rPr lang="en-AU" altLang="en-US" b="1" dirty="0">
                <a:latin typeface="Arial" panose="020B0604020202020204" pitchFamily="34" charset="0"/>
                <a:cs typeface="Arial" panose="020B0604020202020204" pitchFamily="34" charset="0"/>
              </a:rPr>
              <a:t>. </a:t>
            </a:r>
            <a:r>
              <a:rPr lang="en-AU" altLang="en-US" dirty="0">
                <a:latin typeface="Arial" panose="020B0604020202020204" pitchFamily="34" charset="0"/>
                <a:cs typeface="Arial" panose="020B0604020202020204" pitchFamily="34" charset="0"/>
              </a:rPr>
              <a:t>Although estimated satisfaction trajectories</a:t>
            </a:r>
          </a:p>
          <a:p>
            <a:r>
              <a:rPr lang="en-AU" altLang="en-US" dirty="0">
                <a:latin typeface="Arial" panose="020B0604020202020204" pitchFamily="34" charset="0"/>
                <a:cs typeface="Arial" panose="020B0604020202020204" pitchFamily="34" charset="0"/>
              </a:rPr>
              <a:t>varied somewhat across studies, two consistent findings emerged. First, both studies show</a:t>
            </a:r>
          </a:p>
          <a:p>
            <a:r>
              <a:rPr lang="en-AU" altLang="en-US" dirty="0">
                <a:latin typeface="Arial" panose="020B0604020202020204" pitchFamily="34" charset="0"/>
                <a:cs typeface="Arial" panose="020B0604020202020204" pitchFamily="34" charset="0"/>
              </a:rPr>
              <a:t>that life satisfaction does not decline over much of adulthood. Second, there is a steep</a:t>
            </a:r>
          </a:p>
          <a:p>
            <a:r>
              <a:rPr lang="en-AU" altLang="en-US" dirty="0">
                <a:latin typeface="Arial" panose="020B0604020202020204" pitchFamily="34" charset="0"/>
                <a:cs typeface="Arial" panose="020B0604020202020204" pitchFamily="34" charset="0"/>
              </a:rPr>
              <a:t>decline in life satisfaction among those older than 70. The British data also showed a</a:t>
            </a:r>
          </a:p>
          <a:p>
            <a:r>
              <a:rPr lang="en-AU" altLang="en-US" dirty="0">
                <a:latin typeface="Arial" panose="020B0604020202020204" pitchFamily="34" charset="0"/>
                <a:cs typeface="Arial" panose="020B0604020202020204" pitchFamily="34" charset="0"/>
              </a:rPr>
              <a:t>relatively large increase in satisfaction from the 40s to the early 70s. Thus, age differences</a:t>
            </a:r>
          </a:p>
          <a:p>
            <a:r>
              <a:rPr lang="en-AU" altLang="en-US" dirty="0">
                <a:latin typeface="Arial" panose="020B0604020202020204" pitchFamily="34" charset="0"/>
                <a:cs typeface="Arial" panose="020B0604020202020204" pitchFamily="34" charset="0"/>
              </a:rPr>
              <a:t>in well-being can be quite large and deserve increased empirical and theoretical attention.</a:t>
            </a:r>
          </a:p>
          <a:p>
            <a:endParaRPr lang="en-AU" altLang="en-US" dirty="0">
              <a:latin typeface="Arial" panose="020B0604020202020204" pitchFamily="34" charset="0"/>
              <a:cs typeface="Arial" panose="020B0604020202020204" pitchFamily="34" charset="0"/>
            </a:endParaRPr>
          </a:p>
          <a:p>
            <a:r>
              <a:rPr lang="en-AU" altLang="en-US" dirty="0" err="1">
                <a:latin typeface="Arial" panose="020B0604020202020204" pitchFamily="34" charset="0"/>
                <a:cs typeface="Arial" panose="020B0604020202020204" pitchFamily="34" charset="0"/>
              </a:rPr>
              <a:t>Carstensen</a:t>
            </a:r>
            <a:r>
              <a:rPr lang="en-AU" altLang="en-US" dirty="0">
                <a:latin typeface="Arial" panose="020B0604020202020204" pitchFamily="34" charset="0"/>
                <a:cs typeface="Arial" panose="020B0604020202020204" pitchFamily="34" charset="0"/>
              </a:rPr>
              <a:t> (1995) argued that as people move</a:t>
            </a:r>
          </a:p>
          <a:p>
            <a:r>
              <a:rPr lang="en-AU" altLang="en-US" dirty="0">
                <a:latin typeface="Arial" panose="020B0604020202020204" pitchFamily="34" charset="0"/>
                <a:cs typeface="Arial" panose="020B0604020202020204" pitchFamily="34" charset="0"/>
              </a:rPr>
              <a:t>into their final years of life, they become increasingly conscious of the amount of time they</a:t>
            </a:r>
          </a:p>
          <a:p>
            <a:r>
              <a:rPr lang="en-AU" altLang="en-US" dirty="0">
                <a:latin typeface="Arial" panose="020B0604020202020204" pitchFamily="34" charset="0"/>
                <a:cs typeface="Arial" panose="020B0604020202020204" pitchFamily="34" charset="0"/>
              </a:rPr>
              <a:t>have left to live. This awareness of impending mortality may lead older individuals to</a:t>
            </a:r>
          </a:p>
          <a:p>
            <a:r>
              <a:rPr lang="en-AU" altLang="en-US" dirty="0">
                <a:latin typeface="Arial" panose="020B0604020202020204" pitchFamily="34" charset="0"/>
                <a:cs typeface="Arial" panose="020B0604020202020204" pitchFamily="34" charset="0"/>
              </a:rPr>
              <a:t>focus on ways to make their remaining experiences as enjoyable as possible. For instance,</a:t>
            </a:r>
          </a:p>
          <a:p>
            <a:r>
              <a:rPr lang="en-AU" altLang="en-US" dirty="0">
                <a:latin typeface="Arial" panose="020B0604020202020204" pitchFamily="34" charset="0"/>
                <a:cs typeface="Arial" panose="020B0604020202020204" pitchFamily="34" charset="0"/>
              </a:rPr>
              <a:t>compared to younger individuals, older people tend to place a greater emphasis on emotional</a:t>
            </a:r>
          </a:p>
          <a:p>
            <a:r>
              <a:rPr lang="en-AU" altLang="en-US" dirty="0">
                <a:latin typeface="Arial" panose="020B0604020202020204" pitchFamily="34" charset="0"/>
                <a:cs typeface="Arial" panose="020B0604020202020204" pitchFamily="34" charset="0"/>
              </a:rPr>
              <a:t>aspects of potential social interactions and are more likely to remember the emotional</a:t>
            </a:r>
          </a:p>
          <a:p>
            <a:r>
              <a:rPr lang="en-AU" altLang="en-US" dirty="0">
                <a:latin typeface="Arial" panose="020B0604020202020204" pitchFamily="34" charset="0"/>
                <a:cs typeface="Arial" panose="020B0604020202020204" pitchFamily="34" charset="0"/>
              </a:rPr>
              <a:t>content of their experiences (</a:t>
            </a:r>
            <a:r>
              <a:rPr lang="en-AU" altLang="en-US" dirty="0" err="1">
                <a:latin typeface="Arial" panose="020B0604020202020204" pitchFamily="34" charset="0"/>
                <a:cs typeface="Arial" panose="020B0604020202020204" pitchFamily="34" charset="0"/>
              </a:rPr>
              <a:t>Carstensen</a:t>
            </a:r>
            <a:r>
              <a:rPr lang="en-AU" altLang="en-US" dirty="0">
                <a:latin typeface="Arial" panose="020B0604020202020204" pitchFamily="34" charset="0"/>
                <a:cs typeface="Arial" panose="020B0604020202020204" pitchFamily="34" charset="0"/>
              </a:rPr>
              <a:t> et al. 1999). Older people may also be more</a:t>
            </a:r>
          </a:p>
          <a:p>
            <a:r>
              <a:rPr lang="en-AU" altLang="en-US" dirty="0">
                <a:latin typeface="Arial" panose="020B0604020202020204" pitchFamily="34" charset="0"/>
                <a:cs typeface="Arial" panose="020B0604020202020204" pitchFamily="34" charset="0"/>
              </a:rPr>
              <a:t>adept at regulating their emotions than younger people (Gross et al. 1997). Taken together,</a:t>
            </a:r>
          </a:p>
          <a:p>
            <a:r>
              <a:rPr lang="en-AU" altLang="en-US" dirty="0">
                <a:latin typeface="Arial" panose="020B0604020202020204" pitchFamily="34" charset="0"/>
                <a:cs typeface="Arial" panose="020B0604020202020204" pitchFamily="34" charset="0"/>
              </a:rPr>
              <a:t>these processes should lead to increases in life satisfaction across the lifespan.</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the unique historical context in which a study takes place, rather than the aging</a:t>
            </a:r>
          </a:p>
          <a:p>
            <a:r>
              <a:rPr lang="en-AU" altLang="en-US" dirty="0">
                <a:latin typeface="Arial" panose="020B0604020202020204" pitchFamily="34" charset="0"/>
                <a:cs typeface="Arial" panose="020B0604020202020204" pitchFamily="34" charset="0"/>
              </a:rPr>
              <a:t>process itself, might account for observed longitudinal changes (Costa and McCrae 1982).</a:t>
            </a:r>
          </a:p>
          <a:p>
            <a:r>
              <a:rPr lang="en-AU" altLang="en-US" dirty="0">
                <a:latin typeface="Arial" panose="020B0604020202020204" pitchFamily="34" charset="0"/>
                <a:cs typeface="Arial" panose="020B0604020202020204" pitchFamily="34" charset="0"/>
              </a:rPr>
              <a:t>A second problem with longitudinal designs is the potential for participants to be influenced</a:t>
            </a:r>
          </a:p>
          <a:p>
            <a:r>
              <a:rPr lang="en-AU" altLang="en-US" dirty="0">
                <a:latin typeface="Arial" panose="020B0604020202020204" pitchFamily="34" charset="0"/>
                <a:cs typeface="Arial" panose="020B0604020202020204" pitchFamily="34" charset="0"/>
              </a:rPr>
              <a:t>by repeated testing</a:t>
            </a:r>
          </a:p>
        </p:txBody>
      </p:sp>
      <p:sp>
        <p:nvSpPr>
          <p:cNvPr id="100356"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E8C7BDE-8EA0-42C5-BF23-E77387D49AD3}" type="slidenum">
              <a:rPr lang="en-AU" altLang="en-US" sz="1300"/>
              <a:pPr eaLnBrk="1" hangingPunct="1">
                <a:spcBef>
                  <a:spcPct val="0"/>
                </a:spcBef>
              </a:pPr>
              <a:t>57</a:t>
            </a:fld>
            <a:endParaRPr lang="en-AU" altLang="en-US" sz="1300"/>
          </a:p>
        </p:txBody>
      </p:sp>
    </p:spTree>
    <p:extLst>
      <p:ext uri="{BB962C8B-B14F-4D97-AF65-F5344CB8AC3E}">
        <p14:creationId xmlns:p14="http://schemas.microsoft.com/office/powerpoint/2010/main" val="3392579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a:latin typeface="Arial" panose="020B0604020202020204" pitchFamily="34" charset="0"/>
                <a:cs typeface="Arial" panose="020B0604020202020204" pitchFamily="34" charset="0"/>
              </a:rPr>
              <a:t>Life Satisfaction was assessed with a single item:</a:t>
            </a:r>
          </a:p>
          <a:p>
            <a:r>
              <a:rPr lang="en-US" altLang="en-US">
                <a:latin typeface="Arial" panose="020B0604020202020204" pitchFamily="34" charset="0"/>
                <a:cs typeface="Arial" panose="020B0604020202020204" pitchFamily="34" charset="0"/>
              </a:rPr>
              <a:t>“How happy are you at present with your life as a whole?”</a:t>
            </a:r>
          </a:p>
          <a:p>
            <a:r>
              <a:rPr lang="en-US" altLang="en-US">
                <a:latin typeface="Arial" panose="020B0604020202020204" pitchFamily="34" charset="0"/>
                <a:cs typeface="Arial" panose="020B0604020202020204" pitchFamily="34" charset="0"/>
              </a:rPr>
              <a:t>11 point scale 0 totally unhappy to 10 totally happy</a:t>
            </a:r>
          </a:p>
        </p:txBody>
      </p:sp>
      <p:sp>
        <p:nvSpPr>
          <p:cNvPr id="101380"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202ACC8-A550-48C5-AD25-B93CAC1CA97A}" type="slidenum">
              <a:rPr lang="en-AU" altLang="en-US" sz="1300"/>
              <a:pPr eaLnBrk="1" hangingPunct="1">
                <a:spcBef>
                  <a:spcPct val="0"/>
                </a:spcBef>
              </a:pPr>
              <a:t>58</a:t>
            </a:fld>
            <a:endParaRPr lang="en-AU" altLang="en-US" sz="1300"/>
          </a:p>
        </p:txBody>
      </p:sp>
    </p:spTree>
    <p:extLst>
      <p:ext uri="{BB962C8B-B14F-4D97-AF65-F5344CB8AC3E}">
        <p14:creationId xmlns:p14="http://schemas.microsoft.com/office/powerpoint/2010/main" val="1318938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AU" altLang="en-US" dirty="0">
              <a:latin typeface="Arial" panose="020B0604020202020204" pitchFamily="34" charset="0"/>
              <a:cs typeface="Arial" panose="020B0604020202020204" pitchFamily="34" charset="0"/>
            </a:endParaRPr>
          </a:p>
          <a:p>
            <a:r>
              <a:rPr lang="en-AU" altLang="en-US" b="1" dirty="0">
                <a:latin typeface="Arial" panose="020B0604020202020204" pitchFamily="34" charset="0"/>
                <a:cs typeface="Arial" panose="020B0604020202020204" pitchFamily="34" charset="0"/>
              </a:rPr>
              <a:t>Youth reported higher levels of hope, teamwork and zest than adults.</a:t>
            </a:r>
          </a:p>
          <a:p>
            <a:r>
              <a:rPr lang="en-AU" altLang="en-US" b="1" dirty="0">
                <a:latin typeface="Arial" panose="020B0604020202020204" pitchFamily="34" charset="0"/>
                <a:cs typeface="Arial" panose="020B0604020202020204" pitchFamily="34" charset="0"/>
              </a:rPr>
              <a:t>Adults reported higher levels of appreciation of beauty, authenticity, leadership and open mindedness than youth.</a:t>
            </a:r>
          </a:p>
          <a:p>
            <a:endParaRPr lang="en-AU" altLang="en-US" b="1" dirty="0">
              <a:latin typeface="Arial" panose="020B0604020202020204" pitchFamily="34" charset="0"/>
              <a:cs typeface="Arial" panose="020B0604020202020204" pitchFamily="34" charset="0"/>
            </a:endParaRPr>
          </a:p>
          <a:p>
            <a:r>
              <a:rPr lang="en-AU" altLang="en-US" b="1" dirty="0">
                <a:latin typeface="Arial" panose="020B0604020202020204" pitchFamily="34" charset="0"/>
                <a:cs typeface="Arial" panose="020B0604020202020204" pitchFamily="34" charset="0"/>
              </a:rPr>
              <a:t>Do certain character strengths diminish as we get older? </a:t>
            </a:r>
            <a:r>
              <a:rPr lang="en-AU" altLang="en-US" dirty="0">
                <a:latin typeface="Arial" panose="020B0604020202020204" pitchFamily="34" charset="0"/>
                <a:cs typeface="Arial" panose="020B0604020202020204" pitchFamily="34" charset="0"/>
              </a:rPr>
              <a:t>– link this point in with last slide.</a:t>
            </a:r>
          </a:p>
          <a:p>
            <a:r>
              <a:rPr lang="en-AU" altLang="en-US" b="1" dirty="0">
                <a:latin typeface="Arial" panose="020B0604020202020204" pitchFamily="34" charset="0"/>
                <a:cs typeface="Arial" panose="020B0604020202020204" pitchFamily="34" charset="0"/>
              </a:rPr>
              <a:t>Can we avoid becoming less zestful as we grow older?  </a:t>
            </a:r>
          </a:p>
          <a:p>
            <a:r>
              <a:rPr lang="en-AU" altLang="en-US" b="1" dirty="0">
                <a:latin typeface="Arial" panose="020B0604020202020204" pitchFamily="34" charset="0"/>
                <a:cs typeface="Arial" panose="020B0604020202020204" pitchFamily="34" charset="0"/>
              </a:rPr>
              <a:t>Which strengths improve as we age?  Why do you think this is so?</a:t>
            </a:r>
          </a:p>
        </p:txBody>
      </p:sp>
    </p:spTree>
    <p:extLst>
      <p:ext uri="{BB962C8B-B14F-4D97-AF65-F5344CB8AC3E}">
        <p14:creationId xmlns:p14="http://schemas.microsoft.com/office/powerpoint/2010/main" val="1839212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AU" altLang="en-US" dirty="0">
              <a:latin typeface="Arial" panose="020B0604020202020204" pitchFamily="34" charset="0"/>
              <a:cs typeface="Arial" panose="020B0604020202020204" pitchFamily="34" charset="0"/>
            </a:endParaRPr>
          </a:p>
          <a:p>
            <a:r>
              <a:rPr lang="en-AU" altLang="en-US" b="1" dirty="0">
                <a:latin typeface="Arial" panose="020B0604020202020204" pitchFamily="34" charset="0"/>
                <a:cs typeface="Arial" panose="020B0604020202020204" pitchFamily="34" charset="0"/>
              </a:rPr>
              <a:t>Youth reported higher levels of hope, teamwork and zest than adults.</a:t>
            </a:r>
          </a:p>
          <a:p>
            <a:r>
              <a:rPr lang="en-AU" altLang="en-US" b="1" dirty="0">
                <a:latin typeface="Arial" panose="020B0604020202020204" pitchFamily="34" charset="0"/>
                <a:cs typeface="Arial" panose="020B0604020202020204" pitchFamily="34" charset="0"/>
              </a:rPr>
              <a:t>Adults reported higher levels of appreciation of beauty, authenticity, leadership and open mindedness than youth.</a:t>
            </a:r>
          </a:p>
          <a:p>
            <a:endParaRPr lang="en-AU" altLang="en-US" b="1" dirty="0">
              <a:latin typeface="Arial" panose="020B0604020202020204" pitchFamily="34" charset="0"/>
              <a:cs typeface="Arial" panose="020B0604020202020204" pitchFamily="34" charset="0"/>
            </a:endParaRPr>
          </a:p>
          <a:p>
            <a:r>
              <a:rPr lang="en-AU" altLang="en-US" b="1" dirty="0">
                <a:latin typeface="Arial" panose="020B0604020202020204" pitchFamily="34" charset="0"/>
                <a:cs typeface="Arial" panose="020B0604020202020204" pitchFamily="34" charset="0"/>
              </a:rPr>
              <a:t>Do certain character strengths diminish as we get older? </a:t>
            </a:r>
            <a:r>
              <a:rPr lang="en-AU" altLang="en-US" dirty="0">
                <a:latin typeface="Arial" panose="020B0604020202020204" pitchFamily="34" charset="0"/>
                <a:cs typeface="Arial" panose="020B0604020202020204" pitchFamily="34" charset="0"/>
              </a:rPr>
              <a:t>– link this point in with last slide.</a:t>
            </a:r>
          </a:p>
          <a:p>
            <a:r>
              <a:rPr lang="en-AU" altLang="en-US" b="1" dirty="0">
                <a:latin typeface="Arial" panose="020B0604020202020204" pitchFamily="34" charset="0"/>
                <a:cs typeface="Arial" panose="020B0604020202020204" pitchFamily="34" charset="0"/>
              </a:rPr>
              <a:t>Can we avoid becoming less zestful as we grow older?  </a:t>
            </a:r>
          </a:p>
          <a:p>
            <a:r>
              <a:rPr lang="en-AU" altLang="en-US" b="1" dirty="0">
                <a:latin typeface="Arial" panose="020B0604020202020204" pitchFamily="34" charset="0"/>
                <a:cs typeface="Arial" panose="020B0604020202020204" pitchFamily="34" charset="0"/>
              </a:rPr>
              <a:t>Which strengths improve as we age?  Why do you think this is so?</a:t>
            </a:r>
          </a:p>
        </p:txBody>
      </p:sp>
    </p:spTree>
    <p:extLst>
      <p:ext uri="{BB962C8B-B14F-4D97-AF65-F5344CB8AC3E}">
        <p14:creationId xmlns:p14="http://schemas.microsoft.com/office/powerpoint/2010/main" val="301611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NZ" altLang="en-US" dirty="0">
                <a:latin typeface="Arial" panose="020B0604020202020204" pitchFamily="34" charset="0"/>
                <a:cs typeface="Arial" panose="020B0604020202020204" pitchFamily="34" charset="0"/>
              </a:rPr>
              <a:t>Eudaimonia and Its Distinction from </a:t>
            </a:r>
            <a:r>
              <a:rPr lang="en-NZ" altLang="en-US" dirty="0" err="1">
                <a:latin typeface="Arial" panose="020B0604020202020204" pitchFamily="34" charset="0"/>
                <a:cs typeface="Arial" panose="020B0604020202020204" pitchFamily="34" charset="0"/>
              </a:rPr>
              <a:t>Hedonia</a:t>
            </a:r>
            <a:r>
              <a:rPr lang="en-NZ" altLang="en-US" dirty="0">
                <a:latin typeface="Arial" panose="020B0604020202020204" pitchFamily="34" charset="0"/>
                <a:cs typeface="Arial" panose="020B0604020202020204" pitchFamily="34" charset="0"/>
              </a:rPr>
              <a:t>: Developing a Classification and Terminology for Understanding Conceptual and Operational Definitions</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To aid in addressing these challenges, we propose the following terminology and classification for</a:t>
            </a:r>
          </a:p>
          <a:p>
            <a:r>
              <a:rPr lang="en-AU" altLang="en-US" dirty="0">
                <a:latin typeface="Arial" panose="020B0604020202020204" pitchFamily="34" charset="0"/>
                <a:cs typeface="Arial" panose="020B0604020202020204" pitchFamily="34" charset="0"/>
              </a:rPr>
              <a:t>discussing conceptual and operational definitions: (1) degree of centrality—differentiating</a:t>
            </a:r>
          </a:p>
          <a:p>
            <a:r>
              <a:rPr lang="en-AU" altLang="en-US" dirty="0">
                <a:latin typeface="Arial" panose="020B0604020202020204" pitchFamily="34" charset="0"/>
                <a:cs typeface="Arial" panose="020B0604020202020204" pitchFamily="34" charset="0"/>
              </a:rPr>
              <a:t>concepts that are core (i.e., definitional), close-to-core (i.e., given some attention but not central), and major correlates; (2) category of analysis—identifying which of the following categories a definition represents: (a) orientations (orientations, values, motives, and goals),</a:t>
            </a:r>
          </a:p>
          <a:p>
            <a:r>
              <a:rPr lang="en-AU" altLang="en-US" dirty="0">
                <a:latin typeface="Arial" panose="020B0604020202020204" pitchFamily="34" charset="0"/>
                <a:cs typeface="Arial" panose="020B0604020202020204" pitchFamily="34" charset="0"/>
              </a:rPr>
              <a:t>(b) </a:t>
            </a:r>
            <a:r>
              <a:rPr lang="en-AU" altLang="en-US" dirty="0" err="1">
                <a:latin typeface="Arial" panose="020B0604020202020204" pitchFamily="34" charset="0"/>
                <a:cs typeface="Arial" panose="020B0604020202020204" pitchFamily="34" charset="0"/>
              </a:rPr>
              <a:t>behaviors</a:t>
            </a:r>
            <a:r>
              <a:rPr lang="en-AU" altLang="en-US" dirty="0">
                <a:latin typeface="Arial" panose="020B0604020202020204" pitchFamily="34" charset="0"/>
                <a:cs typeface="Arial" panose="020B0604020202020204" pitchFamily="34" charset="0"/>
              </a:rPr>
              <a:t> (</a:t>
            </a:r>
            <a:r>
              <a:rPr lang="en-AU" altLang="en-US" dirty="0" err="1">
                <a:latin typeface="Arial" panose="020B0604020202020204" pitchFamily="34" charset="0"/>
                <a:cs typeface="Arial" panose="020B0604020202020204" pitchFamily="34" charset="0"/>
              </a:rPr>
              <a:t>behavioral</a:t>
            </a:r>
            <a:r>
              <a:rPr lang="en-AU" altLang="en-US" dirty="0">
                <a:latin typeface="Arial" panose="020B0604020202020204" pitchFamily="34" charset="0"/>
                <a:cs typeface="Arial" panose="020B0604020202020204" pitchFamily="34" charset="0"/>
              </a:rPr>
              <a:t> content, activity characteristics), (c) experiences (subjective experiences, emotions, cognitive appraisals), (d) functioning (indices of positive psychological functioning, mental health, flourishing); and (3) level of measurement—identifying whether a definition is used for trait and/or state comparisons.</a:t>
            </a:r>
            <a:endParaRPr lang="en-US" altLang="en-US" dirty="0">
              <a:latin typeface="Arial" panose="020B0604020202020204" pitchFamily="34" charset="0"/>
              <a:cs typeface="Arial" panose="020B0604020202020204" pitchFamily="34" charset="0"/>
            </a:endParaRPr>
          </a:p>
        </p:txBody>
      </p:sp>
      <p:sp>
        <p:nvSpPr>
          <p:cNvPr id="77828"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A4F0CFC-8A2E-4E91-A027-69A4FED13661}" type="slidenum">
              <a:rPr lang="en-AU" altLang="en-US" sz="1300"/>
              <a:pPr eaLnBrk="1" hangingPunct="1">
                <a:spcBef>
                  <a:spcPct val="0"/>
                </a:spcBef>
              </a:pPr>
              <a:t>8</a:t>
            </a:fld>
            <a:endParaRPr lang="en-AU" altLang="en-US" sz="1300"/>
          </a:p>
        </p:txBody>
      </p:sp>
    </p:spTree>
    <p:extLst>
      <p:ext uri="{BB962C8B-B14F-4D97-AF65-F5344CB8AC3E}">
        <p14:creationId xmlns:p14="http://schemas.microsoft.com/office/powerpoint/2010/main" val="2851473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937104C-F837-4C8D-BAB7-78E3279353EE}" type="slidenum">
              <a:rPr lang="en-AU" altLang="en-US" sz="1300"/>
              <a:pPr eaLnBrk="1" hangingPunct="1">
                <a:spcBef>
                  <a:spcPct val="0"/>
                </a:spcBef>
              </a:pPr>
              <a:t>61</a:t>
            </a:fld>
            <a:endParaRPr lang="en-AU" altLang="en-US" sz="13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lnSpc>
                <a:spcPct val="80000"/>
              </a:lnSpc>
            </a:pPr>
            <a:r>
              <a:rPr lang="en-AU" altLang="en-US" sz="800">
                <a:latin typeface="Arial" panose="020B0604020202020204" pitchFamily="34" charset="0"/>
                <a:cs typeface="Arial" panose="020B0604020202020204" pitchFamily="34" charset="0"/>
                <a:hlinkClick r:id="rId3"/>
              </a:rPr>
              <a:t>http://midus.wisc.edu/newsletter/MIDUS_Final.pdf</a:t>
            </a:r>
            <a:endParaRPr lang="en-AU" altLang="en-US" sz="800">
              <a:latin typeface="Arial" panose="020B0604020202020204" pitchFamily="34" charset="0"/>
              <a:cs typeface="Arial" panose="020B0604020202020204" pitchFamily="34" charset="0"/>
            </a:endParaRPr>
          </a:p>
          <a:p>
            <a:pPr eaLnBrk="1" hangingPunct="1">
              <a:lnSpc>
                <a:spcPct val="80000"/>
              </a:lnSpc>
            </a:pPr>
            <a:endParaRPr lang="en-AU" alt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627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104452" name="Slide Number Placeholder 3"/>
          <p:cNvSpPr>
            <a:spLocks noGrp="1"/>
          </p:cNvSpPr>
          <p:nvPr>
            <p:ph type="sldNum" sz="quarter" idx="5"/>
          </p:nvPr>
        </p:nvSpPr>
        <p:spPr>
          <a:noFill/>
        </p:spPr>
        <p:txBody>
          <a:bodyPr/>
          <a:lstStyle>
            <a:lvl1pPr defTabSz="954088" eaLnBrk="0" hangingPunct="0">
              <a:defRPr sz="2400">
                <a:solidFill>
                  <a:schemeClr val="tx1"/>
                </a:solidFill>
                <a:latin typeface="Arial" panose="020B0604020202020204" pitchFamily="34" charset="0"/>
                <a:cs typeface="Arial" panose="020B0604020202020204" pitchFamily="34" charset="0"/>
              </a:defRPr>
            </a:lvl1pPr>
            <a:lvl2pPr marL="742950" indent="-285750" defTabSz="954088" eaLnBrk="0" hangingPunct="0">
              <a:defRPr sz="2400">
                <a:solidFill>
                  <a:schemeClr val="tx1"/>
                </a:solidFill>
                <a:latin typeface="Arial" panose="020B0604020202020204" pitchFamily="34" charset="0"/>
                <a:cs typeface="Arial" panose="020B0604020202020204" pitchFamily="34" charset="0"/>
              </a:defRPr>
            </a:lvl2pPr>
            <a:lvl3pPr marL="1143000" indent="-228600" defTabSz="954088" eaLnBrk="0" hangingPunct="0">
              <a:defRPr sz="2400">
                <a:solidFill>
                  <a:schemeClr val="tx1"/>
                </a:solidFill>
                <a:latin typeface="Arial" panose="020B0604020202020204" pitchFamily="34" charset="0"/>
                <a:cs typeface="Arial" panose="020B0604020202020204" pitchFamily="34" charset="0"/>
              </a:defRPr>
            </a:lvl3pPr>
            <a:lvl4pPr marL="1600200" indent="-228600" defTabSz="954088" eaLnBrk="0" hangingPunct="0">
              <a:defRPr sz="2400">
                <a:solidFill>
                  <a:schemeClr val="tx1"/>
                </a:solidFill>
                <a:latin typeface="Arial" panose="020B0604020202020204" pitchFamily="34" charset="0"/>
                <a:cs typeface="Arial" panose="020B0604020202020204" pitchFamily="34" charset="0"/>
              </a:defRPr>
            </a:lvl4pPr>
            <a:lvl5pPr marL="2057400" indent="-228600" defTabSz="954088" eaLnBrk="0" hangingPunct="0">
              <a:defRPr sz="24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1554557-B6D6-4CCD-B24F-E6F8ADC94676}" type="slidenum">
              <a:rPr lang="en-AU" altLang="en-US" sz="1300"/>
              <a:pPr eaLnBrk="1" hangingPunct="1"/>
              <a:t>62</a:t>
            </a:fld>
            <a:endParaRPr lang="en-AU" altLang="en-US" sz="1300"/>
          </a:p>
        </p:txBody>
      </p:sp>
    </p:spTree>
    <p:extLst>
      <p:ext uri="{BB962C8B-B14F-4D97-AF65-F5344CB8AC3E}">
        <p14:creationId xmlns:p14="http://schemas.microsoft.com/office/powerpoint/2010/main" val="1866787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850035C-CAE5-43E1-9898-1A5BAFF0E384}" type="slidenum">
              <a:rPr lang="en-AU" altLang="en-US" sz="1300"/>
              <a:pPr eaLnBrk="1" hangingPunct="1">
                <a:spcBef>
                  <a:spcPct val="0"/>
                </a:spcBef>
              </a:pPr>
              <a:t>63</a:t>
            </a:fld>
            <a:endParaRPr lang="en-AU" altLang="en-US"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lnSpc>
                <a:spcPct val="80000"/>
              </a:lnSpc>
            </a:pPr>
            <a:r>
              <a:rPr lang="en-AU" altLang="en-US" sz="900" dirty="0">
                <a:latin typeface="Arial" panose="020B0604020202020204" pitchFamily="34" charset="0"/>
                <a:cs typeface="Arial" panose="020B0604020202020204" pitchFamily="34" charset="0"/>
              </a:rPr>
              <a:t>Happiness Is Everything, or Is It? Explorations on the Meaning of Psychological Well-Being</a:t>
            </a:r>
          </a:p>
          <a:p>
            <a:pPr eaLnBrk="1" hangingPunct="1">
              <a:lnSpc>
                <a:spcPct val="80000"/>
              </a:lnSpc>
            </a:pPr>
            <a:r>
              <a:rPr lang="en-AU" altLang="en-US" sz="900" dirty="0">
                <a:latin typeface="Arial" panose="020B0604020202020204" pitchFamily="34" charset="0"/>
                <a:cs typeface="Arial" panose="020B0604020202020204" pitchFamily="34" charset="0"/>
              </a:rPr>
              <a:t>Carol D. </a:t>
            </a:r>
            <a:r>
              <a:rPr lang="en-AU" altLang="en-US" sz="900" dirty="0" err="1">
                <a:latin typeface="Arial" panose="020B0604020202020204" pitchFamily="34" charset="0"/>
                <a:cs typeface="Arial" panose="020B0604020202020204" pitchFamily="34" charset="0"/>
              </a:rPr>
              <a:t>Ryff</a:t>
            </a:r>
            <a:r>
              <a:rPr lang="en-AU" altLang="en-US" sz="900" dirty="0">
                <a:latin typeface="Arial" panose="020B0604020202020204" pitchFamily="34" charset="0"/>
                <a:cs typeface="Arial" panose="020B0604020202020204" pitchFamily="34" charset="0"/>
              </a:rPr>
              <a:t> (1989)</a:t>
            </a:r>
          </a:p>
          <a:p>
            <a:pPr eaLnBrk="1" hangingPunct="1">
              <a:lnSpc>
                <a:spcPct val="80000"/>
              </a:lnSpc>
            </a:pPr>
            <a:r>
              <a:rPr lang="en-AU" altLang="en-US" sz="900" dirty="0">
                <a:latin typeface="Arial" panose="020B0604020202020204" pitchFamily="34" charset="0"/>
                <a:cs typeface="Arial" panose="020B0604020202020204" pitchFamily="34" charset="0"/>
              </a:rPr>
              <a:t>Pages 1075 – 1077 in particular.</a:t>
            </a:r>
          </a:p>
          <a:p>
            <a:pPr eaLnBrk="1" hangingPunct="1">
              <a:lnSpc>
                <a:spcPct val="80000"/>
              </a:lnSpc>
            </a:pPr>
            <a:r>
              <a:rPr lang="en-AU" altLang="en-US" sz="900" dirty="0">
                <a:latin typeface="Arial" panose="020B0604020202020204" pitchFamily="34" charset="0"/>
                <a:cs typeface="Arial" panose="020B0604020202020204" pitchFamily="34" charset="0"/>
              </a:rPr>
              <a:t>The findings in relation to Purpose in life and Personal Growth are most surprising – see discussion about search for and presence of meaning in next slide.  Listening to music with headphones on might be engaging and pleasurable and depending on the music, meaningful as well.</a:t>
            </a:r>
          </a:p>
          <a:p>
            <a:pPr eaLnBrk="1" hangingPunct="1">
              <a:lnSpc>
                <a:spcPct val="80000"/>
              </a:lnSpc>
            </a:pPr>
            <a:endParaRPr lang="en-AU" altLang="en-US" sz="900" dirty="0">
              <a:latin typeface="Arial" panose="020B0604020202020204" pitchFamily="34" charset="0"/>
              <a:cs typeface="Arial" panose="020B0604020202020204" pitchFamily="34" charset="0"/>
            </a:endParaRPr>
          </a:p>
          <a:p>
            <a:pPr eaLnBrk="1" hangingPunct="1">
              <a:lnSpc>
                <a:spcPct val="80000"/>
              </a:lnSpc>
            </a:pPr>
            <a:r>
              <a:rPr lang="en-AU" altLang="en-US" sz="900" dirty="0">
                <a:latin typeface="Arial" panose="020B0604020202020204" pitchFamily="34" charset="0"/>
                <a:cs typeface="Arial" panose="020B0604020202020204" pitchFamily="34" charset="0"/>
              </a:rPr>
              <a:t>Beyond the major goal of </a:t>
            </a:r>
            <a:r>
              <a:rPr lang="en-AU" altLang="en-US" sz="900" dirty="0" err="1">
                <a:latin typeface="Arial" panose="020B0604020202020204" pitchFamily="34" charset="0"/>
                <a:cs typeface="Arial" panose="020B0604020202020204" pitchFamily="34" charset="0"/>
              </a:rPr>
              <a:t>reexamining</a:t>
            </a:r>
            <a:r>
              <a:rPr lang="en-AU" altLang="en-US" sz="900" dirty="0">
                <a:latin typeface="Arial" panose="020B0604020202020204" pitchFamily="34" charset="0"/>
                <a:cs typeface="Arial" panose="020B0604020202020204" pitchFamily="34" charset="0"/>
              </a:rPr>
              <a:t> the essential meaning</a:t>
            </a:r>
          </a:p>
          <a:p>
            <a:pPr eaLnBrk="1" hangingPunct="1">
              <a:lnSpc>
                <a:spcPct val="80000"/>
              </a:lnSpc>
            </a:pPr>
            <a:r>
              <a:rPr lang="en-AU" altLang="en-US" sz="900" dirty="0">
                <a:latin typeface="Arial" panose="020B0604020202020204" pitchFamily="34" charset="0"/>
                <a:cs typeface="Arial" panose="020B0604020202020204" pitchFamily="34" charset="0"/>
              </a:rPr>
              <a:t>of psychological well-being, this inquiry also addressed the life</a:t>
            </a:r>
          </a:p>
          <a:p>
            <a:pPr eaLnBrk="1" hangingPunct="1">
              <a:lnSpc>
                <a:spcPct val="80000"/>
              </a:lnSpc>
            </a:pPr>
            <a:r>
              <a:rPr lang="en-AU" altLang="en-US" sz="900" dirty="0">
                <a:latin typeface="Arial" panose="020B0604020202020204" pitchFamily="34" charset="0"/>
                <a:cs typeface="Arial" panose="020B0604020202020204" pitchFamily="34" charset="0"/>
              </a:rPr>
              <a:t>course patterning of multiple aspects of positive psychological</a:t>
            </a:r>
          </a:p>
          <a:p>
            <a:pPr eaLnBrk="1" hangingPunct="1">
              <a:lnSpc>
                <a:spcPct val="80000"/>
              </a:lnSpc>
            </a:pPr>
            <a:r>
              <a:rPr lang="en-AU" altLang="en-US" sz="900" dirty="0">
                <a:latin typeface="Arial" panose="020B0604020202020204" pitchFamily="34" charset="0"/>
                <a:cs typeface="Arial" panose="020B0604020202020204" pitchFamily="34" charset="0"/>
              </a:rPr>
              <a:t>functioning. The predictions from life span theories received</a:t>
            </a:r>
          </a:p>
          <a:p>
            <a:pPr eaLnBrk="1" hangingPunct="1">
              <a:lnSpc>
                <a:spcPct val="80000"/>
              </a:lnSpc>
            </a:pPr>
            <a:r>
              <a:rPr lang="en-AU" altLang="en-US" sz="900" dirty="0">
                <a:latin typeface="Arial" panose="020B0604020202020204" pitchFamily="34" charset="0"/>
                <a:cs typeface="Arial" panose="020B0604020202020204" pitchFamily="34" charset="0"/>
              </a:rPr>
              <a:t>only partial support; self-ratings for environmental mastery</a:t>
            </a:r>
          </a:p>
          <a:p>
            <a:pPr eaLnBrk="1" hangingPunct="1">
              <a:lnSpc>
                <a:spcPct val="80000"/>
              </a:lnSpc>
            </a:pPr>
            <a:r>
              <a:rPr lang="en-AU" altLang="en-US" sz="900" dirty="0">
                <a:latin typeface="Arial" panose="020B0604020202020204" pitchFamily="34" charset="0"/>
                <a:cs typeface="Arial" panose="020B0604020202020204" pitchFamily="34" charset="0"/>
              </a:rPr>
              <a:t>were, as expected, high in middle age, but they were also high</a:t>
            </a:r>
          </a:p>
          <a:p>
            <a:pPr eaLnBrk="1" hangingPunct="1">
              <a:lnSpc>
                <a:spcPct val="80000"/>
              </a:lnSpc>
            </a:pPr>
            <a:r>
              <a:rPr lang="en-AU" altLang="en-US" sz="900" dirty="0">
                <a:latin typeface="Arial" panose="020B0604020202020204" pitchFamily="34" charset="0"/>
                <a:cs typeface="Arial" panose="020B0604020202020204" pitchFamily="34" charset="0"/>
              </a:rPr>
              <a:t>in the self-perceptions of aged persons. Self-acceptance, on the</a:t>
            </a:r>
          </a:p>
          <a:p>
            <a:pPr eaLnBrk="1" hangingPunct="1">
              <a:lnSpc>
                <a:spcPct val="80000"/>
              </a:lnSpc>
            </a:pPr>
            <a:r>
              <a:rPr lang="en-AU" altLang="en-US" sz="900" dirty="0">
                <a:latin typeface="Arial" panose="020B0604020202020204" pitchFamily="34" charset="0"/>
                <a:cs typeface="Arial" panose="020B0604020202020204" pitchFamily="34" charset="0"/>
              </a:rPr>
              <a:t>other hand, showed no age variations, and autonomy ratings</a:t>
            </a:r>
          </a:p>
          <a:p>
            <a:pPr eaLnBrk="1" hangingPunct="1">
              <a:lnSpc>
                <a:spcPct val="80000"/>
              </a:lnSpc>
            </a:pPr>
            <a:r>
              <a:rPr lang="en-AU" altLang="en-US" sz="900" dirty="0">
                <a:latin typeface="Arial" panose="020B0604020202020204" pitchFamily="34" charset="0"/>
                <a:cs typeface="Arial" panose="020B0604020202020204" pitchFamily="34" charset="0"/>
              </a:rPr>
              <a:t>were most prominent among middle-aged respondents. The</a:t>
            </a:r>
          </a:p>
          <a:p>
            <a:pPr eaLnBrk="1" hangingPunct="1">
              <a:lnSpc>
                <a:spcPct val="80000"/>
              </a:lnSpc>
            </a:pPr>
            <a:r>
              <a:rPr lang="en-AU" altLang="en-US" sz="900" dirty="0">
                <a:latin typeface="Arial" panose="020B0604020202020204" pitchFamily="34" charset="0"/>
                <a:cs typeface="Arial" panose="020B0604020202020204" pitchFamily="34" charset="0"/>
              </a:rPr>
              <a:t>mixed support for the age predictions may reflect the fact that</a:t>
            </a:r>
          </a:p>
          <a:p>
            <a:pPr eaLnBrk="1" hangingPunct="1">
              <a:lnSpc>
                <a:spcPct val="80000"/>
              </a:lnSpc>
            </a:pPr>
            <a:r>
              <a:rPr lang="en-AU" altLang="en-US" sz="900" dirty="0">
                <a:latin typeface="Arial" panose="020B0604020202020204" pitchFamily="34" charset="0"/>
                <a:cs typeface="Arial" panose="020B0604020202020204" pitchFamily="34" charset="0"/>
              </a:rPr>
              <a:t>each newly constructed dimension of well-being was derived</a:t>
            </a:r>
          </a:p>
          <a:p>
            <a:pPr eaLnBrk="1" hangingPunct="1">
              <a:lnSpc>
                <a:spcPct val="80000"/>
              </a:lnSpc>
            </a:pPr>
            <a:r>
              <a:rPr lang="en-AU" altLang="en-US" sz="900" dirty="0">
                <a:latin typeface="Arial" panose="020B0604020202020204" pitchFamily="34" charset="0"/>
                <a:cs typeface="Arial" panose="020B0604020202020204" pitchFamily="34" charset="0"/>
              </a:rPr>
              <a:t>from the integration of several conceptual frameworks, not just</a:t>
            </a:r>
          </a:p>
          <a:p>
            <a:pPr eaLnBrk="1" hangingPunct="1">
              <a:lnSpc>
                <a:spcPct val="80000"/>
              </a:lnSpc>
            </a:pPr>
            <a:r>
              <a:rPr lang="en-AU" altLang="en-US" sz="900" dirty="0">
                <a:latin typeface="Arial" panose="020B0604020202020204" pitchFamily="34" charset="0"/>
                <a:cs typeface="Arial" panose="020B0604020202020204" pitchFamily="34" charset="0"/>
              </a:rPr>
              <a:t>life span formulations.</a:t>
            </a:r>
          </a:p>
          <a:p>
            <a:pPr eaLnBrk="1" hangingPunct="1">
              <a:lnSpc>
                <a:spcPct val="80000"/>
              </a:lnSpc>
            </a:pPr>
            <a:r>
              <a:rPr lang="en-AU" altLang="en-US" sz="900" dirty="0">
                <a:latin typeface="Arial" panose="020B0604020202020204" pitchFamily="34" charset="0"/>
                <a:cs typeface="Arial" panose="020B0604020202020204" pitchFamily="34" charset="0"/>
              </a:rPr>
              <a:t>When compared with the prior well-being literature, the age</a:t>
            </a:r>
          </a:p>
          <a:p>
            <a:pPr eaLnBrk="1" hangingPunct="1">
              <a:lnSpc>
                <a:spcPct val="80000"/>
              </a:lnSpc>
            </a:pPr>
            <a:r>
              <a:rPr lang="en-AU" altLang="en-US" sz="900" dirty="0">
                <a:latin typeface="Arial" panose="020B0604020202020204" pitchFamily="34" charset="0"/>
                <a:cs typeface="Arial" panose="020B0604020202020204" pitchFamily="34" charset="0"/>
              </a:rPr>
              <a:t>differences reveal points of convergence as well as divergence.</a:t>
            </a:r>
          </a:p>
          <a:p>
            <a:pPr eaLnBrk="1" hangingPunct="1">
              <a:lnSpc>
                <a:spcPct val="80000"/>
              </a:lnSpc>
            </a:pPr>
            <a:r>
              <a:rPr lang="en-AU" altLang="en-US" sz="900" dirty="0">
                <a:latin typeface="Arial" panose="020B0604020202020204" pitchFamily="34" charset="0"/>
                <a:cs typeface="Arial" panose="020B0604020202020204" pitchFamily="34" charset="0"/>
              </a:rPr>
              <a:t>For example, prior studies (some cross-sectional, others longitudinal)</a:t>
            </a:r>
          </a:p>
          <a:p>
            <a:pPr eaLnBrk="1" hangingPunct="1">
              <a:lnSpc>
                <a:spcPct val="80000"/>
              </a:lnSpc>
            </a:pPr>
            <a:r>
              <a:rPr lang="en-AU" altLang="en-US" sz="900" dirty="0">
                <a:latin typeface="Arial" panose="020B0604020202020204" pitchFamily="34" charset="0"/>
                <a:cs typeface="Arial" panose="020B0604020202020204" pitchFamily="34" charset="0"/>
              </a:rPr>
              <a:t>have shown that aged persons are not less happy or do</a:t>
            </a:r>
          </a:p>
          <a:p>
            <a:pPr eaLnBrk="1" hangingPunct="1">
              <a:lnSpc>
                <a:spcPct val="80000"/>
              </a:lnSpc>
            </a:pPr>
            <a:r>
              <a:rPr lang="en-AU" altLang="en-US" sz="900" dirty="0">
                <a:latin typeface="Arial" panose="020B0604020202020204" pitchFamily="34" charset="0"/>
                <a:cs typeface="Arial" panose="020B0604020202020204" pitchFamily="34" charset="0"/>
              </a:rPr>
              <a:t>not suffer from lower self-esteem than younger age groups</a:t>
            </a:r>
          </a:p>
          <a:p>
            <a:pPr eaLnBrk="1" hangingPunct="1">
              <a:lnSpc>
                <a:spcPct val="80000"/>
              </a:lnSpc>
            </a:pPr>
            <a:r>
              <a:rPr lang="en-AU" altLang="en-US" sz="900" dirty="0">
                <a:latin typeface="Arial" panose="020B0604020202020204" pitchFamily="34" charset="0"/>
                <a:cs typeface="Arial" panose="020B0604020202020204" pitchFamily="34" charset="0"/>
              </a:rPr>
              <a:t>(</a:t>
            </a:r>
            <a:r>
              <a:rPr lang="en-AU" altLang="en-US" sz="900" dirty="0" err="1">
                <a:latin typeface="Arial" panose="020B0604020202020204" pitchFamily="34" charset="0"/>
                <a:cs typeface="Arial" panose="020B0604020202020204" pitchFamily="34" charset="0"/>
              </a:rPr>
              <a:t>Bengston</a:t>
            </a:r>
            <a:r>
              <a:rPr lang="en-AU" altLang="en-US" sz="900" dirty="0">
                <a:latin typeface="Arial" panose="020B0604020202020204" pitchFamily="34" charset="0"/>
                <a:cs typeface="Arial" panose="020B0604020202020204" pitchFamily="34" charset="0"/>
              </a:rPr>
              <a:t>, Reedy, &amp; Gordon, 1985; Herzog </a:t>
            </a:r>
            <a:r>
              <a:rPr lang="en-AU" altLang="en-US" sz="900" dirty="0" err="1">
                <a:latin typeface="Arial" panose="020B0604020202020204" pitchFamily="34" charset="0"/>
                <a:cs typeface="Arial" panose="020B0604020202020204" pitchFamily="34" charset="0"/>
              </a:rPr>
              <a:t>etal</a:t>
            </a:r>
            <a:r>
              <a:rPr lang="en-AU" altLang="en-US" sz="900" dirty="0">
                <a:latin typeface="Arial" panose="020B0604020202020204" pitchFamily="34" charset="0"/>
                <a:cs typeface="Arial" panose="020B0604020202020204" pitchFamily="34" charset="0"/>
              </a:rPr>
              <a:t>., 1982). These</a:t>
            </a:r>
          </a:p>
          <a:p>
            <a:pPr eaLnBrk="1" hangingPunct="1">
              <a:lnSpc>
                <a:spcPct val="80000"/>
              </a:lnSpc>
            </a:pPr>
            <a:r>
              <a:rPr lang="en-AU" altLang="en-US" sz="900" dirty="0">
                <a:latin typeface="Arial" panose="020B0604020202020204" pitchFamily="34" charset="0"/>
                <a:cs typeface="Arial" panose="020B0604020202020204" pitchFamily="34" charset="0"/>
              </a:rPr>
              <a:t>results reinforce such claims, showing no age differences in </a:t>
            </a:r>
            <a:r>
              <a:rPr lang="en-AU" altLang="en-US" sz="900" dirty="0" err="1">
                <a:latin typeface="Arial" panose="020B0604020202020204" pitchFamily="34" charset="0"/>
                <a:cs typeface="Arial" panose="020B0604020202020204" pitchFamily="34" charset="0"/>
              </a:rPr>
              <a:t>selfesteem</a:t>
            </a:r>
            <a:endParaRPr lang="en-AU" altLang="en-US" sz="900" dirty="0">
              <a:latin typeface="Arial" panose="020B0604020202020204" pitchFamily="34" charset="0"/>
              <a:cs typeface="Arial" panose="020B0604020202020204" pitchFamily="34" charset="0"/>
            </a:endParaRPr>
          </a:p>
          <a:p>
            <a:pPr eaLnBrk="1" hangingPunct="1">
              <a:lnSpc>
                <a:spcPct val="80000"/>
              </a:lnSpc>
            </a:pPr>
            <a:r>
              <a:rPr lang="en-AU" altLang="en-US" sz="900" dirty="0">
                <a:latin typeface="Arial" panose="020B0604020202020204" pitchFamily="34" charset="0"/>
                <a:cs typeface="Arial" panose="020B0604020202020204" pitchFamily="34" charset="0"/>
              </a:rPr>
              <a:t>and even incremental levels of happiness (affect balance)</a:t>
            </a:r>
          </a:p>
          <a:p>
            <a:pPr eaLnBrk="1" hangingPunct="1">
              <a:lnSpc>
                <a:spcPct val="80000"/>
              </a:lnSpc>
            </a:pPr>
            <a:r>
              <a:rPr lang="en-AU" altLang="en-US" sz="900" dirty="0">
                <a:latin typeface="Arial" panose="020B0604020202020204" pitchFamily="34" charset="0"/>
                <a:cs typeface="Arial" panose="020B0604020202020204" pitchFamily="34" charset="0"/>
              </a:rPr>
              <a:t>across age groups. At the same time, the findings reveal</a:t>
            </a:r>
          </a:p>
          <a:p>
            <a:pPr eaLnBrk="1" hangingPunct="1">
              <a:lnSpc>
                <a:spcPct val="80000"/>
              </a:lnSpc>
            </a:pPr>
            <a:r>
              <a:rPr lang="en-AU" altLang="en-US" sz="900" dirty="0">
                <a:latin typeface="Arial" panose="020B0604020202020204" pitchFamily="34" charset="0"/>
                <a:cs typeface="Arial" panose="020B0604020202020204" pitchFamily="34" charset="0"/>
              </a:rPr>
              <a:t>higher levels of depression (although not in the range of clinical</a:t>
            </a:r>
          </a:p>
          <a:p>
            <a:pPr eaLnBrk="1" hangingPunct="1">
              <a:lnSpc>
                <a:spcPct val="80000"/>
              </a:lnSpc>
            </a:pPr>
            <a:r>
              <a:rPr lang="en-AU" altLang="en-US" sz="900" dirty="0">
                <a:latin typeface="Arial" panose="020B0604020202020204" pitchFamily="34" charset="0"/>
                <a:cs typeface="Arial" panose="020B0604020202020204" pitchFamily="34" charset="0"/>
              </a:rPr>
              <a:t>depression) with age, </a:t>
            </a:r>
            <a:r>
              <a:rPr lang="en-AU" altLang="en-US" sz="900" dirty="0" err="1">
                <a:latin typeface="Arial" panose="020B0604020202020204" pitchFamily="34" charset="0"/>
                <a:cs typeface="Arial" panose="020B0604020202020204" pitchFamily="34" charset="0"/>
              </a:rPr>
              <a:t>concommitant</a:t>
            </a:r>
            <a:r>
              <a:rPr lang="en-AU" altLang="en-US" sz="900" dirty="0">
                <a:latin typeface="Arial" panose="020B0604020202020204" pitchFamily="34" charset="0"/>
                <a:cs typeface="Arial" panose="020B0604020202020204" pitchFamily="34" charset="0"/>
              </a:rPr>
              <a:t> with lower levels of purpose in life and </a:t>
            </a:r>
          </a:p>
          <a:p>
            <a:pPr eaLnBrk="1" hangingPunct="1">
              <a:lnSpc>
                <a:spcPct val="80000"/>
              </a:lnSpc>
            </a:pPr>
            <a:r>
              <a:rPr lang="en-AU" altLang="en-US" sz="900" dirty="0">
                <a:latin typeface="Arial" panose="020B0604020202020204" pitchFamily="34" charset="0"/>
                <a:cs typeface="Arial" panose="020B0604020202020204" pitchFamily="34" charset="0"/>
              </a:rPr>
              <a:t>personal growth. Thus, within the limitations</a:t>
            </a:r>
          </a:p>
          <a:p>
            <a:pPr eaLnBrk="1" hangingPunct="1">
              <a:lnSpc>
                <a:spcPct val="80000"/>
              </a:lnSpc>
            </a:pPr>
            <a:r>
              <a:rPr lang="en-AU" altLang="en-US" sz="900" dirty="0">
                <a:latin typeface="Arial" panose="020B0604020202020204" pitchFamily="34" charset="0"/>
                <a:cs typeface="Arial" panose="020B0604020202020204" pitchFamily="34" charset="0"/>
              </a:rPr>
              <a:t>of cross-sectional inference, the results point to a highly differentiated</a:t>
            </a:r>
          </a:p>
          <a:p>
            <a:pPr eaLnBrk="1" hangingPunct="1">
              <a:lnSpc>
                <a:spcPct val="80000"/>
              </a:lnSpc>
            </a:pPr>
            <a:r>
              <a:rPr lang="en-AU" altLang="en-US" sz="900" dirty="0">
                <a:latin typeface="Arial" panose="020B0604020202020204" pitchFamily="34" charset="0"/>
                <a:cs typeface="Arial" panose="020B0604020202020204" pitchFamily="34" charset="0"/>
              </a:rPr>
              <a:t>profile of psychological functioning across the adult</a:t>
            </a:r>
          </a:p>
          <a:p>
            <a:pPr eaLnBrk="1" hangingPunct="1">
              <a:lnSpc>
                <a:spcPct val="80000"/>
              </a:lnSpc>
            </a:pPr>
            <a:r>
              <a:rPr lang="en-AU" altLang="en-US" sz="900" dirty="0">
                <a:latin typeface="Arial" panose="020B0604020202020204" pitchFamily="34" charset="0"/>
                <a:cs typeface="Arial" panose="020B0604020202020204" pitchFamily="34" charset="0"/>
              </a:rPr>
              <a:t>life cycle. This mix of possible increments in some aspects of</a:t>
            </a:r>
          </a:p>
          <a:p>
            <a:pPr eaLnBrk="1" hangingPunct="1">
              <a:lnSpc>
                <a:spcPct val="80000"/>
              </a:lnSpc>
            </a:pPr>
            <a:r>
              <a:rPr lang="en-AU" altLang="en-US" sz="900" dirty="0">
                <a:latin typeface="Arial" panose="020B0604020202020204" pitchFamily="34" charset="0"/>
                <a:cs typeface="Arial" panose="020B0604020202020204" pitchFamily="34" charset="0"/>
              </a:rPr>
              <a:t>well-being with aging and decrements in others is particularly</a:t>
            </a:r>
          </a:p>
          <a:p>
            <a:pPr eaLnBrk="1" hangingPunct="1">
              <a:lnSpc>
                <a:spcPct val="80000"/>
              </a:lnSpc>
            </a:pPr>
            <a:r>
              <a:rPr lang="en-AU" altLang="en-US" sz="900" dirty="0">
                <a:latin typeface="Arial" panose="020B0604020202020204" pitchFamily="34" charset="0"/>
                <a:cs typeface="Arial" panose="020B0604020202020204" pitchFamily="34" charset="0"/>
              </a:rPr>
              <a:t>significant given the positive selection bias of the present sample.</a:t>
            </a:r>
          </a:p>
          <a:p>
            <a:pPr eaLnBrk="1" hangingPunct="1">
              <a:lnSpc>
                <a:spcPct val="80000"/>
              </a:lnSpc>
            </a:pPr>
            <a:r>
              <a:rPr lang="en-AU" altLang="en-US" sz="900" dirty="0">
                <a:latin typeface="Arial" panose="020B0604020202020204" pitchFamily="34" charset="0"/>
                <a:cs typeface="Arial" panose="020B0604020202020204" pitchFamily="34" charset="0"/>
              </a:rPr>
              <a:t>It appears that even well-educated, healthy, economically</a:t>
            </a:r>
          </a:p>
          <a:p>
            <a:pPr eaLnBrk="1" hangingPunct="1">
              <a:lnSpc>
                <a:spcPct val="80000"/>
              </a:lnSpc>
            </a:pPr>
            <a:r>
              <a:rPr lang="en-AU" altLang="en-US" sz="900" dirty="0">
                <a:latin typeface="Arial" panose="020B0604020202020204" pitchFamily="34" charset="0"/>
                <a:cs typeface="Arial" panose="020B0604020202020204" pitchFamily="34" charset="0"/>
              </a:rPr>
              <a:t>comfortable older adults face significant challenges in their</a:t>
            </a:r>
          </a:p>
          <a:p>
            <a:pPr eaLnBrk="1" hangingPunct="1">
              <a:lnSpc>
                <a:spcPct val="80000"/>
              </a:lnSpc>
            </a:pPr>
            <a:r>
              <a:rPr lang="en-AU" altLang="en-US" sz="900" dirty="0">
                <a:latin typeface="Arial" panose="020B0604020202020204" pitchFamily="34" charset="0"/>
                <a:cs typeface="Arial" panose="020B0604020202020204" pitchFamily="34" charset="0"/>
              </a:rPr>
              <a:t>efforts to maintain a sense of purpose and self-realization in</a:t>
            </a:r>
          </a:p>
          <a:p>
            <a:pPr eaLnBrk="1" hangingPunct="1">
              <a:lnSpc>
                <a:spcPct val="80000"/>
              </a:lnSpc>
            </a:pPr>
            <a:r>
              <a:rPr lang="en-AU" altLang="en-US" sz="900" dirty="0">
                <a:latin typeface="Arial" panose="020B0604020202020204" pitchFamily="34" charset="0"/>
                <a:cs typeface="Arial" panose="020B0604020202020204" pitchFamily="34" charset="0"/>
              </a:rPr>
              <a:t>later life.</a:t>
            </a:r>
          </a:p>
        </p:txBody>
      </p:sp>
    </p:spTree>
    <p:extLst>
      <p:ext uri="{BB962C8B-B14F-4D97-AF65-F5344CB8AC3E}">
        <p14:creationId xmlns:p14="http://schemas.microsoft.com/office/powerpoint/2010/main" val="2824927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r>
              <a:rPr lang="en-AU" altLang="en-US">
                <a:latin typeface="Arial" panose="020B0604020202020204" pitchFamily="34" charset="0"/>
                <a:cs typeface="Arial" panose="020B0604020202020204" pitchFamily="34" charset="0"/>
              </a:rPr>
              <a:t>I think older people can play important mentoring roles with young people.  This approach can equip younger people with better life skills and perceptions of mastery and autonomy whilst providing older people with life purpose and opportunities to grow and learn (learning about the needs of others, particularly those of a very different generation).  This concept is linked with the notion of generativity developed by Erik Erikson in 1950 to denote "a concern for establishing and guiding the next generation." It is about trying to "make a difference" with your life, to "give back," to "take care" of others, your community and the environment more broadly. </a:t>
            </a:r>
          </a:p>
        </p:txBody>
      </p:sp>
    </p:spTree>
    <p:extLst>
      <p:ext uri="{BB962C8B-B14F-4D97-AF65-F5344CB8AC3E}">
        <p14:creationId xmlns:p14="http://schemas.microsoft.com/office/powerpoint/2010/main" val="3250566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107524" name="Slide Number Placeholder 3"/>
          <p:cNvSpPr>
            <a:spLocks noGrp="1"/>
          </p:cNvSpPr>
          <p:nvPr>
            <p:ph type="sldNum" sz="quarter" idx="5"/>
          </p:nvPr>
        </p:nvSpPr>
        <p:spPr>
          <a:noFill/>
        </p:spPr>
        <p:txBody>
          <a:bodyPr/>
          <a:lstStyle>
            <a:lvl1pPr defTabSz="954088" eaLnBrk="0" hangingPunct="0">
              <a:defRPr sz="2400">
                <a:solidFill>
                  <a:schemeClr val="tx1"/>
                </a:solidFill>
                <a:latin typeface="Arial" panose="020B0604020202020204" pitchFamily="34" charset="0"/>
                <a:cs typeface="Arial" panose="020B0604020202020204" pitchFamily="34" charset="0"/>
              </a:defRPr>
            </a:lvl1pPr>
            <a:lvl2pPr marL="742950" indent="-285750" defTabSz="954088" eaLnBrk="0" hangingPunct="0">
              <a:defRPr sz="2400">
                <a:solidFill>
                  <a:schemeClr val="tx1"/>
                </a:solidFill>
                <a:latin typeface="Arial" panose="020B0604020202020204" pitchFamily="34" charset="0"/>
                <a:cs typeface="Arial" panose="020B0604020202020204" pitchFamily="34" charset="0"/>
              </a:defRPr>
            </a:lvl2pPr>
            <a:lvl3pPr marL="1143000" indent="-228600" defTabSz="954088" eaLnBrk="0" hangingPunct="0">
              <a:defRPr sz="2400">
                <a:solidFill>
                  <a:schemeClr val="tx1"/>
                </a:solidFill>
                <a:latin typeface="Arial" panose="020B0604020202020204" pitchFamily="34" charset="0"/>
                <a:cs typeface="Arial" panose="020B0604020202020204" pitchFamily="34" charset="0"/>
              </a:defRPr>
            </a:lvl3pPr>
            <a:lvl4pPr marL="1600200" indent="-228600" defTabSz="954088" eaLnBrk="0" hangingPunct="0">
              <a:defRPr sz="2400">
                <a:solidFill>
                  <a:schemeClr val="tx1"/>
                </a:solidFill>
                <a:latin typeface="Arial" panose="020B0604020202020204" pitchFamily="34" charset="0"/>
                <a:cs typeface="Arial" panose="020B0604020202020204" pitchFamily="34" charset="0"/>
              </a:defRPr>
            </a:lvl4pPr>
            <a:lvl5pPr marL="2057400" indent="-228600" defTabSz="954088" eaLnBrk="0" hangingPunct="0">
              <a:defRPr sz="24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43F9024-4E63-462C-8A64-651F5F516CB9}" type="slidenum">
              <a:rPr lang="en-AU" altLang="en-US" sz="1300"/>
              <a:pPr eaLnBrk="1" hangingPunct="1"/>
              <a:t>65</a:t>
            </a:fld>
            <a:endParaRPr lang="en-AU" altLang="en-US" sz="1300"/>
          </a:p>
        </p:txBody>
      </p:sp>
    </p:spTree>
    <p:extLst>
      <p:ext uri="{BB962C8B-B14F-4D97-AF65-F5344CB8AC3E}">
        <p14:creationId xmlns:p14="http://schemas.microsoft.com/office/powerpoint/2010/main" val="3693879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r>
              <a:rPr lang="en-AU" altLang="en-US" b="1" dirty="0">
                <a:latin typeface="Arial" panose="020B0604020202020204" pitchFamily="34" charset="0"/>
                <a:cs typeface="Arial" panose="020B0604020202020204" pitchFamily="34" charset="0"/>
              </a:rPr>
              <a:t>http://ehis.ebscohost.com.ezp.lib.unimelb.edu.au/eds/detail?sid=ffed4497-136f-4d1b-aef6-dabade5e98f0%40sessionmgr110&amp;vid=3&amp;hid=104&amp;bdata=JnNjb3BlPXNpdGU%3d#db=bth&amp;AN=21193465</a:t>
            </a:r>
          </a:p>
          <a:p>
            <a:r>
              <a:rPr lang="en-AU" altLang="en-US" b="1" dirty="0">
                <a:latin typeface="Arial" panose="020B0604020202020204" pitchFamily="34" charset="0"/>
                <a:cs typeface="Arial" panose="020B0604020202020204" pitchFamily="34" charset="0"/>
              </a:rPr>
              <a:t>Does Fatherhood Make You Happy? Daniel Gilbert Times Magazine  Sunday June 11, 2006.</a:t>
            </a:r>
          </a:p>
          <a:p>
            <a:endParaRPr lang="en-AU" altLang="en-US" b="1"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"Psychologists have measured how people feel as they go about their daily activities, and have found that people are less happy when they are interacting with their children than when they are eating, exercising, shopping or watching television. Indeed, an act of parenting makes most people about as happy as an act of housework. Economists have </a:t>
            </a:r>
            <a:r>
              <a:rPr lang="en-AU" altLang="en-US" dirty="0" err="1">
                <a:latin typeface="Arial" panose="020B0604020202020204" pitchFamily="34" charset="0"/>
                <a:cs typeface="Arial" panose="020B0604020202020204" pitchFamily="34" charset="0"/>
              </a:rPr>
              <a:t>modeled</a:t>
            </a:r>
            <a:r>
              <a:rPr lang="en-AU" altLang="en-US" dirty="0">
                <a:latin typeface="Arial" panose="020B0604020202020204" pitchFamily="34" charset="0"/>
                <a:cs typeface="Arial" panose="020B0604020202020204" pitchFamily="34" charset="0"/>
              </a:rPr>
              <a:t> the impact of many variables on people's overall happiness and have consistently found that children have only a small impact. A small negative impact."</a:t>
            </a:r>
            <a:endParaRPr lang="en-AU" altLang="en-US" b="1" dirty="0">
              <a:latin typeface="Arial" panose="020B0604020202020204" pitchFamily="34" charset="0"/>
              <a:cs typeface="Arial" panose="020B0604020202020204" pitchFamily="34" charset="0"/>
            </a:endParaRPr>
          </a:p>
          <a:p>
            <a:endParaRPr lang="en-AU" altLang="en-US" b="1"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A Survey Method for Characterizing </a:t>
            </a:r>
          </a:p>
          <a:p>
            <a:r>
              <a:rPr lang="en-AU" altLang="en-US" dirty="0">
                <a:latin typeface="Arial" panose="020B0604020202020204" pitchFamily="34" charset="0"/>
                <a:cs typeface="Arial" panose="020B0604020202020204" pitchFamily="34" charset="0"/>
              </a:rPr>
              <a:t>Daily Life Experience: The Day</a:t>
            </a:r>
          </a:p>
          <a:p>
            <a:r>
              <a:rPr lang="en-AU" altLang="en-US" dirty="0">
                <a:latin typeface="Arial" panose="020B0604020202020204" pitchFamily="34" charset="0"/>
                <a:cs typeface="Arial" panose="020B0604020202020204" pitchFamily="34" charset="0"/>
              </a:rPr>
              <a:t>Reconstruction Method</a:t>
            </a:r>
          </a:p>
          <a:p>
            <a:r>
              <a:rPr lang="en-AU" altLang="en-US" dirty="0">
                <a:latin typeface="Arial" panose="020B0604020202020204" pitchFamily="34" charset="0"/>
                <a:cs typeface="Arial" panose="020B0604020202020204" pitchFamily="34" charset="0"/>
              </a:rPr>
              <a:t>Daniel Kahneman,1 Alan B. Krueger,1,2 David A. Schkade,3*</a:t>
            </a:r>
          </a:p>
          <a:p>
            <a:r>
              <a:rPr lang="de-DE" altLang="en-US" dirty="0">
                <a:latin typeface="Arial" panose="020B0604020202020204" pitchFamily="34" charset="0"/>
                <a:cs typeface="Arial" panose="020B0604020202020204" pitchFamily="34" charset="0"/>
              </a:rPr>
              <a:t>Norbert Schwarz,4 Arthur A. Stone5</a:t>
            </a:r>
          </a:p>
          <a:p>
            <a:r>
              <a:rPr lang="en-AU" altLang="en-US" dirty="0">
                <a:latin typeface="Arial" panose="020B0604020202020204" pitchFamily="34" charset="0"/>
                <a:cs typeface="Arial" panose="020B0604020202020204" pitchFamily="34" charset="0"/>
              </a:rPr>
              <a:t>The Day Reconstruction Method (DRM) assesses how people spend their time</a:t>
            </a:r>
          </a:p>
          <a:p>
            <a:r>
              <a:rPr lang="en-AU" altLang="en-US" dirty="0">
                <a:latin typeface="Arial" panose="020B0604020202020204" pitchFamily="34" charset="0"/>
                <a:cs typeface="Arial" panose="020B0604020202020204" pitchFamily="34" charset="0"/>
              </a:rPr>
              <a:t>and how they experience the various activities and settings of their lives,</a:t>
            </a:r>
          </a:p>
          <a:p>
            <a:r>
              <a:rPr lang="en-AU" altLang="en-US" dirty="0">
                <a:latin typeface="Arial" panose="020B0604020202020204" pitchFamily="34" charset="0"/>
                <a:cs typeface="Arial" panose="020B0604020202020204" pitchFamily="34" charset="0"/>
              </a:rPr>
              <a:t>combining features of time-budget measurement and experience sampling.</a:t>
            </a:r>
          </a:p>
          <a:p>
            <a:r>
              <a:rPr lang="en-AU" altLang="en-US" dirty="0">
                <a:latin typeface="Arial" panose="020B0604020202020204" pitchFamily="34" charset="0"/>
                <a:cs typeface="Arial" panose="020B0604020202020204" pitchFamily="34" charset="0"/>
              </a:rPr>
              <a:t>Participants systematically reconstruct their activities and experiences of the</a:t>
            </a:r>
          </a:p>
          <a:p>
            <a:r>
              <a:rPr lang="en-AU" altLang="en-US" dirty="0">
                <a:latin typeface="Arial" panose="020B0604020202020204" pitchFamily="34" charset="0"/>
                <a:cs typeface="Arial" panose="020B0604020202020204" pitchFamily="34" charset="0"/>
              </a:rPr>
              <a:t>preceding day with procedures designed to reduce recall biases. The DRM’s</a:t>
            </a:r>
          </a:p>
          <a:p>
            <a:r>
              <a:rPr lang="en-AU" altLang="en-US" dirty="0">
                <a:latin typeface="Arial" panose="020B0604020202020204" pitchFamily="34" charset="0"/>
                <a:cs typeface="Arial" panose="020B0604020202020204" pitchFamily="34" charset="0"/>
              </a:rPr>
              <a:t>utility is shown by documenting close correspondences between the DRM</a:t>
            </a:r>
          </a:p>
          <a:p>
            <a:r>
              <a:rPr lang="en-AU" altLang="en-US" dirty="0">
                <a:latin typeface="Arial" panose="020B0604020202020204" pitchFamily="34" charset="0"/>
                <a:cs typeface="Arial" panose="020B0604020202020204" pitchFamily="34" charset="0"/>
              </a:rPr>
              <a:t>reports of 909 employed women and established results from experience</a:t>
            </a:r>
          </a:p>
          <a:p>
            <a:r>
              <a:rPr lang="en-AU" altLang="en-US" dirty="0">
                <a:latin typeface="Arial" panose="020B0604020202020204" pitchFamily="34" charset="0"/>
                <a:cs typeface="Arial" panose="020B0604020202020204" pitchFamily="34" charset="0"/>
              </a:rPr>
              <a:t>sampling. An analysis of the hedonic treadmill shows the DRM’s potential for</a:t>
            </a:r>
          </a:p>
          <a:p>
            <a:r>
              <a:rPr lang="en-AU" altLang="en-US" dirty="0">
                <a:latin typeface="Arial" panose="020B0604020202020204" pitchFamily="34" charset="0"/>
                <a:cs typeface="Arial" panose="020B0604020202020204" pitchFamily="34" charset="0"/>
              </a:rPr>
              <a:t>well-being research.</a:t>
            </a:r>
          </a:p>
        </p:txBody>
      </p:sp>
      <p:sp>
        <p:nvSpPr>
          <p:cNvPr id="108548"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4106BCE-2D2A-4AEF-A395-560A5FA9EB24}" type="slidenum">
              <a:rPr lang="en-AU" altLang="en-US" sz="1300"/>
              <a:pPr eaLnBrk="1" hangingPunct="1">
                <a:spcBef>
                  <a:spcPct val="0"/>
                </a:spcBef>
              </a:pPr>
              <a:t>66</a:t>
            </a:fld>
            <a:endParaRPr lang="en-AU" altLang="en-US" sz="1300"/>
          </a:p>
        </p:txBody>
      </p:sp>
    </p:spTree>
    <p:extLst>
      <p:ext uri="{BB962C8B-B14F-4D97-AF65-F5344CB8AC3E}">
        <p14:creationId xmlns:p14="http://schemas.microsoft.com/office/powerpoint/2010/main" val="3374302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AU" altLang="en-US">
                <a:latin typeface="Arial" panose="020B0604020202020204" pitchFamily="34" charset="0"/>
                <a:cs typeface="Arial" panose="020B0604020202020204" pitchFamily="34" charset="0"/>
              </a:rPr>
              <a:t>Important point copied from Ryff and Burton (pp. 27-28)</a:t>
            </a:r>
          </a:p>
          <a:p>
            <a:r>
              <a:rPr lang="en-AU" altLang="en-US">
                <a:latin typeface="Arial" panose="020B0604020202020204" pitchFamily="34" charset="0"/>
                <a:cs typeface="Arial" panose="020B0604020202020204" pitchFamily="34" charset="0"/>
              </a:rPr>
              <a:t>With regard to the sharply downward trajectories for purpose in life and personal growth, the two most eudiamonic aspects of well-being, we have emphasized current societal challenges in providing older persons with meaningful roles and opportunities for continued growth. Sociologists have termed this the ‘‘structural lag’’ problem, in which contemporary social institutions lag behind the added years of life that many now experience (Riley et al., 1994). Related to such ideas, Greenfield and Marks (2004), using MIDUS data, focused on older persons who occupied few major roles and found that those who engaged in formal volunteering had higher levels of purpose in life than those lacking both major roles and volunteer experiences.</a:t>
            </a:r>
          </a:p>
        </p:txBody>
      </p:sp>
    </p:spTree>
    <p:extLst>
      <p:ext uri="{BB962C8B-B14F-4D97-AF65-F5344CB8AC3E}">
        <p14:creationId xmlns:p14="http://schemas.microsoft.com/office/powerpoint/2010/main" val="121047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AU" altLang="en-US">
                <a:latin typeface="Arial" panose="020B0604020202020204" pitchFamily="34" charset="0"/>
                <a:cs typeface="Arial" panose="020B0604020202020204" pitchFamily="34" charset="0"/>
              </a:rPr>
              <a:t>Age groups (2-4) were based on Erikson’s (1968) developmental theory of major life stages and the Emerging Adult group corresponded with Arnett’s (2000) concept.</a:t>
            </a:r>
          </a:p>
        </p:txBody>
      </p:sp>
      <p:sp>
        <p:nvSpPr>
          <p:cNvPr id="111620"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11C65A9-55D4-4395-87D9-5FA598E7A34D}" type="slidenum">
              <a:rPr lang="en-AU" altLang="en-US" sz="1300"/>
              <a:pPr eaLnBrk="1" hangingPunct="1">
                <a:spcBef>
                  <a:spcPct val="0"/>
                </a:spcBef>
              </a:pPr>
              <a:t>68</a:t>
            </a:fld>
            <a:endParaRPr lang="en-AU" altLang="en-US" sz="1300"/>
          </a:p>
        </p:txBody>
      </p:sp>
    </p:spTree>
    <p:extLst>
      <p:ext uri="{BB962C8B-B14F-4D97-AF65-F5344CB8AC3E}">
        <p14:creationId xmlns:p14="http://schemas.microsoft.com/office/powerpoint/2010/main" val="1968638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B948849-68A8-4CB6-B9B5-3E817137A57D}" type="slidenum">
              <a:rPr lang="en-AU" altLang="en-US" sz="1300"/>
              <a:pPr eaLnBrk="1" hangingPunct="1">
                <a:spcBef>
                  <a:spcPct val="0"/>
                </a:spcBef>
              </a:pPr>
              <a:t>69</a:t>
            </a:fld>
            <a:endParaRPr lang="en-AU" altLang="en-US" sz="13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lvl="1" eaLnBrk="1" hangingPunct="1"/>
            <a:r>
              <a:rPr lang="en-AU" altLang="en-US">
                <a:latin typeface="Arial" panose="020B0604020202020204" pitchFamily="34" charset="0"/>
                <a:cs typeface="Arial" panose="020B0604020202020204" pitchFamily="34" charset="0"/>
              </a:rPr>
              <a:t>Findings using Ryff’s purpose in life subscale indicate that as people get older they experience less meaning.  This is contrary to many other findings.  However, her purpose in life subscale focuses on having and achieving goals.</a:t>
            </a:r>
          </a:p>
          <a:p>
            <a:pPr lvl="1" eaLnBrk="1" hangingPunct="1"/>
            <a:r>
              <a:rPr lang="en-AU" altLang="en-US">
                <a:latin typeface="Arial" panose="020B0604020202020204" pitchFamily="34" charset="0"/>
                <a:cs typeface="Arial" panose="020B0604020202020204" pitchFamily="34" charset="0"/>
              </a:rPr>
              <a:t>Older people set less goals for themselves than younger people, hence are less inclined to be searching for meaning. So while older people may have lower levels of meaning (based on actively searching meaning and pursuing goals), their higher presence of meaning positively affects their well-being.</a:t>
            </a:r>
          </a:p>
          <a:p>
            <a:pPr lvl="1" eaLnBrk="1" hangingPunct="1"/>
            <a:endParaRPr lang="en-AU" altLang="en-US">
              <a:latin typeface="Arial" panose="020B0604020202020204" pitchFamily="34" charset="0"/>
              <a:cs typeface="Arial" panose="020B0604020202020204" pitchFamily="34" charset="0"/>
            </a:endParaRPr>
          </a:p>
          <a:p>
            <a:pPr eaLnBrk="1" hangingPunct="1"/>
            <a:endParaRPr lang="en-AU"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028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p:txBody>
          <a:bodyPr/>
          <a:lstStyle/>
          <a:p>
            <a:pPr>
              <a:defRPr/>
            </a:pPr>
            <a:r>
              <a:rPr lang="en-AU" dirty="0"/>
              <a:t>What is the difference between meaning, purpose and hope?</a:t>
            </a:r>
          </a:p>
          <a:p>
            <a:pPr>
              <a:defRPr/>
            </a:pPr>
            <a:r>
              <a:rPr lang="en-AU" dirty="0"/>
              <a:t>Purpose is meaningful to others as well – it is also voluntary and self-motivated.  </a:t>
            </a:r>
          </a:p>
          <a:p>
            <a:pPr>
              <a:defRPr/>
            </a:pPr>
            <a:endParaRPr lang="en-AU" dirty="0"/>
          </a:p>
          <a:p>
            <a:pPr>
              <a:defRPr/>
            </a:pPr>
            <a:r>
              <a:rPr lang="en-AU" dirty="0"/>
              <a:t>Meaning may not necessarily include aspects beyond the self.</a:t>
            </a:r>
          </a:p>
          <a:p>
            <a:pPr>
              <a:defRPr/>
            </a:pPr>
            <a:endParaRPr lang="en-AU" dirty="0"/>
          </a:p>
          <a:p>
            <a:pPr>
              <a:spcAft>
                <a:spcPct val="20000"/>
              </a:spcAft>
              <a:defRPr/>
            </a:pPr>
            <a:r>
              <a:rPr lang="en-US" sz="2300" b="1" dirty="0">
                <a:solidFill>
                  <a:srgbClr val="161616"/>
                </a:solidFill>
              </a:rPr>
              <a:t>Two components are most often used for understanding meaning in life:</a:t>
            </a:r>
          </a:p>
          <a:p>
            <a:pPr lvl="1">
              <a:spcAft>
                <a:spcPts val="0"/>
              </a:spcAft>
              <a:defRPr/>
            </a:pPr>
            <a:r>
              <a:rPr lang="en-US" sz="2300" b="1" dirty="0">
                <a:solidFill>
                  <a:srgbClr val="161616"/>
                </a:solidFill>
              </a:rPr>
              <a:t>forming a coherent understanding of life </a:t>
            </a:r>
          </a:p>
          <a:p>
            <a:pPr lvl="1">
              <a:spcBef>
                <a:spcPts val="0"/>
              </a:spcBef>
              <a:spcAft>
                <a:spcPct val="20000"/>
              </a:spcAft>
              <a:defRPr/>
            </a:pPr>
            <a:r>
              <a:rPr lang="en-US" sz="2300" b="1" dirty="0">
                <a:solidFill>
                  <a:srgbClr val="161616"/>
                </a:solidFill>
              </a:rPr>
              <a:t>pursuing important lifelong aspirations</a:t>
            </a:r>
            <a:endParaRPr lang="hr-HR" sz="2300" b="1" dirty="0">
              <a:solidFill>
                <a:srgbClr val="161616"/>
              </a:solidFill>
            </a:endParaRPr>
          </a:p>
          <a:p>
            <a:pPr>
              <a:spcBef>
                <a:spcPts val="1157"/>
              </a:spcBef>
              <a:spcAft>
                <a:spcPct val="20000"/>
              </a:spcAft>
              <a:defRPr/>
            </a:pPr>
            <a:r>
              <a:rPr lang="en-US" sz="2300" b="1" dirty="0">
                <a:solidFill>
                  <a:srgbClr val="161616"/>
                </a:solidFill>
              </a:rPr>
              <a:t>„Meaning comes from involvement in personally </a:t>
            </a:r>
            <a:r>
              <a:rPr lang="en-US" sz="2300" b="1" dirty="0">
                <a:solidFill>
                  <a:schemeClr val="accent4">
                    <a:lumMod val="10000"/>
                  </a:schemeClr>
                </a:solidFill>
              </a:rPr>
              <a:t>fulfilling</a:t>
            </a:r>
            <a:r>
              <a:rPr lang="en-US" sz="2300" b="1" dirty="0">
                <a:solidFill>
                  <a:schemeClr val="accent1"/>
                </a:solidFill>
              </a:rPr>
              <a:t> goals</a:t>
            </a:r>
            <a:r>
              <a:rPr lang="en-US" sz="2300" b="1" dirty="0">
                <a:solidFill>
                  <a:srgbClr val="161616"/>
                </a:solidFill>
              </a:rPr>
              <a:t>, the integration of these goals into a </a:t>
            </a:r>
            <a:r>
              <a:rPr lang="en-US" sz="2300" b="1" dirty="0">
                <a:solidFill>
                  <a:schemeClr val="accent1"/>
                </a:solidFill>
              </a:rPr>
              <a:t>coherent self-system</a:t>
            </a:r>
            <a:r>
              <a:rPr lang="en-US" sz="2300" b="1" dirty="0">
                <a:solidFill>
                  <a:srgbClr val="161616"/>
                </a:solidFill>
              </a:rPr>
              <a:t>, and the integration of these goals into a broader social system” </a:t>
            </a:r>
            <a:r>
              <a:rPr lang="en-US" sz="1700" dirty="0">
                <a:solidFill>
                  <a:srgbClr val="161616"/>
                </a:solidFill>
              </a:rPr>
              <a:t>(Emmons, 1996, pg. 333)</a:t>
            </a:r>
          </a:p>
          <a:p>
            <a:pPr>
              <a:defRPr/>
            </a:pPr>
            <a:endParaRPr lang="en-AU" dirty="0"/>
          </a:p>
          <a:p>
            <a:pPr>
              <a:defRPr/>
            </a:pPr>
            <a:endParaRPr lang="en-AU" dirty="0"/>
          </a:p>
        </p:txBody>
      </p:sp>
      <p:sp>
        <p:nvSpPr>
          <p:cNvPr id="113668"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54E5561-D266-4C76-9F1C-07D221AB121E}" type="slidenum">
              <a:rPr lang="en-AU" altLang="en-US" sz="1300"/>
              <a:pPr eaLnBrk="1" hangingPunct="1">
                <a:spcBef>
                  <a:spcPct val="0"/>
                </a:spcBef>
              </a:pPr>
              <a:t>70</a:t>
            </a:fld>
            <a:endParaRPr lang="en-AU" altLang="en-US" sz="1300"/>
          </a:p>
        </p:txBody>
      </p:sp>
    </p:spTree>
    <p:extLst>
      <p:ext uri="{BB962C8B-B14F-4D97-AF65-F5344CB8AC3E}">
        <p14:creationId xmlns:p14="http://schemas.microsoft.com/office/powerpoint/2010/main" val="149277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AU" altLang="en-US" dirty="0">
                <a:latin typeface="Arial" panose="020B0604020202020204" pitchFamily="34" charset="0"/>
                <a:cs typeface="Arial" panose="020B0604020202020204" pitchFamily="34" charset="0"/>
              </a:rPr>
              <a:t>To aid in</a:t>
            </a:r>
          </a:p>
          <a:p>
            <a:r>
              <a:rPr lang="en-AU" altLang="en-US" dirty="0">
                <a:latin typeface="Arial" panose="020B0604020202020204" pitchFamily="34" charset="0"/>
                <a:cs typeface="Arial" panose="020B0604020202020204" pitchFamily="34" charset="0"/>
              </a:rPr>
              <a:t>addressing these challenges, we propose the following terminology and classification for</a:t>
            </a:r>
          </a:p>
          <a:p>
            <a:r>
              <a:rPr lang="en-AU" altLang="en-US" dirty="0">
                <a:latin typeface="Arial" panose="020B0604020202020204" pitchFamily="34" charset="0"/>
                <a:cs typeface="Arial" panose="020B0604020202020204" pitchFamily="34" charset="0"/>
              </a:rPr>
              <a:t>discussing conceptual and operational definitions: (1) degree of centrality—differentiating</a:t>
            </a:r>
          </a:p>
          <a:p>
            <a:r>
              <a:rPr lang="en-AU" altLang="en-US" dirty="0">
                <a:latin typeface="Arial" panose="020B0604020202020204" pitchFamily="34" charset="0"/>
                <a:cs typeface="Arial" panose="020B0604020202020204" pitchFamily="34" charset="0"/>
              </a:rPr>
              <a:t>concepts that are core (i.e., definitional), close-to-core (i.e., given some attention but not central), and major correlates; (2) category of analysis—identifying which of the following categories a definition represents: (a) orientations (orientations, values, motives, and goals),</a:t>
            </a:r>
          </a:p>
          <a:p>
            <a:r>
              <a:rPr lang="en-AU" altLang="en-US" dirty="0">
                <a:latin typeface="Arial" panose="020B0604020202020204" pitchFamily="34" charset="0"/>
                <a:cs typeface="Arial" panose="020B0604020202020204" pitchFamily="34" charset="0"/>
              </a:rPr>
              <a:t>(b) </a:t>
            </a:r>
            <a:r>
              <a:rPr lang="en-AU" altLang="en-US" dirty="0" err="1">
                <a:latin typeface="Arial" panose="020B0604020202020204" pitchFamily="34" charset="0"/>
                <a:cs typeface="Arial" panose="020B0604020202020204" pitchFamily="34" charset="0"/>
              </a:rPr>
              <a:t>behaviors</a:t>
            </a:r>
            <a:r>
              <a:rPr lang="en-AU" altLang="en-US" dirty="0">
                <a:latin typeface="Arial" panose="020B0604020202020204" pitchFamily="34" charset="0"/>
                <a:cs typeface="Arial" panose="020B0604020202020204" pitchFamily="34" charset="0"/>
              </a:rPr>
              <a:t> (</a:t>
            </a:r>
            <a:r>
              <a:rPr lang="en-AU" altLang="en-US" dirty="0" err="1">
                <a:latin typeface="Arial" panose="020B0604020202020204" pitchFamily="34" charset="0"/>
                <a:cs typeface="Arial" panose="020B0604020202020204" pitchFamily="34" charset="0"/>
              </a:rPr>
              <a:t>behavioral</a:t>
            </a:r>
            <a:r>
              <a:rPr lang="en-AU" altLang="en-US" dirty="0">
                <a:latin typeface="Arial" panose="020B0604020202020204" pitchFamily="34" charset="0"/>
                <a:cs typeface="Arial" panose="020B0604020202020204" pitchFamily="34" charset="0"/>
              </a:rPr>
              <a:t> content, activity characteristics), (c) experiences (subjective experiences, emotions, cognitive appraisals), (d) functioning (indices of positive psychological functioning, mental health, flourishing); and (3) level of measurement—identifying whether a definition is used for trait and/or state comparisons.</a:t>
            </a:r>
            <a:endParaRPr lang="en-US" altLang="en-US" dirty="0">
              <a:latin typeface="Arial" panose="020B0604020202020204" pitchFamily="34" charset="0"/>
              <a:cs typeface="Arial" panose="020B0604020202020204" pitchFamily="34" charset="0"/>
            </a:endParaRPr>
          </a:p>
        </p:txBody>
      </p:sp>
      <p:sp>
        <p:nvSpPr>
          <p:cNvPr id="77828"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A4F0CFC-8A2E-4E91-A027-69A4FED13661}" type="slidenum">
              <a:rPr lang="en-AU" altLang="en-US" sz="1300"/>
              <a:pPr eaLnBrk="1" hangingPunct="1">
                <a:spcBef>
                  <a:spcPct val="0"/>
                </a:spcBef>
              </a:pPr>
              <a:t>9</a:t>
            </a:fld>
            <a:endParaRPr lang="en-AU" altLang="en-US" sz="1300"/>
          </a:p>
        </p:txBody>
      </p:sp>
    </p:spTree>
    <p:extLst>
      <p:ext uri="{BB962C8B-B14F-4D97-AF65-F5344CB8AC3E}">
        <p14:creationId xmlns:p14="http://schemas.microsoft.com/office/powerpoint/2010/main" val="4071899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r>
              <a:rPr lang="en-AU" altLang="en-US" dirty="0">
                <a:latin typeface="Arial" panose="020B0604020202020204" pitchFamily="34" charset="0"/>
                <a:cs typeface="Arial" panose="020B0604020202020204" pitchFamily="34" charset="0"/>
              </a:rPr>
              <a:t>See Tables 1, 2 and 3.  </a:t>
            </a:r>
          </a:p>
          <a:p>
            <a:endParaRPr lang="en-AU" altLang="en-US" dirty="0">
              <a:latin typeface="Arial" panose="020B0604020202020204" pitchFamily="34" charset="0"/>
              <a:cs typeface="Arial" panose="020B0604020202020204" pitchFamily="34" charset="0"/>
            </a:endParaRPr>
          </a:p>
          <a:p>
            <a:pPr eaLnBrk="1" hangingPunct="1"/>
            <a:r>
              <a:rPr lang="en-AU" altLang="en-US" dirty="0">
                <a:latin typeface="Arial" panose="020B0604020202020204" pitchFamily="34" charset="0"/>
                <a:cs typeface="Arial" panose="020B0604020202020204" pitchFamily="34" charset="0"/>
              </a:rPr>
              <a:t>“Search for purpose” is adversely related to life satisfaction for the adult group only.</a:t>
            </a:r>
          </a:p>
          <a:p>
            <a:pPr eaLnBrk="1" hangingPunct="1"/>
            <a:r>
              <a:rPr lang="en-AU" altLang="en-US" dirty="0">
                <a:latin typeface="Arial" panose="020B0604020202020204" pitchFamily="34" charset="0"/>
                <a:cs typeface="Arial" panose="020B0604020202020204" pitchFamily="34" charset="0"/>
              </a:rPr>
              <a:t>Hope (agency) was a mediator of the relationship b/w “identified purpose” LS for all 3 stages (pathways was more complex).</a:t>
            </a:r>
          </a:p>
          <a:p>
            <a:pPr eaLnBrk="1" hangingPunct="1"/>
            <a:r>
              <a:rPr lang="en-AU" altLang="en-US" dirty="0">
                <a:latin typeface="Arial" panose="020B0604020202020204" pitchFamily="34" charset="0"/>
                <a:cs typeface="Arial" panose="020B0604020202020204" pitchFamily="34" charset="0"/>
              </a:rPr>
              <a:t>Having the will power to reach their ultimate aim improves LS for adolescent and emergent adults but adults need to have the will power and the know how on how to reach their ultimate aim for LS to occur.</a:t>
            </a:r>
          </a:p>
          <a:p>
            <a:endParaRPr lang="en-AU" altLang="en-US" dirty="0">
              <a:latin typeface="Arial" panose="020B0604020202020204" pitchFamily="34" charset="0"/>
              <a:cs typeface="Arial" panose="020B0604020202020204" pitchFamily="34" charset="0"/>
            </a:endParaRPr>
          </a:p>
        </p:txBody>
      </p:sp>
      <p:sp>
        <p:nvSpPr>
          <p:cNvPr id="114692"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8DB669A-A63A-4857-A6F5-E4ACE1105347}" type="slidenum">
              <a:rPr lang="en-AU" altLang="en-US" sz="1300"/>
              <a:pPr eaLnBrk="1" hangingPunct="1">
                <a:spcBef>
                  <a:spcPct val="0"/>
                </a:spcBef>
              </a:pPr>
              <a:t>71</a:t>
            </a:fld>
            <a:endParaRPr lang="en-AU" altLang="en-US" sz="1300"/>
          </a:p>
        </p:txBody>
      </p:sp>
    </p:spTree>
    <p:extLst>
      <p:ext uri="{BB962C8B-B14F-4D97-AF65-F5344CB8AC3E}">
        <p14:creationId xmlns:p14="http://schemas.microsoft.com/office/powerpoint/2010/main" val="2237274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AU" altLang="en-US">
                <a:latin typeface="Arial" panose="020B0604020202020204" pitchFamily="34" charset="0"/>
                <a:cs typeface="Arial" panose="020B0604020202020204" pitchFamily="34" charset="0"/>
              </a:rPr>
              <a:t>Discuss Table 1 in Garry and Lohan (2011).</a:t>
            </a:r>
          </a:p>
          <a:p>
            <a:r>
              <a:rPr lang="en-AU" altLang="en-US">
                <a:latin typeface="Arial" panose="020B0604020202020204" pitchFamily="34" charset="0"/>
                <a:cs typeface="Arial" panose="020B0604020202020204" pitchFamily="34" charset="0"/>
              </a:rPr>
              <a:t>If some young people have a particularly negative view of the</a:t>
            </a:r>
          </a:p>
          <a:p>
            <a:r>
              <a:rPr lang="en-AU" altLang="en-US">
                <a:latin typeface="Arial" panose="020B0604020202020204" pitchFamily="34" charset="0"/>
                <a:cs typeface="Arial" panose="020B0604020202020204" pitchFamily="34" charset="0"/>
              </a:rPr>
              <a:t>ageing process, this may act as a major disincentive to behave ‘sensibly’ in order to</a:t>
            </a:r>
          </a:p>
          <a:p>
            <a:r>
              <a:rPr lang="en-AU" altLang="en-US">
                <a:latin typeface="Arial" panose="020B0604020202020204" pitchFamily="34" charset="0"/>
                <a:cs typeface="Arial" panose="020B0604020202020204" pitchFamily="34" charset="0"/>
              </a:rPr>
              <a:t>preserve their bodies and ensure that they do actually reach old age.</a:t>
            </a:r>
          </a:p>
          <a:p>
            <a:endParaRPr lang="en-AU" altLang="en-US">
              <a:latin typeface="Arial" panose="020B0604020202020204" pitchFamily="34" charset="0"/>
              <a:cs typeface="Arial" panose="020B0604020202020204" pitchFamily="34" charset="0"/>
            </a:endParaRPr>
          </a:p>
          <a:p>
            <a:endParaRPr lang="en-AU" altLang="en-US">
              <a:latin typeface="Arial" panose="020B0604020202020204" pitchFamily="34" charset="0"/>
              <a:cs typeface="Arial" panose="020B0604020202020204" pitchFamily="34" charset="0"/>
            </a:endParaRPr>
          </a:p>
          <a:p>
            <a:r>
              <a:rPr lang="en-AU" altLang="en-US">
                <a:latin typeface="Arial" panose="020B0604020202020204" pitchFamily="34" charset="0"/>
                <a:cs typeface="Arial" panose="020B0604020202020204" pitchFamily="34" charset="0"/>
              </a:rPr>
              <a:t>It is interesting that participants’ estimation of self and others at 70 is much less favourable in terms of happiness when compared with self and others now and at age 30.  This viewpoint is pertinent for both males and females.  </a:t>
            </a:r>
          </a:p>
          <a:p>
            <a:r>
              <a:rPr lang="en-AU" altLang="en-US">
                <a:latin typeface="Arial" panose="020B0604020202020204" pitchFamily="34" charset="0"/>
                <a:cs typeface="Arial" panose="020B0604020202020204" pitchFamily="34" charset="0"/>
              </a:rPr>
              <a:t>A key point on page 48 of this paper:</a:t>
            </a:r>
          </a:p>
          <a:p>
            <a:r>
              <a:rPr lang="en-AU" altLang="en-US">
                <a:latin typeface="Arial" panose="020B0604020202020204" pitchFamily="34" charset="0"/>
                <a:cs typeface="Arial" panose="020B0604020202020204" pitchFamily="34" charset="0"/>
              </a:rPr>
              <a:t>“The results of this study suggest that it may be worthwhile to emphasise, to young men in particular, the</a:t>
            </a:r>
          </a:p>
          <a:p>
            <a:r>
              <a:rPr lang="en-AU" altLang="en-US">
                <a:latin typeface="Arial" panose="020B0604020202020204" pitchFamily="34" charset="0"/>
                <a:cs typeface="Arial" panose="020B0604020202020204" pitchFamily="34" charset="0"/>
              </a:rPr>
              <a:t>positive impact on their lives of reducing alcohol. It is proposed that to counter the ‘live</a:t>
            </a:r>
          </a:p>
          <a:p>
            <a:r>
              <a:rPr lang="en-AU" altLang="en-US">
                <a:latin typeface="Arial" panose="020B0604020202020204" pitchFamily="34" charset="0"/>
                <a:cs typeface="Arial" panose="020B0604020202020204" pitchFamily="34" charset="0"/>
              </a:rPr>
              <a:t>hard, die young’ mentality there is a need to emphasise happiness throughout the lifecourse.</a:t>
            </a:r>
          </a:p>
          <a:p>
            <a:r>
              <a:rPr lang="en-AU" altLang="en-US">
                <a:latin typeface="Arial" panose="020B0604020202020204" pitchFamily="34" charset="0"/>
                <a:cs typeface="Arial" panose="020B0604020202020204" pitchFamily="34" charset="0"/>
              </a:rPr>
              <a:t>Hence, campaigners may profit from seeing the quite specific aim of informing</a:t>
            </a:r>
          </a:p>
          <a:p>
            <a:r>
              <a:rPr lang="en-AU" altLang="en-US">
                <a:latin typeface="Arial" panose="020B0604020202020204" pitchFamily="34" charset="0"/>
                <a:cs typeface="Arial" panose="020B0604020202020204" pitchFamily="34" charset="0"/>
              </a:rPr>
              <a:t>men about happiness in old age as part of a larger campaign of reconstructing alternate</a:t>
            </a:r>
          </a:p>
          <a:p>
            <a:r>
              <a:rPr lang="en-AU" altLang="en-US">
                <a:latin typeface="Arial" panose="020B0604020202020204" pitchFamily="34" charset="0"/>
                <a:cs typeface="Arial" panose="020B0604020202020204" pitchFamily="34" charset="0"/>
              </a:rPr>
              <a:t>versions of hegemonic masculinity and its associated negative health behaviours.”</a:t>
            </a:r>
          </a:p>
        </p:txBody>
      </p:sp>
    </p:spTree>
    <p:extLst>
      <p:ext uri="{BB962C8B-B14F-4D97-AF65-F5344CB8AC3E}">
        <p14:creationId xmlns:p14="http://schemas.microsoft.com/office/powerpoint/2010/main" val="2738718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r>
              <a:rPr lang="en-AU" altLang="en-US">
                <a:latin typeface="Arial" panose="020B0604020202020204" pitchFamily="34" charset="0"/>
                <a:cs typeface="Arial" panose="020B0604020202020204" pitchFamily="34" charset="0"/>
              </a:rPr>
              <a:t>Carstensen (1995) argued that as people move into their final years of life, they become increasingly conscious of the amount of time they</a:t>
            </a:r>
          </a:p>
          <a:p>
            <a:r>
              <a:rPr lang="en-AU" altLang="en-US">
                <a:latin typeface="Arial" panose="020B0604020202020204" pitchFamily="34" charset="0"/>
                <a:cs typeface="Arial" panose="020B0604020202020204" pitchFamily="34" charset="0"/>
              </a:rPr>
              <a:t>have left to live. </a:t>
            </a:r>
          </a:p>
          <a:p>
            <a:endParaRPr lang="en-AU" altLang="en-US">
              <a:latin typeface="Arial" panose="020B0604020202020204" pitchFamily="34" charset="0"/>
              <a:cs typeface="Arial" panose="020B0604020202020204" pitchFamily="34" charset="0"/>
            </a:endParaRPr>
          </a:p>
          <a:p>
            <a:r>
              <a:rPr lang="en-AU" altLang="en-US">
                <a:latin typeface="Arial" panose="020B0604020202020204" pitchFamily="34" charset="0"/>
                <a:cs typeface="Arial" panose="020B0604020202020204" pitchFamily="34" charset="0"/>
              </a:rPr>
              <a:t>Time horizons.</a:t>
            </a:r>
          </a:p>
          <a:p>
            <a:endParaRPr lang="en-AU" altLang="en-US">
              <a:latin typeface="Arial" panose="020B0604020202020204" pitchFamily="34" charset="0"/>
              <a:cs typeface="Arial" panose="020B0604020202020204" pitchFamily="34" charset="0"/>
            </a:endParaRPr>
          </a:p>
          <a:p>
            <a:r>
              <a:rPr lang="en-AU" altLang="en-US">
                <a:latin typeface="Arial" panose="020B0604020202020204" pitchFamily="34" charset="0"/>
                <a:cs typeface="Arial" panose="020B0604020202020204" pitchFamily="34" charset="0"/>
              </a:rPr>
              <a:t>This awareness of impending mortality may lead older individuals to focus on ways to make their remaining experiences as enjoyable as possible. For instance, compared to younger individuals, older people tend to place a greater emphasis on emotional</a:t>
            </a:r>
          </a:p>
          <a:p>
            <a:r>
              <a:rPr lang="en-AU" altLang="en-US">
                <a:latin typeface="Arial" panose="020B0604020202020204" pitchFamily="34" charset="0"/>
                <a:cs typeface="Arial" panose="020B0604020202020204" pitchFamily="34" charset="0"/>
              </a:rPr>
              <a:t>aspects of potential social interactions and are more likely to remember the emotional content of their experiences (Carstensen et al. 1999). Older people may also be more adept at regulating their emotions than younger people (Gross et al. 1997). Taken together,</a:t>
            </a:r>
          </a:p>
          <a:p>
            <a:r>
              <a:rPr lang="en-AU" altLang="en-US">
                <a:latin typeface="Arial" panose="020B0604020202020204" pitchFamily="34" charset="0"/>
                <a:cs typeface="Arial" panose="020B0604020202020204" pitchFamily="34" charset="0"/>
              </a:rPr>
              <a:t>these processes should lead to increases in life satisfaction across the lifespan.</a:t>
            </a:r>
          </a:p>
          <a:p>
            <a:endParaRPr lang="en-AU" altLang="en-US">
              <a:latin typeface="Arial" panose="020B0604020202020204" pitchFamily="34" charset="0"/>
              <a:cs typeface="Arial" panose="020B0604020202020204" pitchFamily="34" charset="0"/>
            </a:endParaRPr>
          </a:p>
          <a:p>
            <a:endParaRPr lang="en-AU" altLang="en-US">
              <a:latin typeface="Arial" panose="020B0604020202020204" pitchFamily="34" charset="0"/>
              <a:cs typeface="Arial" panose="020B0604020202020204" pitchFamily="34" charset="0"/>
            </a:endParaRPr>
          </a:p>
          <a:p>
            <a:endParaRPr lang="en-AU" altLang="en-US">
              <a:latin typeface="Arial" panose="020B0604020202020204" pitchFamily="34" charset="0"/>
              <a:cs typeface="Arial" panose="020B0604020202020204" pitchFamily="34" charset="0"/>
            </a:endParaRPr>
          </a:p>
        </p:txBody>
      </p:sp>
      <p:sp>
        <p:nvSpPr>
          <p:cNvPr id="116740"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0DEB833-4A6B-4474-AC22-8EC6677ECA9E}" type="slidenum">
              <a:rPr lang="en-AU" altLang="en-US" sz="1300"/>
              <a:pPr eaLnBrk="1" hangingPunct="1">
                <a:spcBef>
                  <a:spcPct val="0"/>
                </a:spcBef>
              </a:pPr>
              <a:t>73</a:t>
            </a:fld>
            <a:endParaRPr lang="en-AU" altLang="en-US" sz="1300"/>
          </a:p>
        </p:txBody>
      </p:sp>
    </p:spTree>
    <p:extLst>
      <p:ext uri="{BB962C8B-B14F-4D97-AF65-F5344CB8AC3E}">
        <p14:creationId xmlns:p14="http://schemas.microsoft.com/office/powerpoint/2010/main" val="3058933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18-29 Young             41-53 Middle            65-85 Old</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Viewed positive, negative and neutral images on a computer screen</a:t>
            </a:r>
          </a:p>
          <a:p>
            <a:r>
              <a:rPr lang="en-AU" altLang="en-US" dirty="0">
                <a:latin typeface="Arial" panose="020B0604020202020204" pitchFamily="34" charset="0"/>
                <a:cs typeface="Arial" panose="020B0604020202020204" pitchFamily="34" charset="0"/>
              </a:rPr>
              <a:t>Tested for recognition and recall memory</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FMRI to examine activation in the amygdala (brain area which co-ordinates the processing of emotion) while viewing the images.  </a:t>
            </a:r>
            <a:r>
              <a:rPr lang="en-AU" altLang="en-US" b="1" dirty="0">
                <a:latin typeface="Arial" panose="020B0604020202020204" pitchFamily="34" charset="0"/>
                <a:cs typeface="Arial" panose="020B0604020202020204" pitchFamily="34" charset="0"/>
              </a:rPr>
              <a:t>Older people demonstrated greater activation for positive images than negative ones.  </a:t>
            </a:r>
            <a:r>
              <a:rPr lang="en-AU" altLang="en-US" dirty="0">
                <a:latin typeface="Arial" panose="020B0604020202020204" pitchFamily="34" charset="0"/>
                <a:cs typeface="Arial" panose="020B0604020202020204" pitchFamily="34" charset="0"/>
              </a:rPr>
              <a:t>Negative and positive stimuli are processed differently at a basic neural level and that older people have a preference for positive information in both attention and memory processes.</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May not be motivated to attend to negative images.</a:t>
            </a:r>
          </a:p>
          <a:p>
            <a:r>
              <a:rPr lang="en-AU" altLang="en-US" dirty="0">
                <a:latin typeface="Arial" panose="020B0604020202020204" pitchFamily="34" charset="0"/>
                <a:cs typeface="Arial" panose="020B0604020202020204" pitchFamily="34" charset="0"/>
              </a:rPr>
              <a:t>Experiment with 3 faces (negative emotion, neutral, positive emotion), dot beneath the face.  Identify which picture had the dot and the reaction time.  Took longer with the negative emotion face with age, focused on the positive emotion face.</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Older adults demonstrate high level cognitive performance for emotional compared to non-emotional information</a:t>
            </a:r>
          </a:p>
          <a:p>
            <a:r>
              <a:rPr lang="en-AU" altLang="en-US" dirty="0">
                <a:latin typeface="Arial" panose="020B0604020202020204" pitchFamily="34" charset="0"/>
                <a:cs typeface="Arial" panose="020B0604020202020204" pitchFamily="34" charset="0"/>
              </a:rPr>
              <a:t>Age differences are most notable for positive emotions compared with negative emotions.</a:t>
            </a:r>
          </a:p>
          <a:p>
            <a:r>
              <a:rPr lang="en-AU" altLang="en-US" dirty="0">
                <a:latin typeface="Arial" panose="020B0604020202020204" pitchFamily="34" charset="0"/>
                <a:cs typeface="Arial" panose="020B0604020202020204" pitchFamily="34" charset="0"/>
              </a:rPr>
              <a:t>Socio-emotional selectivity theory</a:t>
            </a:r>
          </a:p>
          <a:p>
            <a:r>
              <a:rPr lang="en-AU" altLang="en-US" dirty="0">
                <a:latin typeface="Arial" panose="020B0604020202020204" pitchFamily="34" charset="0"/>
                <a:cs typeface="Arial" panose="020B0604020202020204" pitchFamily="34" charset="0"/>
              </a:rPr>
              <a:t>Place importance on emotionally meaningful goals as they get older </a:t>
            </a:r>
          </a:p>
        </p:txBody>
      </p:sp>
      <p:sp>
        <p:nvSpPr>
          <p:cNvPr id="117764"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01725"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82788" indent="-219075"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399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71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43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1588" indent="-219075"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09075BD-A666-4E99-B4AD-CAD2305E1232}" type="slidenum">
              <a:rPr lang="en-AU" altLang="en-US" sz="1300"/>
              <a:pPr eaLnBrk="1" hangingPunct="1">
                <a:spcBef>
                  <a:spcPct val="0"/>
                </a:spcBef>
              </a:pPr>
              <a:t>74</a:t>
            </a:fld>
            <a:endParaRPr lang="en-AU" altLang="en-US" sz="1300"/>
          </a:p>
        </p:txBody>
      </p:sp>
    </p:spTree>
    <p:extLst>
      <p:ext uri="{BB962C8B-B14F-4D97-AF65-F5344CB8AC3E}">
        <p14:creationId xmlns:p14="http://schemas.microsoft.com/office/powerpoint/2010/main" val="2872256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r>
              <a:rPr lang="en-AU" altLang="en-US">
                <a:latin typeface="Arial" panose="020B0604020202020204" pitchFamily="34" charset="0"/>
                <a:cs typeface="Arial" panose="020B0604020202020204" pitchFamily="34" charset="0"/>
              </a:rPr>
              <a:t>Ask students to consider Erikson’s theory of human development and to examine the primary tasks of each life phase.</a:t>
            </a:r>
          </a:p>
          <a:p>
            <a:r>
              <a:rPr lang="en-AU" altLang="en-US">
                <a:latin typeface="Arial" panose="020B0604020202020204" pitchFamily="34" charset="0"/>
                <a:cs typeface="Arial" panose="020B0604020202020204" pitchFamily="34" charset="0"/>
              </a:rPr>
              <a:t>Ask students to embed theoretical perspectives from PP to their arugments.</a:t>
            </a:r>
          </a:p>
          <a:p>
            <a:r>
              <a:rPr lang="en-AU" altLang="en-US">
                <a:latin typeface="Arial" panose="020B0604020202020204" pitchFamily="34" charset="0"/>
                <a:cs typeface="Arial" panose="020B0604020202020204" pitchFamily="34" charset="0"/>
              </a:rPr>
              <a:t>Chapter 5 or their textbook will help with this.</a:t>
            </a:r>
          </a:p>
        </p:txBody>
      </p:sp>
    </p:spTree>
    <p:extLst>
      <p:ext uri="{BB962C8B-B14F-4D97-AF65-F5344CB8AC3E}">
        <p14:creationId xmlns:p14="http://schemas.microsoft.com/office/powerpoint/2010/main" val="3879138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126980"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0E38376-F302-4AC7-97C6-FE01301DB696}" type="slidenum">
              <a:rPr lang="en-AU" altLang="en-US" sz="1300"/>
              <a:pPr eaLnBrk="1" hangingPunct="1">
                <a:spcBef>
                  <a:spcPct val="0"/>
                </a:spcBef>
              </a:pPr>
              <a:t>78</a:t>
            </a:fld>
            <a:endParaRPr lang="en-AU" altLang="en-US" sz="1300"/>
          </a:p>
        </p:txBody>
      </p:sp>
    </p:spTree>
    <p:extLst>
      <p:ext uri="{BB962C8B-B14F-4D97-AF65-F5344CB8AC3E}">
        <p14:creationId xmlns:p14="http://schemas.microsoft.com/office/powerpoint/2010/main" val="85352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pPr eaLnBrk="1" hangingPunct="1"/>
            <a:r>
              <a:rPr lang="en-AU" altLang="en-US" sz="2400" dirty="0">
                <a:latin typeface="Arial" panose="020B0604020202020204" pitchFamily="34" charset="0"/>
                <a:cs typeface="Arial" panose="020B0604020202020204" pitchFamily="34" charset="0"/>
              </a:rPr>
              <a:t>Physical resources</a:t>
            </a:r>
          </a:p>
          <a:p>
            <a:pPr eaLnBrk="1" hangingPunct="1"/>
            <a:r>
              <a:rPr lang="en-AU" altLang="en-US" sz="2400" dirty="0">
                <a:latin typeface="Arial" panose="020B0604020202020204" pitchFamily="34" charset="0"/>
                <a:cs typeface="Arial" panose="020B0604020202020204" pitchFamily="34" charset="0"/>
              </a:rPr>
              <a:t>Social resources</a:t>
            </a:r>
          </a:p>
          <a:p>
            <a:pPr eaLnBrk="1" hangingPunct="1"/>
            <a:r>
              <a:rPr lang="en-AU" altLang="en-US" sz="2400" dirty="0">
                <a:latin typeface="Arial" panose="020B0604020202020204" pitchFamily="34" charset="0"/>
                <a:cs typeface="Arial" panose="020B0604020202020204" pitchFamily="34" charset="0"/>
              </a:rPr>
              <a:t>Psychological resources</a:t>
            </a:r>
          </a:p>
          <a:p>
            <a:pPr eaLnBrk="1" hangingPunct="1"/>
            <a:r>
              <a:rPr lang="en-AU" altLang="en-US" sz="2400" dirty="0">
                <a:latin typeface="Arial" panose="020B0604020202020204" pitchFamily="34" charset="0"/>
                <a:cs typeface="Arial" panose="020B0604020202020204" pitchFamily="34" charset="0"/>
              </a:rPr>
              <a:t>Intellectual resources</a:t>
            </a:r>
          </a:p>
          <a:p>
            <a:pPr eaLnBrk="1" hangingPunct="1"/>
            <a:endParaRPr lang="en-AU" altLang="en-US" sz="2400"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Theories:</a:t>
            </a:r>
          </a:p>
          <a:p>
            <a:pPr eaLnBrk="1" hangingPunct="1"/>
            <a:r>
              <a:rPr lang="en-US" altLang="en-US" dirty="0" err="1">
                <a:latin typeface="Arial" panose="020B0604020202020204" pitchFamily="34" charset="0"/>
                <a:cs typeface="Arial" panose="020B0604020202020204" pitchFamily="34" charset="0"/>
              </a:rPr>
              <a:t>Isen</a:t>
            </a:r>
            <a:r>
              <a:rPr lang="en-US" altLang="en-US" dirty="0">
                <a:latin typeface="Arial" panose="020B0604020202020204" pitchFamily="34" charset="0"/>
                <a:cs typeface="Arial" panose="020B0604020202020204" pitchFamily="34" charset="0"/>
              </a:rPr>
              <a:t> (2002)  PA activates the </a:t>
            </a:r>
            <a:r>
              <a:rPr lang="en-US" altLang="en-US" dirty="0" err="1">
                <a:latin typeface="Arial" panose="020B0604020202020204" pitchFamily="34" charset="0"/>
                <a:cs typeface="Arial" panose="020B0604020202020204" pitchFamily="34" charset="0"/>
              </a:rPr>
              <a:t>dopaminegic</a:t>
            </a:r>
            <a:r>
              <a:rPr lang="en-US" altLang="en-US" dirty="0">
                <a:latin typeface="Arial" panose="020B0604020202020204" pitchFamily="34" charset="0"/>
                <a:cs typeface="Arial" panose="020B0604020202020204" pitchFamily="34" charset="0"/>
              </a:rPr>
              <a:t> system of the brain which is responsible for executive control and flexible thinking.  In relationships this may result in flexible perspective-taking and closeness.</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err="1">
                <a:latin typeface="Arial" panose="020B0604020202020204" pitchFamily="34" charset="0"/>
                <a:cs typeface="Arial" panose="020B0604020202020204" pitchFamily="34" charset="0"/>
              </a:rPr>
              <a:t>Forgas</a:t>
            </a:r>
            <a:r>
              <a:rPr lang="en-US" altLang="en-US" dirty="0">
                <a:latin typeface="Arial" panose="020B0604020202020204" pitchFamily="34" charset="0"/>
                <a:cs typeface="Arial" panose="020B0604020202020204" pitchFamily="34" charset="0"/>
              </a:rPr>
              <a:t> (1995, 2002) Affect Infusion Model</a:t>
            </a:r>
          </a:p>
          <a:p>
            <a:pPr eaLnBrk="1" hangingPunct="1"/>
            <a:r>
              <a:rPr lang="en-US" altLang="en-US" dirty="0">
                <a:latin typeface="Arial" panose="020B0604020202020204" pitchFamily="34" charset="0"/>
                <a:cs typeface="Arial" panose="020B0604020202020204" pitchFamily="34" charset="0"/>
              </a:rPr>
              <a:t>Open and close personal interactions will lead to high PA which will trigger positive memories, interactions and interpretations, thus leading to prosocial behaviour.</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Waugh and Fredrickson (2006)</a:t>
            </a:r>
          </a:p>
          <a:p>
            <a:pPr eaLnBrk="1" hangingPunct="1"/>
            <a:r>
              <a:rPr lang="en-US" altLang="en-US" dirty="0">
                <a:latin typeface="Arial" panose="020B0604020202020204" pitchFamily="34" charset="0"/>
                <a:cs typeface="Arial" panose="020B0604020202020204" pitchFamily="34" charset="0"/>
              </a:rPr>
              <a:t>Feelings of PA will over time be associated with a feeling of self-other overlap and “oneness” (a broadened sense of self).</a:t>
            </a:r>
          </a:p>
          <a:p>
            <a:pPr eaLnBrk="1" hangingPunct="1"/>
            <a:endParaRPr lang="en-US" altLang="en-US" dirty="0">
              <a:latin typeface="Arial" panose="020B0604020202020204" pitchFamily="34" charset="0"/>
              <a:cs typeface="Arial" panose="020B0604020202020204" pitchFamily="34" charset="0"/>
            </a:endParaRPr>
          </a:p>
          <a:p>
            <a:endParaRPr lang="en-AU" altLang="en-US" dirty="0">
              <a:latin typeface="Arial" panose="020B0604020202020204" pitchFamily="34" charset="0"/>
              <a:cs typeface="Arial" panose="020B0604020202020204" pitchFamily="34" charset="0"/>
            </a:endParaRPr>
          </a:p>
        </p:txBody>
      </p:sp>
      <p:sp>
        <p:nvSpPr>
          <p:cNvPr id="74756"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F8D86CA-6711-41AB-A5A7-0142DB3DAC39}" type="slidenum">
              <a:rPr lang="en-AU" altLang="en-US"/>
              <a:pPr eaLnBrk="1" hangingPunct="1">
                <a:spcBef>
                  <a:spcPct val="0"/>
                </a:spcBef>
              </a:pPr>
              <a:t>17</a:t>
            </a:fld>
            <a:endParaRPr lang="en-AU" altLang="en-US"/>
          </a:p>
        </p:txBody>
      </p:sp>
    </p:spTree>
    <p:extLst>
      <p:ext uri="{BB962C8B-B14F-4D97-AF65-F5344CB8AC3E}">
        <p14:creationId xmlns:p14="http://schemas.microsoft.com/office/powerpoint/2010/main" val="87609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AU" altLang="en-US">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74AF723-988C-4A1E-A14A-771BDB37A4E0}" type="slidenum">
              <a:rPr lang="en-AU" altLang="en-US"/>
              <a:pPr eaLnBrk="1" hangingPunct="1">
                <a:spcBef>
                  <a:spcPct val="0"/>
                </a:spcBef>
              </a:pPr>
              <a:t>18</a:t>
            </a:fld>
            <a:endParaRPr lang="en-AU" altLang="en-US"/>
          </a:p>
        </p:txBody>
      </p:sp>
    </p:spTree>
    <p:extLst>
      <p:ext uri="{BB962C8B-B14F-4D97-AF65-F5344CB8AC3E}">
        <p14:creationId xmlns:p14="http://schemas.microsoft.com/office/powerpoint/2010/main" val="189928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AU" altLang="en-US" dirty="0">
                <a:latin typeface="Arial" panose="020B0604020202020204" pitchFamily="34" charset="0"/>
                <a:cs typeface="Arial" panose="020B0604020202020204" pitchFamily="34" charset="0"/>
              </a:rPr>
              <a:t>thus a coping resource </a:t>
            </a:r>
          </a:p>
        </p:txBody>
      </p:sp>
      <p:sp>
        <p:nvSpPr>
          <p:cNvPr id="72708"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24F1624-C3E0-4C3B-9CAE-3796FAE652D4}" type="slidenum">
              <a:rPr lang="en-AU" altLang="en-US"/>
              <a:pPr eaLnBrk="1" hangingPunct="1">
                <a:spcBef>
                  <a:spcPct val="0"/>
                </a:spcBef>
              </a:pPr>
              <a:t>19</a:t>
            </a:fld>
            <a:endParaRPr lang="en-AU" altLang="en-US"/>
          </a:p>
        </p:txBody>
      </p:sp>
    </p:spTree>
    <p:extLst>
      <p:ext uri="{BB962C8B-B14F-4D97-AF65-F5344CB8AC3E}">
        <p14:creationId xmlns:p14="http://schemas.microsoft.com/office/powerpoint/2010/main" val="22615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AU" altLang="en-US" dirty="0">
                <a:latin typeface="Arial" panose="020B0604020202020204" pitchFamily="34" charset="0"/>
                <a:cs typeface="Arial" panose="020B0604020202020204" pitchFamily="34" charset="0"/>
              </a:rPr>
              <a:t>Our main source of data was a series of surveys. A national sample of 397 adults (68% female; ages 18–78;</a:t>
            </a:r>
          </a:p>
          <a:p>
            <a:r>
              <a:rPr lang="en-AU" altLang="en-US" dirty="0">
                <a:latin typeface="Arial" panose="020B0604020202020204" pitchFamily="34" charset="0"/>
                <a:cs typeface="Arial" panose="020B0604020202020204" pitchFamily="34" charset="0"/>
              </a:rPr>
              <a:t>M = 35.5 years old; 48.1% were parents) participated in this online study. The study consisted of three surveys,</a:t>
            </a:r>
          </a:p>
          <a:p>
            <a:r>
              <a:rPr lang="en-AU" altLang="en-US" dirty="0">
                <a:latin typeface="Arial" panose="020B0604020202020204" pitchFamily="34" charset="0"/>
                <a:cs typeface="Arial" panose="020B0604020202020204" pitchFamily="34" charset="0"/>
              </a:rPr>
              <a:t>and participants received $10 for completing the first survey and $5 for each subsequent survey completed.</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Happiness was measured with three items (with 7- point scales): ‘In general I consider myself happy;’ ‘taking</a:t>
            </a:r>
          </a:p>
          <a:p>
            <a:r>
              <a:rPr lang="en-AU" altLang="en-US" dirty="0">
                <a:latin typeface="Arial" panose="020B0604020202020204" pitchFamily="34" charset="0"/>
                <a:cs typeface="Arial" panose="020B0604020202020204" pitchFamily="34" charset="0"/>
              </a:rPr>
              <a:t>all things together, I feel I am happy;’ ‘compared to most of my peers, I consider myself happy.’ Meaningfulness</a:t>
            </a:r>
          </a:p>
          <a:p>
            <a:r>
              <a:rPr lang="en-AU" altLang="en-US" dirty="0">
                <a:latin typeface="Arial" panose="020B0604020202020204" pitchFamily="34" charset="0"/>
                <a:cs typeface="Arial" panose="020B0604020202020204" pitchFamily="34" charset="0"/>
              </a:rPr>
              <a:t>was identified by three parallel items: ‘In general I consider my life to be meaningful;’ ‘compared to most</a:t>
            </a:r>
          </a:p>
          <a:p>
            <a:r>
              <a:rPr lang="en-AU" altLang="en-US" dirty="0">
                <a:latin typeface="Arial" panose="020B0604020202020204" pitchFamily="34" charset="0"/>
                <a:cs typeface="Arial" panose="020B0604020202020204" pitchFamily="34" charset="0"/>
              </a:rPr>
              <a:t>of my peers, my life is meaningful;’ and ‘taking all things together, I feel my life is meaningful.’</a:t>
            </a:r>
          </a:p>
        </p:txBody>
      </p:sp>
      <p:sp>
        <p:nvSpPr>
          <p:cNvPr id="76804"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DC88699-2DDE-49AA-8937-EAF9D168ABE1}" type="slidenum">
              <a:rPr lang="en-AU" altLang="en-US" sz="1300"/>
              <a:pPr eaLnBrk="1" hangingPunct="1">
                <a:spcBef>
                  <a:spcPct val="0"/>
                </a:spcBef>
              </a:pPr>
              <a:t>22</a:t>
            </a:fld>
            <a:endParaRPr lang="en-AU" altLang="en-US" sz="1300"/>
          </a:p>
        </p:txBody>
      </p:sp>
    </p:spTree>
    <p:extLst>
      <p:ext uri="{BB962C8B-B14F-4D97-AF65-F5344CB8AC3E}">
        <p14:creationId xmlns:p14="http://schemas.microsoft.com/office/powerpoint/2010/main" val="52459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AU" altLang="en-US" dirty="0">
                <a:latin typeface="Arial" panose="020B0604020202020204" pitchFamily="34" charset="0"/>
                <a:cs typeface="Arial" panose="020B0604020202020204" pitchFamily="34" charset="0"/>
              </a:rPr>
              <a:t>Our main source of data was a series of surveys. A national sample of 397 adults (68% female; ages 18–78;</a:t>
            </a:r>
          </a:p>
          <a:p>
            <a:r>
              <a:rPr lang="en-AU" altLang="en-US" dirty="0">
                <a:latin typeface="Arial" panose="020B0604020202020204" pitchFamily="34" charset="0"/>
                <a:cs typeface="Arial" panose="020B0604020202020204" pitchFamily="34" charset="0"/>
              </a:rPr>
              <a:t>M = 35.5 years old; 48.1% were parents) participated in this online study. The study consisted of three surveys,</a:t>
            </a:r>
          </a:p>
          <a:p>
            <a:r>
              <a:rPr lang="en-AU" altLang="en-US" dirty="0">
                <a:latin typeface="Arial" panose="020B0604020202020204" pitchFamily="34" charset="0"/>
                <a:cs typeface="Arial" panose="020B0604020202020204" pitchFamily="34" charset="0"/>
              </a:rPr>
              <a:t>and participants received $10 for completing the first survey and $5 for each subsequent survey completed.</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Happiness was measured with three items (with 7- point scales): ‘In general I consider myself happy;’ ‘taking</a:t>
            </a:r>
          </a:p>
          <a:p>
            <a:r>
              <a:rPr lang="en-AU" altLang="en-US" dirty="0">
                <a:latin typeface="Arial" panose="020B0604020202020204" pitchFamily="34" charset="0"/>
                <a:cs typeface="Arial" panose="020B0604020202020204" pitchFamily="34" charset="0"/>
              </a:rPr>
              <a:t>all things together, I feel I am happy;’ ‘compared to most of my peers, I consider myself happy.’ Meaningfulness</a:t>
            </a:r>
          </a:p>
          <a:p>
            <a:r>
              <a:rPr lang="en-AU" altLang="en-US" dirty="0">
                <a:latin typeface="Arial" panose="020B0604020202020204" pitchFamily="34" charset="0"/>
                <a:cs typeface="Arial" panose="020B0604020202020204" pitchFamily="34" charset="0"/>
              </a:rPr>
              <a:t>was identified by three parallel items: ‘In general I consider my life to be meaningful;’ ‘compared to most</a:t>
            </a:r>
          </a:p>
          <a:p>
            <a:r>
              <a:rPr lang="en-AU" altLang="en-US" dirty="0">
                <a:latin typeface="Arial" panose="020B0604020202020204" pitchFamily="34" charset="0"/>
                <a:cs typeface="Arial" panose="020B0604020202020204" pitchFamily="34" charset="0"/>
              </a:rPr>
              <a:t>of my peers, my life is meaningful;’ and ‘taking all things together, I feel my life is meaningful.’</a:t>
            </a:r>
          </a:p>
        </p:txBody>
      </p:sp>
      <p:sp>
        <p:nvSpPr>
          <p:cNvPr id="76804" name="Slide Number Placeholder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DC88699-2DDE-49AA-8937-EAF9D168ABE1}" type="slidenum">
              <a:rPr lang="en-AU" altLang="en-US" sz="1300"/>
              <a:pPr eaLnBrk="1" hangingPunct="1">
                <a:spcBef>
                  <a:spcPct val="0"/>
                </a:spcBef>
              </a:pPr>
              <a:t>23</a:t>
            </a:fld>
            <a:endParaRPr lang="en-AU" altLang="en-US" sz="1300"/>
          </a:p>
        </p:txBody>
      </p:sp>
    </p:spTree>
    <p:extLst>
      <p:ext uri="{BB962C8B-B14F-4D97-AF65-F5344CB8AC3E}">
        <p14:creationId xmlns:p14="http://schemas.microsoft.com/office/powerpoint/2010/main" val="3447469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buClr>
                <a:srgbClr val="00B050"/>
              </a:buClr>
              <a:defRPr/>
            </a:lvl1pPr>
            <a:lvl2pPr>
              <a:buClr>
                <a:srgbClr val="92D050"/>
              </a:buClr>
              <a:defRPr/>
            </a:lvl2pPr>
            <a:lvl3pPr>
              <a:buClr>
                <a:srgbClr val="92D050"/>
              </a:buClr>
              <a:defRPr/>
            </a:lvl3pPr>
            <a:lvl5pPr>
              <a:defRPr/>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8B5A30F4-0B4E-4E4B-BC36-C30CD13F4E17}" type="datetimeFigureOut">
              <a:rPr lang="en-US"/>
              <a:t>5/19/2016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5/19/2016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5/19/2016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5/19/2016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5/19/2016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5/19/2016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5/19/2016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5/19/2016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ted.com/talks/nicholas_christakis_the_hidden_influence_of_social_networks?language=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ed.com/talks/barry_schwartz_on_the_paradox_of_choice?language=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arth.columbia.edu/sitefiles/file/Sachs%20Writing/2012/World%20Happiness%20Report.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gallup.com/poll/164615/syrians-iraqis-least-positive-worldwide.aspx?version=print" TargetMode="Externa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appyplanetindex.org/dat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wellbeingstudy.com/" TargetMode="External"/><Relationship Id="rId3" Type="http://schemas.openxmlformats.org/officeDocument/2006/relationships/hyperlink" Target="http://worlddatabaseofhappiness.eur.nl/" TargetMode="External"/><Relationship Id="rId7" Type="http://schemas.openxmlformats.org/officeDocument/2006/relationships/hyperlink" Target="http://www.latinobarometro.org/lat.jsp" TargetMode="External"/><Relationship Id="rId2" Type="http://schemas.openxmlformats.org/officeDocument/2006/relationships/hyperlink" Target="http://www.gallup.com/services/170945/world-poll.aspx" TargetMode="External"/><Relationship Id="rId1" Type="http://schemas.openxmlformats.org/officeDocument/2006/relationships/slideLayout" Target="../slideLayouts/slideLayout2.xml"/><Relationship Id="rId6" Type="http://schemas.openxmlformats.org/officeDocument/2006/relationships/hyperlink" Target="http://www.europeansocialsurvey.org/" TargetMode="External"/><Relationship Id="rId5" Type="http://schemas.openxmlformats.org/officeDocument/2006/relationships/hyperlink" Target="http://ec.europa.eu/public_opinion/index_en.htm" TargetMode="External"/><Relationship Id="rId4" Type="http://schemas.openxmlformats.org/officeDocument/2006/relationships/hyperlink" Target="http://www.worldvaluessurvey.org/wvs.js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eweconomics.org/projects/entry/five-ways-to-well-being" TargetMode="External"/><Relationship Id="rId2" Type="http://schemas.openxmlformats.org/officeDocument/2006/relationships/hyperlink" Target="https://www.gov.uk/government/publications/mental-capital-and-wellbeing-making-the-most-of-ourselves-in-the-21st-century"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8.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midus.wisc.edu/newsletter/MIDUS_Final.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ecd.org/statistics/Guidelines%20on%20Measuring%20Subjective%20Well-being.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6220" y="836712"/>
            <a:ext cx="7008574" cy="1138311"/>
          </a:xfrm>
        </p:spPr>
        <p:txBody>
          <a:bodyPr>
            <a:normAutofit fontScale="90000"/>
          </a:bodyPr>
          <a:lstStyle/>
          <a:p>
            <a:pPr algn="ctr"/>
            <a:r>
              <a:rPr lang="en-NZ" dirty="0">
                <a:solidFill>
                  <a:srgbClr val="00B050"/>
                </a:solidFill>
              </a:rPr>
              <a:t>Wellbeing across the lifespan and globe</a:t>
            </a:r>
            <a:endParaRPr lang="en-US" sz="3600" dirty="0">
              <a:solidFill>
                <a:schemeClr val="bg1">
                  <a:lumMod val="50000"/>
                </a:schemeClr>
              </a:solidFill>
            </a:endParaRPr>
          </a:p>
        </p:txBody>
      </p:sp>
      <p:sp>
        <p:nvSpPr>
          <p:cNvPr id="3" name="Subtitle 2"/>
          <p:cNvSpPr>
            <a:spLocks noGrp="1"/>
          </p:cNvSpPr>
          <p:nvPr>
            <p:ph type="subTitle" idx="1"/>
          </p:nvPr>
        </p:nvSpPr>
        <p:spPr>
          <a:xfrm>
            <a:off x="4726260" y="4874518"/>
            <a:ext cx="7008574" cy="1879104"/>
          </a:xfrm>
        </p:spPr>
        <p:txBody>
          <a:bodyPr>
            <a:normAutofit fontScale="70000" lnSpcReduction="20000"/>
          </a:bodyPr>
          <a:lstStyle/>
          <a:p>
            <a:pPr algn="r"/>
            <a:endParaRPr lang="en-US" dirty="0"/>
          </a:p>
          <a:p>
            <a:pPr algn="r"/>
            <a:endParaRPr lang="en-US" dirty="0"/>
          </a:p>
          <a:p>
            <a:pPr algn="r"/>
            <a:endParaRPr lang="en-US" i="1" dirty="0">
              <a:solidFill>
                <a:srgbClr val="00B050"/>
              </a:solidFill>
            </a:endParaRPr>
          </a:p>
          <a:p>
            <a:pPr algn="r"/>
            <a:endParaRPr lang="en-US" i="1" dirty="0">
              <a:solidFill>
                <a:srgbClr val="00B050"/>
              </a:solidFill>
            </a:endParaRPr>
          </a:p>
          <a:p>
            <a:pPr algn="r"/>
            <a:r>
              <a:rPr lang="en-US" i="1" dirty="0">
                <a:solidFill>
                  <a:srgbClr val="00B050"/>
                </a:solidFill>
              </a:rPr>
              <a:t>Dr Aaron Jarden</a:t>
            </a:r>
          </a:p>
          <a:p>
            <a:pPr algn="r"/>
            <a:endParaRPr lang="en-US" i="1" dirty="0"/>
          </a:p>
          <a:p>
            <a:pPr algn="r"/>
            <a:r>
              <a:rPr lang="en-US" i="1" dirty="0"/>
              <a:t>21</a:t>
            </a:r>
            <a:r>
              <a:rPr lang="en-US" i="1" baseline="30000" dirty="0"/>
              <a:t>st</a:t>
            </a:r>
            <a:r>
              <a:rPr lang="en-US" i="1" dirty="0"/>
              <a:t> May 2016</a:t>
            </a:r>
          </a:p>
        </p:txBody>
      </p:sp>
      <p:pic>
        <p:nvPicPr>
          <p:cNvPr id="5" name="Picture 4"/>
          <p:cNvPicPr>
            <a:picLocks noChangeAspect="1"/>
          </p:cNvPicPr>
          <p:nvPr/>
        </p:nvPicPr>
        <p:blipFill>
          <a:blip r:embed="rId2"/>
          <a:stretch>
            <a:fillRect/>
          </a:stretch>
        </p:blipFill>
        <p:spPr>
          <a:xfrm>
            <a:off x="4860429" y="2636912"/>
            <a:ext cx="5814755" cy="2808311"/>
          </a:xfrm>
          <a:prstGeom prst="rect">
            <a:avLst/>
          </a:prstGeom>
        </p:spPr>
      </p:pic>
    </p:spTree>
    <p:extLst>
      <p:ext uri="{BB962C8B-B14F-4D97-AF65-F5344CB8AC3E}">
        <p14:creationId xmlns:p14="http://schemas.microsoft.com/office/powerpoint/2010/main" val="113568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Who is happy?</a:t>
            </a:r>
            <a:endParaRPr lang="en-US" dirty="0"/>
          </a:p>
        </p:txBody>
      </p:sp>
      <p:sp>
        <p:nvSpPr>
          <p:cNvPr id="14" name="Content Placeholder 13"/>
          <p:cNvSpPr>
            <a:spLocks noGrp="1"/>
          </p:cNvSpPr>
          <p:nvPr>
            <p:ph idx="1"/>
          </p:nvPr>
        </p:nvSpPr>
        <p:spPr/>
        <p:txBody>
          <a:bodyPr>
            <a:noAutofit/>
          </a:bodyPr>
          <a:lstStyle/>
          <a:p>
            <a:r>
              <a:rPr lang="en-US" dirty="0"/>
              <a:t>Who is happy? </a:t>
            </a:r>
          </a:p>
          <a:p>
            <a:pPr lvl="1"/>
            <a:r>
              <a:rPr lang="en-US" dirty="0"/>
              <a:t>Most people are happy – “somewhat satisfied” set-point </a:t>
            </a:r>
          </a:p>
          <a:p>
            <a:pPr lvl="1"/>
            <a:r>
              <a:rPr lang="en-US" dirty="0">
                <a:solidFill>
                  <a:srgbClr val="00B0F0"/>
                </a:solidFill>
              </a:rPr>
              <a:t>Not so happy are people in hospital, alcoholics, inmates, therapy clients, politically suppressed, recently divorced, recently unemployed, or those taught by Lindsay</a:t>
            </a:r>
          </a:p>
          <a:p>
            <a:pPr lvl="1"/>
            <a:r>
              <a:rPr lang="en-US" dirty="0"/>
              <a:t>Control over happiness – 50% genetic, 10% life circumstances, 40% control over </a:t>
            </a:r>
          </a:p>
          <a:p>
            <a:pPr lvl="1"/>
            <a:r>
              <a:rPr lang="en-US" dirty="0">
                <a:solidFill>
                  <a:srgbClr val="FF0000"/>
                </a:solidFill>
              </a:rPr>
              <a:t>How does this finding feel to you? </a:t>
            </a:r>
          </a:p>
        </p:txBody>
      </p:sp>
      <p:pic>
        <p:nvPicPr>
          <p:cNvPr id="1026" name="Picture 2" descr="http://connectinghappinessandsuccess.com/wp-content/uploads/2013/09/Lyubomirsky-what-determines-happiness-chart.jpg"/>
          <p:cNvPicPr>
            <a:picLocks noChangeAspect="1" noChangeArrowheads="1"/>
          </p:cNvPicPr>
          <p:nvPr/>
        </p:nvPicPr>
        <p:blipFill rotWithShape="1">
          <a:blip r:embed="rId2">
            <a:extLst>
              <a:ext uri="{28A0092B-C50C-407E-A947-70E740481C1C}">
                <a14:useLocalDpi xmlns:a14="http://schemas.microsoft.com/office/drawing/2010/main" val="0"/>
              </a:ext>
            </a:extLst>
          </a:blip>
          <a:srcRect l="5532" t="5591" r="5953" b="4956"/>
          <a:stretch/>
        </p:blipFill>
        <p:spPr bwMode="auto">
          <a:xfrm>
            <a:off x="6958508" y="4365104"/>
            <a:ext cx="345638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8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Correlates and causes of happiness</a:t>
            </a:r>
            <a:endParaRPr lang="en-US" dirty="0"/>
          </a:p>
        </p:txBody>
      </p:sp>
      <p:sp>
        <p:nvSpPr>
          <p:cNvPr id="2" name="Content Placeholder 1"/>
          <p:cNvSpPr>
            <a:spLocks noGrp="1"/>
          </p:cNvSpPr>
          <p:nvPr>
            <p:ph idx="1"/>
          </p:nvPr>
        </p:nvSpPr>
        <p:spPr/>
        <p:txBody>
          <a:bodyPr>
            <a:normAutofit/>
          </a:bodyPr>
          <a:lstStyle/>
          <a:p>
            <a:r>
              <a:rPr lang="en-NZ" dirty="0"/>
              <a:t>Income: </a:t>
            </a:r>
          </a:p>
          <a:p>
            <a:pPr lvl="1"/>
            <a:r>
              <a:rPr lang="en-NZ" dirty="0"/>
              <a:t>People who live in higher income countries (GDP) are slightly happier</a:t>
            </a:r>
          </a:p>
          <a:p>
            <a:pPr lvl="1"/>
            <a:r>
              <a:rPr lang="en-NZ" dirty="0"/>
              <a:t>Money can buy happiness if spent on experiences rather than things</a:t>
            </a:r>
          </a:p>
          <a:p>
            <a:pPr lvl="1"/>
            <a:r>
              <a:rPr lang="en-NZ" dirty="0"/>
              <a:t>Super rich are no happier than average (or not much more) – Depression rate equal</a:t>
            </a:r>
          </a:p>
          <a:p>
            <a:pPr lvl="1"/>
            <a:r>
              <a:rPr lang="en-NZ" dirty="0"/>
              <a:t>Stronger relationship with income for men – higher value</a:t>
            </a:r>
          </a:p>
          <a:p>
            <a:pPr lvl="1"/>
            <a:r>
              <a:rPr lang="en-NZ" dirty="0"/>
              <a:t>Hedonic treadmill undermines income</a:t>
            </a:r>
          </a:p>
          <a:p>
            <a:pPr lvl="1"/>
            <a:r>
              <a:rPr lang="en-NZ" dirty="0"/>
              <a:t>Short story is you need enough income to cover basic needs – more will not make you much happier  </a:t>
            </a:r>
          </a:p>
          <a:p>
            <a:endParaRPr lang="en-NZ" dirty="0"/>
          </a:p>
        </p:txBody>
      </p:sp>
    </p:spTree>
    <p:extLst>
      <p:ext uri="{BB962C8B-B14F-4D97-AF65-F5344CB8AC3E}">
        <p14:creationId xmlns:p14="http://schemas.microsoft.com/office/powerpoint/2010/main" val="100808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Happiness and GDP/GNP</a:t>
            </a:r>
            <a:endParaRPr lang="en-US" dirty="0"/>
          </a:p>
        </p:txBody>
      </p:sp>
      <p:pic>
        <p:nvPicPr>
          <p:cNvPr id="4" name="Picture 3"/>
          <p:cNvPicPr>
            <a:picLocks noChangeAspect="1"/>
          </p:cNvPicPr>
          <p:nvPr/>
        </p:nvPicPr>
        <p:blipFill>
          <a:blip r:embed="rId2"/>
          <a:stretch>
            <a:fillRect/>
          </a:stretch>
        </p:blipFill>
        <p:spPr>
          <a:xfrm>
            <a:off x="6796155" y="1628799"/>
            <a:ext cx="4478508" cy="4881885"/>
          </a:xfrm>
          <a:prstGeom prst="rect">
            <a:avLst/>
          </a:prstGeom>
        </p:spPr>
      </p:pic>
      <p:pic>
        <p:nvPicPr>
          <p:cNvPr id="5" name="Picture 4"/>
          <p:cNvPicPr>
            <a:picLocks noChangeAspect="1"/>
          </p:cNvPicPr>
          <p:nvPr/>
        </p:nvPicPr>
        <p:blipFill>
          <a:blip r:embed="rId3"/>
          <a:stretch>
            <a:fillRect/>
          </a:stretch>
        </p:blipFill>
        <p:spPr>
          <a:xfrm>
            <a:off x="765820" y="1628799"/>
            <a:ext cx="5164740" cy="4881885"/>
          </a:xfrm>
          <a:prstGeom prst="rect">
            <a:avLst/>
          </a:prstGeom>
        </p:spPr>
      </p:pic>
    </p:spTree>
    <p:extLst>
      <p:ext uri="{BB962C8B-B14F-4D97-AF65-F5344CB8AC3E}">
        <p14:creationId xmlns:p14="http://schemas.microsoft.com/office/powerpoint/2010/main" val="21719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Other people matter… </a:t>
            </a:r>
            <a:endParaRPr lang="en-US" dirty="0"/>
          </a:p>
        </p:txBody>
      </p:sp>
      <p:sp>
        <p:nvSpPr>
          <p:cNvPr id="2" name="Content Placeholder 1"/>
          <p:cNvSpPr>
            <a:spLocks noGrp="1"/>
          </p:cNvSpPr>
          <p:nvPr>
            <p:ph idx="1"/>
          </p:nvPr>
        </p:nvSpPr>
        <p:spPr/>
        <p:txBody>
          <a:bodyPr/>
          <a:lstStyle/>
          <a:p>
            <a:pPr lvl="1">
              <a:buFont typeface="Arial" panose="020B0604020202020204" pitchFamily="34" charset="0"/>
              <a:buChar char="•"/>
            </a:pPr>
            <a:r>
              <a:rPr lang="en-NZ" sz="2400" u="sng" dirty="0"/>
              <a:t>Relationships</a:t>
            </a:r>
            <a:r>
              <a:rPr lang="en-NZ" sz="2400" dirty="0"/>
              <a:t>:</a:t>
            </a:r>
          </a:p>
          <a:p>
            <a:pPr lvl="2"/>
            <a:r>
              <a:rPr lang="en-NZ" sz="2000" dirty="0"/>
              <a:t>Social settings increase wellbeing</a:t>
            </a:r>
          </a:p>
          <a:p>
            <a:pPr lvl="2"/>
            <a:r>
              <a:rPr lang="en-NZ" sz="2000" dirty="0"/>
              <a:t>People most happy when with others (experience sampling)</a:t>
            </a:r>
          </a:p>
          <a:p>
            <a:pPr lvl="2"/>
            <a:r>
              <a:rPr lang="en-NZ" sz="2000" dirty="0"/>
              <a:t>Happiness is contagious</a:t>
            </a:r>
          </a:p>
          <a:p>
            <a:pPr lvl="2"/>
            <a:r>
              <a:rPr lang="en-NZ" sz="2000" dirty="0"/>
              <a:t>Married happier </a:t>
            </a:r>
          </a:p>
          <a:p>
            <a:pPr lvl="2"/>
            <a:r>
              <a:rPr lang="en-NZ" sz="2000" dirty="0"/>
              <a:t>Children impact happiness negatively,</a:t>
            </a:r>
          </a:p>
          <a:p>
            <a:pPr marL="853290" lvl="2" indent="0">
              <a:buNone/>
            </a:pPr>
            <a:r>
              <a:rPr lang="en-NZ" sz="2000" dirty="0"/>
              <a:t>     but meaning positively </a:t>
            </a:r>
          </a:p>
          <a:p>
            <a:pPr lvl="2"/>
            <a:r>
              <a:rPr lang="en-NZ" sz="2000" dirty="0">
                <a:solidFill>
                  <a:srgbClr val="7030A0"/>
                </a:solidFill>
              </a:rPr>
              <a:t>VIDEO: </a:t>
            </a:r>
            <a:r>
              <a:rPr lang="en-NZ" sz="2000" dirty="0">
                <a:solidFill>
                  <a:srgbClr val="7030A0"/>
                </a:solidFill>
                <a:hlinkClick r:id="rId2"/>
              </a:rPr>
              <a:t>Nicholas Christakis</a:t>
            </a:r>
            <a:endParaRPr lang="en-NZ" sz="2000" dirty="0">
              <a:solidFill>
                <a:srgbClr val="7030A0"/>
              </a:solidFill>
            </a:endParaRPr>
          </a:p>
          <a:p>
            <a:pPr lvl="1"/>
            <a:endParaRPr lang="en-NZ" dirty="0"/>
          </a:p>
        </p:txBody>
      </p:sp>
      <p:pic>
        <p:nvPicPr>
          <p:cNvPr id="3" name="Picture 2"/>
          <p:cNvPicPr>
            <a:picLocks noChangeAspect="1"/>
          </p:cNvPicPr>
          <p:nvPr/>
        </p:nvPicPr>
        <p:blipFill>
          <a:blip r:embed="rId3"/>
          <a:stretch>
            <a:fillRect/>
          </a:stretch>
        </p:blipFill>
        <p:spPr>
          <a:xfrm>
            <a:off x="7272568" y="3212976"/>
            <a:ext cx="4499289" cy="3536362"/>
          </a:xfrm>
          <a:prstGeom prst="rect">
            <a:avLst/>
          </a:prstGeom>
        </p:spPr>
      </p:pic>
      <p:cxnSp>
        <p:nvCxnSpPr>
          <p:cNvPr id="7" name="Straight Arrow Connector 6"/>
          <p:cNvCxnSpPr/>
          <p:nvPr/>
        </p:nvCxnSpPr>
        <p:spPr>
          <a:xfrm>
            <a:off x="5662364" y="3212976"/>
            <a:ext cx="1296144" cy="7200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55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More… </a:t>
            </a:r>
            <a:endParaRPr lang="en-US" dirty="0"/>
          </a:p>
        </p:txBody>
      </p:sp>
      <p:sp>
        <p:nvSpPr>
          <p:cNvPr id="2" name="Content Placeholder 1"/>
          <p:cNvSpPr>
            <a:spLocks noGrp="1"/>
          </p:cNvSpPr>
          <p:nvPr>
            <p:ph idx="1"/>
          </p:nvPr>
        </p:nvSpPr>
        <p:spPr>
          <a:xfrm>
            <a:off x="1117308" y="1701800"/>
            <a:ext cx="10377703" cy="4470400"/>
          </a:xfrm>
        </p:spPr>
        <p:txBody>
          <a:bodyPr>
            <a:noAutofit/>
          </a:bodyPr>
          <a:lstStyle/>
          <a:p>
            <a:pPr lvl="1">
              <a:buFont typeface="Arial" panose="020B0604020202020204" pitchFamily="34" charset="0"/>
              <a:buChar char="•"/>
            </a:pPr>
            <a:r>
              <a:rPr lang="en-NZ" sz="2400" u="sng" dirty="0"/>
              <a:t>Work</a:t>
            </a:r>
            <a:r>
              <a:rPr lang="en-NZ" sz="2400" dirty="0"/>
              <a:t>: </a:t>
            </a:r>
          </a:p>
          <a:p>
            <a:pPr lvl="2"/>
            <a:r>
              <a:rPr lang="en-NZ" sz="2000" dirty="0"/>
              <a:t>Being in work is good for happiness</a:t>
            </a:r>
          </a:p>
          <a:p>
            <a:pPr lvl="2"/>
            <a:r>
              <a:rPr lang="en-NZ" sz="2000" dirty="0"/>
              <a:t>How you perceive work important – a job, career, a calling? (meaning)</a:t>
            </a:r>
          </a:p>
          <a:p>
            <a:pPr lvl="2"/>
            <a:r>
              <a:rPr lang="en-NZ" sz="2000" dirty="0"/>
              <a:t>Personality profile and occupation can impact life satisfaction if incongruent </a:t>
            </a:r>
          </a:p>
          <a:p>
            <a:pPr lvl="1">
              <a:buFont typeface="Arial" panose="020B0604020202020204" pitchFamily="34" charset="0"/>
              <a:buChar char="•"/>
            </a:pPr>
            <a:r>
              <a:rPr lang="en-NZ" sz="2400" u="sng" dirty="0"/>
              <a:t>Health</a:t>
            </a:r>
            <a:r>
              <a:rPr lang="en-NZ" dirty="0"/>
              <a:t>: </a:t>
            </a:r>
          </a:p>
          <a:p>
            <a:pPr lvl="2"/>
            <a:r>
              <a:rPr lang="en-NZ" sz="2100" dirty="0"/>
              <a:t>Positive emotions are protective of health (catch a cold less) </a:t>
            </a:r>
          </a:p>
          <a:p>
            <a:pPr lvl="2"/>
            <a:r>
              <a:rPr lang="en-NZ" sz="2100" dirty="0"/>
              <a:t>But, happy people can also be too optimistic, and delay help seeking</a:t>
            </a:r>
          </a:p>
          <a:p>
            <a:pPr lvl="2"/>
            <a:r>
              <a:rPr lang="en-NZ" sz="2100" dirty="0"/>
              <a:t>Happy people live longer (nun study)</a:t>
            </a:r>
          </a:p>
          <a:p>
            <a:pPr lvl="1"/>
            <a:endParaRPr lang="en-NZ" dirty="0"/>
          </a:p>
          <a:p>
            <a:pPr lvl="1"/>
            <a:endParaRPr lang="en-NZ" dirty="0"/>
          </a:p>
          <a:p>
            <a:pPr lvl="2"/>
            <a:endParaRPr lang="en-NZ" dirty="0"/>
          </a:p>
        </p:txBody>
      </p:sp>
      <p:pic>
        <p:nvPicPr>
          <p:cNvPr id="3" name="Picture 2"/>
          <p:cNvPicPr>
            <a:picLocks noChangeAspect="1"/>
          </p:cNvPicPr>
          <p:nvPr/>
        </p:nvPicPr>
        <p:blipFill>
          <a:blip r:embed="rId2"/>
          <a:stretch>
            <a:fillRect/>
          </a:stretch>
        </p:blipFill>
        <p:spPr>
          <a:xfrm>
            <a:off x="8902724" y="5079440"/>
            <a:ext cx="2867600" cy="1749645"/>
          </a:xfrm>
          <a:prstGeom prst="rect">
            <a:avLst/>
          </a:prstGeom>
        </p:spPr>
      </p:pic>
      <p:cxnSp>
        <p:nvCxnSpPr>
          <p:cNvPr id="5" name="Straight Arrow Connector 4"/>
          <p:cNvCxnSpPr/>
          <p:nvPr/>
        </p:nvCxnSpPr>
        <p:spPr>
          <a:xfrm>
            <a:off x="7462564" y="5719125"/>
            <a:ext cx="1152128" cy="1413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71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More… </a:t>
            </a:r>
            <a:endParaRPr lang="en-US" dirty="0"/>
          </a:p>
        </p:txBody>
      </p:sp>
      <p:pic>
        <p:nvPicPr>
          <p:cNvPr id="3" name="Picture 2"/>
          <p:cNvPicPr>
            <a:picLocks noChangeAspect="1"/>
          </p:cNvPicPr>
          <p:nvPr/>
        </p:nvPicPr>
        <p:blipFill>
          <a:blip r:embed="rId2"/>
          <a:stretch>
            <a:fillRect/>
          </a:stretch>
        </p:blipFill>
        <p:spPr>
          <a:xfrm>
            <a:off x="1629915" y="548680"/>
            <a:ext cx="9559483" cy="5832648"/>
          </a:xfrm>
          <a:prstGeom prst="rect">
            <a:avLst/>
          </a:prstGeom>
        </p:spPr>
      </p:pic>
    </p:spTree>
    <p:extLst>
      <p:ext uri="{BB962C8B-B14F-4D97-AF65-F5344CB8AC3E}">
        <p14:creationId xmlns:p14="http://schemas.microsoft.com/office/powerpoint/2010/main" val="162408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But what else? </a:t>
            </a:r>
            <a:endParaRPr lang="en-US" dirty="0"/>
          </a:p>
        </p:txBody>
      </p:sp>
      <p:sp>
        <p:nvSpPr>
          <p:cNvPr id="2" name="Content Placeholder 1"/>
          <p:cNvSpPr>
            <a:spLocks noGrp="1"/>
          </p:cNvSpPr>
          <p:nvPr>
            <p:ph idx="1"/>
          </p:nvPr>
        </p:nvSpPr>
        <p:spPr/>
        <p:txBody>
          <a:bodyPr>
            <a:normAutofit/>
          </a:bodyPr>
          <a:lstStyle/>
          <a:p>
            <a:pPr lvl="1">
              <a:buFont typeface="Arial" panose="020B0604020202020204" pitchFamily="34" charset="0"/>
              <a:buChar char="•"/>
            </a:pPr>
            <a:r>
              <a:rPr lang="en-NZ" sz="2400" u="sng" dirty="0"/>
              <a:t>Religion</a:t>
            </a:r>
            <a:r>
              <a:rPr lang="en-NZ" dirty="0"/>
              <a:t>:</a:t>
            </a:r>
          </a:p>
          <a:p>
            <a:pPr lvl="2">
              <a:lnSpc>
                <a:spcPct val="85000"/>
              </a:lnSpc>
            </a:pPr>
            <a:r>
              <a:rPr lang="en-NZ" sz="2000" dirty="0"/>
              <a:t>Spiritual and religious slightly happier (mainly if attend church though)</a:t>
            </a:r>
          </a:p>
          <a:p>
            <a:pPr lvl="2">
              <a:lnSpc>
                <a:spcPct val="85000"/>
              </a:lnSpc>
            </a:pPr>
            <a:r>
              <a:rPr lang="en-NZ" sz="2000" dirty="0"/>
              <a:t>SWB up via meaning, values and connection in particular </a:t>
            </a:r>
            <a:endParaRPr lang="en-NZ" sz="2000" u="sng" dirty="0"/>
          </a:p>
          <a:p>
            <a:pPr lvl="1">
              <a:buFont typeface="Arial" panose="020B0604020202020204" pitchFamily="34" charset="0"/>
              <a:buChar char="•"/>
            </a:pPr>
            <a:r>
              <a:rPr lang="en-NZ" sz="2400" u="sng" dirty="0"/>
              <a:t>Age, gender and education: </a:t>
            </a:r>
          </a:p>
          <a:p>
            <a:pPr lvl="2"/>
            <a:r>
              <a:rPr lang="en-NZ" sz="2000" dirty="0">
                <a:solidFill>
                  <a:srgbClr val="00B0F0"/>
                </a:solidFill>
              </a:rPr>
              <a:t>Age – slight dip in midlife (U-Shape) – varies a lot by country; younger and older slightly happier </a:t>
            </a:r>
          </a:p>
          <a:p>
            <a:pPr lvl="2"/>
            <a:r>
              <a:rPr lang="en-NZ" sz="2000" dirty="0"/>
              <a:t>Gender – no big difference (why?)</a:t>
            </a:r>
          </a:p>
          <a:p>
            <a:pPr lvl="2"/>
            <a:r>
              <a:rPr lang="en-NZ" sz="2000" dirty="0"/>
              <a:t>Education: greater education = greater SWB</a:t>
            </a:r>
          </a:p>
          <a:p>
            <a:pPr lvl="2"/>
            <a:r>
              <a:rPr lang="en-NZ" sz="2000" dirty="0">
                <a:solidFill>
                  <a:srgbClr val="FF0000"/>
                </a:solidFill>
              </a:rPr>
              <a:t>What else is related to wellbeing? </a:t>
            </a:r>
          </a:p>
          <a:p>
            <a:pPr lvl="1"/>
            <a:endParaRPr lang="en-NZ" dirty="0"/>
          </a:p>
          <a:p>
            <a:pPr lvl="1"/>
            <a:endParaRPr lang="en-NZ" dirty="0"/>
          </a:p>
          <a:p>
            <a:pPr lvl="2"/>
            <a:endParaRPr lang="en-NZ" dirty="0"/>
          </a:p>
        </p:txBody>
      </p:sp>
    </p:spTree>
    <p:extLst>
      <p:ext uri="{BB962C8B-B14F-4D97-AF65-F5344CB8AC3E}">
        <p14:creationId xmlns:p14="http://schemas.microsoft.com/office/powerpoint/2010/main" val="28378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0725" y="1724025"/>
            <a:ext cx="8229600" cy="3505175"/>
          </a:xfrm>
        </p:spPr>
        <p:txBody>
          <a:bodyPr/>
          <a:lstStyle/>
          <a:p>
            <a:pPr marL="273050" indent="-273050">
              <a:buFont typeface="Arial" charset="0"/>
              <a:buChar char="•"/>
              <a:defRPr/>
            </a:pPr>
            <a:r>
              <a:rPr lang="en-US" altLang="en-US" dirty="0"/>
              <a:t>High PA prior to meeting with a stranger induces more self-disclosure (</a:t>
            </a:r>
            <a:r>
              <a:rPr lang="en-US" altLang="en-US" dirty="0" err="1"/>
              <a:t>Vittengl</a:t>
            </a:r>
            <a:r>
              <a:rPr lang="en-US" altLang="en-US" dirty="0"/>
              <a:t> &amp; Holt, 2000)</a:t>
            </a:r>
          </a:p>
          <a:p>
            <a:pPr marL="273050" indent="-273050">
              <a:buFont typeface="Arial" charset="0"/>
              <a:buChar char="•"/>
              <a:defRPr/>
            </a:pPr>
            <a:r>
              <a:rPr lang="en-US" altLang="en-US" dirty="0"/>
              <a:t>PA leads to greater sociability and quality interactions (e.g., more likely to initiate a conversation with a stranger). Sociability also leads to higher PA</a:t>
            </a:r>
          </a:p>
          <a:p>
            <a:pPr marL="0" indent="0">
              <a:buNone/>
              <a:defRPr/>
            </a:pPr>
            <a:endParaRPr lang="en-AU" dirty="0"/>
          </a:p>
        </p:txBody>
      </p:sp>
      <p:sp>
        <p:nvSpPr>
          <p:cNvPr id="36867" name="Title 2"/>
          <p:cNvSpPr>
            <a:spLocks noGrp="1"/>
          </p:cNvSpPr>
          <p:nvPr>
            <p:ph type="title"/>
          </p:nvPr>
        </p:nvSpPr>
        <p:spPr>
          <a:xfrm>
            <a:off x="11112" y="539849"/>
            <a:ext cx="12188825" cy="11841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p>
            <a:pPr algn="ctr">
              <a:defRPr/>
            </a:pPr>
            <a:r>
              <a:rPr lang="en-AU" altLang="en-US" dirty="0"/>
              <a:t>More about positive emotion</a:t>
            </a:r>
          </a:p>
        </p:txBody>
      </p:sp>
    </p:spTree>
    <p:extLst>
      <p:ext uri="{BB962C8B-B14F-4D97-AF65-F5344CB8AC3E}">
        <p14:creationId xmlns:p14="http://schemas.microsoft.com/office/powerpoint/2010/main" val="373495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786688" y="4479925"/>
            <a:ext cx="2778125" cy="1714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defRPr/>
            </a:pPr>
            <a:r>
              <a:rPr lang="en-US" altLang="en-US" sz="2400" dirty="0">
                <a:solidFill>
                  <a:schemeClr val="tx1"/>
                </a:solidFill>
                <a:ea typeface="ヒラギノ角ゴ Pro W3" pitchFamily="-84" charset="-128"/>
              </a:rPr>
              <a:t>Positive Emotions trigger </a:t>
            </a:r>
            <a:br>
              <a:rPr lang="en-US" altLang="en-US" sz="2400" dirty="0">
                <a:solidFill>
                  <a:schemeClr val="tx1"/>
                </a:solidFill>
                <a:ea typeface="ヒラギノ角ゴ Pro W3" pitchFamily="-84" charset="-128"/>
              </a:rPr>
            </a:br>
            <a:r>
              <a:rPr lang="en-US" altLang="en-US" sz="2400" dirty="0">
                <a:solidFill>
                  <a:schemeClr val="tx1"/>
                </a:solidFill>
                <a:ea typeface="ヒラギノ角ゴ Pro W3" pitchFamily="-84" charset="-128"/>
              </a:rPr>
              <a:t>an upwards spiral	</a:t>
            </a:r>
          </a:p>
        </p:txBody>
      </p:sp>
      <p:sp>
        <p:nvSpPr>
          <p:cNvPr id="12291" name="Text Box 3"/>
          <p:cNvSpPr txBox="1">
            <a:spLocks noChangeArrowheads="1"/>
          </p:cNvSpPr>
          <p:nvPr/>
        </p:nvSpPr>
        <p:spPr bwMode="auto">
          <a:xfrm>
            <a:off x="1827212" y="5611814"/>
            <a:ext cx="3200400" cy="830997"/>
          </a:xfrm>
          <a:prstGeom prst="rect">
            <a:avLst/>
          </a:prstGeom>
          <a:noFill/>
          <a:ln w="1270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lgn="ctr">
              <a:spcBef>
                <a:spcPct val="0"/>
              </a:spcBef>
              <a:buClrTx/>
              <a:buSzTx/>
              <a:buFontTx/>
              <a:buNone/>
            </a:pPr>
            <a:r>
              <a:rPr lang="en-US" altLang="en-US" sz="2400">
                <a:latin typeface="Arial" panose="020B0604020202020204" pitchFamily="34" charset="0"/>
              </a:rPr>
              <a:t>Experiences of</a:t>
            </a:r>
          </a:p>
          <a:p>
            <a:pPr algn="ctr">
              <a:spcBef>
                <a:spcPct val="0"/>
              </a:spcBef>
              <a:buClrTx/>
              <a:buSzTx/>
              <a:buFontTx/>
              <a:buNone/>
            </a:pPr>
            <a:r>
              <a:rPr lang="en-US" altLang="en-US" sz="2400">
                <a:latin typeface="Arial" panose="020B0604020202020204" pitchFamily="34" charset="0"/>
              </a:rPr>
              <a:t>Positive Emotions</a:t>
            </a:r>
          </a:p>
        </p:txBody>
      </p:sp>
      <p:sp>
        <p:nvSpPr>
          <p:cNvPr id="12292" name="Text Box 4"/>
          <p:cNvSpPr txBox="1">
            <a:spLocks noChangeArrowheads="1"/>
          </p:cNvSpPr>
          <p:nvPr/>
        </p:nvSpPr>
        <p:spPr bwMode="auto">
          <a:xfrm>
            <a:off x="3808412" y="3514725"/>
            <a:ext cx="3189288" cy="18161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lgn="ctr">
              <a:spcBef>
                <a:spcPct val="0"/>
              </a:spcBef>
              <a:buClrTx/>
              <a:buSzTx/>
              <a:buFontTx/>
              <a:buNone/>
            </a:pPr>
            <a:r>
              <a:rPr lang="en-US" altLang="en-US" sz="2400">
                <a:latin typeface="Arial" panose="020B0604020202020204" pitchFamily="34" charset="0"/>
              </a:rPr>
              <a:t>Broaden Momentary</a:t>
            </a:r>
          </a:p>
          <a:p>
            <a:pPr algn="ctr">
              <a:spcBef>
                <a:spcPct val="0"/>
              </a:spcBef>
              <a:buClrTx/>
              <a:buSzTx/>
              <a:buFontTx/>
              <a:buNone/>
            </a:pPr>
            <a:r>
              <a:rPr lang="en-US" altLang="en-US" sz="2400">
                <a:latin typeface="Arial" panose="020B0604020202020204" pitchFamily="34" charset="0"/>
              </a:rPr>
              <a:t> Thought-Action </a:t>
            </a:r>
          </a:p>
          <a:p>
            <a:pPr algn="ctr">
              <a:spcBef>
                <a:spcPct val="0"/>
              </a:spcBef>
              <a:buClrTx/>
              <a:buSzTx/>
              <a:buFontTx/>
              <a:buNone/>
            </a:pPr>
            <a:r>
              <a:rPr lang="en-US" altLang="en-US" sz="2400">
                <a:latin typeface="Arial" panose="020B0604020202020204" pitchFamily="34" charset="0"/>
              </a:rPr>
              <a:t>Repertoires </a:t>
            </a:r>
            <a:r>
              <a:rPr lang="en-US" altLang="en-US" sz="2000">
                <a:latin typeface="Arial" panose="020B0604020202020204" pitchFamily="34" charset="0"/>
              </a:rPr>
              <a:t>(novel thougths, activities and relationships)</a:t>
            </a:r>
          </a:p>
        </p:txBody>
      </p:sp>
      <p:sp>
        <p:nvSpPr>
          <p:cNvPr id="12293" name="Text Box 5"/>
          <p:cNvSpPr txBox="1">
            <a:spLocks noChangeArrowheads="1"/>
          </p:cNvSpPr>
          <p:nvPr/>
        </p:nvSpPr>
        <p:spPr bwMode="auto">
          <a:xfrm>
            <a:off x="5561012" y="1844676"/>
            <a:ext cx="3200400" cy="14462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lgn="ctr">
              <a:spcBef>
                <a:spcPct val="0"/>
              </a:spcBef>
              <a:buClrTx/>
              <a:buSzTx/>
              <a:buFontTx/>
              <a:buNone/>
            </a:pPr>
            <a:r>
              <a:rPr lang="en-US" altLang="en-US" sz="2400">
                <a:latin typeface="Arial" panose="020B0604020202020204" pitchFamily="34" charset="0"/>
              </a:rPr>
              <a:t>Build Enduring</a:t>
            </a:r>
          </a:p>
          <a:p>
            <a:pPr algn="ctr">
              <a:spcBef>
                <a:spcPct val="0"/>
              </a:spcBef>
              <a:buClrTx/>
              <a:buSzTx/>
              <a:buFontTx/>
              <a:buNone/>
            </a:pPr>
            <a:r>
              <a:rPr lang="en-US" altLang="en-US" sz="2400">
                <a:latin typeface="Arial" panose="020B0604020202020204" pitchFamily="34" charset="0"/>
              </a:rPr>
              <a:t>Personal Resources </a:t>
            </a:r>
            <a:r>
              <a:rPr lang="en-US" altLang="en-US" sz="2000">
                <a:latin typeface="Arial" panose="020B0604020202020204" pitchFamily="34" charset="0"/>
              </a:rPr>
              <a:t>(social support, resilience, skills &amp; knowledge)</a:t>
            </a:r>
          </a:p>
        </p:txBody>
      </p:sp>
      <p:sp>
        <p:nvSpPr>
          <p:cNvPr id="12294" name="Text Box 6"/>
          <p:cNvSpPr txBox="1">
            <a:spLocks noChangeArrowheads="1"/>
          </p:cNvSpPr>
          <p:nvPr/>
        </p:nvSpPr>
        <p:spPr bwMode="auto">
          <a:xfrm>
            <a:off x="7343776" y="404813"/>
            <a:ext cx="3178175" cy="12001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lgn="ctr">
              <a:spcBef>
                <a:spcPct val="0"/>
              </a:spcBef>
              <a:buClrTx/>
              <a:buSzTx/>
              <a:buFontTx/>
              <a:buNone/>
            </a:pPr>
            <a:r>
              <a:rPr lang="en-US" altLang="en-US" sz="2400">
                <a:latin typeface="Arial" panose="020B0604020202020204" pitchFamily="34" charset="0"/>
              </a:rPr>
              <a:t>Create Positive Change and Upward Spirals</a:t>
            </a:r>
          </a:p>
        </p:txBody>
      </p:sp>
      <p:sp>
        <p:nvSpPr>
          <p:cNvPr id="12295" name="AutoShape 7"/>
          <p:cNvSpPr>
            <a:spLocks noChangeArrowheads="1"/>
          </p:cNvSpPr>
          <p:nvPr/>
        </p:nvSpPr>
        <p:spPr bwMode="auto">
          <a:xfrm rot="21370261" flipH="1">
            <a:off x="2493962" y="161926"/>
            <a:ext cx="6629400" cy="64166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083" y="13335"/>
                </a:moveTo>
                <a:cubicBezTo>
                  <a:pt x="20309" y="12509"/>
                  <a:pt x="20424" y="11656"/>
                  <a:pt x="20424" y="10800"/>
                </a:cubicBezTo>
                <a:cubicBezTo>
                  <a:pt x="20424" y="5484"/>
                  <a:pt x="16115" y="1176"/>
                  <a:pt x="10800" y="1176"/>
                </a:cubicBezTo>
                <a:cubicBezTo>
                  <a:pt x="8755" y="1175"/>
                  <a:pt x="6765" y="1826"/>
                  <a:pt x="5115" y="3034"/>
                </a:cubicBezTo>
                <a:lnTo>
                  <a:pt x="4421" y="2085"/>
                </a:lnTo>
                <a:cubicBezTo>
                  <a:pt x="6272" y="730"/>
                  <a:pt x="8506" y="-1"/>
                  <a:pt x="10800" y="0"/>
                </a:cubicBezTo>
                <a:cubicBezTo>
                  <a:pt x="16764" y="0"/>
                  <a:pt x="21600" y="4835"/>
                  <a:pt x="21600" y="10800"/>
                </a:cubicBezTo>
                <a:cubicBezTo>
                  <a:pt x="21600" y="11761"/>
                  <a:pt x="21471" y="12718"/>
                  <a:pt x="21218" y="13645"/>
                </a:cubicBezTo>
                <a:lnTo>
                  <a:pt x="23822" y="14357"/>
                </a:lnTo>
                <a:lnTo>
                  <a:pt x="19785" y="16662"/>
                </a:lnTo>
                <a:lnTo>
                  <a:pt x="17479" y="12624"/>
                </a:lnTo>
                <a:lnTo>
                  <a:pt x="20083" y="13335"/>
                </a:lnTo>
                <a:close/>
              </a:path>
            </a:pathLst>
          </a:custGeom>
          <a:solidFill>
            <a:srgbClr val="00B050"/>
          </a:solidFill>
          <a:ln w="12700">
            <a:solidFill>
              <a:schemeClr val="accent1"/>
            </a:solidFill>
            <a:miter lim="800000"/>
            <a:headEnd/>
            <a:tailEnd/>
          </a:ln>
        </p:spPr>
        <p:txBody>
          <a:bodyPr wrap="none" anchor="ctr"/>
          <a:lstStyle/>
          <a:p>
            <a:endParaRPr lang="en-NZ"/>
          </a:p>
        </p:txBody>
      </p:sp>
      <p:sp>
        <p:nvSpPr>
          <p:cNvPr id="12296" name="AutoShape 8"/>
          <p:cNvSpPr>
            <a:spLocks noChangeArrowheads="1"/>
          </p:cNvSpPr>
          <p:nvPr/>
        </p:nvSpPr>
        <p:spPr bwMode="auto">
          <a:xfrm rot="5400000" flipH="1">
            <a:off x="5141912" y="5216525"/>
            <a:ext cx="838200" cy="1066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182 h 21600"/>
              <a:gd name="T14" fmla="*/ 18169 w 21600"/>
              <a:gd name="T15" fmla="*/ 8976 h 21600"/>
            </a:gdLst>
            <a:ahLst/>
            <a:cxnLst>
              <a:cxn ang="T8">
                <a:pos x="T0" y="T1"/>
              </a:cxn>
              <a:cxn ang="T9">
                <a:pos x="T2" y="T3"/>
              </a:cxn>
              <a:cxn ang="T10">
                <a:pos x="T4" y="T5"/>
              </a:cxn>
              <a:cxn ang="T11">
                <a:pos x="T6" y="T7"/>
              </a:cxn>
            </a:cxnLst>
            <a:rect l="T12" t="T13" r="T14" b="T15"/>
            <a:pathLst>
              <a:path w="21600" h="21600">
                <a:moveTo>
                  <a:pt x="21600" y="6079"/>
                </a:moveTo>
                <a:lnTo>
                  <a:pt x="14400" y="0"/>
                </a:lnTo>
                <a:lnTo>
                  <a:pt x="14400" y="3182"/>
                </a:lnTo>
                <a:lnTo>
                  <a:pt x="12427" y="3182"/>
                </a:lnTo>
                <a:cubicBezTo>
                  <a:pt x="5564" y="3182"/>
                  <a:pt x="0" y="7201"/>
                  <a:pt x="0" y="12158"/>
                </a:cubicBezTo>
                <a:lnTo>
                  <a:pt x="0" y="21600"/>
                </a:lnTo>
                <a:lnTo>
                  <a:pt x="5922" y="21600"/>
                </a:lnTo>
                <a:lnTo>
                  <a:pt x="5922" y="12158"/>
                </a:lnTo>
                <a:cubicBezTo>
                  <a:pt x="5922" y="10401"/>
                  <a:pt x="8834" y="8976"/>
                  <a:pt x="12427" y="8976"/>
                </a:cubicBezTo>
                <a:lnTo>
                  <a:pt x="14400" y="8976"/>
                </a:lnTo>
                <a:lnTo>
                  <a:pt x="14400" y="12158"/>
                </a:lnTo>
                <a:lnTo>
                  <a:pt x="21600" y="6079"/>
                </a:lnTo>
                <a:close/>
              </a:path>
            </a:pathLst>
          </a:custGeom>
          <a:solidFill>
            <a:srgbClr val="00B050"/>
          </a:solidFill>
          <a:ln w="12700">
            <a:solidFill>
              <a:schemeClr val="tx1"/>
            </a:solidFill>
            <a:miter lim="800000"/>
            <a:headEnd/>
            <a:tailEnd/>
          </a:ln>
        </p:spPr>
        <p:txBody>
          <a:bodyPr wrap="none" anchor="ctr"/>
          <a:lstStyle/>
          <a:p>
            <a:endParaRPr lang="en-NZ"/>
          </a:p>
        </p:txBody>
      </p:sp>
      <p:sp>
        <p:nvSpPr>
          <p:cNvPr id="12297" name="AutoShape 9"/>
          <p:cNvSpPr>
            <a:spLocks noChangeArrowheads="1"/>
          </p:cNvSpPr>
          <p:nvPr/>
        </p:nvSpPr>
        <p:spPr bwMode="auto">
          <a:xfrm rot="5400000" flipH="1">
            <a:off x="8875712" y="1598613"/>
            <a:ext cx="838200" cy="1066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182 h 21600"/>
              <a:gd name="T14" fmla="*/ 18169 w 21600"/>
              <a:gd name="T15" fmla="*/ 8976 h 21600"/>
            </a:gdLst>
            <a:ahLst/>
            <a:cxnLst>
              <a:cxn ang="T8">
                <a:pos x="T0" y="T1"/>
              </a:cxn>
              <a:cxn ang="T9">
                <a:pos x="T2" y="T3"/>
              </a:cxn>
              <a:cxn ang="T10">
                <a:pos x="T4" y="T5"/>
              </a:cxn>
              <a:cxn ang="T11">
                <a:pos x="T6" y="T7"/>
              </a:cxn>
            </a:cxnLst>
            <a:rect l="T12" t="T13" r="T14" b="T15"/>
            <a:pathLst>
              <a:path w="21600" h="21600">
                <a:moveTo>
                  <a:pt x="21600" y="6079"/>
                </a:moveTo>
                <a:lnTo>
                  <a:pt x="14400" y="0"/>
                </a:lnTo>
                <a:lnTo>
                  <a:pt x="14400" y="3182"/>
                </a:lnTo>
                <a:lnTo>
                  <a:pt x="12427" y="3182"/>
                </a:lnTo>
                <a:cubicBezTo>
                  <a:pt x="5564" y="3182"/>
                  <a:pt x="0" y="7201"/>
                  <a:pt x="0" y="12158"/>
                </a:cubicBezTo>
                <a:lnTo>
                  <a:pt x="0" y="21600"/>
                </a:lnTo>
                <a:lnTo>
                  <a:pt x="5922" y="21600"/>
                </a:lnTo>
                <a:lnTo>
                  <a:pt x="5922" y="12158"/>
                </a:lnTo>
                <a:cubicBezTo>
                  <a:pt x="5922" y="10401"/>
                  <a:pt x="8834" y="8976"/>
                  <a:pt x="12427" y="8976"/>
                </a:cubicBezTo>
                <a:lnTo>
                  <a:pt x="14400" y="8976"/>
                </a:lnTo>
                <a:lnTo>
                  <a:pt x="14400" y="12158"/>
                </a:lnTo>
                <a:lnTo>
                  <a:pt x="21600" y="6079"/>
                </a:lnTo>
                <a:close/>
              </a:path>
            </a:pathLst>
          </a:custGeom>
          <a:solidFill>
            <a:srgbClr val="00B050"/>
          </a:solidFill>
          <a:ln w="12700">
            <a:solidFill>
              <a:schemeClr val="tx1"/>
            </a:solidFill>
            <a:miter lim="800000"/>
            <a:headEnd/>
            <a:tailEnd/>
          </a:ln>
        </p:spPr>
        <p:txBody>
          <a:bodyPr wrap="none" anchor="ct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AU" altLang="en-US" sz="1800">
                <a:latin typeface="Arial" panose="020B0604020202020204" pitchFamily="34" charset="0"/>
              </a:rPr>
              <a:t> </a:t>
            </a:r>
          </a:p>
        </p:txBody>
      </p:sp>
      <p:sp>
        <p:nvSpPr>
          <p:cNvPr id="12298" name="AutoShape 10"/>
          <p:cNvSpPr>
            <a:spLocks noChangeArrowheads="1"/>
          </p:cNvSpPr>
          <p:nvPr/>
        </p:nvSpPr>
        <p:spPr bwMode="auto">
          <a:xfrm rot="5400000" flipH="1">
            <a:off x="7123112" y="3419475"/>
            <a:ext cx="838200" cy="1066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182 h 21600"/>
              <a:gd name="T14" fmla="*/ 18169 w 21600"/>
              <a:gd name="T15" fmla="*/ 8976 h 21600"/>
            </a:gdLst>
            <a:ahLst/>
            <a:cxnLst>
              <a:cxn ang="T8">
                <a:pos x="T0" y="T1"/>
              </a:cxn>
              <a:cxn ang="T9">
                <a:pos x="T2" y="T3"/>
              </a:cxn>
              <a:cxn ang="T10">
                <a:pos x="T4" y="T5"/>
              </a:cxn>
              <a:cxn ang="T11">
                <a:pos x="T6" y="T7"/>
              </a:cxn>
            </a:cxnLst>
            <a:rect l="T12" t="T13" r="T14" b="T15"/>
            <a:pathLst>
              <a:path w="21600" h="21600">
                <a:moveTo>
                  <a:pt x="21600" y="6079"/>
                </a:moveTo>
                <a:lnTo>
                  <a:pt x="14400" y="0"/>
                </a:lnTo>
                <a:lnTo>
                  <a:pt x="14400" y="3182"/>
                </a:lnTo>
                <a:lnTo>
                  <a:pt x="12427" y="3182"/>
                </a:lnTo>
                <a:cubicBezTo>
                  <a:pt x="5564" y="3182"/>
                  <a:pt x="0" y="7201"/>
                  <a:pt x="0" y="12158"/>
                </a:cubicBezTo>
                <a:lnTo>
                  <a:pt x="0" y="21600"/>
                </a:lnTo>
                <a:lnTo>
                  <a:pt x="5922" y="21600"/>
                </a:lnTo>
                <a:lnTo>
                  <a:pt x="5922" y="12158"/>
                </a:lnTo>
                <a:cubicBezTo>
                  <a:pt x="5922" y="10401"/>
                  <a:pt x="8834" y="8976"/>
                  <a:pt x="12427" y="8976"/>
                </a:cubicBezTo>
                <a:lnTo>
                  <a:pt x="14400" y="8976"/>
                </a:lnTo>
                <a:lnTo>
                  <a:pt x="14400" y="12158"/>
                </a:lnTo>
                <a:lnTo>
                  <a:pt x="21600" y="6079"/>
                </a:lnTo>
                <a:close/>
              </a:path>
            </a:pathLst>
          </a:custGeom>
          <a:solidFill>
            <a:srgbClr val="00B050"/>
          </a:solidFill>
          <a:ln w="12700">
            <a:solidFill>
              <a:schemeClr val="tx1"/>
            </a:solidFill>
            <a:miter lim="800000"/>
            <a:headEnd/>
            <a:tailEnd/>
          </a:ln>
        </p:spPr>
        <p:txBody>
          <a:bodyPr wrap="none" anchor="ctr"/>
          <a:lstStyle/>
          <a:p>
            <a:endParaRPr lang="en-NZ"/>
          </a:p>
        </p:txBody>
      </p:sp>
      <p:sp>
        <p:nvSpPr>
          <p:cNvPr id="12299" name="Rectangle 1"/>
          <p:cNvSpPr>
            <a:spLocks noChangeArrowheads="1"/>
          </p:cNvSpPr>
          <p:nvPr/>
        </p:nvSpPr>
        <p:spPr bwMode="auto">
          <a:xfrm>
            <a:off x="6815138" y="6286500"/>
            <a:ext cx="3814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AU" altLang="en-US" sz="1600">
                <a:latin typeface="Arial" panose="020B0604020202020204" pitchFamily="34" charset="0"/>
              </a:rPr>
              <a:t>Adapted from Boniwell and Ryan (2012) and Cohn and Fredrickson (2009).</a:t>
            </a:r>
          </a:p>
        </p:txBody>
      </p:sp>
    </p:spTree>
    <p:extLst>
      <p:ext uri="{BB962C8B-B14F-4D97-AF65-F5344CB8AC3E}">
        <p14:creationId xmlns:p14="http://schemas.microsoft.com/office/powerpoint/2010/main" val="244257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454819"/>
            <a:ext cx="12188825" cy="9667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p>
            <a:pPr algn="ctr">
              <a:defRPr/>
            </a:pPr>
            <a:r>
              <a:rPr lang="en-GB" altLang="en-US" dirty="0"/>
              <a:t>Positive emotions and coping</a:t>
            </a:r>
            <a:endParaRPr lang="en-US" altLang="en-US" dirty="0"/>
          </a:p>
        </p:txBody>
      </p:sp>
      <p:pic>
        <p:nvPicPr>
          <p:cNvPr id="9219" name="Picture 3" descr="fig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2412" y="1506538"/>
            <a:ext cx="9144000" cy="4413251"/>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4"/>
          <p:cNvSpPr txBox="1">
            <a:spLocks noChangeArrowheads="1"/>
          </p:cNvSpPr>
          <p:nvPr/>
        </p:nvSpPr>
        <p:spPr bwMode="auto">
          <a:xfrm>
            <a:off x="1697037" y="5842001"/>
            <a:ext cx="15875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GB" altLang="en-US" sz="1800">
                <a:latin typeface="Arial" panose="020B0604020202020204" pitchFamily="34" charset="0"/>
              </a:rPr>
              <a:t>“You will give </a:t>
            </a:r>
          </a:p>
          <a:p>
            <a:pPr eaLnBrk="1" hangingPunct="1">
              <a:spcBef>
                <a:spcPct val="0"/>
              </a:spcBef>
              <a:buClrTx/>
              <a:buSzTx/>
              <a:buFontTx/>
              <a:buNone/>
            </a:pPr>
            <a:r>
              <a:rPr lang="en-GB" altLang="en-US" sz="1800">
                <a:latin typeface="Arial" panose="020B0604020202020204" pitchFamily="34" charset="0"/>
              </a:rPr>
              <a:t>a speech”</a:t>
            </a:r>
            <a:endParaRPr lang="en-US" altLang="en-US" sz="1800">
              <a:latin typeface="Arial" panose="020B0604020202020204" pitchFamily="34" charset="0"/>
            </a:endParaRPr>
          </a:p>
        </p:txBody>
      </p:sp>
      <p:sp>
        <p:nvSpPr>
          <p:cNvPr id="9221" name="Line 5"/>
          <p:cNvSpPr>
            <a:spLocks noChangeShapeType="1"/>
          </p:cNvSpPr>
          <p:nvPr/>
        </p:nvSpPr>
        <p:spPr bwMode="auto">
          <a:xfrm flipH="1" flipV="1">
            <a:off x="2435225" y="5491164"/>
            <a:ext cx="0" cy="396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9222" name="Text Box 6"/>
          <p:cNvSpPr txBox="1">
            <a:spLocks noChangeArrowheads="1"/>
          </p:cNvSpPr>
          <p:nvPr/>
        </p:nvSpPr>
        <p:spPr bwMode="auto">
          <a:xfrm>
            <a:off x="5564187" y="5842001"/>
            <a:ext cx="43005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GB" altLang="en-US" sz="1800">
                <a:latin typeface="Arial" panose="020B0604020202020204" pitchFamily="34" charset="0"/>
              </a:rPr>
              <a:t>Measure time it takes for blood pressure</a:t>
            </a:r>
          </a:p>
          <a:p>
            <a:pPr eaLnBrk="1" hangingPunct="1">
              <a:spcBef>
                <a:spcPct val="0"/>
              </a:spcBef>
              <a:buClrTx/>
              <a:buSzTx/>
              <a:buFontTx/>
              <a:buNone/>
            </a:pPr>
            <a:r>
              <a:rPr lang="en-GB" altLang="en-US" sz="1800">
                <a:latin typeface="Arial" panose="020B0604020202020204" pitchFamily="34" charset="0"/>
              </a:rPr>
              <a:t> to return to normal</a:t>
            </a:r>
            <a:endParaRPr lang="en-US" altLang="en-US" sz="1800">
              <a:latin typeface="Arial" panose="020B0604020202020204" pitchFamily="34" charset="0"/>
            </a:endParaRPr>
          </a:p>
        </p:txBody>
      </p:sp>
      <p:sp>
        <p:nvSpPr>
          <p:cNvPr id="9223" name="Line 7"/>
          <p:cNvSpPr>
            <a:spLocks noChangeShapeType="1"/>
          </p:cNvSpPr>
          <p:nvPr/>
        </p:nvSpPr>
        <p:spPr bwMode="auto">
          <a:xfrm flipH="1" flipV="1">
            <a:off x="6437312" y="5491164"/>
            <a:ext cx="0" cy="396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9224" name="Line 5"/>
          <p:cNvSpPr>
            <a:spLocks noChangeShapeType="1"/>
          </p:cNvSpPr>
          <p:nvPr/>
        </p:nvSpPr>
        <p:spPr bwMode="auto">
          <a:xfrm flipH="1" flipV="1">
            <a:off x="4078287" y="5500689"/>
            <a:ext cx="0" cy="396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9225" name="Text Box 4"/>
          <p:cNvSpPr txBox="1">
            <a:spLocks noChangeArrowheads="1"/>
          </p:cNvSpPr>
          <p:nvPr/>
        </p:nvSpPr>
        <p:spPr bwMode="auto">
          <a:xfrm>
            <a:off x="3306763" y="5842001"/>
            <a:ext cx="19542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GB" altLang="en-US" sz="1800">
                <a:latin typeface="Arial" panose="020B0604020202020204" pitchFamily="34" charset="0"/>
              </a:rPr>
              <a:t>Assigned to a </a:t>
            </a:r>
          </a:p>
          <a:p>
            <a:pPr eaLnBrk="1" hangingPunct="1">
              <a:spcBef>
                <a:spcPct val="0"/>
              </a:spcBef>
              <a:buClrTx/>
              <a:buSzTx/>
              <a:buFontTx/>
              <a:buNone/>
            </a:pPr>
            <a:r>
              <a:rPr lang="en-GB" altLang="en-US" sz="1800">
                <a:latin typeface="Arial" panose="020B0604020202020204" pitchFamily="34" charset="0"/>
              </a:rPr>
              <a:t>mood enhancing </a:t>
            </a:r>
          </a:p>
          <a:p>
            <a:pPr eaLnBrk="1" hangingPunct="1">
              <a:spcBef>
                <a:spcPct val="0"/>
              </a:spcBef>
              <a:buClrTx/>
              <a:buSzTx/>
              <a:buFontTx/>
              <a:buNone/>
            </a:pPr>
            <a:r>
              <a:rPr lang="en-GB" altLang="en-US" sz="1800">
                <a:latin typeface="Arial" panose="020B0604020202020204" pitchFamily="34" charset="0"/>
              </a:rPr>
              <a:t>condition</a:t>
            </a:r>
            <a:endParaRPr lang="en-US" altLang="en-US" sz="1800">
              <a:latin typeface="Arial" panose="020B0604020202020204" pitchFamily="34" charset="0"/>
            </a:endParaRPr>
          </a:p>
        </p:txBody>
      </p:sp>
      <p:sp>
        <p:nvSpPr>
          <p:cNvPr id="9226" name="TextBox 1"/>
          <p:cNvSpPr txBox="1">
            <a:spLocks noChangeArrowheads="1"/>
          </p:cNvSpPr>
          <p:nvPr/>
        </p:nvSpPr>
        <p:spPr bwMode="auto">
          <a:xfrm>
            <a:off x="7715250" y="6488113"/>
            <a:ext cx="28432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AU" altLang="en-US" sz="1200">
                <a:latin typeface="Arial" panose="020B0604020202020204" pitchFamily="34" charset="0"/>
              </a:rPr>
              <a:t>Adapted from Boniwell and Ryan, 2012</a:t>
            </a:r>
          </a:p>
        </p:txBody>
      </p:sp>
    </p:spTree>
    <p:extLst>
      <p:ext uri="{BB962C8B-B14F-4D97-AF65-F5344CB8AC3E}">
        <p14:creationId xmlns:p14="http://schemas.microsoft.com/office/powerpoint/2010/main" val="37299511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Rough plan</a:t>
            </a:r>
            <a:endParaRPr lang="en-US" dirty="0"/>
          </a:p>
        </p:txBody>
      </p:sp>
      <p:sp>
        <p:nvSpPr>
          <p:cNvPr id="2" name="Content Placeholder 1"/>
          <p:cNvSpPr>
            <a:spLocks noGrp="1"/>
          </p:cNvSpPr>
          <p:nvPr>
            <p:ph idx="1"/>
          </p:nvPr>
        </p:nvSpPr>
        <p:spPr>
          <a:xfrm>
            <a:off x="1117309" y="1701800"/>
            <a:ext cx="10157354" cy="4103464"/>
          </a:xfrm>
        </p:spPr>
        <p:txBody>
          <a:bodyPr>
            <a:noAutofit/>
          </a:bodyPr>
          <a:lstStyle/>
          <a:p>
            <a:pPr marL="457200" indent="-457200">
              <a:buFont typeface="+mj-lt"/>
              <a:buAutoNum type="arabicPeriod"/>
            </a:pPr>
            <a:r>
              <a:rPr lang="en-NZ" dirty="0"/>
              <a:t>Happiness and subjective wellbeing across nations </a:t>
            </a:r>
          </a:p>
          <a:p>
            <a:pPr marL="457200" indent="-457200">
              <a:buFont typeface="+mj-lt"/>
              <a:buAutoNum type="arabicPeriod"/>
            </a:pPr>
            <a:r>
              <a:rPr lang="en-NZ" dirty="0"/>
              <a:t>Wellbeing across the lifespan</a:t>
            </a:r>
          </a:p>
          <a:p>
            <a:r>
              <a:rPr lang="en-NZ" dirty="0"/>
              <a:t>Outcomes:</a:t>
            </a:r>
          </a:p>
          <a:p>
            <a:pPr lvl="1"/>
            <a:r>
              <a:rPr lang="en-NZ" dirty="0"/>
              <a:t>discuss issues relating to </a:t>
            </a:r>
            <a:r>
              <a:rPr lang="en-NZ" dirty="0">
                <a:solidFill>
                  <a:srgbClr val="FF0000"/>
                </a:solidFill>
              </a:rPr>
              <a:t>measuring</a:t>
            </a:r>
            <a:r>
              <a:rPr lang="en-NZ" dirty="0"/>
              <a:t> happiness / wellbeing, and  across the different life stages and cultures</a:t>
            </a:r>
          </a:p>
          <a:p>
            <a:pPr lvl="1"/>
            <a:r>
              <a:rPr lang="en-NZ" dirty="0"/>
              <a:t>examine how </a:t>
            </a:r>
            <a:r>
              <a:rPr lang="en-NZ" dirty="0">
                <a:solidFill>
                  <a:srgbClr val="FF0000"/>
                </a:solidFill>
              </a:rPr>
              <a:t>culture</a:t>
            </a:r>
            <a:r>
              <a:rPr lang="en-NZ" dirty="0"/>
              <a:t> influences wellbeing</a:t>
            </a:r>
          </a:p>
          <a:p>
            <a:pPr lvl="1"/>
            <a:r>
              <a:rPr lang="en-NZ" dirty="0"/>
              <a:t>discuss the wellbeing of people at different </a:t>
            </a:r>
            <a:r>
              <a:rPr lang="en-NZ" dirty="0">
                <a:solidFill>
                  <a:srgbClr val="FF0000"/>
                </a:solidFill>
              </a:rPr>
              <a:t>life-stages</a:t>
            </a:r>
            <a:endParaRPr lang="en-NZ" dirty="0"/>
          </a:p>
          <a:p>
            <a:r>
              <a:rPr lang="en-NZ" dirty="0"/>
              <a:t>Direction from Lindsay:</a:t>
            </a:r>
          </a:p>
          <a:p>
            <a:pPr lvl="1"/>
            <a:r>
              <a:rPr lang="en-NZ" dirty="0"/>
              <a:t>“there is broad scope to make it your own”</a:t>
            </a:r>
          </a:p>
          <a:p>
            <a:pPr lvl="1"/>
            <a:r>
              <a:rPr lang="en-NZ" dirty="0"/>
              <a:t>Credit to Dianne Vella-Brodrick (many of these slides)</a:t>
            </a:r>
          </a:p>
        </p:txBody>
      </p:sp>
    </p:spTree>
    <p:extLst>
      <p:ext uri="{BB962C8B-B14F-4D97-AF65-F5344CB8AC3E}">
        <p14:creationId xmlns:p14="http://schemas.microsoft.com/office/powerpoint/2010/main" val="240085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A quick summary of the research... </a:t>
            </a:r>
            <a:endParaRPr lang="en-US" dirty="0"/>
          </a:p>
        </p:txBody>
      </p:sp>
      <p:sp>
        <p:nvSpPr>
          <p:cNvPr id="2" name="Content Placeholder 1"/>
          <p:cNvSpPr>
            <a:spLocks noGrp="1"/>
          </p:cNvSpPr>
          <p:nvPr>
            <p:ph idx="1"/>
          </p:nvPr>
        </p:nvSpPr>
        <p:spPr/>
        <p:txBody>
          <a:bodyPr>
            <a:noAutofit/>
          </a:bodyPr>
          <a:lstStyle/>
          <a:p>
            <a:pPr lvl="1">
              <a:buFont typeface="Arial" panose="020B0604020202020204" pitchFamily="34" charset="0"/>
              <a:buChar char="•"/>
            </a:pPr>
            <a:r>
              <a:rPr lang="en-NZ" sz="2400" dirty="0"/>
              <a:t>Source: Peterson (2006) - Zero to small correlation with happiness and life satisfaction:</a:t>
            </a:r>
          </a:p>
          <a:p>
            <a:pPr lvl="1"/>
            <a:r>
              <a:rPr lang="en-NZ" dirty="0"/>
              <a:t>Age</a:t>
            </a:r>
          </a:p>
          <a:p>
            <a:pPr lvl="1"/>
            <a:r>
              <a:rPr lang="en-NZ" dirty="0"/>
              <a:t>Gender</a:t>
            </a:r>
          </a:p>
          <a:p>
            <a:pPr lvl="1"/>
            <a:r>
              <a:rPr lang="en-NZ" dirty="0"/>
              <a:t>Social class</a:t>
            </a:r>
          </a:p>
          <a:p>
            <a:pPr lvl="1"/>
            <a:r>
              <a:rPr lang="en-NZ" dirty="0"/>
              <a:t>Income</a:t>
            </a:r>
          </a:p>
          <a:p>
            <a:pPr lvl="1"/>
            <a:r>
              <a:rPr lang="en-NZ" dirty="0"/>
              <a:t>Having children</a:t>
            </a:r>
          </a:p>
          <a:p>
            <a:pPr lvl="1"/>
            <a:r>
              <a:rPr lang="en-NZ" dirty="0"/>
              <a:t>Ethnicity</a:t>
            </a:r>
          </a:p>
          <a:p>
            <a:pPr lvl="1"/>
            <a:r>
              <a:rPr lang="en-NZ" dirty="0"/>
              <a:t>IQ</a:t>
            </a:r>
          </a:p>
          <a:p>
            <a:pPr lvl="1"/>
            <a:r>
              <a:rPr lang="en-NZ" dirty="0"/>
              <a:t>Physical attractiveness</a:t>
            </a:r>
          </a:p>
          <a:p>
            <a:pPr lvl="1"/>
            <a:r>
              <a:rPr lang="en-NZ" dirty="0"/>
              <a:t>Lectures from Lindsay</a:t>
            </a:r>
          </a:p>
          <a:p>
            <a:pPr lvl="1"/>
            <a:endParaRPr lang="en-NZ" dirty="0"/>
          </a:p>
          <a:p>
            <a:pPr lvl="2"/>
            <a:endParaRPr lang="en-NZ" dirty="0"/>
          </a:p>
        </p:txBody>
      </p:sp>
      <p:pic>
        <p:nvPicPr>
          <p:cNvPr id="12290" name="Picture 2" descr="http://ecx.images-amazon.com/images/I/41xv1zmPowL._SX348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0712" y="2708920"/>
            <a:ext cx="1565467" cy="223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24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A quick summary of the research…</a:t>
            </a:r>
            <a:endParaRPr lang="en-US" dirty="0"/>
          </a:p>
        </p:txBody>
      </p:sp>
      <p:sp>
        <p:nvSpPr>
          <p:cNvPr id="2" name="Content Placeholder 1"/>
          <p:cNvSpPr>
            <a:spLocks noGrp="1"/>
          </p:cNvSpPr>
          <p:nvPr>
            <p:ph idx="1"/>
          </p:nvPr>
        </p:nvSpPr>
        <p:spPr>
          <a:xfrm>
            <a:off x="1117309" y="1701800"/>
            <a:ext cx="10157354" cy="4895552"/>
          </a:xfrm>
        </p:spPr>
        <p:txBody>
          <a:bodyPr numCol="2">
            <a:noAutofit/>
          </a:bodyPr>
          <a:lstStyle/>
          <a:p>
            <a:pPr lvl="1">
              <a:buFont typeface="Arial" panose="020B0604020202020204" pitchFamily="34" charset="0"/>
              <a:buChar char="•"/>
            </a:pPr>
            <a:r>
              <a:rPr lang="en-NZ" sz="2400" dirty="0"/>
              <a:t>Moderate to large correlation with happiness and life satisfaction:</a:t>
            </a:r>
            <a:endParaRPr lang="en-NZ" dirty="0"/>
          </a:p>
          <a:p>
            <a:pPr lvl="1"/>
            <a:r>
              <a:rPr lang="en-NZ" dirty="0"/>
              <a:t>Gratitude</a:t>
            </a:r>
          </a:p>
          <a:p>
            <a:pPr lvl="1"/>
            <a:r>
              <a:rPr lang="en-NZ" dirty="0"/>
              <a:t>Optimism</a:t>
            </a:r>
          </a:p>
          <a:p>
            <a:pPr lvl="1"/>
            <a:r>
              <a:rPr lang="en-NZ" dirty="0"/>
              <a:t>Being employed</a:t>
            </a:r>
          </a:p>
          <a:p>
            <a:pPr lvl="1"/>
            <a:r>
              <a:rPr lang="en-NZ" dirty="0"/>
              <a:t>Frequency of sexual intercourse</a:t>
            </a:r>
          </a:p>
          <a:p>
            <a:pPr lvl="1"/>
            <a:r>
              <a:rPr lang="en-NZ" dirty="0"/>
              <a:t>Self-esteem</a:t>
            </a:r>
          </a:p>
          <a:p>
            <a:pPr lvl="1"/>
            <a:r>
              <a:rPr lang="en-NZ" dirty="0"/>
              <a:t>Number of friends</a:t>
            </a:r>
          </a:p>
          <a:p>
            <a:pPr lvl="1"/>
            <a:r>
              <a:rPr lang="en-NZ" dirty="0"/>
              <a:t>Being married</a:t>
            </a:r>
          </a:p>
          <a:p>
            <a:pPr lvl="1"/>
            <a:r>
              <a:rPr lang="en-NZ" dirty="0"/>
              <a:t>Religiousness</a:t>
            </a:r>
          </a:p>
          <a:p>
            <a:pPr lvl="1"/>
            <a:endParaRPr lang="en-NZ" dirty="0"/>
          </a:p>
          <a:p>
            <a:pPr lvl="1"/>
            <a:endParaRPr lang="en-NZ" dirty="0"/>
          </a:p>
          <a:p>
            <a:pPr lvl="1"/>
            <a:endParaRPr lang="en-NZ" dirty="0"/>
          </a:p>
          <a:p>
            <a:pPr lvl="1"/>
            <a:r>
              <a:rPr lang="en-NZ" dirty="0"/>
              <a:t>Level of leisure activity</a:t>
            </a:r>
          </a:p>
          <a:p>
            <a:pPr lvl="1"/>
            <a:r>
              <a:rPr lang="en-NZ" dirty="0"/>
              <a:t>Physical health (Sovereign Index)</a:t>
            </a:r>
          </a:p>
          <a:p>
            <a:pPr lvl="1"/>
            <a:r>
              <a:rPr lang="en-NZ" dirty="0"/>
              <a:t>Personality (conscientiousness, extraversion)</a:t>
            </a:r>
          </a:p>
          <a:p>
            <a:pPr lvl="1"/>
            <a:r>
              <a:rPr lang="en-NZ" dirty="0"/>
              <a:t>Internal locus of control</a:t>
            </a:r>
          </a:p>
          <a:p>
            <a:pPr lvl="1"/>
            <a:endParaRPr lang="en-NZ" dirty="0"/>
          </a:p>
          <a:p>
            <a:pPr lvl="2"/>
            <a:endParaRPr lang="en-NZ" dirty="0"/>
          </a:p>
        </p:txBody>
      </p:sp>
    </p:spTree>
    <p:extLst>
      <p:ext uri="{BB962C8B-B14F-4D97-AF65-F5344CB8AC3E}">
        <p14:creationId xmlns:p14="http://schemas.microsoft.com/office/powerpoint/2010/main" val="187066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681" y="1484784"/>
            <a:ext cx="9935339" cy="5112568"/>
          </a:xfrm>
        </p:spPr>
        <p:txBody>
          <a:bodyPr>
            <a:noAutofit/>
          </a:bodyPr>
          <a:lstStyle/>
          <a:p>
            <a:pPr marL="136525" indent="0">
              <a:buNone/>
              <a:defRPr/>
            </a:pPr>
            <a:r>
              <a:rPr lang="en-AU" dirty="0"/>
              <a:t>The correlates of happiness and meaningfulness are different:</a:t>
            </a:r>
          </a:p>
          <a:p>
            <a:pPr marL="479425" indent="-342900">
              <a:defRPr/>
            </a:pPr>
            <a:r>
              <a:rPr lang="en-AU" dirty="0"/>
              <a:t>Happiness: (doing things for one-self)</a:t>
            </a:r>
          </a:p>
          <a:p>
            <a:pPr lvl="1">
              <a:defRPr/>
            </a:pPr>
            <a:r>
              <a:rPr lang="en-AU" dirty="0"/>
              <a:t>satisfying needs and wants</a:t>
            </a:r>
          </a:p>
          <a:p>
            <a:pPr lvl="1">
              <a:defRPr/>
            </a:pPr>
            <a:r>
              <a:rPr lang="en-AU" dirty="0"/>
              <a:t>being present oriented</a:t>
            </a:r>
          </a:p>
          <a:p>
            <a:pPr lvl="1">
              <a:defRPr/>
            </a:pPr>
            <a:r>
              <a:rPr lang="en-AU" dirty="0"/>
              <a:t>being a taker</a:t>
            </a:r>
          </a:p>
          <a:p>
            <a:pPr marL="479425" indent="-342900">
              <a:defRPr/>
            </a:pPr>
            <a:r>
              <a:rPr lang="en-AU" dirty="0"/>
              <a:t>Meaningfulness: (doing things for others)</a:t>
            </a:r>
          </a:p>
          <a:p>
            <a:pPr lvl="1">
              <a:defRPr/>
            </a:pPr>
            <a:r>
              <a:rPr lang="en-AU" dirty="0"/>
              <a:t>integrating past, present, and future</a:t>
            </a:r>
          </a:p>
          <a:p>
            <a:pPr lvl="1">
              <a:defRPr/>
            </a:pPr>
            <a:r>
              <a:rPr lang="en-AU" dirty="0"/>
              <a:t>being a giver rather than a taker</a:t>
            </a:r>
          </a:p>
          <a:p>
            <a:pPr lvl="1">
              <a:defRPr/>
            </a:pPr>
            <a:r>
              <a:rPr lang="en-AU" dirty="0"/>
              <a:t>higher levels of worry, stress, and anxiety</a:t>
            </a:r>
          </a:p>
          <a:p>
            <a:pPr lvl="1">
              <a:defRPr/>
            </a:pPr>
            <a:r>
              <a:rPr lang="en-AU" dirty="0"/>
              <a:t>concerns with personal identity and self expression</a:t>
            </a:r>
          </a:p>
        </p:txBody>
      </p:sp>
      <p:sp>
        <p:nvSpPr>
          <p:cNvPr id="4" name="Title 12"/>
          <p:cNvSpPr txBox="1">
            <a:spLocks/>
          </p:cNvSpPr>
          <p:nvPr/>
        </p:nvSpPr>
        <p:spPr>
          <a:xfrm>
            <a:off x="-1" y="332656"/>
            <a:ext cx="12188825" cy="936104"/>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rgbClr val="00B050"/>
                </a:solidFill>
                <a:latin typeface="+mj-lt"/>
                <a:ea typeface="+mj-ea"/>
                <a:cs typeface="+mj-cs"/>
              </a:defRPr>
            </a:lvl1pPr>
          </a:lstStyle>
          <a:p>
            <a:pPr algn="ctr"/>
            <a:r>
              <a:rPr lang="en-NZ" dirty="0"/>
              <a:t>Baumeister et al. (2013) </a:t>
            </a:r>
            <a:endParaRPr lang="en-US" dirty="0"/>
          </a:p>
        </p:txBody>
      </p:sp>
    </p:spTree>
    <p:extLst>
      <p:ext uri="{BB962C8B-B14F-4D97-AF65-F5344CB8AC3E}">
        <p14:creationId xmlns:p14="http://schemas.microsoft.com/office/powerpoint/2010/main" val="407106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681" y="1484784"/>
            <a:ext cx="9935339" cy="5112568"/>
          </a:xfrm>
        </p:spPr>
        <p:txBody>
          <a:bodyPr>
            <a:noAutofit/>
          </a:bodyPr>
          <a:lstStyle/>
          <a:p>
            <a:pPr marL="136525" indent="0">
              <a:buNone/>
              <a:defRPr/>
            </a:pPr>
            <a:r>
              <a:rPr lang="en-NZ" dirty="0"/>
              <a:t>Half of class - imagine being in a (Anger/Joy) emotional state and to generate a list of activities you “would like to do right then”.</a:t>
            </a:r>
          </a:p>
          <a:p>
            <a:pPr marL="136525" indent="0">
              <a:buNone/>
              <a:defRPr/>
            </a:pPr>
            <a:r>
              <a:rPr lang="en-NZ" dirty="0"/>
              <a:t>“take a moment to imagine being in a situation yourself in which this particular emotion would arise (the one you wrote on the previous page).  Concentrate on all the emotion you would feel and live it as vividly and as deeply as possible.  Given this feeling, please list all the things you would like to do right now.” p. 320</a:t>
            </a:r>
          </a:p>
          <a:p>
            <a:pPr marL="136525" indent="0">
              <a:buNone/>
              <a:defRPr/>
            </a:pPr>
            <a:endParaRPr lang="en-AU" sz="2000" dirty="0"/>
          </a:p>
        </p:txBody>
      </p:sp>
      <p:sp>
        <p:nvSpPr>
          <p:cNvPr id="4" name="Title 12"/>
          <p:cNvSpPr txBox="1">
            <a:spLocks/>
          </p:cNvSpPr>
          <p:nvPr/>
        </p:nvSpPr>
        <p:spPr>
          <a:xfrm>
            <a:off x="-1" y="332656"/>
            <a:ext cx="12188825" cy="936104"/>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rgbClr val="00B050"/>
                </a:solidFill>
                <a:latin typeface="+mj-lt"/>
                <a:ea typeface="+mj-ea"/>
                <a:cs typeface="+mj-cs"/>
              </a:defRPr>
            </a:lvl1pPr>
          </a:lstStyle>
          <a:p>
            <a:pPr algn="ctr"/>
            <a:r>
              <a:rPr lang="en-NZ" dirty="0"/>
              <a:t>Make a list</a:t>
            </a:r>
            <a:endParaRPr lang="en-US" dirty="0"/>
          </a:p>
        </p:txBody>
      </p:sp>
      <p:pic>
        <p:nvPicPr>
          <p:cNvPr id="17410" name="Picture 2" descr="http://mms.businesswire.com/media/20150529005113/en/469947/5/RS5205_L61901_2-lp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77" r="57099"/>
          <a:stretch/>
        </p:blipFill>
        <p:spPr bwMode="auto">
          <a:xfrm>
            <a:off x="5137155" y="4865448"/>
            <a:ext cx="1914512" cy="199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5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65609" y="5848805"/>
            <a:ext cx="4113503" cy="9313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br>
              <a:rPr lang="en-US" altLang="en-US" sz="2000" dirty="0">
                <a:solidFill>
                  <a:schemeClr val="tx1"/>
                </a:solidFill>
                <a:latin typeface="+mn-lt"/>
                <a:ea typeface="+mn-ea"/>
                <a:cs typeface="+mn-cs"/>
              </a:rPr>
            </a:br>
            <a:br>
              <a:rPr lang="en-US" altLang="en-US" sz="2000" dirty="0">
                <a:solidFill>
                  <a:schemeClr val="tx1"/>
                </a:solidFill>
                <a:latin typeface="+mn-lt"/>
                <a:ea typeface="+mn-ea"/>
                <a:cs typeface="+mn-cs"/>
              </a:rPr>
            </a:br>
            <a:r>
              <a:rPr lang="en-US" altLang="en-US" sz="2000" dirty="0">
                <a:solidFill>
                  <a:schemeClr val="tx1"/>
                </a:solidFill>
                <a:latin typeface="+mn-lt"/>
                <a:ea typeface="+mn-ea"/>
                <a:cs typeface="+mn-cs"/>
              </a:rPr>
              <a:t>(Fredrickson &amp; </a:t>
            </a:r>
            <a:r>
              <a:rPr lang="en-US" altLang="en-US" sz="2000" dirty="0" err="1">
                <a:solidFill>
                  <a:schemeClr val="tx1"/>
                </a:solidFill>
                <a:latin typeface="+mn-lt"/>
                <a:ea typeface="+mn-ea"/>
                <a:cs typeface="+mn-cs"/>
              </a:rPr>
              <a:t>Branigan</a:t>
            </a:r>
            <a:r>
              <a:rPr lang="en-US" altLang="en-US" sz="2000" dirty="0">
                <a:solidFill>
                  <a:schemeClr val="tx1"/>
                </a:solidFill>
                <a:latin typeface="+mn-lt"/>
                <a:ea typeface="+mn-ea"/>
                <a:cs typeface="+mn-cs"/>
              </a:rPr>
              <a:t>, 2005)</a:t>
            </a:r>
            <a:br>
              <a:rPr lang="en-US" altLang="en-US" sz="3600" dirty="0">
                <a:ea typeface="ヒラギノ角ゴ Pro W3" pitchFamily="-84" charset="-128"/>
              </a:rPr>
            </a:br>
            <a:endParaRPr lang="en-US" altLang="en-GB" sz="1800" dirty="0">
              <a:ea typeface="ヒラギノ角ゴ Pro W3" pitchFamily="-84" charset="-128"/>
            </a:endParaRPr>
          </a:p>
        </p:txBody>
      </p:sp>
      <p:sp>
        <p:nvSpPr>
          <p:cNvPr id="5123" name="Rectangle 3"/>
          <p:cNvSpPr>
            <a:spLocks noChangeArrowheads="1"/>
          </p:cNvSpPr>
          <p:nvPr/>
        </p:nvSpPr>
        <p:spPr bwMode="auto">
          <a:xfrm>
            <a:off x="3938588" y="1989138"/>
            <a:ext cx="6062663" cy="4070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endParaRPr lang="en-GB" altLang="en-US" sz="1800">
              <a:latin typeface="Arial" panose="020B0604020202020204" pitchFamily="34" charset="0"/>
            </a:endParaRPr>
          </a:p>
        </p:txBody>
      </p:sp>
      <p:sp>
        <p:nvSpPr>
          <p:cNvPr id="5124" name="Line 4"/>
          <p:cNvSpPr>
            <a:spLocks noChangeShapeType="1"/>
          </p:cNvSpPr>
          <p:nvPr/>
        </p:nvSpPr>
        <p:spPr bwMode="auto">
          <a:xfrm>
            <a:off x="6773863" y="1984376"/>
            <a:ext cx="15875" cy="4213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5125" name="Rectangle 6"/>
          <p:cNvSpPr>
            <a:spLocks noChangeArrowheads="1"/>
          </p:cNvSpPr>
          <p:nvPr/>
        </p:nvSpPr>
        <p:spPr bwMode="auto">
          <a:xfrm>
            <a:off x="3983038" y="1984375"/>
            <a:ext cx="6018213" cy="3703638"/>
          </a:xfrm>
          <a:prstGeom prst="rect">
            <a:avLst/>
          </a:prstGeom>
          <a:noFill/>
          <a:ln w="174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endParaRPr lang="en-GB" altLang="en-US" sz="1800">
              <a:latin typeface="Arial" panose="020B0604020202020204" pitchFamily="34" charset="0"/>
            </a:endParaRPr>
          </a:p>
        </p:txBody>
      </p:sp>
      <p:sp>
        <p:nvSpPr>
          <p:cNvPr id="5126" name="Rectangle 7"/>
          <p:cNvSpPr>
            <a:spLocks noChangeArrowheads="1"/>
          </p:cNvSpPr>
          <p:nvPr/>
        </p:nvSpPr>
        <p:spPr bwMode="auto">
          <a:xfrm>
            <a:off x="4024312" y="5281613"/>
            <a:ext cx="1765300" cy="425450"/>
          </a:xfrm>
          <a:prstGeom prst="rect">
            <a:avLst/>
          </a:prstGeom>
          <a:solidFill>
            <a:srgbClr val="CCECFF"/>
          </a:solidFill>
          <a:ln w="17526">
            <a:solidFill>
              <a:srgbClr val="000000"/>
            </a:solidFill>
            <a:miter lim="800000"/>
            <a:headEnd/>
            <a:tailEnd/>
          </a:ln>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endParaRPr lang="en-GB" altLang="en-US" sz="1800">
              <a:latin typeface="Arial" panose="020B0604020202020204" pitchFamily="34" charset="0"/>
            </a:endParaRPr>
          </a:p>
        </p:txBody>
      </p:sp>
      <p:sp>
        <p:nvSpPr>
          <p:cNvPr id="5127" name="Rectangle 8"/>
          <p:cNvSpPr>
            <a:spLocks noChangeArrowheads="1"/>
          </p:cNvSpPr>
          <p:nvPr/>
        </p:nvSpPr>
        <p:spPr bwMode="auto">
          <a:xfrm>
            <a:off x="4024312" y="4525964"/>
            <a:ext cx="2527300" cy="427037"/>
          </a:xfrm>
          <a:prstGeom prst="rect">
            <a:avLst/>
          </a:prstGeom>
          <a:solidFill>
            <a:srgbClr val="CCECFF"/>
          </a:solidFill>
          <a:ln w="17526">
            <a:solidFill>
              <a:srgbClr val="000000"/>
            </a:solidFill>
            <a:miter lim="800000"/>
            <a:headEnd/>
            <a:tailEnd/>
          </a:ln>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endParaRPr lang="en-GB" altLang="en-US" sz="1800">
              <a:latin typeface="Arial" panose="020B0604020202020204" pitchFamily="34" charset="0"/>
            </a:endParaRPr>
          </a:p>
        </p:txBody>
      </p:sp>
      <p:sp>
        <p:nvSpPr>
          <p:cNvPr id="5128" name="Rectangle 9"/>
          <p:cNvSpPr>
            <a:spLocks noChangeArrowheads="1"/>
          </p:cNvSpPr>
          <p:nvPr/>
        </p:nvSpPr>
        <p:spPr bwMode="auto">
          <a:xfrm>
            <a:off x="4024312" y="3786188"/>
            <a:ext cx="3898900" cy="404812"/>
          </a:xfrm>
          <a:prstGeom prst="rect">
            <a:avLst/>
          </a:prstGeom>
          <a:solidFill>
            <a:srgbClr val="CCECFF"/>
          </a:solidFill>
          <a:ln w="17526">
            <a:solidFill>
              <a:srgbClr val="000000"/>
            </a:solidFill>
            <a:miter lim="800000"/>
            <a:headEnd/>
            <a:tailEnd/>
          </a:ln>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endParaRPr lang="en-GB" altLang="en-US" sz="1800">
              <a:latin typeface="Arial" panose="020B0604020202020204" pitchFamily="34" charset="0"/>
            </a:endParaRPr>
          </a:p>
        </p:txBody>
      </p:sp>
      <p:sp>
        <p:nvSpPr>
          <p:cNvPr id="5129" name="Rectangle 10"/>
          <p:cNvSpPr>
            <a:spLocks noChangeArrowheads="1"/>
          </p:cNvSpPr>
          <p:nvPr/>
        </p:nvSpPr>
        <p:spPr bwMode="auto">
          <a:xfrm>
            <a:off x="4033838" y="2205039"/>
            <a:ext cx="5370513" cy="427037"/>
          </a:xfrm>
          <a:prstGeom prst="rect">
            <a:avLst/>
          </a:prstGeom>
          <a:solidFill>
            <a:srgbClr val="CCECFF"/>
          </a:solidFill>
          <a:ln w="17526">
            <a:solidFill>
              <a:srgbClr val="000000"/>
            </a:solidFill>
            <a:miter lim="800000"/>
            <a:headEnd/>
            <a:tailEnd/>
          </a:ln>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endParaRPr lang="en-GB" altLang="en-US" sz="1800">
              <a:solidFill>
                <a:srgbClr val="CCFFCC"/>
              </a:solidFill>
              <a:latin typeface="Arial" panose="020B0604020202020204" pitchFamily="34" charset="0"/>
            </a:endParaRPr>
          </a:p>
        </p:txBody>
      </p:sp>
      <p:sp>
        <p:nvSpPr>
          <p:cNvPr id="5130" name="Line 11"/>
          <p:cNvSpPr>
            <a:spLocks noChangeShapeType="1"/>
          </p:cNvSpPr>
          <p:nvPr/>
        </p:nvSpPr>
        <p:spPr bwMode="auto">
          <a:xfrm>
            <a:off x="3933826" y="1989138"/>
            <a:ext cx="1587" cy="4070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5131" name="Rectangle 12"/>
          <p:cNvSpPr>
            <a:spLocks noChangeArrowheads="1"/>
          </p:cNvSpPr>
          <p:nvPr/>
        </p:nvSpPr>
        <p:spPr bwMode="auto">
          <a:xfrm>
            <a:off x="4037012" y="605948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n-GB" altLang="en-GB" sz="2000">
                <a:latin typeface="Arial" panose="020B0604020202020204" pitchFamily="34" charset="0"/>
              </a:rPr>
              <a:t>5</a:t>
            </a:r>
            <a:endParaRPr lang="en-GB" altLang="en-GB" sz="2000">
              <a:latin typeface="Times New Roman" panose="02020603050405020304" pitchFamily="18" charset="0"/>
            </a:endParaRPr>
          </a:p>
        </p:txBody>
      </p:sp>
      <p:sp>
        <p:nvSpPr>
          <p:cNvPr id="5132" name="Rectangle 13"/>
          <p:cNvSpPr>
            <a:spLocks noChangeArrowheads="1"/>
          </p:cNvSpPr>
          <p:nvPr/>
        </p:nvSpPr>
        <p:spPr bwMode="auto">
          <a:xfrm>
            <a:off x="6616701" y="6049964"/>
            <a:ext cx="25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n-GB" altLang="en-GB" sz="1800">
                <a:latin typeface="Arial" panose="020B0604020202020204" pitchFamily="34" charset="0"/>
              </a:rPr>
              <a:t>10</a:t>
            </a:r>
          </a:p>
        </p:txBody>
      </p:sp>
      <p:sp>
        <p:nvSpPr>
          <p:cNvPr id="5133" name="Rectangle 14"/>
          <p:cNvSpPr>
            <a:spLocks noChangeArrowheads="1"/>
          </p:cNvSpPr>
          <p:nvPr/>
        </p:nvSpPr>
        <p:spPr bwMode="auto">
          <a:xfrm>
            <a:off x="9285288" y="60579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n-GB" altLang="en-GB" sz="2000">
                <a:latin typeface="Arial" panose="020B0604020202020204" pitchFamily="34" charset="0"/>
              </a:rPr>
              <a:t>15</a:t>
            </a:r>
            <a:endParaRPr lang="en-GB" altLang="en-GB" sz="2000">
              <a:latin typeface="Times New Roman" panose="02020603050405020304" pitchFamily="18" charset="0"/>
            </a:endParaRPr>
          </a:p>
        </p:txBody>
      </p:sp>
      <p:sp>
        <p:nvSpPr>
          <p:cNvPr id="5134" name="Rectangle 15"/>
          <p:cNvSpPr>
            <a:spLocks noChangeArrowheads="1"/>
          </p:cNvSpPr>
          <p:nvPr/>
        </p:nvSpPr>
        <p:spPr bwMode="auto">
          <a:xfrm>
            <a:off x="2998788" y="5300664"/>
            <a:ext cx="822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n-GB" altLang="en-GB" sz="2400">
                <a:latin typeface="Arial" panose="020B0604020202020204" pitchFamily="34" charset="0"/>
              </a:rPr>
              <a:t>Anger</a:t>
            </a:r>
            <a:endParaRPr lang="en-GB" altLang="en-GB" sz="2400">
              <a:latin typeface="Times New Roman" panose="02020603050405020304" pitchFamily="18" charset="0"/>
            </a:endParaRPr>
          </a:p>
        </p:txBody>
      </p:sp>
      <p:sp>
        <p:nvSpPr>
          <p:cNvPr id="5135" name="Rectangle 16"/>
          <p:cNvSpPr>
            <a:spLocks noChangeArrowheads="1"/>
          </p:cNvSpPr>
          <p:nvPr/>
        </p:nvSpPr>
        <p:spPr bwMode="auto">
          <a:xfrm>
            <a:off x="2854325" y="3789363"/>
            <a:ext cx="1022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n-GB" altLang="en-GB" sz="2500">
                <a:latin typeface="Arial" panose="020B0604020202020204" pitchFamily="34" charset="0"/>
              </a:rPr>
              <a:t>Neutral</a:t>
            </a:r>
            <a:endParaRPr lang="en-GB" altLang="en-GB" sz="2400">
              <a:latin typeface="Times New Roman" panose="02020603050405020304" pitchFamily="18" charset="0"/>
            </a:endParaRPr>
          </a:p>
        </p:txBody>
      </p:sp>
      <p:sp>
        <p:nvSpPr>
          <p:cNvPr id="5136" name="Rectangle 17"/>
          <p:cNvSpPr>
            <a:spLocks noChangeArrowheads="1"/>
          </p:cNvSpPr>
          <p:nvPr/>
        </p:nvSpPr>
        <p:spPr bwMode="auto">
          <a:xfrm>
            <a:off x="2089151" y="3052763"/>
            <a:ext cx="1819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n-GB" altLang="en-GB" sz="2500">
                <a:latin typeface="Arial" panose="020B0604020202020204" pitchFamily="34" charset="0"/>
              </a:rPr>
              <a:t>Contentment</a:t>
            </a:r>
            <a:endParaRPr lang="en-GB" altLang="en-GB" sz="2400">
              <a:latin typeface="Times New Roman" panose="02020603050405020304" pitchFamily="18" charset="0"/>
            </a:endParaRPr>
          </a:p>
        </p:txBody>
      </p:sp>
      <p:sp>
        <p:nvSpPr>
          <p:cNvPr id="5137" name="Rectangle 18"/>
          <p:cNvSpPr>
            <a:spLocks noChangeArrowheads="1"/>
          </p:cNvSpPr>
          <p:nvPr/>
        </p:nvSpPr>
        <p:spPr bwMode="auto">
          <a:xfrm>
            <a:off x="3357563" y="2205038"/>
            <a:ext cx="4937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n-GB" altLang="en-GB" sz="2500">
                <a:latin typeface="Arial" panose="020B0604020202020204" pitchFamily="34" charset="0"/>
              </a:rPr>
              <a:t>Joy</a:t>
            </a:r>
            <a:endParaRPr lang="en-GB" altLang="en-GB" sz="2400">
              <a:latin typeface="Times New Roman" panose="02020603050405020304" pitchFamily="18" charset="0"/>
            </a:endParaRPr>
          </a:p>
        </p:txBody>
      </p:sp>
      <p:sp>
        <p:nvSpPr>
          <p:cNvPr id="5138" name="Rectangle 19"/>
          <p:cNvSpPr>
            <a:spLocks noChangeArrowheads="1"/>
          </p:cNvSpPr>
          <p:nvPr/>
        </p:nvSpPr>
        <p:spPr bwMode="auto">
          <a:xfrm>
            <a:off x="5230812" y="6367464"/>
            <a:ext cx="3786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n-GB" altLang="en-GB" sz="2400">
                <a:latin typeface="Arial" panose="020B0604020202020204" pitchFamily="34" charset="0"/>
              </a:rPr>
              <a:t>Number of items listed</a:t>
            </a:r>
            <a:endParaRPr lang="en-GB" altLang="en-GB" sz="2400">
              <a:latin typeface="Times New Roman" panose="02020603050405020304" pitchFamily="18" charset="0"/>
            </a:endParaRPr>
          </a:p>
        </p:txBody>
      </p:sp>
      <p:sp>
        <p:nvSpPr>
          <p:cNvPr id="5139" name="Rectangle 20"/>
          <p:cNvSpPr>
            <a:spLocks noChangeArrowheads="1"/>
          </p:cNvSpPr>
          <p:nvPr/>
        </p:nvSpPr>
        <p:spPr bwMode="auto">
          <a:xfrm>
            <a:off x="4048125" y="3032125"/>
            <a:ext cx="4735512" cy="427038"/>
          </a:xfrm>
          <a:prstGeom prst="rect">
            <a:avLst/>
          </a:prstGeom>
          <a:solidFill>
            <a:srgbClr val="CCECFF"/>
          </a:solidFill>
          <a:ln w="17526">
            <a:solidFill>
              <a:srgbClr val="000000"/>
            </a:solidFill>
            <a:miter lim="800000"/>
            <a:headEnd/>
            <a:tailEnd/>
          </a:ln>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endParaRPr lang="en-GB" altLang="en-US" sz="1800">
              <a:latin typeface="Arial" panose="020B0604020202020204" pitchFamily="34" charset="0"/>
            </a:endParaRPr>
          </a:p>
        </p:txBody>
      </p:sp>
      <p:sp>
        <p:nvSpPr>
          <p:cNvPr id="5140" name="Rectangle 21"/>
          <p:cNvSpPr>
            <a:spLocks noChangeArrowheads="1"/>
          </p:cNvSpPr>
          <p:nvPr/>
        </p:nvSpPr>
        <p:spPr bwMode="auto">
          <a:xfrm>
            <a:off x="3141663" y="4581525"/>
            <a:ext cx="652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n-GB" altLang="en-GB" sz="2500">
                <a:latin typeface="Arial" panose="020B0604020202020204" pitchFamily="34" charset="0"/>
              </a:rPr>
              <a:t>Fear</a:t>
            </a:r>
            <a:endParaRPr lang="en-GB" altLang="en-GB" sz="2400">
              <a:latin typeface="Times New Roman" panose="02020603050405020304" pitchFamily="18" charset="0"/>
            </a:endParaRPr>
          </a:p>
        </p:txBody>
      </p:sp>
      <p:sp>
        <p:nvSpPr>
          <p:cNvPr id="5141" name="Line 4"/>
          <p:cNvSpPr>
            <a:spLocks noChangeShapeType="1"/>
          </p:cNvSpPr>
          <p:nvPr/>
        </p:nvSpPr>
        <p:spPr bwMode="auto">
          <a:xfrm>
            <a:off x="9426575" y="2366964"/>
            <a:ext cx="0" cy="3692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 name="Title 12"/>
          <p:cNvSpPr txBox="1">
            <a:spLocks/>
          </p:cNvSpPr>
          <p:nvPr/>
        </p:nvSpPr>
        <p:spPr>
          <a:xfrm>
            <a:off x="-1" y="346857"/>
            <a:ext cx="12188825" cy="936104"/>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rgbClr val="00B050"/>
                </a:solidFill>
                <a:latin typeface="+mj-lt"/>
                <a:ea typeface="+mj-ea"/>
                <a:cs typeface="+mj-cs"/>
              </a:defRPr>
            </a:lvl1pPr>
          </a:lstStyle>
          <a:p>
            <a:pPr algn="ctr"/>
            <a:r>
              <a:rPr lang="en-NZ" dirty="0"/>
              <a:t>Positive emotions and no. of items listed</a:t>
            </a:r>
            <a:endParaRPr lang="en-US" dirty="0"/>
          </a:p>
        </p:txBody>
      </p:sp>
    </p:spTree>
    <p:extLst>
      <p:ext uri="{BB962C8B-B14F-4D97-AF65-F5344CB8AC3E}">
        <p14:creationId xmlns:p14="http://schemas.microsoft.com/office/powerpoint/2010/main" val="178714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70763" cy="1397000"/>
          </a:xfrm>
        </p:spPr>
        <p:txBody>
          <a:bodyPr>
            <a:normAutofit/>
          </a:bodyPr>
          <a:lstStyle/>
          <a:p>
            <a:pPr algn="ctr"/>
            <a:r>
              <a:rPr lang="en-NZ" dirty="0"/>
              <a:t>Why are we happy? </a:t>
            </a:r>
          </a:p>
        </p:txBody>
      </p:sp>
      <p:sp>
        <p:nvSpPr>
          <p:cNvPr id="2" name="Content Placeholder 1"/>
          <p:cNvSpPr>
            <a:spLocks noGrp="1"/>
          </p:cNvSpPr>
          <p:nvPr>
            <p:ph idx="1"/>
          </p:nvPr>
        </p:nvSpPr>
        <p:spPr>
          <a:xfrm>
            <a:off x="1117309" y="1701800"/>
            <a:ext cx="8217463" cy="4470400"/>
          </a:xfrm>
        </p:spPr>
        <p:txBody>
          <a:bodyPr>
            <a:noAutofit/>
          </a:bodyPr>
          <a:lstStyle/>
          <a:p>
            <a:pPr lvl="1"/>
            <a:r>
              <a:rPr lang="en-NZ" sz="2400" dirty="0"/>
              <a:t>What causes SWB? (Theories of SWB)</a:t>
            </a:r>
          </a:p>
          <a:p>
            <a:pPr lvl="2"/>
            <a:r>
              <a:rPr lang="en-NZ" sz="2000" dirty="0"/>
              <a:t>what variables (age, gender, genetics, </a:t>
            </a:r>
            <a:r>
              <a:rPr lang="en-NZ" sz="2000" dirty="0" err="1"/>
              <a:t>etc</a:t>
            </a:r>
            <a:r>
              <a:rPr lang="en-NZ" sz="2000" dirty="0"/>
              <a:t>) cause SWB</a:t>
            </a:r>
          </a:p>
          <a:p>
            <a:pPr lvl="2"/>
            <a:r>
              <a:rPr lang="en-NZ" sz="2000" dirty="0"/>
              <a:t>SWB produces certain outcomes</a:t>
            </a:r>
          </a:p>
          <a:p>
            <a:pPr lvl="1"/>
            <a:r>
              <a:rPr lang="en-NZ" sz="2400" dirty="0"/>
              <a:t>Genetics </a:t>
            </a:r>
          </a:p>
          <a:p>
            <a:pPr lvl="2"/>
            <a:r>
              <a:rPr lang="en-NZ" sz="2000" i="1" dirty="0"/>
              <a:t>Dynamic Equilibrium Theory</a:t>
            </a:r>
            <a:r>
              <a:rPr lang="en-NZ" sz="2000" dirty="0"/>
              <a:t>: personality determines baseline emotional response </a:t>
            </a:r>
          </a:p>
          <a:p>
            <a:pPr lvl="2"/>
            <a:r>
              <a:rPr lang="en-NZ" sz="2000" dirty="0"/>
              <a:t>50% of SWB genetic </a:t>
            </a:r>
          </a:p>
          <a:p>
            <a:pPr lvl="1"/>
            <a:r>
              <a:rPr lang="en-NZ" sz="2400" dirty="0"/>
              <a:t>Adaption theory</a:t>
            </a:r>
          </a:p>
          <a:p>
            <a:pPr lvl="2"/>
            <a:r>
              <a:rPr lang="en-NZ" sz="2000" dirty="0"/>
              <a:t>We have a set point, and bounce back to it generally after 3 months (hedonic adaption / hedonic treadmill) </a:t>
            </a:r>
          </a:p>
          <a:p>
            <a:pPr lvl="2"/>
            <a:endParaRPr lang="en-NZ" sz="2000" dirty="0"/>
          </a:p>
          <a:p>
            <a:pPr lvl="1"/>
            <a:endParaRPr lang="en-NZ" dirty="0"/>
          </a:p>
        </p:txBody>
      </p:sp>
      <p:pic>
        <p:nvPicPr>
          <p:cNvPr id="3" name="Picture 2"/>
          <p:cNvPicPr>
            <a:picLocks noChangeAspect="1"/>
          </p:cNvPicPr>
          <p:nvPr/>
        </p:nvPicPr>
        <p:blipFill>
          <a:blip r:embed="rId2"/>
          <a:stretch>
            <a:fillRect/>
          </a:stretch>
        </p:blipFill>
        <p:spPr>
          <a:xfrm>
            <a:off x="9449733" y="3501008"/>
            <a:ext cx="2721030" cy="1799282"/>
          </a:xfrm>
          <a:prstGeom prst="rect">
            <a:avLst/>
          </a:prstGeom>
        </p:spPr>
      </p:pic>
      <p:cxnSp>
        <p:nvCxnSpPr>
          <p:cNvPr id="5" name="Straight Arrow Connector 4"/>
          <p:cNvCxnSpPr/>
          <p:nvPr/>
        </p:nvCxnSpPr>
        <p:spPr>
          <a:xfrm flipV="1">
            <a:off x="9430679" y="5517232"/>
            <a:ext cx="408149" cy="28803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4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Theories of SWB</a:t>
            </a:r>
            <a:endParaRPr lang="en-US" dirty="0"/>
          </a:p>
        </p:txBody>
      </p:sp>
      <p:sp>
        <p:nvSpPr>
          <p:cNvPr id="2" name="Content Placeholder 1"/>
          <p:cNvSpPr>
            <a:spLocks noGrp="1"/>
          </p:cNvSpPr>
          <p:nvPr>
            <p:ph idx="1"/>
          </p:nvPr>
        </p:nvSpPr>
        <p:spPr/>
        <p:txBody>
          <a:bodyPr>
            <a:normAutofit/>
          </a:bodyPr>
          <a:lstStyle/>
          <a:p>
            <a:pPr lvl="1"/>
            <a:r>
              <a:rPr lang="en-NZ" sz="2400" dirty="0"/>
              <a:t>Adaption theory</a:t>
            </a:r>
          </a:p>
          <a:p>
            <a:pPr lvl="2"/>
            <a:r>
              <a:rPr lang="en-NZ" sz="2000" dirty="0"/>
              <a:t>Lotto winners no happier, spinal injury patients only slightly sadder</a:t>
            </a:r>
          </a:p>
          <a:p>
            <a:pPr lvl="2"/>
            <a:r>
              <a:rPr lang="en-NZ" sz="2000" dirty="0">
                <a:solidFill>
                  <a:srgbClr val="00B0F0"/>
                </a:solidFill>
              </a:rPr>
              <a:t>HAP (Hedonic Adaption Prevention) model</a:t>
            </a:r>
            <a:r>
              <a:rPr lang="en-NZ" sz="2000" dirty="0"/>
              <a:t>, change and variety important to sustained wellbeing</a:t>
            </a:r>
          </a:p>
          <a:p>
            <a:pPr lvl="2"/>
            <a:r>
              <a:rPr lang="en-NZ" sz="2000" dirty="0"/>
              <a:t>Affective forecasting (Dan Gilbert) – we get it wrong... </a:t>
            </a:r>
          </a:p>
          <a:p>
            <a:pPr lvl="3"/>
            <a:r>
              <a:rPr lang="en-NZ" sz="2000" dirty="0"/>
              <a:t>Impact bias = overestimate impact (intensity) negative emotions from negative events, overestimate impact (intensity) of positive emotions from positive events. We also overestimate the duration, e.g., think positive and negative events will last longer…</a:t>
            </a:r>
          </a:p>
          <a:p>
            <a:pPr lvl="2"/>
            <a:r>
              <a:rPr lang="en-NZ" sz="2000" dirty="0"/>
              <a:t>Events which have long term negative impacts = death of a spouse (5 to 7 years), long term unemployment, work restructure  </a:t>
            </a:r>
          </a:p>
          <a:p>
            <a:pPr lvl="1"/>
            <a:endParaRPr lang="en-NZ" dirty="0"/>
          </a:p>
          <a:p>
            <a:pPr lvl="1"/>
            <a:endParaRPr lang="en-NZ" dirty="0"/>
          </a:p>
        </p:txBody>
      </p:sp>
    </p:spTree>
    <p:extLst>
      <p:ext uri="{BB962C8B-B14F-4D97-AF65-F5344CB8AC3E}">
        <p14:creationId xmlns:p14="http://schemas.microsoft.com/office/powerpoint/2010/main" val="331185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Theories of SWB</a:t>
            </a:r>
            <a:endParaRPr lang="en-US" dirty="0"/>
          </a:p>
        </p:txBody>
      </p:sp>
      <p:sp>
        <p:nvSpPr>
          <p:cNvPr id="2" name="Content Placeholder 1"/>
          <p:cNvSpPr>
            <a:spLocks noGrp="1"/>
          </p:cNvSpPr>
          <p:nvPr>
            <p:ph idx="1"/>
          </p:nvPr>
        </p:nvSpPr>
        <p:spPr/>
        <p:txBody>
          <a:bodyPr>
            <a:noAutofit/>
          </a:bodyPr>
          <a:lstStyle/>
          <a:p>
            <a:pPr lvl="1"/>
            <a:r>
              <a:rPr lang="en-NZ" dirty="0"/>
              <a:t>Discrepancy theories</a:t>
            </a:r>
          </a:p>
          <a:p>
            <a:pPr lvl="2"/>
            <a:r>
              <a:rPr lang="en-NZ" dirty="0"/>
              <a:t>The American paradox – wealth has increased, but SWB has remained stable</a:t>
            </a:r>
          </a:p>
          <a:p>
            <a:pPr lvl="2"/>
            <a:r>
              <a:rPr lang="en-NZ" dirty="0"/>
              <a:t>Social comparisons – upward (bad) and downward (good)</a:t>
            </a:r>
          </a:p>
          <a:p>
            <a:pPr lvl="2"/>
            <a:r>
              <a:rPr lang="en-NZ" dirty="0"/>
              <a:t>Placing high importance on money lowers SWB</a:t>
            </a:r>
          </a:p>
          <a:p>
            <a:pPr lvl="2"/>
            <a:r>
              <a:rPr lang="en-NZ" dirty="0"/>
              <a:t>Affluenza – materialism causes low SWB</a:t>
            </a:r>
          </a:p>
          <a:p>
            <a:pPr marL="853290" lvl="2" indent="0">
              <a:buNone/>
            </a:pPr>
            <a:r>
              <a:rPr lang="en-NZ" dirty="0">
                <a:solidFill>
                  <a:srgbClr val="FF0000"/>
                </a:solidFill>
              </a:rPr>
              <a:t>$50K a year and others $25K, or $100K and others $250K? </a:t>
            </a:r>
          </a:p>
          <a:p>
            <a:pPr lvl="2"/>
            <a:r>
              <a:rPr lang="en-NZ" dirty="0"/>
              <a:t>Paradox of choice – more choice negatively impacts SWB</a:t>
            </a:r>
          </a:p>
          <a:p>
            <a:pPr lvl="3"/>
            <a:r>
              <a:rPr lang="en-NZ" i="1" dirty="0" err="1"/>
              <a:t>Satisficers</a:t>
            </a:r>
            <a:r>
              <a:rPr lang="en-NZ" dirty="0"/>
              <a:t> = choice based on obtaining minimum criteria </a:t>
            </a:r>
          </a:p>
          <a:p>
            <a:pPr lvl="3"/>
            <a:r>
              <a:rPr lang="en-NZ" i="1" dirty="0" err="1"/>
              <a:t>Maximizers</a:t>
            </a:r>
            <a:r>
              <a:rPr lang="en-NZ" dirty="0"/>
              <a:t> = look at all options for best possible choice</a:t>
            </a:r>
          </a:p>
          <a:p>
            <a:pPr lvl="3"/>
            <a:r>
              <a:rPr lang="en-NZ" dirty="0">
                <a:solidFill>
                  <a:srgbClr val="7030A0"/>
                </a:solidFill>
              </a:rPr>
              <a:t>VIDEO: </a:t>
            </a:r>
            <a:r>
              <a:rPr lang="en-NZ" dirty="0">
                <a:solidFill>
                  <a:srgbClr val="7030A0"/>
                </a:solidFill>
                <a:hlinkClick r:id="rId2"/>
              </a:rPr>
              <a:t>Barry Schwartz </a:t>
            </a:r>
            <a:endParaRPr lang="en-NZ" dirty="0"/>
          </a:p>
          <a:p>
            <a:pPr lvl="1"/>
            <a:r>
              <a:rPr lang="en-NZ" dirty="0"/>
              <a:t>Goal theories and SWB</a:t>
            </a:r>
          </a:p>
          <a:p>
            <a:pPr lvl="2"/>
            <a:r>
              <a:rPr lang="en-NZ" dirty="0"/>
              <a:t>SWB a result of obtaining valued and self-congruent goals (Ken Sheldon)</a:t>
            </a:r>
          </a:p>
          <a:p>
            <a:pPr lvl="3"/>
            <a:endParaRPr lang="en-NZ" dirty="0"/>
          </a:p>
        </p:txBody>
      </p:sp>
      <p:pic>
        <p:nvPicPr>
          <p:cNvPr id="3" name="Picture 2"/>
          <p:cNvPicPr>
            <a:picLocks noChangeAspect="1"/>
          </p:cNvPicPr>
          <p:nvPr/>
        </p:nvPicPr>
        <p:blipFill>
          <a:blip r:embed="rId3"/>
          <a:stretch>
            <a:fillRect/>
          </a:stretch>
        </p:blipFill>
        <p:spPr>
          <a:xfrm>
            <a:off x="10198868" y="2636912"/>
            <a:ext cx="1647632" cy="1945010"/>
          </a:xfrm>
          <a:prstGeom prst="rect">
            <a:avLst/>
          </a:prstGeom>
        </p:spPr>
      </p:pic>
    </p:spTree>
    <p:extLst>
      <p:ext uri="{BB962C8B-B14F-4D97-AF65-F5344CB8AC3E}">
        <p14:creationId xmlns:p14="http://schemas.microsoft.com/office/powerpoint/2010/main" val="393564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Theories of SWB</a:t>
            </a:r>
            <a:endParaRPr lang="en-US" dirty="0"/>
          </a:p>
        </p:txBody>
      </p:sp>
      <p:pic>
        <p:nvPicPr>
          <p:cNvPr id="3" name="Picture 2"/>
          <p:cNvPicPr>
            <a:picLocks noChangeAspect="1"/>
          </p:cNvPicPr>
          <p:nvPr/>
        </p:nvPicPr>
        <p:blipFill>
          <a:blip r:embed="rId2"/>
          <a:stretch>
            <a:fillRect/>
          </a:stretch>
        </p:blipFill>
        <p:spPr>
          <a:xfrm>
            <a:off x="3347952" y="260648"/>
            <a:ext cx="5492919" cy="6484324"/>
          </a:xfrm>
          <a:prstGeom prst="rect">
            <a:avLst/>
          </a:prstGeom>
        </p:spPr>
      </p:pic>
    </p:spTree>
    <p:extLst>
      <p:ext uri="{BB962C8B-B14F-4D97-AF65-F5344CB8AC3E}">
        <p14:creationId xmlns:p14="http://schemas.microsoft.com/office/powerpoint/2010/main" val="309365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Theories of SWB</a:t>
            </a:r>
            <a:endParaRPr lang="en-US" dirty="0"/>
          </a:p>
        </p:txBody>
      </p:sp>
      <p:sp>
        <p:nvSpPr>
          <p:cNvPr id="2" name="Content Placeholder 1"/>
          <p:cNvSpPr>
            <a:spLocks noGrp="1"/>
          </p:cNvSpPr>
          <p:nvPr>
            <p:ph idx="1"/>
          </p:nvPr>
        </p:nvSpPr>
        <p:spPr/>
        <p:txBody>
          <a:bodyPr>
            <a:normAutofit/>
          </a:bodyPr>
          <a:lstStyle/>
          <a:p>
            <a:r>
              <a:rPr lang="en-NZ" dirty="0"/>
              <a:t>AIM approach </a:t>
            </a:r>
          </a:p>
          <a:p>
            <a:pPr lvl="1"/>
            <a:r>
              <a:rPr lang="en-NZ" dirty="0"/>
              <a:t>For creating a positive </a:t>
            </a:r>
            <a:r>
              <a:rPr lang="en-NZ" dirty="0" err="1"/>
              <a:t>mindset</a:t>
            </a:r>
            <a:r>
              <a:rPr lang="en-NZ" dirty="0"/>
              <a:t>, we need to engage:</a:t>
            </a:r>
          </a:p>
          <a:p>
            <a:pPr lvl="2"/>
            <a:r>
              <a:rPr lang="en-NZ" i="1" dirty="0">
                <a:solidFill>
                  <a:srgbClr val="00B0F0"/>
                </a:solidFill>
              </a:rPr>
              <a:t>Attention</a:t>
            </a:r>
            <a:r>
              <a:rPr lang="en-NZ" dirty="0">
                <a:solidFill>
                  <a:srgbClr val="00B0F0"/>
                </a:solidFill>
              </a:rPr>
              <a:t> </a:t>
            </a:r>
            <a:r>
              <a:rPr lang="en-NZ" dirty="0"/>
              <a:t>– attend to both positive and negative (what is going right, and what is going wrong)</a:t>
            </a:r>
          </a:p>
          <a:p>
            <a:pPr lvl="2"/>
            <a:r>
              <a:rPr lang="en-NZ" i="1" dirty="0">
                <a:solidFill>
                  <a:srgbClr val="00B0F0"/>
                </a:solidFill>
              </a:rPr>
              <a:t>Interpretation</a:t>
            </a:r>
            <a:r>
              <a:rPr lang="en-NZ" dirty="0">
                <a:solidFill>
                  <a:srgbClr val="00B0F0"/>
                </a:solidFill>
              </a:rPr>
              <a:t> </a:t>
            </a:r>
            <a:r>
              <a:rPr lang="en-NZ" dirty="0"/>
              <a:t>– Avoid destructive thinking patterns</a:t>
            </a:r>
          </a:p>
          <a:p>
            <a:pPr lvl="2"/>
            <a:r>
              <a:rPr lang="en-NZ" i="1" dirty="0">
                <a:solidFill>
                  <a:srgbClr val="00B0F0"/>
                </a:solidFill>
              </a:rPr>
              <a:t>Memory</a:t>
            </a:r>
            <a:r>
              <a:rPr lang="en-NZ" dirty="0">
                <a:solidFill>
                  <a:srgbClr val="00B0F0"/>
                </a:solidFill>
              </a:rPr>
              <a:t> </a:t>
            </a:r>
            <a:r>
              <a:rPr lang="en-NZ" dirty="0"/>
              <a:t>– Recall and savour past positive experiences </a:t>
            </a:r>
          </a:p>
          <a:p>
            <a:pPr lvl="1"/>
            <a:r>
              <a:rPr lang="en-NZ" dirty="0"/>
              <a:t>Peak-end theory</a:t>
            </a:r>
          </a:p>
          <a:p>
            <a:pPr lvl="1"/>
            <a:endParaRPr lang="en-NZ" dirty="0"/>
          </a:p>
          <a:p>
            <a:pPr lvl="2"/>
            <a:endParaRPr lang="en-NZ" dirty="0"/>
          </a:p>
          <a:p>
            <a:pPr lvl="2"/>
            <a:endParaRPr lang="en-NZ" dirty="0"/>
          </a:p>
          <a:p>
            <a:pPr lvl="1"/>
            <a:endParaRPr lang="en-NZ" dirty="0"/>
          </a:p>
        </p:txBody>
      </p:sp>
      <p:pic>
        <p:nvPicPr>
          <p:cNvPr id="4" name="Picture 3"/>
          <p:cNvPicPr>
            <a:picLocks noChangeAspect="1"/>
          </p:cNvPicPr>
          <p:nvPr/>
        </p:nvPicPr>
        <p:blipFill>
          <a:blip r:embed="rId2"/>
          <a:stretch>
            <a:fillRect/>
          </a:stretch>
        </p:blipFill>
        <p:spPr>
          <a:xfrm>
            <a:off x="5167485" y="4293096"/>
            <a:ext cx="6597725" cy="2447156"/>
          </a:xfrm>
          <a:prstGeom prst="rect">
            <a:avLst/>
          </a:prstGeom>
        </p:spPr>
      </p:pic>
      <p:pic>
        <p:nvPicPr>
          <p:cNvPr id="16386" name="Picture 2" descr="https://images-na.ssl-images-amazon.com/images/I/41e13pkIBfL._SX329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9221" y="1451429"/>
            <a:ext cx="1246386" cy="187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What is wellbeing?</a:t>
            </a:r>
            <a:endParaRPr lang="en-US" dirty="0"/>
          </a:p>
        </p:txBody>
      </p:sp>
      <p:sp>
        <p:nvSpPr>
          <p:cNvPr id="14" name="Content Placeholder 13"/>
          <p:cNvSpPr>
            <a:spLocks noGrp="1"/>
          </p:cNvSpPr>
          <p:nvPr>
            <p:ph idx="1"/>
          </p:nvPr>
        </p:nvSpPr>
        <p:spPr>
          <a:xfrm>
            <a:off x="1117309" y="1701800"/>
            <a:ext cx="5265135" cy="4679528"/>
          </a:xfrm>
        </p:spPr>
        <p:txBody>
          <a:bodyPr>
            <a:noAutofit/>
          </a:bodyPr>
          <a:lstStyle/>
          <a:p>
            <a:r>
              <a:rPr lang="en-US" dirty="0"/>
              <a:t>Defining happiness and Subjective Wellbeing (</a:t>
            </a:r>
            <a:r>
              <a:rPr lang="en-US" dirty="0" err="1"/>
              <a:t>SWB</a:t>
            </a:r>
            <a:r>
              <a:rPr lang="en-US" dirty="0"/>
              <a:t>)</a:t>
            </a:r>
          </a:p>
          <a:p>
            <a:pPr lvl="1"/>
            <a:r>
              <a:rPr lang="en-US" dirty="0"/>
              <a:t>Humans have always struggled to define ‘happiness’ </a:t>
            </a:r>
          </a:p>
          <a:p>
            <a:pPr lvl="1"/>
            <a:r>
              <a:rPr lang="en-US" dirty="0"/>
              <a:t>Also no consensus on ‘wellbeing’ (or ‘flourishing’ – high levels of wellbeing)</a:t>
            </a:r>
          </a:p>
          <a:p>
            <a:pPr lvl="1"/>
            <a:r>
              <a:rPr lang="en-NZ" dirty="0"/>
              <a:t>Across countries, the term varies: happiness, wellbeing, welfare, quality of life, etc. </a:t>
            </a:r>
          </a:p>
          <a:p>
            <a:pPr lvl="1"/>
            <a:r>
              <a:rPr lang="en-US" dirty="0"/>
              <a:t>Academic base - Simon Chappell</a:t>
            </a:r>
          </a:p>
          <a:p>
            <a:pPr lvl="1"/>
            <a:r>
              <a:rPr lang="en-US" dirty="0">
                <a:solidFill>
                  <a:srgbClr val="FF0000"/>
                </a:solidFill>
              </a:rPr>
              <a:t>For example, what does flourishing mean?</a:t>
            </a:r>
          </a:p>
        </p:txBody>
      </p:sp>
      <p:pic>
        <p:nvPicPr>
          <p:cNvPr id="3" name="Picture 2"/>
          <p:cNvPicPr>
            <a:picLocks noChangeAspect="1"/>
          </p:cNvPicPr>
          <p:nvPr/>
        </p:nvPicPr>
        <p:blipFill rotWithShape="1">
          <a:blip r:embed="rId3"/>
          <a:srcRect l="31739" t="23981" r="30351" b="19595"/>
          <a:stretch/>
        </p:blipFill>
        <p:spPr>
          <a:xfrm>
            <a:off x="6382444" y="1608705"/>
            <a:ext cx="5505748" cy="5121626"/>
          </a:xfrm>
          <a:prstGeom prst="rect">
            <a:avLst/>
          </a:prstGeom>
        </p:spPr>
      </p:pic>
    </p:spTree>
    <p:extLst>
      <p:ext uri="{BB962C8B-B14F-4D97-AF65-F5344CB8AC3E}">
        <p14:creationId xmlns:p14="http://schemas.microsoft.com/office/powerpoint/2010/main" val="92954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923" y="33337"/>
            <a:ext cx="6838979" cy="6838979"/>
          </a:xfrm>
          <a:prstGeom prst="rect">
            <a:avLst/>
          </a:prstGeom>
        </p:spPr>
      </p:pic>
    </p:spTree>
    <p:extLst>
      <p:ext uri="{BB962C8B-B14F-4D97-AF65-F5344CB8AC3E}">
        <p14:creationId xmlns:p14="http://schemas.microsoft.com/office/powerpoint/2010/main" val="231138581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Happiness across nations </a:t>
            </a:r>
            <a:endParaRPr lang="en-US" dirty="0"/>
          </a:p>
        </p:txBody>
      </p:sp>
      <p:sp>
        <p:nvSpPr>
          <p:cNvPr id="14" name="Content Placeholder 13"/>
          <p:cNvSpPr>
            <a:spLocks noGrp="1"/>
          </p:cNvSpPr>
          <p:nvPr>
            <p:ph idx="1"/>
          </p:nvPr>
        </p:nvSpPr>
        <p:spPr>
          <a:xfrm>
            <a:off x="1117309" y="1701800"/>
            <a:ext cx="4545055" cy="4470400"/>
          </a:xfrm>
        </p:spPr>
        <p:txBody>
          <a:bodyPr>
            <a:noAutofit/>
          </a:bodyPr>
          <a:lstStyle/>
          <a:p>
            <a:r>
              <a:rPr lang="en-US" dirty="0"/>
              <a:t>Happy places</a:t>
            </a:r>
          </a:p>
          <a:p>
            <a:pPr lvl="1"/>
            <a:r>
              <a:rPr lang="en-US" dirty="0"/>
              <a:t>Difference between happy (emotion) places and satisfied (cognitive judgment) places</a:t>
            </a:r>
          </a:p>
          <a:p>
            <a:pPr lvl="1"/>
            <a:r>
              <a:rPr lang="en-US" dirty="0"/>
              <a:t>For detailed data, see “</a:t>
            </a:r>
            <a:r>
              <a:rPr lang="en-US" dirty="0">
                <a:hlinkClick r:id="rId2"/>
              </a:rPr>
              <a:t>World Happiness Report</a:t>
            </a:r>
            <a:r>
              <a:rPr lang="en-US" dirty="0"/>
              <a:t>”</a:t>
            </a:r>
          </a:p>
          <a:p>
            <a:pPr lvl="1"/>
            <a:endParaRPr lang="en-US" dirty="0"/>
          </a:p>
        </p:txBody>
      </p:sp>
      <p:pic>
        <p:nvPicPr>
          <p:cNvPr id="2" name="Picture 1"/>
          <p:cNvPicPr>
            <a:picLocks noChangeAspect="1"/>
          </p:cNvPicPr>
          <p:nvPr/>
        </p:nvPicPr>
        <p:blipFill>
          <a:blip r:embed="rId3"/>
          <a:stretch>
            <a:fillRect/>
          </a:stretch>
        </p:blipFill>
        <p:spPr>
          <a:xfrm>
            <a:off x="6094412" y="1607444"/>
            <a:ext cx="6047582" cy="5224310"/>
          </a:xfrm>
          <a:prstGeom prst="rect">
            <a:avLst/>
          </a:prstGeom>
        </p:spPr>
      </p:pic>
    </p:spTree>
    <p:extLst>
      <p:ext uri="{BB962C8B-B14F-4D97-AF65-F5344CB8AC3E}">
        <p14:creationId xmlns:p14="http://schemas.microsoft.com/office/powerpoint/2010/main" val="6643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Differences across nations, over time </a:t>
            </a:r>
            <a:endParaRPr lang="en-US" dirty="0"/>
          </a:p>
        </p:txBody>
      </p:sp>
      <p:sp>
        <p:nvSpPr>
          <p:cNvPr id="14" name="Content Placeholder 13"/>
          <p:cNvSpPr>
            <a:spLocks noGrp="1"/>
          </p:cNvSpPr>
          <p:nvPr>
            <p:ph idx="1"/>
          </p:nvPr>
        </p:nvSpPr>
        <p:spPr>
          <a:xfrm>
            <a:off x="1117309" y="1701800"/>
            <a:ext cx="4545055" cy="4470400"/>
          </a:xfrm>
        </p:spPr>
        <p:txBody>
          <a:bodyPr>
            <a:noAutofit/>
          </a:bodyPr>
          <a:lstStyle/>
          <a:p>
            <a:r>
              <a:rPr lang="en-US" dirty="0"/>
              <a:t>Happy places</a:t>
            </a:r>
          </a:p>
          <a:p>
            <a:pPr lvl="1"/>
            <a:r>
              <a:rPr lang="en-US" dirty="0"/>
              <a:t>Age differently</a:t>
            </a:r>
          </a:p>
          <a:p>
            <a:pPr lvl="1"/>
            <a:r>
              <a:rPr lang="en-US" dirty="0">
                <a:solidFill>
                  <a:srgbClr val="FF0000"/>
                </a:solidFill>
              </a:rPr>
              <a:t>Why could this be so? </a:t>
            </a:r>
          </a:p>
          <a:p>
            <a:pPr lvl="1"/>
            <a:endParaRPr lang="en-US" dirty="0"/>
          </a:p>
          <a:p>
            <a:pPr lvl="1"/>
            <a:endParaRPr lang="en-US" dirty="0"/>
          </a:p>
        </p:txBody>
      </p:sp>
      <p:pic>
        <p:nvPicPr>
          <p:cNvPr id="11266" name="Picture 2" descr="https://www.washingtonpost.com/blogs/wonkblog/files/2014/04/happiness-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340" y="1943430"/>
            <a:ext cx="5715000" cy="44481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4510236" y="6093296"/>
            <a:ext cx="1512168" cy="50405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8436" name="Picture 4" descr="https://global.oup.com/academic/covers/pdp/9780199549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586" y="3955976"/>
            <a:ext cx="17145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95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2" descr="6q1p4bwx9uuil68miwtkq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916" y="196850"/>
            <a:ext cx="432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descr="xke-hag0semettgv6mxj_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851" y="196850"/>
            <a:ext cx="4370387"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6165851" y="4581526"/>
            <a:ext cx="4370387" cy="2087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chemeClr val="tx1"/>
                </a:solidFill>
                <a:latin typeface="Arial" charset="0"/>
                <a:cs typeface="Arial" charset="0"/>
              </a:rPr>
              <a:t>Jon Clifton</a:t>
            </a:r>
          </a:p>
          <a:p>
            <a:pPr algn="ctr">
              <a:defRPr/>
            </a:pPr>
            <a:r>
              <a:rPr lang="en-AU" sz="2000" dirty="0">
                <a:solidFill>
                  <a:schemeClr val="tx1"/>
                </a:solidFill>
                <a:latin typeface="Arial" charset="0"/>
                <a:cs typeface="Arial" charset="0"/>
              </a:rPr>
              <a:t>September 30, 2013</a:t>
            </a:r>
          </a:p>
          <a:p>
            <a:pPr algn="ctr">
              <a:defRPr/>
            </a:pPr>
            <a:r>
              <a:rPr lang="en-AU" sz="2000" dirty="0">
                <a:hlinkClick r:id="rId5"/>
              </a:rPr>
              <a:t>http://www.gallup.com/poll/164615/syrians-iraqis-least-positive-worldwide.aspx?version=print</a:t>
            </a:r>
            <a:endParaRPr lang="en-AU" sz="2000" dirty="0"/>
          </a:p>
          <a:p>
            <a:pPr algn="ctr">
              <a:defRPr/>
            </a:pPr>
            <a:endParaRPr lang="en-AU" dirty="0"/>
          </a:p>
        </p:txBody>
      </p:sp>
      <p:sp>
        <p:nvSpPr>
          <p:cNvPr id="3" name="TextBox 2"/>
          <p:cNvSpPr txBox="1"/>
          <p:nvPr/>
        </p:nvSpPr>
        <p:spPr>
          <a:xfrm>
            <a:off x="261764" y="1484784"/>
            <a:ext cx="1584176" cy="1323439"/>
          </a:xfrm>
          <a:prstGeom prst="rect">
            <a:avLst/>
          </a:prstGeom>
          <a:noFill/>
        </p:spPr>
        <p:txBody>
          <a:bodyPr wrap="square" rtlCol="0">
            <a:spAutoFit/>
          </a:bodyPr>
          <a:lstStyle/>
          <a:p>
            <a:r>
              <a:rPr lang="en-NZ" sz="2000" dirty="0"/>
              <a:t>Latin Americans still most positive</a:t>
            </a:r>
          </a:p>
        </p:txBody>
      </p:sp>
    </p:spTree>
    <p:extLst>
      <p:ext uri="{BB962C8B-B14F-4D97-AF65-F5344CB8AC3E}">
        <p14:creationId xmlns:p14="http://schemas.microsoft.com/office/powerpoint/2010/main" val="64527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descr="gallup_maps_071109_lifetoday.jpg"/>
          <p:cNvPicPr>
            <a:picLocks noChangeAspect="1"/>
          </p:cNvPicPr>
          <p:nvPr/>
        </p:nvPicPr>
        <p:blipFill>
          <a:blip r:embed="rId3">
            <a:extLst>
              <a:ext uri="{28A0092B-C50C-407E-A947-70E740481C1C}">
                <a14:useLocalDpi xmlns:a14="http://schemas.microsoft.com/office/drawing/2010/main" val="0"/>
              </a:ext>
            </a:extLst>
          </a:blip>
          <a:srcRect l="2499" t="2785" b="20554"/>
          <a:stretch>
            <a:fillRect/>
          </a:stretch>
        </p:blipFill>
        <p:spPr bwMode="auto">
          <a:xfrm>
            <a:off x="1751012" y="579439"/>
            <a:ext cx="8890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0" y="0"/>
            <a:ext cx="12188825" cy="769441"/>
          </a:xfrm>
          <a:prstGeom prst="rect">
            <a:avLst/>
          </a:prstGeom>
          <a:solidFill>
            <a:schemeClr val="bg1"/>
          </a:solidFill>
          <a:ln w="9525">
            <a:noFill/>
            <a:miter lim="800000"/>
            <a:headEnd/>
            <a:tailEnd/>
          </a:ln>
        </p:spPr>
        <p:txBody>
          <a:bodyPr wrap="square">
            <a:spAutoFit/>
          </a:bodyPr>
          <a:lstStyle/>
          <a:p>
            <a:pPr algn="ctr" defTabSz="457200">
              <a:defRPr/>
            </a:pPr>
            <a:r>
              <a:rPr lang="en-US" altLang="zh-CN" sz="4400" dirty="0">
                <a:solidFill>
                  <a:srgbClr val="00B050"/>
                </a:solidFill>
                <a:latin typeface="+mj-lt"/>
                <a:ea typeface="+mj-ea"/>
                <a:cs typeface="+mj-cs"/>
              </a:rPr>
              <a:t>How is your life today? </a:t>
            </a:r>
          </a:p>
        </p:txBody>
      </p:sp>
      <p:sp>
        <p:nvSpPr>
          <p:cNvPr id="55300" name="TextBox 5"/>
          <p:cNvSpPr txBox="1">
            <a:spLocks noChangeArrowheads="1"/>
          </p:cNvSpPr>
          <p:nvPr/>
        </p:nvSpPr>
        <p:spPr bwMode="auto">
          <a:xfrm>
            <a:off x="7281862" y="6416676"/>
            <a:ext cx="338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defTabSz="45720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defTabSz="4572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defTabSz="4572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defTabSz="4572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US" altLang="zh-CN" sz="1200">
                <a:latin typeface="Times New Roman" panose="02020603050405020304" pitchFamily="18" charset="0"/>
                <a:ea typeface="MS PGothic" panose="020B0600070205080204" pitchFamily="34" charset="-128"/>
              </a:rPr>
              <a:t>Data Source:  Gallup World Poll  2006-2008 waves</a:t>
            </a:r>
          </a:p>
        </p:txBody>
      </p:sp>
      <p:sp>
        <p:nvSpPr>
          <p:cNvPr id="55301" name="TextBox 5"/>
          <p:cNvSpPr txBox="1">
            <a:spLocks noChangeArrowheads="1"/>
          </p:cNvSpPr>
          <p:nvPr/>
        </p:nvSpPr>
        <p:spPr bwMode="auto">
          <a:xfrm>
            <a:off x="2566020" y="3933056"/>
            <a:ext cx="1666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defTabSz="45720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defTabSz="4572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defTabSz="4572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defTabSz="4572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US" altLang="zh-CN" sz="1200" dirty="0">
                <a:latin typeface="Times New Roman" panose="02020603050405020304" pitchFamily="18" charset="0"/>
                <a:ea typeface="MS PGothic" panose="020B0600070205080204" pitchFamily="34" charset="-128"/>
              </a:rPr>
              <a:t>Mean Response (0 – 10)</a:t>
            </a:r>
          </a:p>
        </p:txBody>
      </p:sp>
      <p:sp>
        <p:nvSpPr>
          <p:cNvPr id="55302" name="Rectangle 1"/>
          <p:cNvSpPr>
            <a:spLocks noChangeArrowheads="1"/>
          </p:cNvSpPr>
          <p:nvPr/>
        </p:nvSpPr>
        <p:spPr bwMode="auto">
          <a:xfrm>
            <a:off x="1693862" y="6092826"/>
            <a:ext cx="558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AU" altLang="en-US" sz="1800">
                <a:latin typeface="Arial" panose="020B0604020202020204" pitchFamily="34" charset="0"/>
              </a:rPr>
              <a:t>http://www.gallup.com/poll/126977/Global-WellBeing-Surveys-Find-Nations-Worlds-Apart.aspx</a:t>
            </a:r>
          </a:p>
        </p:txBody>
      </p:sp>
    </p:spTree>
    <p:extLst>
      <p:ext uri="{BB962C8B-B14F-4D97-AF65-F5344CB8AC3E}">
        <p14:creationId xmlns:p14="http://schemas.microsoft.com/office/powerpoint/2010/main" val="151784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Strengths across nations </a:t>
            </a:r>
            <a:endParaRPr lang="en-US" dirty="0"/>
          </a:p>
        </p:txBody>
      </p:sp>
      <p:sp>
        <p:nvSpPr>
          <p:cNvPr id="14" name="Content Placeholder 13"/>
          <p:cNvSpPr>
            <a:spLocks noGrp="1"/>
          </p:cNvSpPr>
          <p:nvPr>
            <p:ph idx="1"/>
          </p:nvPr>
        </p:nvSpPr>
        <p:spPr/>
        <p:txBody>
          <a:bodyPr>
            <a:noAutofit/>
          </a:bodyPr>
          <a:lstStyle/>
          <a:p>
            <a:r>
              <a:rPr lang="en-US" dirty="0"/>
              <a:t>Strong places</a:t>
            </a:r>
          </a:p>
          <a:p>
            <a:pPr lvl="1"/>
            <a:endParaRPr lang="en-US" dirty="0"/>
          </a:p>
        </p:txBody>
      </p:sp>
      <p:pic>
        <p:nvPicPr>
          <p:cNvPr id="4" name="Content Placeholder 1"/>
          <p:cNvPicPr>
            <a:picLocks noChangeAspect="1"/>
          </p:cNvPicPr>
          <p:nvPr/>
        </p:nvPicPr>
        <p:blipFill rotWithShape="1">
          <a:blip r:embed="rId2"/>
          <a:srcRect l="46169" t="14475" r="49087" b="11430"/>
          <a:stretch/>
        </p:blipFill>
        <p:spPr>
          <a:xfrm>
            <a:off x="10990957" y="1013705"/>
            <a:ext cx="648072" cy="5693131"/>
          </a:xfrm>
          <a:prstGeom prst="rect">
            <a:avLst/>
          </a:prstGeom>
        </p:spPr>
      </p:pic>
      <p:pic>
        <p:nvPicPr>
          <p:cNvPr id="5" name="Content Placeholder 3"/>
          <p:cNvPicPr>
            <a:picLocks noChangeAspect="1"/>
          </p:cNvPicPr>
          <p:nvPr/>
        </p:nvPicPr>
        <p:blipFill rotWithShape="1">
          <a:blip r:embed="rId3"/>
          <a:srcRect l="30601" t="27361" r="28627" b="16262"/>
          <a:stretch/>
        </p:blipFill>
        <p:spPr>
          <a:xfrm>
            <a:off x="549796" y="2286040"/>
            <a:ext cx="5832648" cy="4536504"/>
          </a:xfrm>
          <a:prstGeom prst="rect">
            <a:avLst/>
          </a:prstGeom>
        </p:spPr>
      </p:pic>
      <p:pic>
        <p:nvPicPr>
          <p:cNvPr id="6" name="Content Placeholder 1"/>
          <p:cNvPicPr>
            <a:picLocks noChangeAspect="1"/>
          </p:cNvPicPr>
          <p:nvPr/>
        </p:nvPicPr>
        <p:blipFill rotWithShape="1">
          <a:blip r:embed="rId2"/>
          <a:srcRect l="22446" t="14475" r="71034" b="11430"/>
          <a:stretch/>
        </p:blipFill>
        <p:spPr>
          <a:xfrm>
            <a:off x="9982844" y="1017993"/>
            <a:ext cx="890587" cy="56931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235" y="2492896"/>
            <a:ext cx="3403931" cy="3403931"/>
          </a:xfrm>
          <a:prstGeom prst="rect">
            <a:avLst/>
          </a:prstGeom>
        </p:spPr>
      </p:pic>
    </p:spTree>
    <p:extLst>
      <p:ext uri="{BB962C8B-B14F-4D97-AF65-F5344CB8AC3E}">
        <p14:creationId xmlns:p14="http://schemas.microsoft.com/office/powerpoint/2010/main" val="402066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1400"/>
            <a:ext cx="12188824" cy="1143000"/>
          </a:xfrm>
        </p:spPr>
        <p:txBody>
          <a:bodyPr>
            <a:normAutofit/>
          </a:bodyPr>
          <a:lstStyle/>
          <a:p>
            <a:pPr algn="ctr">
              <a:defRPr/>
            </a:pPr>
            <a:r>
              <a:rPr lang="en-AU" sz="4900" dirty="0"/>
              <a:t>Emotional Experience and Culture</a:t>
            </a:r>
            <a:br>
              <a:rPr lang="en-AU" dirty="0">
                <a:solidFill>
                  <a:schemeClr val="tx1"/>
                </a:solidFill>
              </a:rPr>
            </a:br>
            <a:r>
              <a:rPr lang="en-AU" sz="2700" dirty="0" err="1">
                <a:solidFill>
                  <a:schemeClr val="tx1"/>
                </a:solidFill>
              </a:rPr>
              <a:t>Scollon</a:t>
            </a:r>
            <a:r>
              <a:rPr lang="en-AU" sz="2700" dirty="0">
                <a:solidFill>
                  <a:schemeClr val="tx1"/>
                </a:solidFill>
              </a:rPr>
              <a:t>, </a:t>
            </a:r>
            <a:r>
              <a:rPr lang="en-AU" sz="2700" dirty="0" err="1">
                <a:solidFill>
                  <a:schemeClr val="tx1"/>
                </a:solidFill>
              </a:rPr>
              <a:t>Diener</a:t>
            </a:r>
            <a:r>
              <a:rPr lang="en-AU" sz="2700" dirty="0">
                <a:solidFill>
                  <a:schemeClr val="tx1"/>
                </a:solidFill>
              </a:rPr>
              <a:t>, </a:t>
            </a:r>
            <a:r>
              <a:rPr lang="en-AU" sz="2700" dirty="0" err="1">
                <a:solidFill>
                  <a:schemeClr val="tx1"/>
                </a:solidFill>
              </a:rPr>
              <a:t>Sishi</a:t>
            </a:r>
            <a:r>
              <a:rPr lang="en-AU" sz="2700" dirty="0">
                <a:solidFill>
                  <a:schemeClr val="tx1"/>
                </a:solidFill>
              </a:rPr>
              <a:t>, </a:t>
            </a:r>
            <a:r>
              <a:rPr lang="en-AU" sz="2700" dirty="0" err="1">
                <a:solidFill>
                  <a:schemeClr val="tx1"/>
                </a:solidFill>
              </a:rPr>
              <a:t>Biswas-Diener</a:t>
            </a:r>
            <a:r>
              <a:rPr lang="en-AU" sz="2700" dirty="0">
                <a:solidFill>
                  <a:schemeClr val="tx1"/>
                </a:solidFill>
              </a:rPr>
              <a:t> (2009)</a:t>
            </a:r>
          </a:p>
        </p:txBody>
      </p:sp>
      <p:sp>
        <p:nvSpPr>
          <p:cNvPr id="57347" name="Content Placeholder 2"/>
          <p:cNvSpPr>
            <a:spLocks noGrp="1"/>
          </p:cNvSpPr>
          <p:nvPr>
            <p:ph idx="1"/>
          </p:nvPr>
        </p:nvSpPr>
        <p:spPr/>
        <p:txBody>
          <a:bodyPr/>
          <a:lstStyle/>
          <a:p>
            <a:pPr eaLnBrk="1" hangingPunct="1"/>
            <a:endParaRPr lang="en-US" altLang="en-US"/>
          </a:p>
        </p:txBody>
      </p:sp>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1" y="1277939"/>
            <a:ext cx="8632825"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9" name="TextBox 4"/>
          <p:cNvSpPr txBox="1">
            <a:spLocks noChangeArrowheads="1"/>
          </p:cNvSpPr>
          <p:nvPr/>
        </p:nvSpPr>
        <p:spPr bwMode="auto">
          <a:xfrm>
            <a:off x="8069262" y="4087813"/>
            <a:ext cx="23685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AU" altLang="en-US" sz="2000" b="1">
                <a:solidFill>
                  <a:srgbClr val="00B050"/>
                </a:solidFill>
                <a:latin typeface="Arial" panose="020B0604020202020204" pitchFamily="34" charset="0"/>
              </a:rPr>
              <a:t>Those form Asian cultures less LS, less +ive emotions &amp; more –ive emotions than North Americans.</a:t>
            </a:r>
          </a:p>
        </p:txBody>
      </p:sp>
      <p:sp>
        <p:nvSpPr>
          <p:cNvPr id="3" name="Oval 2"/>
          <p:cNvSpPr/>
          <p:nvPr/>
        </p:nvSpPr>
        <p:spPr>
          <a:xfrm>
            <a:off x="6742113" y="3360738"/>
            <a:ext cx="504825" cy="2233612"/>
          </a:xfrm>
          <a:prstGeom prst="ellipse">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7" name="Oval 6"/>
          <p:cNvSpPr/>
          <p:nvPr/>
        </p:nvSpPr>
        <p:spPr>
          <a:xfrm>
            <a:off x="5157788" y="2060576"/>
            <a:ext cx="504825" cy="3533775"/>
          </a:xfrm>
          <a:prstGeom prst="ellipse">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extLst>
      <p:ext uri="{BB962C8B-B14F-4D97-AF65-F5344CB8AC3E}">
        <p14:creationId xmlns:p14="http://schemas.microsoft.com/office/powerpoint/2010/main" val="408155517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425"/>
            <a:ext cx="12188825" cy="1143000"/>
          </a:xfrm>
        </p:spPr>
        <p:txBody>
          <a:bodyPr>
            <a:noAutofit/>
          </a:bodyPr>
          <a:lstStyle/>
          <a:p>
            <a:pPr algn="ctr">
              <a:defRPr/>
            </a:pPr>
            <a:r>
              <a:rPr lang="en-AU" dirty="0"/>
              <a:t>Happy Planet Index</a:t>
            </a:r>
            <a:br>
              <a:rPr lang="en-AU" dirty="0"/>
            </a:br>
            <a:r>
              <a:rPr lang="en-AU" dirty="0"/>
              <a:t>New Economics Foundation</a:t>
            </a:r>
          </a:p>
        </p:txBody>
      </p:sp>
      <p:sp>
        <p:nvSpPr>
          <p:cNvPr id="3" name="Content Placeholder 2"/>
          <p:cNvSpPr>
            <a:spLocks noGrp="1"/>
          </p:cNvSpPr>
          <p:nvPr>
            <p:ph idx="1"/>
          </p:nvPr>
        </p:nvSpPr>
        <p:spPr/>
        <p:txBody>
          <a:bodyPr>
            <a:normAutofit fontScale="92500" lnSpcReduction="20000"/>
          </a:bodyPr>
          <a:lstStyle/>
          <a:p>
            <a:pPr marL="137160" indent="0">
              <a:buClr>
                <a:schemeClr val="tx1">
                  <a:shade val="95000"/>
                </a:schemeClr>
              </a:buClr>
              <a:buNone/>
              <a:defRPr/>
            </a:pPr>
            <a:r>
              <a:rPr lang="en-AU" dirty="0"/>
              <a:t>GDP is being questioned (Bhutan, UK).</a:t>
            </a:r>
          </a:p>
          <a:p>
            <a:pPr marL="548640" indent="-411480">
              <a:buClr>
                <a:schemeClr val="tx1">
                  <a:shade val="95000"/>
                </a:schemeClr>
              </a:buClr>
              <a:buFont typeface="Wingdings 2"/>
              <a:buChar char=""/>
              <a:defRPr/>
            </a:pPr>
            <a:endParaRPr lang="en-AU" dirty="0"/>
          </a:p>
          <a:p>
            <a:pPr marL="548640" indent="-411480">
              <a:buClr>
                <a:schemeClr val="tx1">
                  <a:shade val="95000"/>
                </a:schemeClr>
              </a:buClr>
              <a:buFont typeface="Wingdings 2"/>
              <a:buChar char=""/>
              <a:defRPr/>
            </a:pPr>
            <a:endParaRPr lang="en-AU" dirty="0"/>
          </a:p>
          <a:p>
            <a:pPr marL="137160" indent="0">
              <a:buClr>
                <a:schemeClr val="tx1">
                  <a:shade val="95000"/>
                </a:schemeClr>
              </a:buClr>
              <a:buNone/>
              <a:defRPr/>
            </a:pPr>
            <a:r>
              <a:rPr lang="en-AU" dirty="0"/>
              <a:t>Could also measure:</a:t>
            </a:r>
          </a:p>
          <a:p>
            <a:pPr marL="480060" indent="-342900">
              <a:defRPr/>
            </a:pPr>
            <a:r>
              <a:rPr lang="en-AU" dirty="0"/>
              <a:t>Subjective life satisfaction</a:t>
            </a:r>
          </a:p>
          <a:p>
            <a:pPr marL="480060" indent="-342900">
              <a:defRPr/>
            </a:pPr>
            <a:r>
              <a:rPr lang="en-AU" dirty="0"/>
              <a:t>Life expectancy at birth</a:t>
            </a:r>
          </a:p>
          <a:p>
            <a:pPr marL="480060" indent="-342900">
              <a:defRPr/>
            </a:pPr>
            <a:r>
              <a:rPr lang="en-AU" dirty="0"/>
              <a:t>Ecological footprint</a:t>
            </a:r>
          </a:p>
          <a:p>
            <a:pPr marL="548640" indent="-411480">
              <a:buClr>
                <a:schemeClr val="tx1">
                  <a:shade val="95000"/>
                </a:schemeClr>
              </a:buClr>
              <a:buFont typeface="Wingdings 2"/>
              <a:buChar char=""/>
              <a:defRPr/>
            </a:pPr>
            <a:endParaRPr lang="en-AU" dirty="0"/>
          </a:p>
          <a:p>
            <a:pPr marL="137160" indent="0">
              <a:buClr>
                <a:schemeClr val="tx1">
                  <a:shade val="95000"/>
                </a:schemeClr>
              </a:buClr>
              <a:buNone/>
              <a:defRPr/>
            </a:pPr>
            <a:r>
              <a:rPr lang="en-AU" dirty="0"/>
              <a:t>http</a:t>
            </a:r>
            <a:r>
              <a:rPr lang="en-AU" dirty="0">
                <a:hlinkClick r:id="rId3"/>
              </a:rPr>
              <a:t>://www.happyplanetindex.org/data/</a:t>
            </a:r>
            <a:endParaRPr lang="en-AU" dirty="0"/>
          </a:p>
          <a:p>
            <a:pPr marL="548640" indent="-411480">
              <a:buClr>
                <a:schemeClr val="tx1">
                  <a:shade val="95000"/>
                </a:schemeClr>
              </a:buClr>
              <a:buFont typeface="Wingdings 2"/>
              <a:buChar char=""/>
              <a:defRPr/>
            </a:pPr>
            <a:endParaRPr lang="en-AU" dirty="0"/>
          </a:p>
        </p:txBody>
      </p:sp>
      <p:pic>
        <p:nvPicPr>
          <p:cNvPr id="6042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9651" y="3424239"/>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AutoShape 2" descr="data:image/jpeg;base64,/9j/4AAQSkZJRgABAQAAAQABAAD/2wCEAAkGBxQTEhUUExMVFhQWFxcXGRgWFhoXFhkWGBcXGBodGBcaHCggGBonGxYXIjEiJSkrLi4uGR8zODMuNygtLisBCgoKDg0OGxAQGzIkICQ0LDIsMDIvLywvLC0vNywvNDI0LCwsLy80NC0sNzAsNSwvNDQsLyw0LCw0LCwwLDQsLP/AABEIAMgA/QMBEQACEQEDEQH/xAAcAAEAAgMBAQEAAAAAAAAAAAAABAUCAwYBBwj/xAA9EAABAwIEBAQDBgUDBAMAAAABAAIRAyEEEjFBBSJRYQYTcZEygaFCscHR4fAHFCNScjOi8UNiktIVU2P/xAAbAQEAAgMBAQAAAAAAAAAAAAAABAUCAwYBB//EADYRAAIBAgQDBwMEAwACAwEAAAABAgMRBCExQQUSURNhcYGRofAiscEy0eHxBhRCM3IjUmIV/9oADAMBAAIRAxEAPwD7igCAIAgCAIAgI2PxrKTHPebNExv2A9VqrVoUYOctEbaVKVWSjHc59/jVk2pOI/yAMW+U677KpfG6d8ov1RYrhM7ZyLzhnFKdcE0zOUwRofWOndWeHxVOum4PQgV8PUotKa1JNaqGgm2m5hSDQUmK4k82kN/xn8bhAZYHiJaeZzi3vf8AX6oC9QBAEAQBAEAQBAEAQBAEAQBAEAQBAEAQBAEAQBAEAQEXiGMbTaJcGl5DGkiRmdYSJEjdaa1WNOObtfJeLNtGk6jyV7ZvwR854rXrOqEVHEuJLItpm0yjvsei5HFTrzqNTd3p79DpsPClGH0LLUg+XzZTa8aH7tVE5Pq5WSOb6bo7TA4ZuHpwzMKj7vzfGBHKJFm9YE66rscBhI0KeSzet9TmcbiZVp2vktLaGX8w615jrfXUHsVOIRqQG+liI0De1hr1kie6As6PEi5zWtE/3E9Oo6ICzQBAEAQBAaK2Ka1pdIIHca7X+aj1cVTp03O6su82QpSlJRse0a4JjMCY0HbX7wvadaMpct7u39/dCUGlextJhbm0ldmvUOMI3ZXPUrmuhiGvnKQcpg+q1UcRTq83I72dn4mU6coW5lqbVuMAgCAIAgCAIAgCAIAgCAIDRjMU2m3O+co1IBMdzGy11asaceaWhsp05VJcsdTnfGOH82k2o17CGHNr9l4EaG8kW6yqnitPtaSnGSyz8mWXDZ9nUcGnn90UNXiFY0Q4udduTMIzcpkHN8UEEtM29VWyxFZ0VJt6WvvlvfW2xYRoUlUcUu+22e1tO8sPCfBWkiu9zS1ug1h0Agk7ETpe6k8KwCk1Wk07aLv/AII3EcY4p0oq1/t/JPxeXOcpkdTv1+q6MojUgCAIC/4TQysm8uugJyAxqOgE6wEBVnHOqWYcpiQP7tRE/VAT8K12UZzLt9PZAbnCbHReNJqzCdjS3CgAgSJn1k9+q0Rw0IppZX+fOhsdRt3ZspUg0WAEmT3J3PdbKdKNNWitc33vqYyk5ama2GJ4V49AUeDeaFR7XNhkZs1zMQJBPc6LnMJOeBrThUjaFr3zz0631vpt36ljVSrwjKLz0sXbHggEGQbgrooSU4qUXdMr2mnZmSyPAgCAIAgCAIAgCAIAgK2vxZoq+ULx8b5GVhIOUH/uJGncdVEnioqp2a8306eZKhhm6faPyXUxw9BraZpvdTdDv6nKGt57jl0m7ddUhCMabhJp555WWfd6Hs5yc1OKa6Z307yvczDNc0ZwabmPpOJ+GAcwaXtIDHDNadrCDrEaw0Wvq+lpxfTra6tZrv2yRITxEk8s00116Xs9V+Tn+PUg6q4U6Tg1pjMGOjKAAJk9Wm4gEXidavHQU6jUIuy3s9Pnk9SywknGmnKSu9rrX55nWM4Yynh2tGbl5jHUi5IMfmF0WGoxo01CJQ4irKrUcmVTu2ikGgIAgCA6fCE5RmEEWj5IDcgBQFe3BHM/awDTrF57dAgJ4QHqAIDViMQ1glxgTHzPZaa+Ip0Y81R2RnCnKbtFG1bjAICJxNzBTJeJaLxMZjsPf7lB4hKlGhJ1ldLbq9kb8OpOaUNfsa+G46m5rQC1pI+GenT2WrAY6hUpwjFpNr9Ph0Mq9GcZNvNdSerMjBAEAQBAEAQBAEAQBAcq/iOHxh8khzHkmNIdF4LhIvH0160rxOGxj7J3T+9u/MtlQr4VdorNfb7E3B8IDC3zaxc5zfLDLBpAvAtLiGh1ze50UmlhFBrtJ3bVrbWX3y31NFTFOafJCyTvff8AjPYhYvyGU3NZXLWPfUY4Bhfzua2IgSMsN0+9R6nYwg4wnZNtPK+bStp0yN9PtpzUpQu0k1nbL+THy6we3PjmZabgCPhmBLg7YnL1mFjyVlJc9dWi/Dxv5GXNScXy0Xdr57nVU3hwBBBaRIIMgjsd1dRkpK60Khpxdma8Rhw5pbA7W0K9PDmCEAQANlAdNgmwxvogN6AIAgCAICNxDEeXTLhroLTc6KJjsQ6FCU1rtvm9DbRp880noaOH8ODeZ/NUNy43g9uij4Lhypf/ACVfqqPNt7eHz2yNlbEOX0xyiWAKsyMUvGeLZQBSe0kzJBBI/Bc7xbi3ZwUcPNNvVpp2/GZYYXC8zbqI519Vx1JO9zuf+FyU61Sf6pNlooxWiJnC8Pzte45Whwgm2Yg6CVY8Mw16sKtR8sU1a+7vtfp/WZoxFT6XGKu7eh1f8yzLmzNy9ZEdNV3H+zR5O05ly9b5epS9nPm5bZmcgixsdwtmU45PXoY6PMr8DhCzM0VnFwAEEWExBjfSPdVeDwsqXNBVm5JWz0XR28revlKrVVKzcEkywYDAkydyBA9laRukubX0IrtfIyWR4EAQETinEqWHpmrWeGMG53OwA3PZYykoq7N1DD1K81Cmrs5jh/8AErA1CQ5zqVzBe0wRMC7Zidb6LUsRB65FrW4BjKaukpeD/c6fAcTo1p8mtTqRE5HtdE6TBstqlF6MqquHq0v/ACRa8VY2V67PgLw1zrC4zXB0WM5w/S3ZsxhCX6krpHHcR4AKNDMyo0nzLuJDRA+EEk7ETA1J7Kgr8PVCjeEs765Lw9C6o411qtpR2018dtyDwfjBbXpmq4ua3M0m7jlc0NAEaiWjTqVFwmNlGtHtXdK6vrqkvwSMThVKlLs1Zuz6aZ/kvXYdlGvSBmq2rVLwXS7I7KMvqSTMnoDtKtXThQrQT+pSldXzs7ZFepzrUZNfS4q2WVyi4nhq1OpGR7i173g5JDg4gyQJB0OvzVXiadenUtyt2badtb+vzUsKFSlOF7pXSWuhYeHvEBou8iuIGYidMpJ0IA0mb91JwPEHRl2FZWz9PIjYzBKqu1pPb1O2XRlEc3xCmA4kGZJm0Xm4+qAjIDfhW3sROwJieyA6ZAEAQGrEYhrBme4NA6lYTqRgrydjOEJTdoq5F4fxanWJDM1hMlpAI7FaaOLp1naJtrYadJXkT1JI5Cx+Hc51NwuGOkt/GT0VfjKFSpUpzjmou7X58tSRRqRjGSe61+dTZi8Rlpvc2CWg77rdicR2dCdSOdkzCnT5pqL3OfZxJ7KTQHXIJBNzIeZmdoj6rlY8Tq0cNBc2bTs9X+p632tZLzLN4aM6jdvlvnsV2JjNIiCAYBmCRJHyKqMTydpeGjs+tr7eRLp3tZmtRzMEr2UnLU8Sseh5iJMdJt7LJVJqPLd26bCyvct8DxkUqbWhskZpvGpkR7lX2D41HC4eFNRu1e+dt7r8kGrg3UqOTdtCPW4vULy5ri0HQWIHyNlErcZxLqudOTSei1t6m2OEpqKjJXLbD8fYQ0ODg42MXHur6hx+hJRU01J5Pdfj7EGeBmm2nkWzqgGpA9T8/uV5KpGKvJ2ISi3ojA1JjJlde/NoPkDJ7LB1HJJ07PPPPReSfp7mXLb9WXkbVuMD5d/Fp1Ko4MGLy1KQDnUHE5DMgObA/wBSHG17dN4eIab18jq/8f7SmubsrqWSktfB56fn2+WKOdcdP4LqlvmuaS1wNOCDBFqm6gcQnKEFKLs7r7MqeJxUuVSV1n+C/q1XOMuJJ1+ao5VJSd2yvjFRVkjfgsc+m6QSWzLmycrv8hut1DEzpSunlur5M11aMais1ns+hKbxVrYyUKYE8zSC4OFokuMyL/uZkLGwilyU0uq1v65mp4aUr80346W9D3iPG3Vc5yhpeWEwT9iY+dxfsmI4hKrfKzdva55Rwcads72v7l3wM1q1ai9w5aTXBxc7mOabxqQZEbWKs8I69atCcllFO/Xx8/QgYrsqNKcYvOTVvnxkbxpSa17XSPMJJ5RAyCA0Ovdw/ey0cXhGMoy/6b9u828MlKUWv+V9zpPD+OqVGuZVp5X0yGkgANNpEX1iD0uOqt8FXqVIuNSNnHJ9PlisxdGEGpU5XUs+8jcYefMIOg0+YCnEMi0MO55hon7h6oC9pYOnSBd0Ezc+wC8lJRV2exTbshQ4pRe/y21Gl8EwO2vz7LRDFUZz5IyTZtlh6sI88o2RMUg0hAcBxzihqV4Y3NeAIzEgmIA6ECfQ+q5fG4p1K6jBX9/l17eZ0WFw6p0rydvb5Y18NzZntJyua8DTLBgtExp8IGlrqtxCnfl5uVqVulsrLTwt3Zmyry2Ukrprx+anTUsbUpsc2scrh8BMOcevY23PVWtLG4nDUZQxTs/+Xk2+vW+W733KqVGnUmnSzW+yIWI40/MfL5WyYtJ9TO6ra/HK7m+x+mOduvjn/S9yRDBw5Vz5shfzj82fNzEQe4iLjewVd/vV+17XmzeT71a2fUkdjDl5bZGVSqAxrBzWJJjQkggCRNo/3FbKleCoRpL6tb913la6vl+WjyMG5uWhGUA3BAEAQBAEAQGVOoWmQSDcfI2K2U6s6b5ouz/cxlFSVmbcDWe1005zdOoFyCN1vwVavSq3oa9OqWem5hWhCUbT0Op4dxEVQeVwIibWk9F2+B4jHFRf0tNWvlv/AAU1fDuk9dTg/wCLPEhThjcNSc6oxzTXc1pewf2tPxNdDwb25xqt+Ie1vM6D/H6DqfU6jSTT5Vez73tt7Hy7B4F9WcjZjKOglxytEm0k6DseiinWVa0KduZ/Fr6HR+HMFUpGuyoxzHNNOQ4Rp5n0uL6XCr+JRfZabr8lZjK0KnJKDunf8FuqEhhAEBYcD4ca9UMFhBc49Gj9SB81MwOGeIq8m2/gRsVXVCnz+h3tPglNj2vpgtLW5QA4gRJdHeSbzP3Lqo4KnCanBWsra+fv3nPSxdScXGbvf57dxz2J/l8RUdRyCjVa98Oiz3ZiCDEG8TfS/wA6qp/rYqo6NuWSbz6u/d1LGHb0IKrfmi0sui/g6rhWFNKk1hcXZZEkzvMTuBp6BXWHpdlTUG72KmvU7So5JWuR+MYQuhzRJFiOy3mk38JpZaY73QEtwmxRq4TsVvDeBUaDi5jeY7kyQOg6D6qHh8DRoScoLMlV8ZVrLlk8iylTCKc54u4u6llpNEZxzO3ykkQ3v3VRxPGSpWpxWur7u4s+HYWNS85baIo+C0IFfECDUo/A3bSJIFyANPRV2Dp/+Sus5Q0RPxU84UXlGWrI+Ap1OZ9QOGe8uBBc6ZkTtc+6qMU5qDdRO8ndfub6kqeUYbexOr4hz7uM/u9u6hV8TUru9R3+fnfqaYU4w/SjWtBmEAQBAEAQBAEAQG/B4N1UkNGgkk6KXhMFVxUnGmtNehqq1o0leQfhHAwASYuAJg9DG+nulTBVYvlSbe9lez6Zb6eeQVWLV27fkv8AgnDH0zmdFxpEkfP3XU8H4ZVwr7So1mtN15/grMXiY1FyxLZlMCYAEmTG56q8hTjC/KrXzfiQnJvUhcXoMqUzTfS84O+wfhMEEZnGzRMHrawK9kk1Zq5vw8505qcZctt/2K3w34XZhS4gtOdxflDRla8yBkJuA1hyjQmXEkyAMKdJQJON4hLEpJ7ZXvqu/wAXn00S0zvMTh21GlrhIM+om1jsVslFSVmQYTlB3ifN+O8LNB8GSNA43zEAGZmSYImdzvdcrxbDKnU51v8Ac6fCYhVo3+L5t+CrVQSwgJvCOIuoVBUbexBGkg7E+sH5KVhMTLD1Odf2aMRQjXhyM7zhHiKlXholtQg8hk6dHRBC6jC8RpYiyWUun8nPYjA1KObzj1/g4THYgNxD30XGA8ua43OszfW/VcxXqKOIlOk97p/2dBSg3RUKi2zR0HhHjfO9lZ5JqODmki2Y2ItpNo2VtwrHtzlCq83mvEreI4O0YyprTJ+B2a6EpAgCAICnxPEi2vTAcPJJLHGLCoYyjNt0+Z7RBqYhqvFJ/Tmn47Z/P2mwoJ0ZNr6tV4bmXHMMyWVHMDi05ZLoytdqQNC7YdyF7i6cLxqSV2svC/56d55hak7Sgna+fjb8de4r+BYI4eg67DUcZEGTlOUC4P8AkbHcXVbhpQwdGUXJObzsmr2drb/OpJxVVV6y1UV98/n4KtzDEE6EmCXEhpiJLpv8/wBOex8+1aa22d7pPxv89psWr/1+DWqw2BAZNpk+nU2HuVsjSnJXtl1eS9zFySPXUiLwY67e69lRnFXay67eoUkzBajIIAgCAypszEARJMXMD3WdKm6k1Bb9cjGUuVXZ1uB4ZTYyIa47kgG/z0C73B8Mw9GkouKk921fMpK2JqTle9jVxir5LCabQHPMEgdj9Vp4rW/06LlRjaU3a/r8RnhodtO03kiTwumW0mAiDEnXU3vO/XvKmcOpyp4aEZKztn5+O/XvuacRJSqNolqaaQgCAIAgK7jnDBXpOZAzSCD0cO+1reiiYzDKvScN/n9EnC4h0ailsfJcVxOgx7mmsJBj4H+xGWxGhHVc0+GVL/qXv+x2NPD1pxUlHXvX7mv/AOZw/wD9o/8AF/8A6p//ADKvVe/7GX+rX/8Ar7r9zOjxWg4hraoLiQAMr7k2A+FePhtW2TT9fyjyWHrRV3HLxX7l35dXCvp1JbJkghwcJFi0wddv+FjKlXwU41Hr6+RA5qeJjKH8eZCY3M7YTJ7Dc6bKJGMqk7LVm9vlR0WE8OtdSNYOe8ZTFMNAc5wJEGHGBmjvHRXFHhsZU+1Tb7ur9evxFbUx8o1OzaS79kvTp8Z2mAr56bTlc3bK74hHVdDRnzwTs13PUoqsOSbV7+BIW01hAEBzXiHhtJlEk+Y1uc1HZAXOLzFySYHztoqnHYelTpXd0r3ds22WmDr1J1LKzdrK+WRzvEcY7FAEA8pjLMyALQSbkDMT6qor1pYtJrbb5vrcsqNKOGee+/z2LbhteGhrhAbytvcho3BA9xI16KtxWAhKspc1vHPTfb8rXMi1o3d1vr5+v7lPicTXYMxa0BxIkQ7QzldBjotjsm5xis9d/LW2ZMhClN8qby8vMk0nFzQ4tLZ0B6dfQ/goOJoKnZrK+z+bmLybV7kmrTy/YOXZ1xJ110WVWmqf/D5dnnnvrp+bGqMubfPoa6j5jYARrO5P4rRVqc9klZJWM4xseMfH5djqsYVHF/j7hq5tFIG9x23O9j+/mpKoQkubNd278H87rmHO1kYBzek+v4H9NlqU6SWSvfr+H/HqZWk9zyG9SO0A/Wy8tRed2u7X3y+dR9RsqSywJvedJ6aE2/NbqjlQSjBvrfS/o3l++hjG082YOZMkRGsbi/T5rXOmpXnB5dN15GSlayZ0nAaJa0TuwEyb/E+Lei6/gtGdOmubeKfvK2Xeipxk1J5dfwixr0A+MwnKc3zGn3q2rUIVeXnV7O/mRYTcL23yNq3GAQBAEAQBAEB+aeOMcMTXDxDhVqTaL5zsqt6vzPqOEcXQg46WX2IKEgIDpuC+JxQa1oa7IKDqbmjLz1HVS/New5crZIcQAQNVjNNx5Fkvn9FVieHOs3JtX5k0+ita3rd2yR0fgzhFfHu8ysGswgMGmyWF/LPK+74mCebe1llhsHTTuo2Xv66lZxPE0cFHkp3dTq87eK08Mj6jhOH06cljQCTP/HRTqdCnTbcVqcnUrzqfqZKW41BAEAQHF8d49V8x9ABrmvzMjKWugkss7NEzNyFz+Nx9XtHRSTTuuj6a3LzCYOnyKq7pqz7uvQmUfCzBSyuz5n2JBJa10Oh0ACQNL2K3w4VTjS5Xe778k889jRLiM3U5lay9Wsstz3G520rsEscxjspApEH7QAEjWIjU6wJWmvhbxcpq2aTtZp/Z2eltr32FJxdTJ63avr4fP4PMPUbRY+nVbnc7UNkNykDck+46DookcRh+HKVGUW29lpay6v3RlOM60lODsl11v6GvH1qdVwLA4OPxZjaANiT++yi4irgsbUTSkpPVvTLxb+dDOjCpSi1K1tidU56VN5zNA5SyAQSN4BjaVcywcsXQg1PlsrWy5W+tk7d6IcqiozlG1+/ch1cOx4JFj16eo6d1Q47hlXD1EmuaLyUt0/8A9Z289/E3UMU3l7Fc4AOsWuYI5g65sD8OW2o1O+q1VcLQoWcm3+fK1vV6E5NuOeT+b3Mc5md1WupLn59zKytYyzA6j2gfSPyWfPCX616WXtb9jyzWgDgNLnqY+66KcIfpV31dvtn9xZvU30cDUeM4BInU/OT6CFKocOxOJXaRV03a7+/gjXPEU6bs2XHDuDNytc4k3mIEEbT27LpcNwKnTS55Xzu+j7utu4rqmOlK/KrE3DFz6tR3mHI0inkywMwAdOaZPxRaNFaw5p1JPmyWVvfXzNM+WNOK5c3nf+PInqSRwgCAIAgCAIAgOF8ceAWYp5r03mnVOUPtmY4C2aLEGIkzEDRRMRT/AO15/v5fYvuG8cnhYdlOPNHbZr+D53jPA+JpgkeW8gxlYXFxvFgWgfVQFXg5ct8zoKPH8JUko5rvdrfdlLQ4XXe9zGUaj3snM1jHOLYMGQ0GLrek3oWksTRjFTlNJPRtpXLbDeC8WatJlWkaTarmtFR92jMCRMHWAbGDMDdZKnK6TVrkOfFsMqcpQlzOOy1+d59x8P8ACGYSgyhTLi1k3dqSSXE27kqdCChGyOCxeKliazqz1f8ARYrMjBAEAQBAUmILPMLwxgcLB2UF29wdtVw+N4xPt5ThaKV0sk5N55rp+2lywhGXJytu3jkeUsSQZLnGL69DKicJxWJr4qMJVJO7Tzk7WTu/Zel1vdeVYxjG9jf/APIUskZBc3ZAi5knoeq+g8kbctsiFzyve+ZnUfRf8Ql3UtBPXpCo6+P4dOq6dVXmnbOPTvtp+CRBVYq8cl4nH+NaWJ/puw7Zp03tqVG0yRVdB+ENAgsg6XPa163C18Mqs6fPm75PRLottNV5F3w2VD6lWf1NWTei779b+HjmSXOeGgHO1rgHBpka9W9VU4qFfDvsJN8uqzya620MEoN8ys2sr/yTsOHFre4Mk+pGv4LqMBj6FHARlWn11d289lqVOJpydZ8qJT2AiCJ6TvAge65utj3iavNPSUslrZKyVl3vJu2eeljdTThkmUX1HUGR8iFCqUpwdpIs7nrmERIInSRqsZQlHVBNPQ8WJ6Xvhd4l7YvEg/Q/guo/xuorzg13r8/PXYreIRyTLGthKjuRrzTpxq2C9xdOYSRyxaCOqvKeDdKHY05NRW+rd738PIiRqwX1NXfsv3JGAwbaTAxsxJMkySSZJJ3MqVRpRpR5YmqrVlVlzSJC2msIAgCAIAgCAIDwiV41fJgpeMcO5c7Zka21bt7degVPxDBrk7SOq+38dehkmeeHHMa1/wALXF2ZxsJ5WtBPXSPZZ8Mrx7Jxk9PsZTnKSSbyWncTsRSbiKbZZID2vGYlpDqbw5pEXF2/uVPjU7WClFeuWgp1ZUneL2a8mrM3NxbZDScrjMA9oB7bhZRqxau8tjHldr7EhbTEIAgCApPE/ExRa0buzR3yxadrkKHjcXDDwvLV3sS8JhZV5ZaK1zhK/jF1B9MVm56bwZcBFRpBGg0c2CLWPfZcxPAwx9N1JZTvr6ar4/HQ6SnwuNWMuydmrZbfv80LbinizDUaQqeYKmdssYw8zgZF/wCwSDc9DY6KJwvhuKw+LVSSSUeud9sv329iFT4XXrydNq1tW9v38iswPjWg8sFQGlnbIJOZmpaQSAC24N4iLyF20cTF65GGI/x+vBN0nzW20fXLy8/EmYrx3haT3NJqlzDlOVgIzNsYOa9wuVxPCKs8ZLEQml9V1kzdQ4PiZ0ouys1u/wCDoMHjG16VOvTEMqtzRIOV0kObboQVV8cwKoVlVgvpnn4Pdfn+iDOnKjUlRnrH3WzNlVxIaOQhpkhzcziDo1pnlk9jbpqrPgTnWgqFalzRWak1on49drGmclTTlnd6Z2/v2/BaUeFsDYDS0m+swfXdXFbgGEqQ5UmumehGeKqN3ZAxVMtdB1XEcTw9ShiHGpq8/nzLQl05KUchQwj3S6nlBkS4jUZhmExrE/NXPBKGLxCbb+jTPxWj1yPKlWEcpGrGUM3ITlg73mAZtud1CVGXaVKMk0ovxd1fbdy1utktjOlPl+pZmlvA3kgBwgybzNjBsPVTKPBata1nZO+uuTtt7Gx42KTbRdcNwAoiAQSbnqYjTsPxXVcPwEMHDlTu3q/myK6vXlWd9kT1YEcIAgCAIAgCAIAgCAIAgI1XA03XLRPUC89fVR54WjN3cVfrue3NdKmabtXGnlgbwbAC35LXTpyoztduNvR/O4GvEcXY0kQTliY7/ktGI4pSo3ybtrb5sbaNF1HZMzwfFKdQw0kHuIn07rLC8Uw+JlyweffkZVcNUpq7JysSOEAQHO+NcOfJ8wNc/J9kERBIlxGV2aAOh+9Q8Xh1Vs3ttsWXDZpVORu19/xqvufNsfwKrkbVxDmlrS0Na5oaWl7mMOdrMubmjR0Q2bzC0RwypRulZHSUeI0XUdKgs92ne6SbybvbLqtXbvKHilJnmikGVHuaIAaWtNyXRlawt0MyANTPbxqzsvnsWdCUuz7RtJPrd927v8yNnEMMwV2P5RQDacS7M2zQHBgiXtzhx03ubkr1pX7jGjUn2Tj/AN57Wfdfplb8Iqzh3vrZHHnc65tBzXzCLEEGba7LwmdpGFLmWiX22/B2vhjxe14/la7/ACqAa0U3t5XDJAAe6YlzRc2EpO1WHZydls90c/juFum/9mlHmm2+Za3v0Xc9uh9N4DgKTAXU2ukm73nM50bzoNTopeHwlOhfk1erebZymIxNSs7T20Wli3UkjkDiVCYd0+L/ABF5+9c3xzhjxFWnVgr2dpf+ut/LP1JNCpa8fQmUnAtBbGUgERpB0hdDTUFBKGm1tLGiSabT1IXFMC2oAJykkkGNTG6rcdw+jXlG+V3m1u7bvwN+HrSp3eph4foV2UgMQ5hf/wDmCGj0zEk+v0WzA0KlJyTyjlZXvmr3fg8t+92MsZOjOpeknbv19jPiLwxwrH7Ac0k6ZXQSf9o0v7KRXkoNVXtdfPQwopzTprez+epYKSRwgCAIAgCAIAgCAIAgCAIDCs/K0mJgEx1ha6s+SDna9kZRjzSSOZ8hzn5zaZc4CAW6rjpYuM5Tn/0rtrpq9fnTU3youMrarqZspNGg3mbTrIv9FTx4lyVVOEclnbLW99beRNk3JZsscFjQ2Q4mLRur7Cf5MnJvEKyysktOrzfy3rElhsvpLGnWa7QgrpsPjKGI/wDFNMjShKOqNikmIQEWvw6k8Q+kxwkGHNBEgyLHvdeNJ6mdOpOm+aDs+4rPEfh+hXY5z6Qz5Q3O05Xhodms7YDVYTpxlqSsNjsRQaVN76PNX00PjXiJ7KTiyk0RygOe0OcabRAnM3SbaT/TndQZJJ2R2+BVSrBSq67pPJN+D89d+42+H2iqHVMRUpMZTLQHVGAxZ9TKwASScsBsxzE3IhIpPNnmMvSahRi23fJPwV3+/cdN/DnhH8xUrVK1KmQ0tLagY0gk5ycpAgn4drbwZW7Dx5m20U/HK7pQhTpTave6u+753+B9VpsDQALAKYcoZIAgACAicRolzTE6XAPS8joQqji1Kr2UqlK76q+qW66Na96yd8jfQmlJXPMTWcWAskzuBf5Ba8Xj6zw0auFi5qXTVeVn3ntOEVNqYwggBpFzLja1yT7r3h1WpGnGlUX1STk8ss23bxttr7s8q5vmT0yN76wGul77KdVxkKKvUyWeeyt757dXlqa1BvQUq7XaEHtv7Ldh8RTxFNVKbun83PJRcXZmwFbjE9QBAEAQBAEAQBAEAQHjmyIOiwqU41IuEldPU9Ttmijr08hc06CSD8l84r4PsMRLCzva90+6zs+/8O5YwlzpSRFo1g7TXcbj81BrUElzQeWXivZb9O43Sg46maimJL4dQzOnZsH8lfcAwMsRiVUvZQs347L2z7jTXnyxt1LlfRCvCAIAUB+eK+MbVxT2CH031agY5wlwY9xAjNMRyuG9j1M1l02fSIUpUsPGTykkrpaXXh6dPREjg2EpvHlZs1F1ZvmPcDTLIBDHMJloJzOEGSZFuiKT8DXias4PtLWklktb9U9+meizzO+/hBUDaWJpS7+nVBOYBsFzcpFnEW8vrupOGeTRz3+RJyqU6nVfNl1O34dxCnXaXUnZmhzmSNMzDlMdRI13UiMlLNFDWoToy5Zqzsn6kpZGoIAgCAw8odx6E/doo7wsObmi2vBu3pp7GXMzyoYBJdAAkkxYDclZSjy3k5etvnzcLN2SKt/iKj5jKbSXl+WC2C2XaSZCjPiFHtY007t9NCWsDV7NzeVupsy0zWcwEioGteL7EumBvpf1C2YdUqMnQh4+rd/f7miVObgqr009LFk1kDYeggeylmkyQBAEAQBAEAQBAEAQBARuINBYZHb3Mfiqziyj/rOTV2mrabtLfrextotqasc2zDZOYc0TOxiNr3+a4ijUo/VGLu89csrbK+fWzLZ1OfJ5EylSLiA28iRtYiZUSngatWv2FNXfplrf0NEpKKuy4wOGyAzqei7zg3DHgaUlNpyk87aWWhBrVOd5ElXJpCAIDxzZBB0NkPU7O58I4hh6tDGYik0mp5EuYHMbUPNlFM8wN2+Y10/9qrZJxk10O/ozp1sLTqNW5snm1pe+nW1rd5HoMq1nQ0PdXbTePKpN5echknLZjjnzGBFhcGw8s3pqbJunSjdtKDazbzyz31WVl55dfq/irhnl8NrUsNRkloGRslxlzQ51rvfEmTcxuplWNqbUUcjgMRz46FSvPfV6dy6JbdxZeE+Gfy2DoUSIc1gzf5u5nf7iVspR5YJEXiGI/wBjEzqLRvLwWS9i3WZDCAIAgNWJrZGOfE5Wl0DUwJgLCpPkg5dFcyhHmko9T55xnxHUxAykBjJmGzJ9Tv7Bcli+J1MQuW1kdLhsBToPm1ZTKtJxLwnEqlOo2qHEvaI5iTaIg9oUmliqtOoqid2uuZoqYenODptZPofS+F8QbXpiozQ2IOoO4K7LD4iFempxOXr0JUZuEiUt5pEID1AEAQBAEAQBAEAQEXiLuT99CqTj8+XC26v7Jv532N1BfUUjy6DlEug5R1dFh7rgsHHmrxj+be/e8ixVr/VpuWnB6Tsoe9pa9w+E3IXdcJ4X/rzlXqX5paX1S+e3oQsTNX5Iu6W/UsVfEUIAgCAID59/EvwxWrupvwtIOe+WViMjSQMpZmc4gxYjXYdAo1em5NOKOj4JxClRUo15ZLOOr63yRs/h/wCDHUA2riWMbVYXZAwy6HRJquBh8RDRoLm50UaTjnIw4vxWNZuFGTcXa99Muitdd71emmveqSc+EAQBAEAQHjmggg3BsfReNXVmep2d0fO6Phau55AblYHEZnkCwOsC5suTjwmvKbSVlfV9DpJcRoxjdu7tsTMZ4Me1ksqB7rS3Ll1MWM7KRW4JOMLwld9NDTT4tCUrSjZepzNWmWktIggwQVSzg4ScXqi0jJSV0fQ/B2DNPDDNq8546AgAfQT811vCqLpYdX3zOb4lVVSvltkXisiAeNcDp3+lj9V4mnoetW1PV6eBAEAQBAEAQBAEBX8VFh8/vH5fVcr/AJPFuEX0T93H7W90SsNqOH4QQHESdR2/NY8C4PRdKOIqq7eavtbzz80K9Z35UT3Gy6wikBlV5a6aQaRECJnrofS+03QGdWsRMUpue2kX07/u8AYfzLtqPX6GOn794AOxDtfI6+tp6De31+YGVTEkOc0Us0RcdxPRAb8PzTLA28ARtA/Gf11QG3yx0HsgHljoPZAPLHQeyAeWOg9kB8+x3iDGNq1Gtbyte8D+jPKHEC8XsqeeKxCk0lu9iDKtVUml9iV4d43iqmJpsqNhhLp/pZdGOIvFrgLZh8TXnUUZLLw7jKlVqSmk9PA7lWhMCAIAgKjinCaTj5n8u2o8uaDzZbaZjsYtI3Cg4jCUpPn7NSd13eZMoYmolyc/KrPv8i2a0AAAQBYAaAKakkrIiNtu7NONxbKTS95gfUnYAbnssKtWNKPNJmdKlKpLliiPwyg6XVX5g6plOQukM5QIiwm2sLVh4SzqSycrZX0yNlecbKEdI3z65k9SSOEAQBAEAQBAEAQFfxJhJAG8D9/Rcp/kFCpWqQhD/qyWu7z8NrslYeSSbZOFgAT2XUUoOEFFu9t+voRm7s9cbLM8If8ANiBLXXE8pkXMCDIn23A1ICAwbj2kxkqA9/WP7v37IA3Hg/8ATq2AN7a9833IDJ+NaA05anNtvqR17bIDKhiQ4xDh/kYk3tE9j7HoYA8di4yyypdoNpIE7azPyQGocQv/AKb47GfxiIvr6SgJeGqB7cwzASRc3sSOvZAbcnr7lAMnr7lAUFfjDw5whtiRq7Yx/cqKpxWpGcopLJtb/uZWNvD+KufUa0hsGdC7YE7nstmF4lUq1YwaWd/s31DReK5MQgCAIAgCA018Kx+XO0OynM2RMHqFhOnCduZXtoZwqShfldr6m5ZmAQBAEAQBAEAQBAEBrq0g781GxOFhXSvk1o+hlGTiZtHzW+EXGKTd+9/xY8Z6sjwifzjYBJIlodECQD1j5+yAwbxGmftH/wASPvCA8HE6ZmHOMAH4Tv6hAZPxtMEy4y0wbaaW0/cIDJmKBa1wJIc7KNAZkjQ+hPogNb+I0x9p2oHw9SI20vKA8HE6cElzhHUfkEBNDO/3fkgPcvc/T8kAy9z9PyQFdUx0EjLoSNR/6rksR/kqpVZU+xvZtfq6P/1JUcNdJ3M8LjMzgMsfMdPRb+H/AOQLFYiNHsrXvne+ib6I8qYflje5YLpiMEAQBAEAQBAEAQBAEAQBAEAQBAEAQBAeFARxiGwCXR6gWv6Rsb9idBKAxbiaZuHj6bfLa59+hQHgxtPaoDppcwdLAID3zqYvmAzXm19unb6IDEYyn/drO3QkdP3PdAb6Tw74XTBi0a+3ogMnUgRBuOhAj7kBll7n6IBl7n6IBl7n6ICkrcWpBzgWEkEgnKzUFcvX4hw6NWUZ0E2m7vljmywhhKrimpfc24DidN9RrWsIJm8N2BO3ot2Bx2AqV4wpUeWWdnyxWz6dxjWw1WEHKUrrzLhdEQQgCAIAgCAIAgCAIAgCAIAgCAIAgCAIDwhARmNYYjyzoByjrbfqEBgW0g7/AKcmIsL32v1/BAZ+Wy/+mLweUC+sa/NAP6ek0/SBrc9fU+6AxaymLjyvYdZ69XfVAZUMjRyuYA6HW3zWBF9DCA3MdOjmn0v3690BlB6j2/VAIPUe36oBB6j2/VActieJ4MPcHA5g5wdyv+IEz9rqudrR4X2kueOd3fXXfct4UMY4pxeVlbQ38J4hhHVWNpA5zMcrh9kk6ujSVtwa4d20exjaWdtej7+hrxFHFRpt1HlvodIr0rAgCAIAgCAIAgCAIAgCAIAgCAIAgCAIDx+hn8vqgIlLCM5S1rQAcwynlkiLCI2BtuEB63AsEwxomZgkTOuyA2VKIMy0XMnmI2y/cgNTsAwxyCASRzHcRfqgPTgWW5G2EC50mfvQHj8KwkSBIa0AFx0BMW9THdAb6bMtgAJPU3PzFygMi/a0nS/6IAHG2l9L/ogGY9vf9EBwuOxHCxUqeZiAH53ZhmdZ2Y5h8HWVU1MBg5Tcpat55nQUocS5I8lPKytpp6kngFfhxxFMUK+arzZW5nGeR06tH2ZWeHwWFp1FKnr4mrFxx6oy7aFo5X9V39TtFZlIEAQBAEAQBAEAQBAEAQBAEAQBAEAQBAeFARHYNpiQ6wibSbz73P36gEAa2cNYDZrgLWkdf3/zBQBvDKY+y7QDUWjpeyAydgGmBDoAgXHWdf39yAybg2hpaA6Drp2/L6lAKmCacvKeWYuN43mdkBi3ANkGHSJ3G7cp9LdPusgMqWCa1xIabhw1EQ4gmOgsgNZ4Yy1nW0+E9dj2JH7KAzpYFjXBwaZEnUHWep7n3QHG4/8AhhQq1alQ1awNR7nkDJALnFxi2l1GeGTd7nQ0f8irU6cYKCySW+3mSvD38PKOFxFOuypVc5maA7JHM1zbwJ0cvYYdRknc1YzjtXE0ZUpRSTt12dztVIKMIAgCAIAgCAIAgP/Z"/>
          <p:cNvSpPr>
            <a:spLocks noChangeAspect="1" noChangeArrowheads="1"/>
          </p:cNvSpPr>
          <p:nvPr/>
        </p:nvSpPr>
        <p:spPr bwMode="auto">
          <a:xfrm>
            <a:off x="169862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sp>
        <p:nvSpPr>
          <p:cNvPr id="60422" name="AutoShape 4" descr="data:image/jpeg;base64,/9j/4AAQSkZJRgABAQAAAQABAAD/2wCEAAkGBxQTEhUUExMVFhQWFxcXGRgWFhoXFhkWGBcXGBodGBcaHCggGBonGxYXIjEiJSkrLi4uGR8zODMuNygtLisBCgoKDg0OGxAQGzIkICQ0LDIsMDIvLywvLC0vNywvNDI0LCwsLy80NC0sNzAsNSwvNDQsLyw0LCw0LCwwLDQsLP/AABEIAMgA/QMBEQACEQEDEQH/xAAcAAEAAgMBAQEAAAAAAAAAAAAABAUCAwYBBwj/xAA9EAABAwIEBAQDBgUDBAMAAAABAAIRAyEEEjFBBSJRYQYTcZEygaFCscHR4fAHFCNScjOi8UNiktIVU2P/xAAbAQEAAgMBAQAAAAAAAAAAAAAABAUCAwYBB//EADYRAAIBAgQDBwMEAwACAwEAAAABAgMRBCExQQUSURNhcYGRofAiscEy0eHxBhRCM3IjUmIV/9oADAMBAAIRAxEAPwD7igCAIAgCAIAgI2PxrKTHPebNExv2A9VqrVoUYOctEbaVKVWSjHc59/jVk2pOI/yAMW+U677KpfG6d8ov1RYrhM7ZyLzhnFKdcE0zOUwRofWOndWeHxVOum4PQgV8PUotKa1JNaqGgm2m5hSDQUmK4k82kN/xn8bhAZYHiJaeZzi3vf8AX6oC9QBAEAQBAEAQBAEAQBAEAQBAEAQBAEAQBAEAQBAEAQEXiGMbTaJcGl5DGkiRmdYSJEjdaa1WNOObtfJeLNtGk6jyV7ZvwR854rXrOqEVHEuJLItpm0yjvsei5HFTrzqNTd3p79DpsPClGH0LLUg+XzZTa8aH7tVE5Pq5WSOb6bo7TA4ZuHpwzMKj7vzfGBHKJFm9YE66rscBhI0KeSzet9TmcbiZVp2vktLaGX8w615jrfXUHsVOIRqQG+liI0De1hr1kie6As6PEi5zWtE/3E9Oo6ICzQBAEAQBAaK2Ka1pdIIHca7X+aj1cVTp03O6su82QpSlJRse0a4JjMCY0HbX7wvadaMpct7u39/dCUGlextJhbm0ldmvUOMI3ZXPUrmuhiGvnKQcpg+q1UcRTq83I72dn4mU6coW5lqbVuMAgCAIAgCAIAgCAIAgCAIDRjMU2m3O+co1IBMdzGy11asaceaWhsp05VJcsdTnfGOH82k2o17CGHNr9l4EaG8kW6yqnitPtaSnGSyz8mWXDZ9nUcGnn90UNXiFY0Q4udduTMIzcpkHN8UEEtM29VWyxFZ0VJt6WvvlvfW2xYRoUlUcUu+22e1tO8sPCfBWkiu9zS1ug1h0Agk7ETpe6k8KwCk1Wk07aLv/AII3EcY4p0oq1/t/JPxeXOcpkdTv1+q6MojUgCAIC/4TQysm8uugJyAxqOgE6wEBVnHOqWYcpiQP7tRE/VAT8K12UZzLt9PZAbnCbHReNJqzCdjS3CgAgSJn1k9+q0Rw0IppZX+fOhsdRt3ZspUg0WAEmT3J3PdbKdKNNWitc33vqYyk5ama2GJ4V49AUeDeaFR7XNhkZs1zMQJBPc6LnMJOeBrThUjaFr3zz0631vpt36ljVSrwjKLz0sXbHggEGQbgrooSU4qUXdMr2mnZmSyPAgCAIAgCAIAgCAIAgK2vxZoq+ULx8b5GVhIOUH/uJGncdVEnioqp2a8306eZKhhm6faPyXUxw9BraZpvdTdDv6nKGt57jl0m7ddUhCMabhJp555WWfd6Hs5yc1OKa6Z307yvczDNc0ZwabmPpOJ+GAcwaXtIDHDNadrCDrEaw0Wvq+lpxfTra6tZrv2yRITxEk8s00116Xs9V+Tn+PUg6q4U6Tg1pjMGOjKAAJk9Wm4gEXidavHQU6jUIuy3s9Pnk9SywknGmnKSu9rrX55nWM4Yynh2tGbl5jHUi5IMfmF0WGoxo01CJQ4irKrUcmVTu2ikGgIAgCA6fCE5RmEEWj5IDcgBQFe3BHM/awDTrF57dAgJ4QHqAIDViMQ1glxgTHzPZaa+Ip0Y81R2RnCnKbtFG1bjAICJxNzBTJeJaLxMZjsPf7lB4hKlGhJ1ldLbq9kb8OpOaUNfsa+G46m5rQC1pI+GenT2WrAY6hUpwjFpNr9Ph0Mq9GcZNvNdSerMjBAEAQBAEAQBAEAQBAcq/iOHxh8khzHkmNIdF4LhIvH0160rxOGxj7J3T+9u/MtlQr4VdorNfb7E3B8IDC3zaxc5zfLDLBpAvAtLiGh1ze50UmlhFBrtJ3bVrbWX3y31NFTFOafJCyTvff8AjPYhYvyGU3NZXLWPfUY4Bhfzua2IgSMsN0+9R6nYwg4wnZNtPK+bStp0yN9PtpzUpQu0k1nbL+THy6we3PjmZabgCPhmBLg7YnL1mFjyVlJc9dWi/Dxv5GXNScXy0Xdr57nVU3hwBBBaRIIMgjsd1dRkpK60Khpxdma8Rhw5pbA7W0K9PDmCEAQANlAdNgmwxvogN6AIAgCAICNxDEeXTLhroLTc6KJjsQ6FCU1rtvm9DbRp880noaOH8ODeZ/NUNy43g9uij4Lhypf/ACVfqqPNt7eHz2yNlbEOX0xyiWAKsyMUvGeLZQBSe0kzJBBI/Bc7xbi3ZwUcPNNvVpp2/GZYYXC8zbqI519Vx1JO9zuf+FyU61Sf6pNlooxWiJnC8Pzte45Whwgm2Yg6CVY8Mw16sKtR8sU1a+7vtfp/WZoxFT6XGKu7eh1f8yzLmzNy9ZEdNV3H+zR5O05ly9b5epS9nPm5bZmcgixsdwtmU45PXoY6PMr8DhCzM0VnFwAEEWExBjfSPdVeDwsqXNBVm5JWz0XR28revlKrVVKzcEkywYDAkydyBA9laRukubX0IrtfIyWR4EAQETinEqWHpmrWeGMG53OwA3PZYykoq7N1DD1K81Cmrs5jh/8AErA1CQ5zqVzBe0wRMC7Zidb6LUsRB65FrW4BjKaukpeD/c6fAcTo1p8mtTqRE5HtdE6TBstqlF6MqquHq0v/ACRa8VY2V67PgLw1zrC4zXB0WM5w/S3ZsxhCX6krpHHcR4AKNDMyo0nzLuJDRA+EEk7ETA1J7Kgr8PVCjeEs765Lw9C6o411qtpR2018dtyDwfjBbXpmq4ua3M0m7jlc0NAEaiWjTqVFwmNlGtHtXdK6vrqkvwSMThVKlLs1Zuz6aZ/kvXYdlGvSBmq2rVLwXS7I7KMvqSTMnoDtKtXThQrQT+pSldXzs7ZFepzrUZNfS4q2WVyi4nhq1OpGR7i173g5JDg4gyQJB0OvzVXiadenUtyt2badtb+vzUsKFSlOF7pXSWuhYeHvEBou8iuIGYidMpJ0IA0mb91JwPEHRl2FZWz9PIjYzBKqu1pPb1O2XRlEc3xCmA4kGZJm0Xm4+qAjIDfhW3sROwJieyA6ZAEAQGrEYhrBme4NA6lYTqRgrydjOEJTdoq5F4fxanWJDM1hMlpAI7FaaOLp1naJtrYadJXkT1JI5Cx+Hc51NwuGOkt/GT0VfjKFSpUpzjmou7X58tSRRqRjGSe61+dTZi8Rlpvc2CWg77rdicR2dCdSOdkzCnT5pqL3OfZxJ7KTQHXIJBNzIeZmdoj6rlY8Tq0cNBc2bTs9X+p632tZLzLN4aM6jdvlvnsV2JjNIiCAYBmCRJHyKqMTydpeGjs+tr7eRLp3tZmtRzMEr2UnLU8Sseh5iJMdJt7LJVJqPLd26bCyvct8DxkUqbWhskZpvGpkR7lX2D41HC4eFNRu1e+dt7r8kGrg3UqOTdtCPW4vULy5ri0HQWIHyNlErcZxLqudOTSei1t6m2OEpqKjJXLbD8fYQ0ODg42MXHur6hx+hJRU01J5Pdfj7EGeBmm2nkWzqgGpA9T8/uV5KpGKvJ2ISi3ojA1JjJlde/NoPkDJ7LB1HJJ07PPPPReSfp7mXLb9WXkbVuMD5d/Fp1Ko4MGLy1KQDnUHE5DMgObA/wBSHG17dN4eIab18jq/8f7SmubsrqWSktfB56fn2+WKOdcdP4LqlvmuaS1wNOCDBFqm6gcQnKEFKLs7r7MqeJxUuVSV1n+C/q1XOMuJJ1+ao5VJSd2yvjFRVkjfgsc+m6QSWzLmycrv8hut1DEzpSunlur5M11aMais1ns+hKbxVrYyUKYE8zSC4OFokuMyL/uZkLGwilyU0uq1v65mp4aUr80346W9D3iPG3Vc5yhpeWEwT9iY+dxfsmI4hKrfKzdva55Rwcads72v7l3wM1q1ai9w5aTXBxc7mOabxqQZEbWKs8I69atCcllFO/Xx8/QgYrsqNKcYvOTVvnxkbxpSa17XSPMJJ5RAyCA0Ovdw/ey0cXhGMoy/6b9u828MlKUWv+V9zpPD+OqVGuZVp5X0yGkgANNpEX1iD0uOqt8FXqVIuNSNnHJ9PlisxdGEGpU5XUs+8jcYefMIOg0+YCnEMi0MO55hon7h6oC9pYOnSBd0Ezc+wC8lJRV2exTbshQ4pRe/y21Gl8EwO2vz7LRDFUZz5IyTZtlh6sI88o2RMUg0hAcBxzihqV4Y3NeAIzEgmIA6ECfQ+q5fG4p1K6jBX9/l17eZ0WFw6p0rydvb5Y18NzZntJyua8DTLBgtExp8IGlrqtxCnfl5uVqVulsrLTwt3Zmyry2Ukrprx+anTUsbUpsc2scrh8BMOcevY23PVWtLG4nDUZQxTs/+Xk2+vW+W733KqVGnUmnSzW+yIWI40/MfL5WyYtJ9TO6ra/HK7m+x+mOduvjn/S9yRDBw5Vz5shfzj82fNzEQe4iLjewVd/vV+17XmzeT71a2fUkdjDl5bZGVSqAxrBzWJJjQkggCRNo/3FbKleCoRpL6tb913la6vl+WjyMG5uWhGUA3BAEAQBAEAQGVOoWmQSDcfI2K2U6s6b5ouz/cxlFSVmbcDWe1005zdOoFyCN1vwVavSq3oa9OqWem5hWhCUbT0Op4dxEVQeVwIibWk9F2+B4jHFRf0tNWvlv/AAU1fDuk9dTg/wCLPEhThjcNSc6oxzTXc1pewf2tPxNdDwb25xqt+Ie1vM6D/H6DqfU6jSTT5Vez73tt7Hy7B4F9WcjZjKOglxytEm0k6DseiinWVa0KduZ/Fr6HR+HMFUpGuyoxzHNNOQ4Rp5n0uL6XCr+JRfZabr8lZjK0KnJKDunf8FuqEhhAEBYcD4ca9UMFhBc49Gj9SB81MwOGeIq8m2/gRsVXVCnz+h3tPglNj2vpgtLW5QA4gRJdHeSbzP3Lqo4KnCanBWsra+fv3nPSxdScXGbvf57dxz2J/l8RUdRyCjVa98Oiz3ZiCDEG8TfS/wA6qp/rYqo6NuWSbz6u/d1LGHb0IKrfmi0sui/g6rhWFNKk1hcXZZEkzvMTuBp6BXWHpdlTUG72KmvU7So5JWuR+MYQuhzRJFiOy3mk38JpZaY73QEtwmxRq4TsVvDeBUaDi5jeY7kyQOg6D6qHh8DRoScoLMlV8ZVrLlk8iylTCKc54u4u6llpNEZxzO3ykkQ3v3VRxPGSpWpxWur7u4s+HYWNS85baIo+C0IFfECDUo/A3bSJIFyANPRV2Dp/+Sus5Q0RPxU84UXlGWrI+Ap1OZ9QOGe8uBBc6ZkTtc+6qMU5qDdRO8ndfub6kqeUYbexOr4hz7uM/u9u6hV8TUru9R3+fnfqaYU4w/SjWtBmEAQBAEAQBAEAQG/B4N1UkNGgkk6KXhMFVxUnGmtNehqq1o0leQfhHAwASYuAJg9DG+nulTBVYvlSbe9lez6Zb6eeQVWLV27fkv8AgnDH0zmdFxpEkfP3XU8H4ZVwr7So1mtN15/grMXiY1FyxLZlMCYAEmTG56q8hTjC/KrXzfiQnJvUhcXoMqUzTfS84O+wfhMEEZnGzRMHrawK9kk1Zq5vw8505qcZctt/2K3w34XZhS4gtOdxflDRla8yBkJuA1hyjQmXEkyAMKdJQJON4hLEpJ7ZXvqu/wAXn00S0zvMTh21GlrhIM+om1jsVslFSVmQYTlB3ifN+O8LNB8GSNA43zEAGZmSYImdzvdcrxbDKnU51v8Ac6fCYhVo3+L5t+CrVQSwgJvCOIuoVBUbexBGkg7E+sH5KVhMTLD1Odf2aMRQjXhyM7zhHiKlXholtQg8hk6dHRBC6jC8RpYiyWUun8nPYjA1KObzj1/g4THYgNxD30XGA8ua43OszfW/VcxXqKOIlOk97p/2dBSg3RUKi2zR0HhHjfO9lZ5JqODmki2Y2ItpNo2VtwrHtzlCq83mvEreI4O0YyprTJ+B2a6EpAgCAICnxPEi2vTAcPJJLHGLCoYyjNt0+Z7RBqYhqvFJ/Tmn47Z/P2mwoJ0ZNr6tV4bmXHMMyWVHMDi05ZLoytdqQNC7YdyF7i6cLxqSV2svC/56d55hak7Sgna+fjb8de4r+BYI4eg67DUcZEGTlOUC4P8AkbHcXVbhpQwdGUXJObzsmr2drb/OpJxVVV6y1UV98/n4KtzDEE6EmCXEhpiJLpv8/wBOex8+1aa22d7pPxv89psWr/1+DWqw2BAZNpk+nU2HuVsjSnJXtl1eS9zFySPXUiLwY67e69lRnFXay67eoUkzBajIIAgCAypszEARJMXMD3WdKm6k1Bb9cjGUuVXZ1uB4ZTYyIa47kgG/z0C73B8Mw9GkouKk921fMpK2JqTle9jVxir5LCabQHPMEgdj9Vp4rW/06LlRjaU3a/r8RnhodtO03kiTwumW0mAiDEnXU3vO/XvKmcOpyp4aEZKztn5+O/XvuacRJSqNolqaaQgCAIAgK7jnDBXpOZAzSCD0cO+1reiiYzDKvScN/n9EnC4h0ailsfJcVxOgx7mmsJBj4H+xGWxGhHVc0+GVL/qXv+x2NPD1pxUlHXvX7mv/AOZw/wD9o/8AF/8A6p//ADKvVe/7GX+rX/8Ar7r9zOjxWg4hraoLiQAMr7k2A+FePhtW2TT9fyjyWHrRV3HLxX7l35dXCvp1JbJkghwcJFi0wddv+FjKlXwU41Hr6+RA5qeJjKH8eZCY3M7YTJ7Dc6bKJGMqk7LVm9vlR0WE8OtdSNYOe8ZTFMNAc5wJEGHGBmjvHRXFHhsZU+1Tb7ur9evxFbUx8o1OzaS79kvTp8Z2mAr56bTlc3bK74hHVdDRnzwTs13PUoqsOSbV7+BIW01hAEBzXiHhtJlEk+Y1uc1HZAXOLzFySYHztoqnHYelTpXd0r3ds22WmDr1J1LKzdrK+WRzvEcY7FAEA8pjLMyALQSbkDMT6qor1pYtJrbb5vrcsqNKOGee+/z2LbhteGhrhAbytvcho3BA9xI16KtxWAhKspc1vHPTfb8rXMi1o3d1vr5+v7lPicTXYMxa0BxIkQ7QzldBjotjsm5xis9d/LW2ZMhClN8qby8vMk0nFzQ4tLZ0B6dfQ/goOJoKnZrK+z+bmLybV7kmrTy/YOXZ1xJ110WVWmqf/D5dnnnvrp+bGqMubfPoa6j5jYARrO5P4rRVqc9klZJWM4xseMfH5djqsYVHF/j7hq5tFIG9x23O9j+/mpKoQkubNd278H87rmHO1kYBzek+v4H9NlqU6SWSvfr+H/HqZWk9zyG9SO0A/Wy8tRed2u7X3y+dR9RsqSywJvedJ6aE2/NbqjlQSjBvrfS/o3l++hjG082YOZMkRGsbi/T5rXOmpXnB5dN15GSlayZ0nAaJa0TuwEyb/E+Lei6/gtGdOmubeKfvK2Xeipxk1J5dfwixr0A+MwnKc3zGn3q2rUIVeXnV7O/mRYTcL23yNq3GAQBAEAQBAEB+aeOMcMTXDxDhVqTaL5zsqt6vzPqOEcXQg46WX2IKEgIDpuC+JxQa1oa7IKDqbmjLz1HVS/New5crZIcQAQNVjNNx5Fkvn9FVieHOs3JtX5k0+ita3rd2yR0fgzhFfHu8ysGswgMGmyWF/LPK+74mCebe1llhsHTTuo2Xv66lZxPE0cFHkp3dTq87eK08Mj6jhOH06cljQCTP/HRTqdCnTbcVqcnUrzqfqZKW41BAEAQHF8d49V8x9ABrmvzMjKWugkss7NEzNyFz+Nx9XtHRSTTuuj6a3LzCYOnyKq7pqz7uvQmUfCzBSyuz5n2JBJa10Oh0ACQNL2K3w4VTjS5Xe778k889jRLiM3U5lay9Wsstz3G520rsEscxjspApEH7QAEjWIjU6wJWmvhbxcpq2aTtZp/Z2eltr32FJxdTJ63avr4fP4PMPUbRY+nVbnc7UNkNykDck+46DookcRh+HKVGUW29lpay6v3RlOM60lODsl11v6GvH1qdVwLA4OPxZjaANiT++yi4irgsbUTSkpPVvTLxb+dDOjCpSi1K1tidU56VN5zNA5SyAQSN4BjaVcywcsXQg1PlsrWy5W+tk7d6IcqiozlG1+/ch1cOx4JFj16eo6d1Q47hlXD1EmuaLyUt0/8A9Z289/E3UMU3l7Fc4AOsWuYI5g65sD8OW2o1O+q1VcLQoWcm3+fK1vV6E5NuOeT+b3Mc5md1WupLn59zKytYyzA6j2gfSPyWfPCX616WXtb9jyzWgDgNLnqY+66KcIfpV31dvtn9xZvU30cDUeM4BInU/OT6CFKocOxOJXaRV03a7+/gjXPEU6bs2XHDuDNytc4k3mIEEbT27LpcNwKnTS55Xzu+j7utu4rqmOlK/KrE3DFz6tR3mHI0inkywMwAdOaZPxRaNFaw5p1JPmyWVvfXzNM+WNOK5c3nf+PInqSRwgCAIAgCAIAgOF8ceAWYp5r03mnVOUPtmY4C2aLEGIkzEDRRMRT/AO15/v5fYvuG8cnhYdlOPNHbZr+D53jPA+JpgkeW8gxlYXFxvFgWgfVQFXg5ct8zoKPH8JUko5rvdrfdlLQ4XXe9zGUaj3snM1jHOLYMGQ0GLrek3oWksTRjFTlNJPRtpXLbDeC8WatJlWkaTarmtFR92jMCRMHWAbGDMDdZKnK6TVrkOfFsMqcpQlzOOy1+d59x8P8ACGYSgyhTLi1k3dqSSXE27kqdCChGyOCxeKliazqz1f8ARYrMjBAEAQBAUmILPMLwxgcLB2UF29wdtVw+N4xPt5ThaKV0sk5N55rp+2lywhGXJytu3jkeUsSQZLnGL69DKicJxWJr4qMJVJO7Tzk7WTu/Zel1vdeVYxjG9jf/APIUskZBc3ZAi5knoeq+g8kbctsiFzyve+ZnUfRf8Ql3UtBPXpCo6+P4dOq6dVXmnbOPTvtp+CRBVYq8cl4nH+NaWJ/puw7Zp03tqVG0yRVdB+ENAgsg6XPa163C18Mqs6fPm75PRLottNV5F3w2VD6lWf1NWTei779b+HjmSXOeGgHO1rgHBpka9W9VU4qFfDvsJN8uqzya620MEoN8ys2sr/yTsOHFre4Mk+pGv4LqMBj6FHARlWn11d289lqVOJpydZ8qJT2AiCJ6TvAge65utj3iavNPSUslrZKyVl3vJu2eeljdTThkmUX1HUGR8iFCqUpwdpIs7nrmERIInSRqsZQlHVBNPQ8WJ6Xvhd4l7YvEg/Q/guo/xuorzg13r8/PXYreIRyTLGthKjuRrzTpxq2C9xdOYSRyxaCOqvKeDdKHY05NRW+rd738PIiRqwX1NXfsv3JGAwbaTAxsxJMkySSZJJ3MqVRpRpR5YmqrVlVlzSJC2msIAgCAIAgCAIDwiV41fJgpeMcO5c7Zka21bt7degVPxDBrk7SOq+38dehkmeeHHMa1/wALXF2ZxsJ5WtBPXSPZZ8Mrx7Jxk9PsZTnKSSbyWncTsRSbiKbZZID2vGYlpDqbw5pEXF2/uVPjU7WClFeuWgp1ZUneL2a8mrM3NxbZDScrjMA9oB7bhZRqxau8tjHldr7EhbTEIAgCApPE/ExRa0buzR3yxadrkKHjcXDDwvLV3sS8JhZV5ZaK1zhK/jF1B9MVm56bwZcBFRpBGg0c2CLWPfZcxPAwx9N1JZTvr6ar4/HQ6SnwuNWMuydmrZbfv80LbinizDUaQqeYKmdssYw8zgZF/wCwSDc9DY6KJwvhuKw+LVSSSUeud9sv329iFT4XXrydNq1tW9v38iswPjWg8sFQGlnbIJOZmpaQSAC24N4iLyF20cTF65GGI/x+vBN0nzW20fXLy8/EmYrx3haT3NJqlzDlOVgIzNsYOa9wuVxPCKs8ZLEQml9V1kzdQ4PiZ0ouys1u/wCDoMHjG16VOvTEMqtzRIOV0kObboQVV8cwKoVlVgvpnn4Pdfn+iDOnKjUlRnrH3WzNlVxIaOQhpkhzcziDo1pnlk9jbpqrPgTnWgqFalzRWak1on49drGmclTTlnd6Z2/v2/BaUeFsDYDS0m+swfXdXFbgGEqQ5UmumehGeKqN3ZAxVMtdB1XEcTw9ShiHGpq8/nzLQl05KUchQwj3S6nlBkS4jUZhmExrE/NXPBKGLxCbb+jTPxWj1yPKlWEcpGrGUM3ITlg73mAZtud1CVGXaVKMk0ovxd1fbdy1utktjOlPl+pZmlvA3kgBwgybzNjBsPVTKPBata1nZO+uuTtt7Gx42KTbRdcNwAoiAQSbnqYjTsPxXVcPwEMHDlTu3q/myK6vXlWd9kT1YEcIAgCAIAgCAIAgCAIAgI1XA03XLRPUC89fVR54WjN3cVfrue3NdKmabtXGnlgbwbAC35LXTpyoztduNvR/O4GvEcXY0kQTliY7/ktGI4pSo3ybtrb5sbaNF1HZMzwfFKdQw0kHuIn07rLC8Uw+JlyweffkZVcNUpq7JysSOEAQHO+NcOfJ8wNc/J9kERBIlxGV2aAOh+9Q8Xh1Vs3ttsWXDZpVORu19/xqvufNsfwKrkbVxDmlrS0Na5oaWl7mMOdrMubmjR0Q2bzC0RwypRulZHSUeI0XUdKgs92ne6SbybvbLqtXbvKHilJnmikGVHuaIAaWtNyXRlawt0MyANTPbxqzsvnsWdCUuz7RtJPrd927v8yNnEMMwV2P5RQDacS7M2zQHBgiXtzhx03ubkr1pX7jGjUn2Tj/AN57Wfdfplb8Iqzh3vrZHHnc65tBzXzCLEEGba7LwmdpGFLmWiX22/B2vhjxe14/la7/ACqAa0U3t5XDJAAe6YlzRc2EpO1WHZydls90c/juFum/9mlHmm2+Za3v0Xc9uh9N4DgKTAXU2ukm73nM50bzoNTopeHwlOhfk1erebZymIxNSs7T20Wli3UkjkDiVCYd0+L/ABF5+9c3xzhjxFWnVgr2dpf+ut/LP1JNCpa8fQmUnAtBbGUgERpB0hdDTUFBKGm1tLGiSabT1IXFMC2oAJykkkGNTG6rcdw+jXlG+V3m1u7bvwN+HrSp3eph4foV2UgMQ5hf/wDmCGj0zEk+v0WzA0KlJyTyjlZXvmr3fg8t+92MsZOjOpeknbv19jPiLwxwrH7Ac0k6ZXQSf9o0v7KRXkoNVXtdfPQwopzTprez+epYKSRwgCAIAgCAIAgCAIAgCAIDCs/K0mJgEx1ha6s+SDna9kZRjzSSOZ8hzn5zaZc4CAW6rjpYuM5Tn/0rtrpq9fnTU3youMrarqZspNGg3mbTrIv9FTx4lyVVOEclnbLW99beRNk3JZsscFjQ2Q4mLRur7Cf5MnJvEKyysktOrzfy3rElhsvpLGnWa7QgrpsPjKGI/wDFNMjShKOqNikmIQEWvw6k8Q+kxwkGHNBEgyLHvdeNJ6mdOpOm+aDs+4rPEfh+hXY5z6Qz5Q3O05Xhodms7YDVYTpxlqSsNjsRQaVN76PNX00PjXiJ7KTiyk0RygOe0OcabRAnM3SbaT/TndQZJJ2R2+BVSrBSq67pPJN+D89d+42+H2iqHVMRUpMZTLQHVGAxZ9TKwASScsBsxzE3IhIpPNnmMvSahRi23fJPwV3+/cdN/DnhH8xUrVK1KmQ0tLagY0gk5ycpAgn4drbwZW7Dx5m20U/HK7pQhTpTave6u+753+B9VpsDQALAKYcoZIAgACAicRolzTE6XAPS8joQqji1Kr2UqlK76q+qW66Na96yd8jfQmlJXPMTWcWAskzuBf5Ba8Xj6zw0auFi5qXTVeVn3ntOEVNqYwggBpFzLja1yT7r3h1WpGnGlUX1STk8ss23bxttr7s8q5vmT0yN76wGul77KdVxkKKvUyWeeyt757dXlqa1BvQUq7XaEHtv7Ldh8RTxFNVKbun83PJRcXZmwFbjE9QBAEAQBAEAQBAEAQHjmyIOiwqU41IuEldPU9Ttmijr08hc06CSD8l84r4PsMRLCzva90+6zs+/8O5YwlzpSRFo1g7TXcbj81BrUElzQeWXivZb9O43Sg46maimJL4dQzOnZsH8lfcAwMsRiVUvZQs347L2z7jTXnyxt1LlfRCvCAIAUB+eK+MbVxT2CH031agY5wlwY9xAjNMRyuG9j1M1l02fSIUpUsPGTykkrpaXXh6dPREjg2EpvHlZs1F1ZvmPcDTLIBDHMJloJzOEGSZFuiKT8DXias4PtLWklktb9U9+meizzO+/hBUDaWJpS7+nVBOYBsFzcpFnEW8vrupOGeTRz3+RJyqU6nVfNl1O34dxCnXaXUnZmhzmSNMzDlMdRI13UiMlLNFDWoToy5Zqzsn6kpZGoIAgCAw8odx6E/doo7wsObmi2vBu3pp7GXMzyoYBJdAAkkxYDclZSjy3k5etvnzcLN2SKt/iKj5jKbSXl+WC2C2XaSZCjPiFHtY007t9NCWsDV7NzeVupsy0zWcwEioGteL7EumBvpf1C2YdUqMnQh4+rd/f7miVObgqr009LFk1kDYeggeylmkyQBAEAQBAEAQBAEAQBARuINBYZHb3Mfiqziyj/rOTV2mrabtLfrextotqasc2zDZOYc0TOxiNr3+a4ijUo/VGLu89csrbK+fWzLZ1OfJ5EylSLiA28iRtYiZUSngatWv2FNXfplrf0NEpKKuy4wOGyAzqei7zg3DHgaUlNpyk87aWWhBrVOd5ElXJpCAIDxzZBB0NkPU7O58I4hh6tDGYik0mp5EuYHMbUPNlFM8wN2+Y10/9qrZJxk10O/ozp1sLTqNW5snm1pe+nW1rd5HoMq1nQ0PdXbTePKpN5echknLZjjnzGBFhcGw8s3pqbJunSjdtKDazbzyz31WVl55dfq/irhnl8NrUsNRkloGRslxlzQ51rvfEmTcxuplWNqbUUcjgMRz46FSvPfV6dy6JbdxZeE+Gfy2DoUSIc1gzf5u5nf7iVspR5YJEXiGI/wBjEzqLRvLwWS9i3WZDCAIAgNWJrZGOfE5Wl0DUwJgLCpPkg5dFcyhHmko9T55xnxHUxAykBjJmGzJ9Tv7Bcli+J1MQuW1kdLhsBToPm1ZTKtJxLwnEqlOo2qHEvaI5iTaIg9oUmliqtOoqid2uuZoqYenODptZPofS+F8QbXpiozQ2IOoO4K7LD4iFempxOXr0JUZuEiUt5pEID1AEAQBAEAQBAEAQEXiLuT99CqTj8+XC26v7Jv532N1BfUUjy6DlEug5R1dFh7rgsHHmrxj+be/e8ixVr/VpuWnB6Tsoe9pa9w+E3IXdcJ4X/rzlXqX5paX1S+e3oQsTNX5Iu6W/UsVfEUIAgCAID59/EvwxWrupvwtIOe+WViMjSQMpZmc4gxYjXYdAo1em5NOKOj4JxClRUo15ZLOOr63yRs/h/wCDHUA2riWMbVYXZAwy6HRJquBh8RDRoLm50UaTjnIw4vxWNZuFGTcXa99Muitdd71emmveqSc+EAQBAEAQHjmggg3BsfReNXVmep2d0fO6Phau55AblYHEZnkCwOsC5suTjwmvKbSVlfV9DpJcRoxjdu7tsTMZ4Me1ksqB7rS3Ll1MWM7KRW4JOMLwld9NDTT4tCUrSjZepzNWmWktIggwQVSzg4ScXqi0jJSV0fQ/B2DNPDDNq8546AgAfQT811vCqLpYdX3zOb4lVVSvltkXisiAeNcDp3+lj9V4mnoetW1PV6eBAEAQBAEAQBAEBX8VFh8/vH5fVcr/AJPFuEX0T93H7W90SsNqOH4QQHESdR2/NY8C4PRdKOIqq7eavtbzz80K9Z35UT3Gy6wikBlV5a6aQaRECJnrofS+03QGdWsRMUpue2kX07/u8AYfzLtqPX6GOn794AOxDtfI6+tp6De31+YGVTEkOc0Us0RcdxPRAb8PzTLA28ARtA/Gf11QG3yx0HsgHljoPZAPLHQeyAeWOg9kB8+x3iDGNq1Gtbyte8D+jPKHEC8XsqeeKxCk0lu9iDKtVUml9iV4d43iqmJpsqNhhLp/pZdGOIvFrgLZh8TXnUUZLLw7jKlVqSmk9PA7lWhMCAIAgKjinCaTj5n8u2o8uaDzZbaZjsYtI3Cg4jCUpPn7NSd13eZMoYmolyc/KrPv8i2a0AAAQBYAaAKakkrIiNtu7NONxbKTS95gfUnYAbnssKtWNKPNJmdKlKpLliiPwyg6XVX5g6plOQukM5QIiwm2sLVh4SzqSycrZX0yNlecbKEdI3z65k9SSOEAQBAEAQBAEAQFfxJhJAG8D9/Rcp/kFCpWqQhD/qyWu7z8NrslYeSSbZOFgAT2XUUoOEFFu9t+voRm7s9cbLM8If8ANiBLXXE8pkXMCDIn23A1ICAwbj2kxkqA9/WP7v37IA3Hg/8ATq2AN7a9833IDJ+NaA05anNtvqR17bIDKhiQ4xDh/kYk3tE9j7HoYA8di4yyypdoNpIE7azPyQGocQv/AKb47GfxiIvr6SgJeGqB7cwzASRc3sSOvZAbcnr7lAMnr7lAUFfjDw5whtiRq7Yx/cqKpxWpGcopLJtb/uZWNvD+KufUa0hsGdC7YE7nstmF4lUq1YwaWd/s31DReK5MQgCAIAgCA018Kx+XO0OynM2RMHqFhOnCduZXtoZwqShfldr6m5ZmAQBAEAQBAEAQBAEBrq0g781GxOFhXSvk1o+hlGTiZtHzW+EXGKTd+9/xY8Z6sjwifzjYBJIlodECQD1j5+yAwbxGmftH/wASPvCA8HE6ZmHOMAH4Tv6hAZPxtMEy4y0wbaaW0/cIDJmKBa1wJIc7KNAZkjQ+hPogNb+I0x9p2oHw9SI20vKA8HE6cElzhHUfkEBNDO/3fkgPcvc/T8kAy9z9PyQFdUx0EjLoSNR/6rksR/kqpVZU+xvZtfq6P/1JUcNdJ3M8LjMzgMsfMdPRb+H/AOQLFYiNHsrXvne+ib6I8qYflje5YLpiMEAQBAEAQBAEAQBAEAQBAEAQBAEAQBAeFARxiGwCXR6gWv6Rsb9idBKAxbiaZuHj6bfLa59+hQHgxtPaoDppcwdLAID3zqYvmAzXm19unb6IDEYyn/drO3QkdP3PdAb6Tw74XTBi0a+3ogMnUgRBuOhAj7kBll7n6IBl7n6IBl7n6ICkrcWpBzgWEkEgnKzUFcvX4hw6NWUZ0E2m7vljmywhhKrimpfc24DidN9RrWsIJm8N2BO3ot2Bx2AqV4wpUeWWdnyxWz6dxjWw1WEHKUrrzLhdEQQgCAIAgCAIAgCAIAgCAIAgCAIAgCAIDwhARmNYYjyzoByjrbfqEBgW0g7/AKcmIsL32v1/BAZ+Wy/+mLweUC+sa/NAP6ek0/SBrc9fU+6AxaymLjyvYdZ69XfVAZUMjRyuYA6HW3zWBF9DCA3MdOjmn0v3690BlB6j2/VAIPUe36oBB6j2/VActieJ4MPcHA5g5wdyv+IEz9rqudrR4X2kueOd3fXXfct4UMY4pxeVlbQ38J4hhHVWNpA5zMcrh9kk6ujSVtwa4d20exjaWdtej7+hrxFHFRpt1HlvodIr0rAgCAIAgCAIAgCAIAgCAIAgCAIAgCAIDx+hn8vqgIlLCM5S1rQAcwynlkiLCI2BtuEB63AsEwxomZgkTOuyA2VKIMy0XMnmI2y/cgNTsAwxyCASRzHcRfqgPTgWW5G2EC50mfvQHj8KwkSBIa0AFx0BMW9THdAb6bMtgAJPU3PzFygMi/a0nS/6IAHG2l9L/ogGY9vf9EBwuOxHCxUqeZiAH53ZhmdZ2Y5h8HWVU1MBg5Tcpat55nQUocS5I8lPKytpp6kngFfhxxFMUK+arzZW5nGeR06tH2ZWeHwWFp1FKnr4mrFxx6oy7aFo5X9V39TtFZlIEAQBAEAQBAEAQBAEAQBAEAQBAEAQBAeFARHYNpiQ6wibSbz73P36gEAa2cNYDZrgLWkdf3/zBQBvDKY+y7QDUWjpeyAydgGmBDoAgXHWdf39yAybg2hpaA6Drp2/L6lAKmCacvKeWYuN43mdkBi3ANkGHSJ3G7cp9LdPusgMqWCa1xIabhw1EQ4gmOgsgNZ4Yy1nW0+E9dj2JH7KAzpYFjXBwaZEnUHWep7n3QHG4/8AhhQq1alQ1awNR7nkDJALnFxi2l1GeGTd7nQ0f8irU6cYKCySW+3mSvD38PKOFxFOuypVc5maA7JHM1zbwJ0cvYYdRknc1YzjtXE0ZUpRSTt12dztVIKMIAgCAIAgCAIAgP/Z"/>
          <p:cNvSpPr>
            <a:spLocks noChangeAspect="1" noChangeArrowheads="1"/>
          </p:cNvSpPr>
          <p:nvPr/>
        </p:nvSpPr>
        <p:spPr bwMode="auto">
          <a:xfrm>
            <a:off x="185102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sp>
        <p:nvSpPr>
          <p:cNvPr id="60423" name="AutoShape 6" descr="data:image/jpeg;base64,/9j/4AAQSkZJRgABAQAAAQABAAD/2wCEAAkGBxQTEhUUExMVFhQWFxcXGRgWFhoXFhkWGBcXGBodGBcaHCggGBonGxYXIjEiJSkrLi4uGR8zODMuNygtLisBCgoKDg0OGxAQGzIkICQ0LDIsMDIvLywvLC0vNywvNDI0LCwsLy80NC0sNzAsNSwvNDQsLyw0LCw0LCwwLDQsLP/AABEIAMgA/QMBEQACEQEDEQH/xAAcAAEAAgMBAQEAAAAAAAAAAAAABAUCAwYBBwj/xAA9EAABAwIEBAQDBgUDBAMAAAABAAIRAyEEEjFBBSJRYQYTcZEygaFCscHR4fAHFCNScjOi8UNiktIVU2P/xAAbAQEAAgMBAQAAAAAAAAAAAAAABAUCAwYBB//EADYRAAIBAgQDBwMEAwACAwEAAAABAgMRBCExQQUSURNhcYGRofAiscEy0eHxBhRCM3IjUmIV/9oADAMBAAIRAxEAPwD7igCAIAgCAIAgI2PxrKTHPebNExv2A9VqrVoUYOctEbaVKVWSjHc59/jVk2pOI/yAMW+U677KpfG6d8ov1RYrhM7ZyLzhnFKdcE0zOUwRofWOndWeHxVOum4PQgV8PUotKa1JNaqGgm2m5hSDQUmK4k82kN/xn8bhAZYHiJaeZzi3vf8AX6oC9QBAEAQBAEAQBAEAQBAEAQBAEAQBAEAQBAEAQBAEAQEXiGMbTaJcGl5DGkiRmdYSJEjdaa1WNOObtfJeLNtGk6jyV7ZvwR854rXrOqEVHEuJLItpm0yjvsei5HFTrzqNTd3p79DpsPClGH0LLUg+XzZTa8aH7tVE5Pq5WSOb6bo7TA4ZuHpwzMKj7vzfGBHKJFm9YE66rscBhI0KeSzet9TmcbiZVp2vktLaGX8w615jrfXUHsVOIRqQG+liI0De1hr1kie6As6PEi5zWtE/3E9Oo6ICzQBAEAQBAaK2Ka1pdIIHca7X+aj1cVTp03O6su82QpSlJRse0a4JjMCY0HbX7wvadaMpct7u39/dCUGlextJhbm0ldmvUOMI3ZXPUrmuhiGvnKQcpg+q1UcRTq83I72dn4mU6coW5lqbVuMAgCAIAgCAIAgCAIAgCAIDRjMU2m3O+co1IBMdzGy11asaceaWhsp05VJcsdTnfGOH82k2o17CGHNr9l4EaG8kW6yqnitPtaSnGSyz8mWXDZ9nUcGnn90UNXiFY0Q4udduTMIzcpkHN8UEEtM29VWyxFZ0VJt6WvvlvfW2xYRoUlUcUu+22e1tO8sPCfBWkiu9zS1ug1h0Agk7ETpe6k8KwCk1Wk07aLv/AII3EcY4p0oq1/t/JPxeXOcpkdTv1+q6MojUgCAIC/4TQysm8uugJyAxqOgE6wEBVnHOqWYcpiQP7tRE/VAT8K12UZzLt9PZAbnCbHReNJqzCdjS3CgAgSJn1k9+q0Rw0IppZX+fOhsdRt3ZspUg0WAEmT3J3PdbKdKNNWitc33vqYyk5ama2GJ4V49AUeDeaFR7XNhkZs1zMQJBPc6LnMJOeBrThUjaFr3zz0631vpt36ljVSrwjKLz0sXbHggEGQbgrooSU4qUXdMr2mnZmSyPAgCAIAgCAIAgCAIAgK2vxZoq+ULx8b5GVhIOUH/uJGncdVEnioqp2a8306eZKhhm6faPyXUxw9BraZpvdTdDv6nKGt57jl0m7ddUhCMabhJp555WWfd6Hs5yc1OKa6Z307yvczDNc0ZwabmPpOJ+GAcwaXtIDHDNadrCDrEaw0Wvq+lpxfTra6tZrv2yRITxEk8s00116Xs9V+Tn+PUg6q4U6Tg1pjMGOjKAAJk9Wm4gEXidavHQU6jUIuy3s9Pnk9SywknGmnKSu9rrX55nWM4Yynh2tGbl5jHUi5IMfmF0WGoxo01CJQ4irKrUcmVTu2ikGgIAgCA6fCE5RmEEWj5IDcgBQFe3BHM/awDTrF57dAgJ4QHqAIDViMQ1glxgTHzPZaa+Ip0Y81R2RnCnKbtFG1bjAICJxNzBTJeJaLxMZjsPf7lB4hKlGhJ1ldLbq9kb8OpOaUNfsa+G46m5rQC1pI+GenT2WrAY6hUpwjFpNr9Ph0Mq9GcZNvNdSerMjBAEAQBAEAQBAEAQBAcq/iOHxh8khzHkmNIdF4LhIvH0160rxOGxj7J3T+9u/MtlQr4VdorNfb7E3B8IDC3zaxc5zfLDLBpAvAtLiGh1ze50UmlhFBrtJ3bVrbWX3y31NFTFOafJCyTvff8AjPYhYvyGU3NZXLWPfUY4Bhfzua2IgSMsN0+9R6nYwg4wnZNtPK+bStp0yN9PtpzUpQu0k1nbL+THy6we3PjmZabgCPhmBLg7YnL1mFjyVlJc9dWi/Dxv5GXNScXy0Xdr57nVU3hwBBBaRIIMgjsd1dRkpK60Khpxdma8Rhw5pbA7W0K9PDmCEAQANlAdNgmwxvogN6AIAgCAICNxDEeXTLhroLTc6KJjsQ6FCU1rtvm9DbRp880noaOH8ODeZ/NUNy43g9uij4Lhypf/ACVfqqPNt7eHz2yNlbEOX0xyiWAKsyMUvGeLZQBSe0kzJBBI/Bc7xbi3ZwUcPNNvVpp2/GZYYXC8zbqI519Vx1JO9zuf+FyU61Sf6pNlooxWiJnC8Pzte45Whwgm2Yg6CVY8Mw16sKtR8sU1a+7vtfp/WZoxFT6XGKu7eh1f8yzLmzNy9ZEdNV3H+zR5O05ly9b5epS9nPm5bZmcgixsdwtmU45PXoY6PMr8DhCzM0VnFwAEEWExBjfSPdVeDwsqXNBVm5JWz0XR28revlKrVVKzcEkywYDAkydyBA9laRukubX0IrtfIyWR4EAQETinEqWHpmrWeGMG53OwA3PZYykoq7N1DD1K81Cmrs5jh/8AErA1CQ5zqVzBe0wRMC7Zidb6LUsRB65FrW4BjKaukpeD/c6fAcTo1p8mtTqRE5HtdE6TBstqlF6MqquHq0v/ACRa8VY2V67PgLw1zrC4zXB0WM5w/S3ZsxhCX6krpHHcR4AKNDMyo0nzLuJDRA+EEk7ETA1J7Kgr8PVCjeEs765Lw9C6o411qtpR2018dtyDwfjBbXpmq4ua3M0m7jlc0NAEaiWjTqVFwmNlGtHtXdK6vrqkvwSMThVKlLs1Zuz6aZ/kvXYdlGvSBmq2rVLwXS7I7KMvqSTMnoDtKtXThQrQT+pSldXzs7ZFepzrUZNfS4q2WVyi4nhq1OpGR7i173g5JDg4gyQJB0OvzVXiadenUtyt2badtb+vzUsKFSlOF7pXSWuhYeHvEBou8iuIGYidMpJ0IA0mb91JwPEHRl2FZWz9PIjYzBKqu1pPb1O2XRlEc3xCmA4kGZJm0Xm4+qAjIDfhW3sROwJieyA6ZAEAQGrEYhrBme4NA6lYTqRgrydjOEJTdoq5F4fxanWJDM1hMlpAI7FaaOLp1naJtrYadJXkT1JI5Cx+Hc51NwuGOkt/GT0VfjKFSpUpzjmou7X58tSRRqRjGSe61+dTZi8Rlpvc2CWg77rdicR2dCdSOdkzCnT5pqL3OfZxJ7KTQHXIJBNzIeZmdoj6rlY8Tq0cNBc2bTs9X+p632tZLzLN4aM6jdvlvnsV2JjNIiCAYBmCRJHyKqMTydpeGjs+tr7eRLp3tZmtRzMEr2UnLU8Sseh5iJMdJt7LJVJqPLd26bCyvct8DxkUqbWhskZpvGpkR7lX2D41HC4eFNRu1e+dt7r8kGrg3UqOTdtCPW4vULy5ri0HQWIHyNlErcZxLqudOTSei1t6m2OEpqKjJXLbD8fYQ0ODg42MXHur6hx+hJRU01J5Pdfj7EGeBmm2nkWzqgGpA9T8/uV5KpGKvJ2ISi3ojA1JjJlde/NoPkDJ7LB1HJJ07PPPPReSfp7mXLb9WXkbVuMD5d/Fp1Ko4MGLy1KQDnUHE5DMgObA/wBSHG17dN4eIab18jq/8f7SmubsrqWSktfB56fn2+WKOdcdP4LqlvmuaS1wNOCDBFqm6gcQnKEFKLs7r7MqeJxUuVSV1n+C/q1XOMuJJ1+ao5VJSd2yvjFRVkjfgsc+m6QSWzLmycrv8hut1DEzpSunlur5M11aMais1ns+hKbxVrYyUKYE8zSC4OFokuMyL/uZkLGwilyU0uq1v65mp4aUr80346W9D3iPG3Vc5yhpeWEwT9iY+dxfsmI4hKrfKzdva55Rwcads72v7l3wM1q1ai9w5aTXBxc7mOabxqQZEbWKs8I69atCcllFO/Xx8/QgYrsqNKcYvOTVvnxkbxpSa17XSPMJJ5RAyCA0Ovdw/ey0cXhGMoy/6b9u828MlKUWv+V9zpPD+OqVGuZVp5X0yGkgANNpEX1iD0uOqt8FXqVIuNSNnHJ9PlisxdGEGpU5XUs+8jcYefMIOg0+YCnEMi0MO55hon7h6oC9pYOnSBd0Ezc+wC8lJRV2exTbshQ4pRe/y21Gl8EwO2vz7LRDFUZz5IyTZtlh6sI88o2RMUg0hAcBxzihqV4Y3NeAIzEgmIA6ECfQ+q5fG4p1K6jBX9/l17eZ0WFw6p0rydvb5Y18NzZntJyua8DTLBgtExp8IGlrqtxCnfl5uVqVulsrLTwt3Zmyry2Ukrprx+anTUsbUpsc2scrh8BMOcevY23PVWtLG4nDUZQxTs/+Xk2+vW+W733KqVGnUmnSzW+yIWI40/MfL5WyYtJ9TO6ra/HK7m+x+mOduvjn/S9yRDBw5Vz5shfzj82fNzEQe4iLjewVd/vV+17XmzeT71a2fUkdjDl5bZGVSqAxrBzWJJjQkggCRNo/3FbKleCoRpL6tb913la6vl+WjyMG5uWhGUA3BAEAQBAEAQGVOoWmQSDcfI2K2U6s6b5ouz/cxlFSVmbcDWe1005zdOoFyCN1vwVavSq3oa9OqWem5hWhCUbT0Op4dxEVQeVwIibWk9F2+B4jHFRf0tNWvlv/AAU1fDuk9dTg/wCLPEhThjcNSc6oxzTXc1pewf2tPxNdDwb25xqt+Ie1vM6D/H6DqfU6jSTT5Vez73tt7Hy7B4F9WcjZjKOglxytEm0k6DseiinWVa0KduZ/Fr6HR+HMFUpGuyoxzHNNOQ4Rp5n0uL6XCr+JRfZabr8lZjK0KnJKDunf8FuqEhhAEBYcD4ca9UMFhBc49Gj9SB81MwOGeIq8m2/gRsVXVCnz+h3tPglNj2vpgtLW5QA4gRJdHeSbzP3Lqo4KnCanBWsra+fv3nPSxdScXGbvf57dxz2J/l8RUdRyCjVa98Oiz3ZiCDEG8TfS/wA6qp/rYqo6NuWSbz6u/d1LGHb0IKrfmi0sui/g6rhWFNKk1hcXZZEkzvMTuBp6BXWHpdlTUG72KmvU7So5JWuR+MYQuhzRJFiOy3mk38JpZaY73QEtwmxRq4TsVvDeBUaDi5jeY7kyQOg6D6qHh8DRoScoLMlV8ZVrLlk8iylTCKc54u4u6llpNEZxzO3ykkQ3v3VRxPGSpWpxWur7u4s+HYWNS85baIo+C0IFfECDUo/A3bSJIFyANPRV2Dp/+Sus5Q0RPxU84UXlGWrI+Ap1OZ9QOGe8uBBc6ZkTtc+6qMU5qDdRO8ndfub6kqeUYbexOr4hz7uM/u9u6hV8TUru9R3+fnfqaYU4w/SjWtBmEAQBAEAQBAEAQG/B4N1UkNGgkk6KXhMFVxUnGmtNehqq1o0leQfhHAwASYuAJg9DG+nulTBVYvlSbe9lez6Zb6eeQVWLV27fkv8AgnDH0zmdFxpEkfP3XU8H4ZVwr7So1mtN15/grMXiY1FyxLZlMCYAEmTG56q8hTjC/KrXzfiQnJvUhcXoMqUzTfS84O+wfhMEEZnGzRMHrawK9kk1Zq5vw8505qcZctt/2K3w34XZhS4gtOdxflDRla8yBkJuA1hyjQmXEkyAMKdJQJON4hLEpJ7ZXvqu/wAXn00S0zvMTh21GlrhIM+om1jsVslFSVmQYTlB3ifN+O8LNB8GSNA43zEAGZmSYImdzvdcrxbDKnU51v8Ac6fCYhVo3+L5t+CrVQSwgJvCOIuoVBUbexBGkg7E+sH5KVhMTLD1Odf2aMRQjXhyM7zhHiKlXholtQg8hk6dHRBC6jC8RpYiyWUun8nPYjA1KObzj1/g4THYgNxD30XGA8ua43OszfW/VcxXqKOIlOk97p/2dBSg3RUKi2zR0HhHjfO9lZ5JqODmki2Y2ItpNo2VtwrHtzlCq83mvEreI4O0YyprTJ+B2a6EpAgCAICnxPEi2vTAcPJJLHGLCoYyjNt0+Z7RBqYhqvFJ/Tmn47Z/P2mwoJ0ZNr6tV4bmXHMMyWVHMDi05ZLoytdqQNC7YdyF7i6cLxqSV2svC/56d55hak7Sgna+fjb8de4r+BYI4eg67DUcZEGTlOUC4P8AkbHcXVbhpQwdGUXJObzsmr2drb/OpJxVVV6y1UV98/n4KtzDEE6EmCXEhpiJLpv8/wBOex8+1aa22d7pPxv89psWr/1+DWqw2BAZNpk+nU2HuVsjSnJXtl1eS9zFySPXUiLwY67e69lRnFXay67eoUkzBajIIAgCAypszEARJMXMD3WdKm6k1Bb9cjGUuVXZ1uB4ZTYyIa47kgG/z0C73B8Mw9GkouKk921fMpK2JqTle9jVxir5LCabQHPMEgdj9Vp4rW/06LlRjaU3a/r8RnhodtO03kiTwumW0mAiDEnXU3vO/XvKmcOpyp4aEZKztn5+O/XvuacRJSqNolqaaQgCAIAgK7jnDBXpOZAzSCD0cO+1reiiYzDKvScN/n9EnC4h0ailsfJcVxOgx7mmsJBj4H+xGWxGhHVc0+GVL/qXv+x2NPD1pxUlHXvX7mv/AOZw/wD9o/8AF/8A6p//ADKvVe/7GX+rX/8Ar7r9zOjxWg4hraoLiQAMr7k2A+FePhtW2TT9fyjyWHrRV3HLxX7l35dXCvp1JbJkghwcJFi0wddv+FjKlXwU41Hr6+RA5qeJjKH8eZCY3M7YTJ7Dc6bKJGMqk7LVm9vlR0WE8OtdSNYOe8ZTFMNAc5wJEGHGBmjvHRXFHhsZU+1Tb7ur9evxFbUx8o1OzaS79kvTp8Z2mAr56bTlc3bK74hHVdDRnzwTs13PUoqsOSbV7+BIW01hAEBzXiHhtJlEk+Y1uc1HZAXOLzFySYHztoqnHYelTpXd0r3ds22WmDr1J1LKzdrK+WRzvEcY7FAEA8pjLMyALQSbkDMT6qor1pYtJrbb5vrcsqNKOGee+/z2LbhteGhrhAbytvcho3BA9xI16KtxWAhKspc1vHPTfb8rXMi1o3d1vr5+v7lPicTXYMxa0BxIkQ7QzldBjotjsm5xis9d/LW2ZMhClN8qby8vMk0nFzQ4tLZ0B6dfQ/goOJoKnZrK+z+bmLybV7kmrTy/YOXZ1xJ110WVWmqf/D5dnnnvrp+bGqMubfPoa6j5jYARrO5P4rRVqc9klZJWM4xseMfH5djqsYVHF/j7hq5tFIG9x23O9j+/mpKoQkubNd278H87rmHO1kYBzek+v4H9NlqU6SWSvfr+H/HqZWk9zyG9SO0A/Wy8tRed2u7X3y+dR9RsqSywJvedJ6aE2/NbqjlQSjBvrfS/o3l++hjG082YOZMkRGsbi/T5rXOmpXnB5dN15GSlayZ0nAaJa0TuwEyb/E+Lei6/gtGdOmubeKfvK2Xeipxk1J5dfwixr0A+MwnKc3zGn3q2rUIVeXnV7O/mRYTcL23yNq3GAQBAEAQBAEB+aeOMcMTXDxDhVqTaL5zsqt6vzPqOEcXQg46WX2IKEgIDpuC+JxQa1oa7IKDqbmjLz1HVS/New5crZIcQAQNVjNNx5Fkvn9FVieHOs3JtX5k0+ita3rd2yR0fgzhFfHu8ysGswgMGmyWF/LPK+74mCebe1llhsHTTuo2Xv66lZxPE0cFHkp3dTq87eK08Mj6jhOH06cljQCTP/HRTqdCnTbcVqcnUrzqfqZKW41BAEAQHF8d49V8x9ABrmvzMjKWugkss7NEzNyFz+Nx9XtHRSTTuuj6a3LzCYOnyKq7pqz7uvQmUfCzBSyuz5n2JBJa10Oh0ACQNL2K3w4VTjS5Xe778k889jRLiM3U5lay9Wsstz3G520rsEscxjspApEH7QAEjWIjU6wJWmvhbxcpq2aTtZp/Z2eltr32FJxdTJ63avr4fP4PMPUbRY+nVbnc7UNkNykDck+46DookcRh+HKVGUW29lpay6v3RlOM60lODsl11v6GvH1qdVwLA4OPxZjaANiT++yi4irgsbUTSkpPVvTLxb+dDOjCpSi1K1tidU56VN5zNA5SyAQSN4BjaVcywcsXQg1PlsrWy5W+tk7d6IcqiozlG1+/ch1cOx4JFj16eo6d1Q47hlXD1EmuaLyUt0/8A9Z289/E3UMU3l7Fc4AOsWuYI5g65sD8OW2o1O+q1VcLQoWcm3+fK1vV6E5NuOeT+b3Mc5md1WupLn59zKytYyzA6j2gfSPyWfPCX616WXtb9jyzWgDgNLnqY+66KcIfpV31dvtn9xZvU30cDUeM4BInU/OT6CFKocOxOJXaRV03a7+/gjXPEU6bs2XHDuDNytc4k3mIEEbT27LpcNwKnTS55Xzu+j7utu4rqmOlK/KrE3DFz6tR3mHI0inkywMwAdOaZPxRaNFaw5p1JPmyWVvfXzNM+WNOK5c3nf+PInqSRwgCAIAgCAIAgOF8ceAWYp5r03mnVOUPtmY4C2aLEGIkzEDRRMRT/AO15/v5fYvuG8cnhYdlOPNHbZr+D53jPA+JpgkeW8gxlYXFxvFgWgfVQFXg5ct8zoKPH8JUko5rvdrfdlLQ4XXe9zGUaj3snM1jHOLYMGQ0GLrek3oWksTRjFTlNJPRtpXLbDeC8WatJlWkaTarmtFR92jMCRMHWAbGDMDdZKnK6TVrkOfFsMqcpQlzOOy1+d59x8P8ACGYSgyhTLi1k3dqSSXE27kqdCChGyOCxeKliazqz1f8ARYrMjBAEAQBAUmILPMLwxgcLB2UF29wdtVw+N4xPt5ThaKV0sk5N55rp+2lywhGXJytu3jkeUsSQZLnGL69DKicJxWJr4qMJVJO7Tzk7WTu/Zel1vdeVYxjG9jf/APIUskZBc3ZAi5knoeq+g8kbctsiFzyve+ZnUfRf8Ql3UtBPXpCo6+P4dOq6dVXmnbOPTvtp+CRBVYq8cl4nH+NaWJ/puw7Zp03tqVG0yRVdB+ENAgsg6XPa163C18Mqs6fPm75PRLottNV5F3w2VD6lWf1NWTei779b+HjmSXOeGgHO1rgHBpka9W9VU4qFfDvsJN8uqzya620MEoN8ys2sr/yTsOHFre4Mk+pGv4LqMBj6FHARlWn11d289lqVOJpydZ8qJT2AiCJ6TvAge65utj3iavNPSUslrZKyVl3vJu2eeljdTThkmUX1HUGR8iFCqUpwdpIs7nrmERIInSRqsZQlHVBNPQ8WJ6Xvhd4l7YvEg/Q/guo/xuorzg13r8/PXYreIRyTLGthKjuRrzTpxq2C9xdOYSRyxaCOqvKeDdKHY05NRW+rd738PIiRqwX1NXfsv3JGAwbaTAxsxJMkySSZJJ3MqVRpRpR5YmqrVlVlzSJC2msIAgCAIAgCAIDwiV41fJgpeMcO5c7Zka21bt7degVPxDBrk7SOq+38dehkmeeHHMa1/wALXF2ZxsJ5WtBPXSPZZ8Mrx7Jxk9PsZTnKSSbyWncTsRSbiKbZZID2vGYlpDqbw5pEXF2/uVPjU7WClFeuWgp1ZUneL2a8mrM3NxbZDScrjMA9oB7bhZRqxau8tjHldr7EhbTEIAgCApPE/ExRa0buzR3yxadrkKHjcXDDwvLV3sS8JhZV5ZaK1zhK/jF1B9MVm56bwZcBFRpBGg0c2CLWPfZcxPAwx9N1JZTvr6ar4/HQ6SnwuNWMuydmrZbfv80LbinizDUaQqeYKmdssYw8zgZF/wCwSDc9DY6KJwvhuKw+LVSSSUeud9sv329iFT4XXrydNq1tW9v38iswPjWg8sFQGlnbIJOZmpaQSAC24N4iLyF20cTF65GGI/x+vBN0nzW20fXLy8/EmYrx3haT3NJqlzDlOVgIzNsYOa9wuVxPCKs8ZLEQml9V1kzdQ4PiZ0ouys1u/wCDoMHjG16VOvTEMqtzRIOV0kObboQVV8cwKoVlVgvpnn4Pdfn+iDOnKjUlRnrH3WzNlVxIaOQhpkhzcziDo1pnlk9jbpqrPgTnWgqFalzRWak1on49drGmclTTlnd6Z2/v2/BaUeFsDYDS0m+swfXdXFbgGEqQ5UmumehGeKqN3ZAxVMtdB1XEcTw9ShiHGpq8/nzLQl05KUchQwj3S6nlBkS4jUZhmExrE/NXPBKGLxCbb+jTPxWj1yPKlWEcpGrGUM3ITlg73mAZtud1CVGXaVKMk0ovxd1fbdy1utktjOlPl+pZmlvA3kgBwgybzNjBsPVTKPBata1nZO+uuTtt7Gx42KTbRdcNwAoiAQSbnqYjTsPxXVcPwEMHDlTu3q/myK6vXlWd9kT1YEcIAgCAIAgCAIAgCAIAgI1XA03XLRPUC89fVR54WjN3cVfrue3NdKmabtXGnlgbwbAC35LXTpyoztduNvR/O4GvEcXY0kQTliY7/ktGI4pSo3ybtrb5sbaNF1HZMzwfFKdQw0kHuIn07rLC8Uw+JlyweffkZVcNUpq7JysSOEAQHO+NcOfJ8wNc/J9kERBIlxGV2aAOh+9Q8Xh1Vs3ttsWXDZpVORu19/xqvufNsfwKrkbVxDmlrS0Na5oaWl7mMOdrMubmjR0Q2bzC0RwypRulZHSUeI0XUdKgs92ne6SbybvbLqtXbvKHilJnmikGVHuaIAaWtNyXRlawt0MyANTPbxqzsvnsWdCUuz7RtJPrd927v8yNnEMMwV2P5RQDacS7M2zQHBgiXtzhx03ubkr1pX7jGjUn2Tj/AN57Wfdfplb8Iqzh3vrZHHnc65tBzXzCLEEGba7LwmdpGFLmWiX22/B2vhjxe14/la7/ACqAa0U3t5XDJAAe6YlzRc2EpO1WHZydls90c/juFum/9mlHmm2+Za3v0Xc9uh9N4DgKTAXU2ukm73nM50bzoNTopeHwlOhfk1erebZymIxNSs7T20Wli3UkjkDiVCYd0+L/ABF5+9c3xzhjxFWnVgr2dpf+ut/LP1JNCpa8fQmUnAtBbGUgERpB0hdDTUFBKGm1tLGiSabT1IXFMC2oAJykkkGNTG6rcdw+jXlG+V3m1u7bvwN+HrSp3eph4foV2UgMQ5hf/wDmCGj0zEk+v0WzA0KlJyTyjlZXvmr3fg8t+92MsZOjOpeknbv19jPiLwxwrH7Ac0k6ZXQSf9o0v7KRXkoNVXtdfPQwopzTprez+epYKSRwgCAIAgCAIAgCAIAgCAIDCs/K0mJgEx1ha6s+SDna9kZRjzSSOZ8hzn5zaZc4CAW6rjpYuM5Tn/0rtrpq9fnTU3youMrarqZspNGg3mbTrIv9FTx4lyVVOEclnbLW99beRNk3JZsscFjQ2Q4mLRur7Cf5MnJvEKyysktOrzfy3rElhsvpLGnWa7QgrpsPjKGI/wDFNMjShKOqNikmIQEWvw6k8Q+kxwkGHNBEgyLHvdeNJ6mdOpOm+aDs+4rPEfh+hXY5z6Qz5Q3O05Xhodms7YDVYTpxlqSsNjsRQaVN76PNX00PjXiJ7KTiyk0RygOe0OcabRAnM3SbaT/TndQZJJ2R2+BVSrBSq67pPJN+D89d+42+H2iqHVMRUpMZTLQHVGAxZ9TKwASScsBsxzE3IhIpPNnmMvSahRi23fJPwV3+/cdN/DnhH8xUrVK1KmQ0tLagY0gk5ycpAgn4drbwZW7Dx5m20U/HK7pQhTpTave6u+753+B9VpsDQALAKYcoZIAgACAicRolzTE6XAPS8joQqji1Kr2UqlK76q+qW66Na96yd8jfQmlJXPMTWcWAskzuBf5Ba8Xj6zw0auFi5qXTVeVn3ntOEVNqYwggBpFzLja1yT7r3h1WpGnGlUX1STk8ss23bxttr7s8q5vmT0yN76wGul77KdVxkKKvUyWeeyt757dXlqa1BvQUq7XaEHtv7Ldh8RTxFNVKbun83PJRcXZmwFbjE9QBAEAQBAEAQBAEAQHjmyIOiwqU41IuEldPU9Ttmijr08hc06CSD8l84r4PsMRLCzva90+6zs+/8O5YwlzpSRFo1g7TXcbj81BrUElzQeWXivZb9O43Sg46maimJL4dQzOnZsH8lfcAwMsRiVUvZQs347L2z7jTXnyxt1LlfRCvCAIAUB+eK+MbVxT2CH031agY5wlwY9xAjNMRyuG9j1M1l02fSIUpUsPGTykkrpaXXh6dPREjg2EpvHlZs1F1ZvmPcDTLIBDHMJloJzOEGSZFuiKT8DXias4PtLWklktb9U9+meizzO+/hBUDaWJpS7+nVBOYBsFzcpFnEW8vrupOGeTRz3+RJyqU6nVfNl1O34dxCnXaXUnZmhzmSNMzDlMdRI13UiMlLNFDWoToy5Zqzsn6kpZGoIAgCAw8odx6E/doo7wsObmi2vBu3pp7GXMzyoYBJdAAkkxYDclZSjy3k5etvnzcLN2SKt/iKj5jKbSXl+WC2C2XaSZCjPiFHtY007t9NCWsDV7NzeVupsy0zWcwEioGteL7EumBvpf1C2YdUqMnQh4+rd/f7miVObgqr009LFk1kDYeggeylmkyQBAEAQBAEAQBAEAQBARuINBYZHb3Mfiqziyj/rOTV2mrabtLfrextotqasc2zDZOYc0TOxiNr3+a4ijUo/VGLu89csrbK+fWzLZ1OfJ5EylSLiA28iRtYiZUSngatWv2FNXfplrf0NEpKKuy4wOGyAzqei7zg3DHgaUlNpyk87aWWhBrVOd5ElXJpCAIDxzZBB0NkPU7O58I4hh6tDGYik0mp5EuYHMbUPNlFM8wN2+Y10/9qrZJxk10O/ozp1sLTqNW5snm1pe+nW1rd5HoMq1nQ0PdXbTePKpN5echknLZjjnzGBFhcGw8s3pqbJunSjdtKDazbzyz31WVl55dfq/irhnl8NrUsNRkloGRslxlzQ51rvfEmTcxuplWNqbUUcjgMRz46FSvPfV6dy6JbdxZeE+Gfy2DoUSIc1gzf5u5nf7iVspR5YJEXiGI/wBjEzqLRvLwWS9i3WZDCAIAgNWJrZGOfE5Wl0DUwJgLCpPkg5dFcyhHmko9T55xnxHUxAykBjJmGzJ9Tv7Bcli+J1MQuW1kdLhsBToPm1ZTKtJxLwnEqlOo2qHEvaI5iTaIg9oUmliqtOoqid2uuZoqYenODptZPofS+F8QbXpiozQ2IOoO4K7LD4iFempxOXr0JUZuEiUt5pEID1AEAQBAEAQBAEAQEXiLuT99CqTj8+XC26v7Jv532N1BfUUjy6DlEug5R1dFh7rgsHHmrxj+be/e8ixVr/VpuWnB6Tsoe9pa9w+E3IXdcJ4X/rzlXqX5paX1S+e3oQsTNX5Iu6W/UsVfEUIAgCAID59/EvwxWrupvwtIOe+WViMjSQMpZmc4gxYjXYdAo1em5NOKOj4JxClRUo15ZLOOr63yRs/h/wCDHUA2riWMbVYXZAwy6HRJquBh8RDRoLm50UaTjnIw4vxWNZuFGTcXa99Muitdd71emmveqSc+EAQBAEAQHjmggg3BsfReNXVmep2d0fO6Phau55AblYHEZnkCwOsC5suTjwmvKbSVlfV9DpJcRoxjdu7tsTMZ4Me1ksqB7rS3Ll1MWM7KRW4JOMLwld9NDTT4tCUrSjZepzNWmWktIggwQVSzg4ScXqi0jJSV0fQ/B2DNPDDNq8546AgAfQT811vCqLpYdX3zOb4lVVSvltkXisiAeNcDp3+lj9V4mnoetW1PV6eBAEAQBAEAQBAEBX8VFh8/vH5fVcr/AJPFuEX0T93H7W90SsNqOH4QQHESdR2/NY8C4PRdKOIqq7eavtbzz80K9Z35UT3Gy6wikBlV5a6aQaRECJnrofS+03QGdWsRMUpue2kX07/u8AYfzLtqPX6GOn794AOxDtfI6+tp6De31+YGVTEkOc0Us0RcdxPRAb8PzTLA28ARtA/Gf11QG3yx0HsgHljoPZAPLHQeyAeWOg9kB8+x3iDGNq1Gtbyte8D+jPKHEC8XsqeeKxCk0lu9iDKtVUml9iV4d43iqmJpsqNhhLp/pZdGOIvFrgLZh8TXnUUZLLw7jKlVqSmk9PA7lWhMCAIAgKjinCaTj5n8u2o8uaDzZbaZjsYtI3Cg4jCUpPn7NSd13eZMoYmolyc/KrPv8i2a0AAAQBYAaAKakkrIiNtu7NONxbKTS95gfUnYAbnssKtWNKPNJmdKlKpLliiPwyg6XVX5g6plOQukM5QIiwm2sLVh4SzqSycrZX0yNlecbKEdI3z65k9SSOEAQBAEAQBAEAQFfxJhJAG8D9/Rcp/kFCpWqQhD/qyWu7z8NrslYeSSbZOFgAT2XUUoOEFFu9t+voRm7s9cbLM8If8ANiBLXXE8pkXMCDIn23A1ICAwbj2kxkqA9/WP7v37IA3Hg/8ATq2AN7a9833IDJ+NaA05anNtvqR17bIDKhiQ4xDh/kYk3tE9j7HoYA8di4yyypdoNpIE7azPyQGocQv/AKb47GfxiIvr6SgJeGqB7cwzASRc3sSOvZAbcnr7lAMnr7lAUFfjDw5whtiRq7Yx/cqKpxWpGcopLJtb/uZWNvD+KufUa0hsGdC7YE7nstmF4lUq1YwaWd/s31DReK5MQgCAIAgCA018Kx+XO0OynM2RMHqFhOnCduZXtoZwqShfldr6m5ZmAQBAEAQBAEAQBAEBrq0g781GxOFhXSvk1o+hlGTiZtHzW+EXGKTd+9/xY8Z6sjwifzjYBJIlodECQD1j5+yAwbxGmftH/wASPvCA8HE6ZmHOMAH4Tv6hAZPxtMEy4y0wbaaW0/cIDJmKBa1wJIc7KNAZkjQ+hPogNb+I0x9p2oHw9SI20vKA8HE6cElzhHUfkEBNDO/3fkgPcvc/T8kAy9z9PyQFdUx0EjLoSNR/6rksR/kqpVZU+xvZtfq6P/1JUcNdJ3M8LjMzgMsfMdPRb+H/AOQLFYiNHsrXvne+ib6I8qYflje5YLpiMEAQBAEAQBAEAQBAEAQBAEAQBAEAQBAeFARxiGwCXR6gWv6Rsb9idBKAxbiaZuHj6bfLa59+hQHgxtPaoDppcwdLAID3zqYvmAzXm19unb6IDEYyn/drO3QkdP3PdAb6Tw74XTBi0a+3ogMnUgRBuOhAj7kBll7n6IBl7n6IBl7n6ICkrcWpBzgWEkEgnKzUFcvX4hw6NWUZ0E2m7vljmywhhKrimpfc24DidN9RrWsIJm8N2BO3ot2Bx2AqV4wpUeWWdnyxWz6dxjWw1WEHKUrrzLhdEQQgCAIAgCAIAgCAIAgCAIAgCAIAgCAIDwhARmNYYjyzoByjrbfqEBgW0g7/AKcmIsL32v1/BAZ+Wy/+mLweUC+sa/NAP6ek0/SBrc9fU+6AxaymLjyvYdZ69XfVAZUMjRyuYA6HW3zWBF9DCA3MdOjmn0v3690BlB6j2/VAIPUe36oBB6j2/VActieJ4MPcHA5g5wdyv+IEz9rqudrR4X2kueOd3fXXfct4UMY4pxeVlbQ38J4hhHVWNpA5zMcrh9kk6ujSVtwa4d20exjaWdtej7+hrxFHFRpt1HlvodIr0rAgCAIAgCAIAgCAIAgCAIAgCAIAgCAIDx+hn8vqgIlLCM5S1rQAcwynlkiLCI2BtuEB63AsEwxomZgkTOuyA2VKIMy0XMnmI2y/cgNTsAwxyCASRzHcRfqgPTgWW5G2EC50mfvQHj8KwkSBIa0AFx0BMW9THdAb6bMtgAJPU3PzFygMi/a0nS/6IAHG2l9L/ogGY9vf9EBwuOxHCxUqeZiAH53ZhmdZ2Y5h8HWVU1MBg5Tcpat55nQUocS5I8lPKytpp6kngFfhxxFMUK+arzZW5nGeR06tH2ZWeHwWFp1FKnr4mrFxx6oy7aFo5X9V39TtFZlIEAQBAEAQBAEAQBAEAQBAEAQBAEAQBAeFARHYNpiQ6wibSbz73P36gEAa2cNYDZrgLWkdf3/zBQBvDKY+y7QDUWjpeyAydgGmBDoAgXHWdf39yAybg2hpaA6Drp2/L6lAKmCacvKeWYuN43mdkBi3ANkGHSJ3G7cp9LdPusgMqWCa1xIabhw1EQ4gmOgsgNZ4Yy1nW0+E9dj2JH7KAzpYFjXBwaZEnUHWep7n3QHG4/8AhhQq1alQ1awNR7nkDJALnFxi2l1GeGTd7nQ0f8irU6cYKCySW+3mSvD38PKOFxFOuypVc5maA7JHM1zbwJ0cvYYdRknc1YzjtXE0ZUpRSTt12dztVIKMIAgCAIAgCAIAgP/Z"/>
          <p:cNvSpPr>
            <a:spLocks noChangeAspect="1" noChangeArrowheads="1"/>
          </p:cNvSpPr>
          <p:nvPr/>
        </p:nvSpPr>
        <p:spPr bwMode="auto">
          <a:xfrm>
            <a:off x="200342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sp>
        <p:nvSpPr>
          <p:cNvPr id="60424" name="AutoShape 8" descr="data:image/jpeg;base64,/9j/4AAQSkZJRgABAQAAAQABAAD/2wCEAAkGBxQSEBUUEhQVFRUXGRgZFhYYGRscGBcaIRccGBcdGx4eHCogGx4lHB4dIjIhJiktLi4uGCAzODMsNygtLisBCgoKDg0OGxAQGy8mHiQsMCwsLDQyLSw0Lyw0LDQ0LywsNDQ2LCwsLDQsMC8sLCwwNCw0LCwsLCwsLCwvLDQsLP/AABEIAKcBLgMBIgACEQEDEQH/xAAbAAEAAgMBAQAAAAAAAAAAAAAABAUCAwYBB//EAEIQAAICAQMBBgIIBAIIBwEAAAECAxEABBIhMQUGEyJBUTJhFCNScYGRk9NCobHRFcEWM1Ric5Lw8SRDU4KDo+EH/8QAGAEBAQEBAQAAAAAAAAAAAAAAAAECAwT/xAAuEQACAgAFAQUIAwEAAAAAAAAAAQIRAxIhMVFBImFxwfAEFDKBobHR4ROR8SP/2gAMAwEAAhEDEQA/APuDMACTwByTnHd0u8k0+pdZqEcqmXS8AHwxIyEH3NUef88t++KytpGjgUs8pEdj+FWNOx9gFv8APKLtDuw+lOmn08k85gdVEbFTURGyQIAo9K/LO+Go5Xe72OGI5ZlWy3Lrvt2lJp9G0sTbWDRiyAeDIFPXjocjd6e8axwqdNPEXMsa0rIx2lwG459PXNvf3RvNoWSNC7F4jtAs0JFJ/lkHvZ3ZiECnS6WMSCWI3HGobaHBbkDpWXDyVHNz+NyYjncsvH52LXtPvPDBI0ZWV2RQ0nhxs4jU9C5HTjn7sa3vTp4/C5dzMm+IRozlxx0AHXnOc7d0+ofU6lWTVsGCjTiAhInGyj4r8Hhr+I9OnpkXQ6l4Juzi0EzMmmkR4wn1i0VUsFJ5Fj8jeaWFFpeuhl4sk3+O+jqz3t0wg8cswQP4bAo29H+yy1YOYxd7YCspIlRol8R43jZZNnTeFPJXOT7WhlET6l4WUza7TvHC1ByqjatjorMR0OX2kibV68zNBJFCunaE+Ku1pC7Akbb+ED19zkeHBK/P6eRViTbry8dfMvJO2Yg0C2SdRZioXYC7iT7CvXIHfXtCWGCMwuEd5o49xUNQYkHg5R9w9DIdQ/im10YbSxH385Zm+8JsXLnv12e08ESKhkHjxF1H2LO8n5VmcsY4iXr1RrNKWG369WRPpuq02r08c2oj1KzsyFRGEdKUncNpNjjm829k95tulMupYsxnliQIls5DsEVVUcmh/LLTs3u5pdO++GCNGqtwHNetE9M5L6FqY9NGoSZV+lTtL4SgzhCzFCl9Ab5I5rNLJP1XJl54er4Oni70wGGaQ+IngV4qOhWRL6Wp55x2Z3ognlESeIrMpaMvGyLIo6lCR5hnHf4dMYu0UEGp+vjjMRl87vt4IZrNMbvb1AHpWdN2poHbV6Eqp2ok6uwHCbogq37c/wBMksOC9d1/cqxJv13/AIN6979MZAlybS/hibY3gl7raJK23fHtmjSd5mfVaqEROfBW4wEYFiFO4MTwLatp4sc85yml7Cl8BNI8WsLhwrfWVpAofdvB6VXIHW863s6N07U1RaN9kywlJAPJ5E2sCb4NngfLLKEI3XrVEjPElV+tyBH2jrIZdJ48qO2pan0wjAaIFbJVgSSE6Em87PKHszRf+P1UzI+4iJUdwNu3ZZERu63cnpzl9nLEabVHXDTV2MYxnM6DGMYAxjGAMYxgDGMYAxjGAMYxgDGMYAxjGAMYxgFf2/qmi0s0ifEiMy9OoHHXjKXXd53hMpaKtu3bG7AEARtI5tN4/h9a69RnUstijyM1y6dW+JVbkHkA8jofvzcZJboxKLezOem70MGIEaHzFU+t54ljiJcbPIPrAbF9PmM36DvCZJEj8OmctyGtdqNIkjA7RYDIAPfxU6ZYHsaHay+GKZgzfMhxIAfkGHw9PTN0ehRXDgUQmxfZVuyFHQXQuuu0e2VuFbESne5z2r7YmErIhX/WqnNcKZo0NeU2aYj8flmXZnaA1JbUiD66KK4hvPmWQFgp8oAYleeCBfBPOdL4Y9h+WYDTKFYKAoa72+U2epsevz64zqthkd7nK63tyPUGIGHfH4iSI29lPEojRgAtE7yfKSAQB13Vm1e8f0gGLwlIkIW/FZfq3jlfdewENtjPTjzCm9c6OHQxqqKEFRiksWV4rgnm69fXMo9Kim1RQfcAD3P+Z/M5c8a2IoS5Oc7vdoxxaGRo4hGIudm9mssocbnK2SS3UBr9Ccyh71M1Hwl2gqslObBOobTjaNnm8wvnbwffOhTSoFKhFCm7UKKN9bHQ3nqadF4VVHToAOnTI5RbtoqjJKkyh7O7wM6TzOq7EhSVURt52lHeiaHmIA46D3N5jB3nZiFMSK1nfctCgY/gJQFm+sHlIXkdeQT0MUCre1VWzZoAWfW6zBdJGAoCIAptQFHlPuOOD93vjNHgZZcnMyd7GpH2ALQkIDbrjaCeRVYlRscGMEjkAepyQ3eZg20xx7lcK/1vl5kRB4Z2ecjdyCBRFZ0CaZBdKoskmgOSeCT8z75Fn7GhcxkpQjraqkqopgw8oIB5APTGaHAyzrcpoe87BNzKhCryWk2uz+H4gpAnK1Qsc3fl4yV2P2y87twq0jeW7G9ZXjPm2g0do9OPbLhtMh5KKTW34R8PqPu+WZRQKvwqq/cAP6ZHKNaIqjK9zk9F3sdYFeVFY7AWIamLHTnU8LtrZs43Xwb4NXm6fvNKsleHFQ3K31h2l/EgUFX2fCBKL46g+3PSjTpu3bVutt0L2+1+3yzTP2bE6BCi7QQQAAAKYPxXpYFj1zWaF7Gcs63KRe8buaCKoVoldg98tqXgIXycqdjHdweRx7e6DvBLLJADHGgkILecsdrQGVK8g83BsfLrzx0KQKAAFAAoAACgB0/LPfBXjyjjpwOOKFfhxkzR4Lllyc1L3hkjkmDqjBXcgb6IjQRAhfJ5pCXvb09L6ZaQ6+R9PJIFRWBkCAsWBCsVtqUVdHgX6c5YPp1JBKqSDuFgGj7j2PzzMKKquMjkuCqL5Ocj7ZlM0IJXY6Q3W0t4jq55G7cF4HIB9fY1J0va7jSPNKFLI8ykKSF8szRryeg4Fn7zXpluYF3Btq7gKDULA9gfQZl4YoihRuxXBvrhyXAUWupz3+krBtpjjO0hX2y7vMzui7Bs8wBQ7rojng7TmqTvYdhZI0bahdvrKpVgjmaqQ2aegOOnUXnRLpUBUhFBUUtKPKPUD2H3Z6mmRRSooHPAAA56/nlzR4GWXJzn+PzecFEG1pfMG6Ks4iUbSvJPryPf5Zie9x2sRCLsbQXItT4nLDZu3Dwzwob154OdN4K8+Uc9eBz9/wCQ/LNbaOMhgY0IY7mBUUx9zxyfnjNHgmWXJV9qd4REISFDCQBz5iKXci2PKQeXHUj+eR07yuW2+EgLGoyZSFrdIpLnZ5P9Waq7LAZfzadHrcitV1YBqxRq/lh9OjCmVSD1BAI63/XnInGtiuMr3Ofk7xNFo9NMyeI0sanymrkKB6HFURvN/wC7888PevjcI1KVY8/mYFHkjIXbypRQSb4s9dudJ4YoChQ6cdPuzA6dLB2rYG0GhYX1A+XyxmjwMsuTle0O8syJN5Yw4R3W38qBYY3IBKedt0gIBAujzxlr2v274Esce0NvKBiWIK75BGp+Eg8n1I6Gry1k06N8SKaN8gHmqv764xLp0YgsqsR0JAJHvX5fyy5o6aEyy5Oal73kJuEPTcGBcgBkQNMt7DypIUE0CQ1kVmzU96SgsxrW+VR5zuKRyCNmrw6B3EcE1886KSBWFMqkA7hYB5639/zzyXTI1bkVqurANX1/O/54zQ4GWXJzz96WsgRKbICfWEn/AFjp9YAhKfAeBu54y97N1fjQxyVW9Q1XdWL6+v35og7HhUyHZu8T495LAiyapiQBZPH9hk8DJJx6IsVLqz3GadXP4cbueQqsxH3C8gN2k50pmSM7/RPi/j235eTxzxmaNNlrjKjRdqSMAZIihMgQA2KsH3Hm6dRxz8jlvhqgnYxjGQoxjK3vFqWj0zsjhG8oDkWEtgpajxwDf4ZUrdEbpWWWM+Zp2lqSReonS917jCfDoWu/gfGeFvb+I5zP/E5txVtXKgBXcxKUqlb5BjDXdLRA69M7fwPk4e8Lhn0nGfM9F2hqGCh9a6Pzv+Clp5U9UAq0HO4/F0HXNmh7V1IdGbUOD4kY8GTwyxQsqve0D7a1wDw3sCT9na6he0J9H9D6RjGM4HoKjvH2o+njBiRXc3QY0KAsgUOWPAA9zlIO9GpLunhwFkreA0pK3ZXonNgXxdetZf8AbvY6apAjs6UbDIQD93IIr+wyk1fchWRh9J1LEg8MykE9Ru8lkXnfDeHXaOGIsS+zsY/6R6vcB4MHJq97V/Dz8PSiT/8AG/tzO7udvyTyGOWNEO0uu1iTQIVrBHFMSv3ow9Lyh7ud1jqdMJZ5tQrSXahhW0MwF2p+05/95986bsTu2mmkaQSSyOw23IQaBYuapR1Y3zmsT+NWupnD/kbT6fIusoe9XbjaUJsCchmZn3bVVdo6LySSyjL7KztrsVNTs3PIjISVaNqYWKYcgijx+WcIVm7Wx3neXs7nOx95NadtRQea6vxATThD1+R3fd8+M1P3r1YUFo4F3KpQHxLYsrsF9gaQ9eORzkjV9x1WN2jn1JkrctuKLqPJdLfBA9cjd2+6ni6VJJJ9SjSjeyo4Cm+hIKk2Vq7989N4VWeb/rdF33d7ZmmlkinjRGRUYFbohrBFH1BBF/I/eegyn7B7ux6TcUaRy1Al2BoWWoUBXJJ+85cZ55uN9k9EFLL2txjGMwbGMYwBjGMAYxjAGMYwBjGY7x7jAMsZ5uHuM9wCP2gPqZKu9jdCQfhPQgEg/hlb3RcHSJ5gxG7d5gxBLE0SOhojjJ/asxSCRgLIU0KB5PA4JAP3E5B7OjafRBZTbOCGJVfcgGh5bFCj8hm18Jh/ESu1OsP/ABV/o2T8oj2cINgU8NOrAVQApqHzI6X7AD0y9yPYq3GMYzJoZhNCrqVcBlIogiwR6gjM8YBT/wCiuj/2aL/lGU/erulCdMfo8KJJuSiorgsFP4Ub/DOwyPrdGkybJBa2DVkcg2OnzzaxJp2mc5YUWqorl7q6MCvo8R+9c26bu7pY2DpBGrKbUhRYPuPnlplfpIZYkcbjLQJTcfOx5NE1QF8DMSxZKlrqaWHHhFhnFf8A9FjttPvJEY8Qnhypal2g7R16kX7HOo7K14mQmqZTtkXnyuANwuua9xk3NYc6eZEnHNGj4+0mjFeRyCSaIYMAoWh8XO+j0P8A5nO2uJ3YXgnUw/RvE3+Itmn/ANX9YXu+AQCqn0NCvXOx7w6aN9Vot7AMJHKjnzAJu44rhlTrm7tjXrbQpJGhUK8/ibgBCxIamBFMfv8AXOs/aoqP7OeH7LJy/XrqT+zNEYoVjMjSVfnar5JPoK4vNFPpdOAgl1LKQOWG9rbkkmhwD/L8cjdjwxrOyRPNthijQI1+FRtgykjzNXF3/wDl5nkjqvpyeuWj+vBi4JBo0a4Psc0dnROkSrK/iOBTPQXcfeh0yTnjdOOTm66mL0oqe2p5GddPDas43NIVbaqXTgMOklGx/lYyZBpzFAI4zuZE2qXPUgUu4jMuzpZGiVpkEch+JA24Dn39eM8g0CJLJKop5Nu82edopeLoce2ZS1vk23pl4+rM9CX8NfFCiShv23t3etXzWb8xkBIIBo0aNXR9DXrlZ2V2S0b+LJK8krRoj8kRnaSdyp0Um/8AtZvW2hnR22y1xjGUyQtB4++XxvD27/qdl3sofHf8V30ybjMJ921tlBqO0tZF1xYHNXgrdszxkXswSiFBOUMu0eIUvaW9av0/64yVgNU6GMYwQZirgkgEGuD8jV8+3BB/HMsiaLsyKJ5XjQK0rb5CL8zVV/L8Pcn1wVV1NHeRSdHOFDE+G3C/EeOQPnWfL5hpgrHYCx37KiIVB8Ue4MKYggAnmwxu6vPsWRe1FQwSiQgIUbeT0C7TuP4DO2Fi5NDhiYWd6HygyaTzMIbO5tu2MBSpfyjlSBtRR1HVm9c+hdyUI0aiiF3ybAQR5PEbZQPIFZu7nIg0Gn8NgymMHcLok+ZuvPxE9cucuLiqSpEw8Fwdvfgj681FIaJpWNAAk0LFAggn8MqezO1dmj8V/MAaGyPZdsFFC6YEm9woUeg5GWPbLAaeW+mxhyQByK5tlHr7jIXdWL/wi2d28uxtt92x9dzD8Aet+t5zVZTo7zGH+KLqBGUBAEyjmueG54J9jwefzy3n1aIad1Un7TAf1yL2moBioAXMt/kc5PvbC41RP0V5wfNuEe4cKuxb2kjzqbHSmPBvNRipOjMpOCs7L/Eof/Vj/wCdf74/xKH/ANWP/nX++fMpxHGCzaSWNB/E8Fiy6ldxNVtAK8Hzbs8ji3i/okzo2/aVgUeVwoDhlTkqN5A/3hyKzp7uuTl7w+D6nBqFcWjKw91IP9M0a3tSKLdvdQVXeVsXtugeT78Zy/dPs8tK0gim0wDWV27Fk5YKKIsgLzXQFjXyld7dE0i2EWUpJG2xADJ4fINgnzcm6PHX3zzYiyzUF1dX8jvCTcMxM1nbEMtKNTHGpCtvWVAwIYHbRPqMmHt7TWqieIliAAHU8+nQ583mHgANPppKoqZXiC7mO0jy3t6K3PX8zm3UdnPKjBNDMrSLwwQBUbezqVv0awDyNoFCwBnZezUvi+en6OPvDvb7n0vUpKXTYyqnm32LY8eXb6Cjm6BCFAY7iByel5hpJWaMM6lDXKk3X456oYMxZhs4oVW3jmznl0tSV6/TxXy8T11ujdmjXrcTjf4flP1nHk4+Lnjjrm/IHaMLsy2YzBtfxkZSxYVxX874zctiR3CyFdMHQ/SGVAUNqDKdvBvoN3+eYdpaiJdM0mqQBNo8RSN1f7prrROVqJFqU0yxRN9GB3h1Yx+GUPlBXq1m/wCvzy5187LsCxGQO216IARSDbG+o+Wck7Xy8Tq0k1zfh/n9GGpaQpGdP4dFk3b7A8P121610vKvVfSZiJtMXjaNmj8GYVHIN4Bfjnp0Py49d17FOrFgrBip2tRB2mro+xo9M25pwzdTMZ5eh4MjaJpbk8UIAHPh7STaUKLX0PXJWeEZujFnMjvtCaKxahwxpGVBTmyOPNfofT0PtnkPfeJ/hg1LUAeEX1AK/wAfqCCPexlTB3V1sSBI309LYRzv3dXN0QVB87Dp0PXIPael1sEkSHwSZnRYwm4qhXw6HPQGgT16NnsWHht0vueN4mIlb+x0X+nUNE+DqaC7ifDXhefN8fTytz/unLrsXtdNSjMgZdrFGVxTKw6giznJju5r9u0NpQOAK38KPhX4eVHPxWTuNk50PdXsmTTxyeKULyStIdl7RdcC+fTOc4wS0OmHLEctdix0faEUrSLHIrmNtkgU3tb1B+f9iPQ5KzCOFVJKqAWNtQrcaAs+5oAX8szzgeh1egxjGCDGMYBChimGodmkUwFVCRhaZWF7iWvm+P5dKJabjGCt2MYxggwcYwDFEAAAAAHAA6AelZljGAeEZG7QRzEwiO1+Npocci+vHS8lZjLIFUsxAUAkk8AAckk+gwCjCTDZ45BPjrVUQBTdOBx0688HL3KzXahHMexlbbMoNEGjRsH55aZqRmO5T95Y1l08sLWu6MnfRKqb8v47q4ySZYlQxbtqrHdjgKgFXu6ChmztDXJEE8S/O4RaUm2PQGhwPvyLpoX8bUKUi8Jqo2WZmK+YOvt8vn63x5pvEvKmqvjbQ7RjH4q1/ZtTVcRiErJa3ZfkrXlN+tn1yt7V1qqIxI5g1DASMI1Dl1Q2yWRVH7/Q9QDmzTdlO+l8KWREnC7GfTjbsF2oW+QNtD09cma3UGJoyQhiAYSTO4BTgV6c7jnPJKnb8OF538+p1WVSpa+flr4FT3lWDVaeyHfw3SwisWFstgr935Z0Opl2RswVm2gnao8xoXQHvlTqY9WszmFo2R9hUOKVKID2V8zFlvn5DJx7Z046zw/qJ/fO2Fmdp/ateevSjliKMafn9OnWynh8SaJYD4v1i+I0kir5QWH1RAIIauf7DgXPahjWBvFBMYABABJrgD/vle/a+miuRtTDtFnhwT+QJJ/DJ/8AjWm/2iH9RP755PY4408OTxYZZaxV9rRbP7+JqeKrTW13ppqae3ZimjkMcqac7PJLIPInQLYPT256ex6Zt1RddI25fHcRm1Ty+KdvO3ny39/F5hPNpdUphZ4Jg3WPcrXXPS/Sr/DLJVAFAUB0A9M9+WtDCmsq8fWu5SaATLDpRFFsU14yyuS6KVJPPNtf+XA5qfo9G6SSs0rOHYFUIFRiqof9fzsmbjIoJCU7vv8AyR9LoY4i5jRVLtucgfE3uf8Ar1Pvm8muue4ypVsZbb3InZvaUWoj8SF1kQkjcp4sGjkvKrS9hxx6kzRl1GzZ4KmoR5i5YIBW4k9fmffLXKjU8t9nYZV9r6eRpdMUSNlSUs5ZiCg8NltQByfN/T7xaYwZXejzPcYwQYxjAGMYwBjGMAYxjAGMYwBjGMAYxjAGadZpVlRkcWrdRZHz6jnN2Ru0tV4UTOADtHQmgea61xhBlfPoEh8MJfMynkk+jGufSyT+Jy4yiXtEziM7ClTqKN30brYFH1r2I98vs1K+pmNdCr1TT1MC8UQO1dO/UhiK8wPBO6qA/nlT9MEUk8KKsOql2iOaUVHqZfCu1UMTQ9fYsOpNHZ21oI44ZG1Rm1SvOjxr4YdoGJCpsAXop97scUSTup+wn+k+JptVqFdV36eLcyfSWkUESSKyMa8jVXWuDfJbjWp78OCcHLp/n996fj3l1/iMOklczp4btHG8+pCEQs1+GFBsm7Pw+xyR2Omm1EcsiKWWd2LrKG8xQ7D5X6CwPT+lCRN2Y+6AJMyxRgrJGwD+MNu1dzN5gQeb9c1dnd3YoSjgySyxrIqySyFnKs28gnoeeLrply9xzcoZbt36/C6ul4FnqoyY2VepUgflQz5vLp5OANHMCpF1ApDqAfqydx4v+IfgvGdt3Y7a+lQlmVUlR2jmjVtwjcHld1AHiunHUXxlxnfDxMp5MbBebLLRo+QfTwN6zQuSgi8UeEooEIrbj/DbB64u26jnJ8K7wrroJSrbGtYwRwdylePMG4B5HHvedb212IkWg1MemgLGTe2xCNzOxu7Y+h5r5UBl9pECxooG0BQAvHFCq444zp/Pptqcpezq+y9PlZ8+7E0LGeGtHLFTI5dlChCoAKgkWVrfXNklbBq8+jYxnKc87OkIZEMYxmDYxjGAMYxgDGMYAxjGAMYxgDGMYAxjGAMYxgDGMYAxjGAMYxgDGMjdpQM8TKh2sao2RXIvlSD0wDT2p1h/4q/0bJ+UK6N4ggdy9zqRZJPRvU/lxQ4uuTl9mmZW4yO2hjLq5jQupYq20WpYUxB9CR1yRjMm02tiF2n2cJvDt5E2SLJ9WxXdX8Le6n1GTcYwLdUYqgF0BzyfmcyxjBBjGMAYxjAGMYwBjGMAYxjAGMYwBjGMAYxjAGMYwBjGMAYxjAGMYwBjGMAYxjAGatXqBHGzte1QWNCzQFngZtzGRAwIIBBFEHoR6g4BVarWrIUC35Z1BsVdbhY+Vgj8Mt8rNfAqGPaoXdMrNQqyQbJ9z88s809jK3GMYzJoYxjAGMYwBjGMAYxjAGMYwBjGMAYxjAGMYwBjGMAYxjAGMYwBjGMAYxjAGMYwBjGMAYxjAGMYwCJ2jAzhNm21cNTEgGr4sA119sx3z/Yi/Ub9vJuMtkohb5/sRfqN+3jfP9iL9Rv28m4xYohb5/sRfqN+3jfP9iL9Rv28m4xYorvpcu/Ztg31u2+K110uvD6Zs8Sf7EX6jft5s+hjxvFs7tu2uKAu+OLB/Hmh7DJOLFELfP8AYi/Ub9vG+f7EX6jft5NxixRC3z/Yi/Ub9vHiT/Yi/Ub9vJuMWKK+PUTNdLCaNGpW4PqD9X1zPfP9iL9Rv282aLQpCGCAgMxc2SeTV9T8sk4sUQt8/wBiL9Rv28b5/sRfqN+3k3GLFELfP9iL9Rv28wm1MyKWZYVA6kysAP8A68sMj6/RrNGY3Fqa/MEMOvHUDrxixRpWWciwkJB6HxG/bz3fP9iL9Rv28lRRhVCjoAAPXgChz65nixRC3z/Yi/Ub9vG+f7EX6jft5NxixRC3z/Yi/Ub9vNcmrlUqGWAFuFBlaz931fOWORdVoEkeN2u4ySv41/Yf06Egkw0YeJP9iL9Rv28b5/sRfqN+3k3KbU9vrHM8bL8O0cMNxJAPQ0AOavdZNAAkgZVqR0tyZvn+xF+o37eN8/2Iv1G/bysXvZEf4Hoix8Hzv+KvTqCQOd22jRe9sNAlXAO2vg6Hofiuq5JFjrRJGXLLgmaPJZ+JP9iL9Rv280pr5C20fRyxvgTG+DTf+X6EEfgciyd5UUrvjYbkVwQVPVdxHJHTjn7yaAJyvh7X0/i7ljl3jzAbko7ixBI32KDvz0pvUlcqi+COS5Og8Sf7EX6jft43z/Yi/Ub9vIen7wK+6kcbQPi28ksAKok15gbrgH8MjN3viAZikgUKDfkN+baRQfg+v5jgismV8FzLktd8/wBiL9Rv28b5/sRfqN+3kHWd54opGRlkJVlUlQpFldw6NY49wCfSwCRlrO8ccTBXVwTs48nG73G++PUixwaJo4yvgZlySn1Mq1vWFQSBzK3U+guPk/LJcE6uoZGDKehBse2c3P3ogkVdySBDtYNacEOtdGo1dmr6EdeMu+xUUQJtuiL81E88myALN+vr1w40tSqVvQm4xjMGhjGMAYxjAGMYwBjGMAYxjAGMYwBjGMAYxjAGMYwBjGMAYxjAGMYwBjGMAxkjDAqwBBFEHkEfPCIAAAKA4AHQDGMAyzEILuuTQJ9SBdf1P54xgB1BBBFg8EHocxggVBtRQo9lAA9zwMYwDJUAugBZs/M9OcyOMYBiqgAACgOAB0Az1FAAAFAcADoBjGAf/9k="/>
          <p:cNvSpPr>
            <a:spLocks noChangeAspect="1" noChangeArrowheads="1"/>
          </p:cNvSpPr>
          <p:nvPr/>
        </p:nvSpPr>
        <p:spPr bwMode="auto">
          <a:xfrm>
            <a:off x="215582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sp>
        <p:nvSpPr>
          <p:cNvPr id="60425" name="AutoShape 10" descr="data:image/jpeg;base64,/9j/4AAQSkZJRgABAQAAAQABAAD/2wCEAAkGBxQSEBUUEhQVFRUXGRgZFhYYGRscGBcaIRccGBcdGx4eHCogGx4lHB4dIjIhJiktLi4uGCAzODMsNygtLisBCgoKDg0OGxAQGy8mHiQsMCwsLDQyLSw0Lyw0LDQ0LywsNDQ2LCwsLDQsMC8sLCwwNCw0LCwsLCwsLCwvLDQsLP/AABEIAKcBLgMBIgACEQEDEQH/xAAbAAEAAgMBAQAAAAAAAAAAAAAABAUCAwYBB//EAEIQAAICAQMBBgIIBAIIBwEAAAECAxEABBIhMQUGEyJBUTJhFCNScYGRk9NCobHRFcEWM1Ric5Lw8SRDU4KDo+EH/8QAGAEBAQEBAQAAAAAAAAAAAAAAAAECAwT/xAAuEQACAgAFAQUIAwEAAAAAAAAAAQIRAxIhMVFBImFxwfAEFDKBobHR4ROR8SP/2gAMAwEAAhEDEQA/APuDMACTwByTnHd0u8k0+pdZqEcqmXS8AHwxIyEH3NUef88t++KytpGjgUs8pEdj+FWNOx9gFv8APKLtDuw+lOmn08k85gdVEbFTURGyQIAo9K/LO+Go5Xe72OGI5ZlWy3Lrvt2lJp9G0sTbWDRiyAeDIFPXjocjd6e8axwqdNPEXMsa0rIx2lwG459PXNvf3RvNoWSNC7F4jtAs0JFJ/lkHvZ3ZiECnS6WMSCWI3HGobaHBbkDpWXDyVHNz+NyYjncsvH52LXtPvPDBI0ZWV2RQ0nhxs4jU9C5HTjn7sa3vTp4/C5dzMm+IRozlxx0AHXnOc7d0+ofU6lWTVsGCjTiAhInGyj4r8Hhr+I9OnpkXQ6l4Juzi0EzMmmkR4wn1i0VUsFJ5Fj8jeaWFFpeuhl4sk3+O+jqz3t0wg8cswQP4bAo29H+yy1YOYxd7YCspIlRol8R43jZZNnTeFPJXOT7WhlET6l4WUza7TvHC1ByqjatjorMR0OX2kibV68zNBJFCunaE+Ku1pC7Akbb+ED19zkeHBK/P6eRViTbry8dfMvJO2Yg0C2SdRZioXYC7iT7CvXIHfXtCWGCMwuEd5o49xUNQYkHg5R9w9DIdQ/im10YbSxH385Zm+8JsXLnv12e08ESKhkHjxF1H2LO8n5VmcsY4iXr1RrNKWG369WRPpuq02r08c2oj1KzsyFRGEdKUncNpNjjm829k95tulMupYsxnliQIls5DsEVVUcmh/LLTs3u5pdO++GCNGqtwHNetE9M5L6FqY9NGoSZV+lTtL4SgzhCzFCl9Ab5I5rNLJP1XJl54er4Oni70wGGaQ+IngV4qOhWRL6Wp55x2Z3ognlESeIrMpaMvGyLIo6lCR5hnHf4dMYu0UEGp+vjjMRl87vt4IZrNMbvb1AHpWdN2poHbV6Eqp2ok6uwHCbogq37c/wBMksOC9d1/cqxJv13/AIN6979MZAlybS/hibY3gl7raJK23fHtmjSd5mfVaqEROfBW4wEYFiFO4MTwLatp4sc85yml7Cl8BNI8WsLhwrfWVpAofdvB6VXIHW863s6N07U1RaN9kywlJAPJ5E2sCb4NngfLLKEI3XrVEjPElV+tyBH2jrIZdJ48qO2pan0wjAaIFbJVgSSE6Em87PKHszRf+P1UzI+4iJUdwNu3ZZERu63cnpzl9nLEabVHXDTV2MYxnM6DGMYAxjGAMYxgDGMYAxjGAMYxgDGMYAxjGAMYxgFf2/qmi0s0ifEiMy9OoHHXjKXXd53hMpaKtu3bG7AEARtI5tN4/h9a69RnUstijyM1y6dW+JVbkHkA8jofvzcZJboxKLezOem70MGIEaHzFU+t54ljiJcbPIPrAbF9PmM36DvCZJEj8OmctyGtdqNIkjA7RYDIAPfxU6ZYHsaHay+GKZgzfMhxIAfkGHw9PTN0ehRXDgUQmxfZVuyFHQXQuuu0e2VuFbESne5z2r7YmErIhX/WqnNcKZo0NeU2aYj8flmXZnaA1JbUiD66KK4hvPmWQFgp8oAYleeCBfBPOdL4Y9h+WYDTKFYKAoa72+U2epsevz64zqthkd7nK63tyPUGIGHfH4iSI29lPEojRgAtE7yfKSAQB13Vm1e8f0gGLwlIkIW/FZfq3jlfdewENtjPTjzCm9c6OHQxqqKEFRiksWV4rgnm69fXMo9Kim1RQfcAD3P+Z/M5c8a2IoS5Oc7vdoxxaGRo4hGIudm9mssocbnK2SS3UBr9Ccyh71M1Hwl2gqslObBOobTjaNnm8wvnbwffOhTSoFKhFCm7UKKN9bHQ3nqadF4VVHToAOnTI5RbtoqjJKkyh7O7wM6TzOq7EhSVURt52lHeiaHmIA46D3N5jB3nZiFMSK1nfctCgY/gJQFm+sHlIXkdeQT0MUCre1VWzZoAWfW6zBdJGAoCIAptQFHlPuOOD93vjNHgZZcnMyd7GpH2ALQkIDbrjaCeRVYlRscGMEjkAepyQ3eZg20xx7lcK/1vl5kRB4Z2ecjdyCBRFZ0CaZBdKoskmgOSeCT8z75Fn7GhcxkpQjraqkqopgw8oIB5APTGaHAyzrcpoe87BNzKhCryWk2uz+H4gpAnK1Qsc3fl4yV2P2y87twq0jeW7G9ZXjPm2g0do9OPbLhtMh5KKTW34R8PqPu+WZRQKvwqq/cAP6ZHKNaIqjK9zk9F3sdYFeVFY7AWIamLHTnU8LtrZs43Xwb4NXm6fvNKsleHFQ3K31h2l/EgUFX2fCBKL46g+3PSjTpu3bVutt0L2+1+3yzTP2bE6BCi7QQQAAAKYPxXpYFj1zWaF7Gcs63KRe8buaCKoVoldg98tqXgIXycqdjHdweRx7e6DvBLLJADHGgkILecsdrQGVK8g83BsfLrzx0KQKAAFAAoAACgB0/LPfBXjyjjpwOOKFfhxkzR4Lllyc1L3hkjkmDqjBXcgb6IjQRAhfJ5pCXvb09L6ZaQ6+R9PJIFRWBkCAsWBCsVtqUVdHgX6c5YPp1JBKqSDuFgGj7j2PzzMKKquMjkuCqL5Ocj7ZlM0IJXY6Q3W0t4jq55G7cF4HIB9fY1J0va7jSPNKFLI8ykKSF8szRryeg4Fn7zXpluYF3Btq7gKDULA9gfQZl4YoihRuxXBvrhyXAUWupz3+krBtpjjO0hX2y7vMzui7Bs8wBQ7rojng7TmqTvYdhZI0bahdvrKpVgjmaqQ2aegOOnUXnRLpUBUhFBUUtKPKPUD2H3Z6mmRRSooHPAAA56/nlzR4GWXJzn+PzecFEG1pfMG6Ks4iUbSvJPryPf5Zie9x2sRCLsbQXItT4nLDZu3Dwzwob154OdN4K8+Uc9eBz9/wCQ/LNbaOMhgY0IY7mBUUx9zxyfnjNHgmWXJV9qd4REISFDCQBz5iKXci2PKQeXHUj+eR07yuW2+EgLGoyZSFrdIpLnZ5P9Waq7LAZfzadHrcitV1YBqxRq/lh9OjCmVSD1BAI63/XnInGtiuMr3Ofk7xNFo9NMyeI0sanymrkKB6HFURvN/wC7888PevjcI1KVY8/mYFHkjIXbypRQSb4s9dudJ4YoChQ6cdPuzA6dLB2rYG0GhYX1A+XyxmjwMsuTle0O8syJN5Yw4R3W38qBYY3IBKedt0gIBAujzxlr2v274Esce0NvKBiWIK75BGp+Eg8n1I6Gry1k06N8SKaN8gHmqv764xLp0YgsqsR0JAJHvX5fyy5o6aEyy5Oal73kJuEPTcGBcgBkQNMt7DypIUE0CQ1kVmzU96SgsxrW+VR5zuKRyCNmrw6B3EcE1886KSBWFMqkA7hYB5639/zzyXTI1bkVqurANX1/O/54zQ4GWXJzz96WsgRKbICfWEn/AFjp9YAhKfAeBu54y97N1fjQxyVW9Q1XdWL6+v35og7HhUyHZu8T495LAiyapiQBZPH9hk8DJJx6IsVLqz3GadXP4cbueQqsxH3C8gN2k50pmSM7/RPi/j235eTxzxmaNNlrjKjRdqSMAZIihMgQA2KsH3Hm6dRxz8jlvhqgnYxjGQoxjK3vFqWj0zsjhG8oDkWEtgpajxwDf4ZUrdEbpWWWM+Zp2lqSReonS917jCfDoWu/gfGeFvb+I5zP/E5txVtXKgBXcxKUqlb5BjDXdLRA69M7fwPk4e8Lhn0nGfM9F2hqGCh9a6Pzv+Clp5U9UAq0HO4/F0HXNmh7V1IdGbUOD4kY8GTwyxQsqve0D7a1wDw3sCT9na6he0J9H9D6RjGM4HoKjvH2o+njBiRXc3QY0KAsgUOWPAA9zlIO9GpLunhwFkreA0pK3ZXonNgXxdetZf8AbvY6apAjs6UbDIQD93IIr+wyk1fchWRh9J1LEg8MykE9Ru8lkXnfDeHXaOGIsS+zsY/6R6vcB4MHJq97V/Dz8PSiT/8AG/tzO7udvyTyGOWNEO0uu1iTQIVrBHFMSv3ow9Lyh7ud1jqdMJZ5tQrSXahhW0MwF2p+05/95986bsTu2mmkaQSSyOw23IQaBYuapR1Y3zmsT+NWupnD/kbT6fIusoe9XbjaUJsCchmZn3bVVdo6LySSyjL7KztrsVNTs3PIjISVaNqYWKYcgijx+WcIVm7Wx3neXs7nOx95NadtRQea6vxATThD1+R3fd8+M1P3r1YUFo4F3KpQHxLYsrsF9gaQ9eORzkjV9x1WN2jn1JkrctuKLqPJdLfBA9cjd2+6ni6VJJJ9SjSjeyo4Cm+hIKk2Vq7989N4VWeb/rdF33d7ZmmlkinjRGRUYFbohrBFH1BBF/I/eegyn7B7ux6TcUaRy1Al2BoWWoUBXJJ+85cZ55uN9k9EFLL2txjGMwbGMYwBjGMAYxjAGMYwBjGY7x7jAMsZ5uHuM9wCP2gPqZKu9jdCQfhPQgEg/hlb3RcHSJ5gxG7d5gxBLE0SOhojjJ/asxSCRgLIU0KB5PA4JAP3E5B7OjafRBZTbOCGJVfcgGh5bFCj8hm18Jh/ESu1OsP/ABV/o2T8oj2cINgU8NOrAVQApqHzI6X7AD0y9yPYq3GMYzJoZhNCrqVcBlIogiwR6gjM8YBT/wCiuj/2aL/lGU/erulCdMfo8KJJuSiorgsFP4Ub/DOwyPrdGkybJBa2DVkcg2OnzzaxJp2mc5YUWqorl7q6MCvo8R+9c26bu7pY2DpBGrKbUhRYPuPnlplfpIZYkcbjLQJTcfOx5NE1QF8DMSxZKlrqaWHHhFhnFf8A9FjttPvJEY8Qnhypal2g7R16kX7HOo7K14mQmqZTtkXnyuANwuua9xk3NYc6eZEnHNGj4+0mjFeRyCSaIYMAoWh8XO+j0P8A5nO2uJ3YXgnUw/RvE3+Itmn/ANX9YXu+AQCqn0NCvXOx7w6aN9Vot7AMJHKjnzAJu44rhlTrm7tjXrbQpJGhUK8/ibgBCxIamBFMfv8AXOs/aoqP7OeH7LJy/XrqT+zNEYoVjMjSVfnar5JPoK4vNFPpdOAgl1LKQOWG9rbkkmhwD/L8cjdjwxrOyRPNthijQI1+FRtgykjzNXF3/wDl5nkjqvpyeuWj+vBi4JBo0a4Psc0dnROkSrK/iOBTPQXcfeh0yTnjdOOTm66mL0oqe2p5GddPDas43NIVbaqXTgMOklGx/lYyZBpzFAI4zuZE2qXPUgUu4jMuzpZGiVpkEch+JA24Dn39eM8g0CJLJKop5Nu82edopeLoce2ZS1vk23pl4+rM9CX8NfFCiShv23t3etXzWb8xkBIIBo0aNXR9DXrlZ2V2S0b+LJK8krRoj8kRnaSdyp0Um/8AtZvW2hnR22y1xjGUyQtB4++XxvD27/qdl3sofHf8V30ybjMJ921tlBqO0tZF1xYHNXgrdszxkXswSiFBOUMu0eIUvaW9av0/64yVgNU6GMYwQZirgkgEGuD8jV8+3BB/HMsiaLsyKJ5XjQK0rb5CL8zVV/L8Pcn1wVV1NHeRSdHOFDE+G3C/EeOQPnWfL5hpgrHYCx37KiIVB8Ue4MKYggAnmwxu6vPsWRe1FQwSiQgIUbeT0C7TuP4DO2Fi5NDhiYWd6HygyaTzMIbO5tu2MBSpfyjlSBtRR1HVm9c+hdyUI0aiiF3ybAQR5PEbZQPIFZu7nIg0Gn8NgymMHcLok+ZuvPxE9cucuLiqSpEw8Fwdvfgj681FIaJpWNAAk0LFAggn8MqezO1dmj8V/MAaGyPZdsFFC6YEm9woUeg5GWPbLAaeW+mxhyQByK5tlHr7jIXdWL/wi2d28uxtt92x9dzD8Aet+t5zVZTo7zGH+KLqBGUBAEyjmueG54J9jwefzy3n1aIad1Un7TAf1yL2moBioAXMt/kc5PvbC41RP0V5wfNuEe4cKuxb2kjzqbHSmPBvNRipOjMpOCs7L/Eof/Vj/wCdf74/xKH/ANWP/nX++fMpxHGCzaSWNB/E8Fiy6ldxNVtAK8Hzbs8ji3i/okzo2/aVgUeVwoDhlTkqN5A/3hyKzp7uuTl7w+D6nBqFcWjKw91IP9M0a3tSKLdvdQVXeVsXtugeT78Zy/dPs8tK0gim0wDWV27Fk5YKKIsgLzXQFjXyld7dE0i2EWUpJG2xADJ4fINgnzcm6PHX3zzYiyzUF1dX8jvCTcMxM1nbEMtKNTHGpCtvWVAwIYHbRPqMmHt7TWqieIliAAHU8+nQ583mHgANPppKoqZXiC7mO0jy3t6K3PX8zm3UdnPKjBNDMrSLwwQBUbezqVv0awDyNoFCwBnZezUvi+en6OPvDvb7n0vUpKXTYyqnm32LY8eXb6Cjm6BCFAY7iByel5hpJWaMM6lDXKk3X456oYMxZhs4oVW3jmznl0tSV6/TxXy8T11ujdmjXrcTjf4flP1nHk4+Lnjjrm/IHaMLsy2YzBtfxkZSxYVxX874zctiR3CyFdMHQ/SGVAUNqDKdvBvoN3+eYdpaiJdM0mqQBNo8RSN1f7prrROVqJFqU0yxRN9GB3h1Yx+GUPlBXq1m/wCvzy5187LsCxGQO216IARSDbG+o+Wck7Xy8Tq0k1zfh/n9GGpaQpGdP4dFk3b7A8P121610vKvVfSZiJtMXjaNmj8GYVHIN4Bfjnp0Py49d17FOrFgrBip2tRB2mro+xo9M25pwzdTMZ5eh4MjaJpbk8UIAHPh7STaUKLX0PXJWeEZujFnMjvtCaKxahwxpGVBTmyOPNfofT0PtnkPfeJ/hg1LUAeEX1AK/wAfqCCPexlTB3V1sSBI309LYRzv3dXN0QVB87Dp0PXIPael1sEkSHwSZnRYwm4qhXw6HPQGgT16NnsWHht0vueN4mIlb+x0X+nUNE+DqaC7ifDXhefN8fTytz/unLrsXtdNSjMgZdrFGVxTKw6giznJju5r9u0NpQOAK38KPhX4eVHPxWTuNk50PdXsmTTxyeKULyStIdl7RdcC+fTOc4wS0OmHLEctdix0faEUrSLHIrmNtkgU3tb1B+f9iPQ5KzCOFVJKqAWNtQrcaAs+5oAX8szzgeh1egxjGCDGMYBChimGodmkUwFVCRhaZWF7iWvm+P5dKJabjGCt2MYxggwcYwDFEAAAAAHAA6AelZljGAeEZG7QRzEwiO1+Npocci+vHS8lZjLIFUsxAUAkk8AAckk+gwCjCTDZ45BPjrVUQBTdOBx0688HL3KzXahHMexlbbMoNEGjRsH55aZqRmO5T95Y1l08sLWu6MnfRKqb8v47q4ySZYlQxbtqrHdjgKgFXu6ChmztDXJEE8S/O4RaUm2PQGhwPvyLpoX8bUKUi8Jqo2WZmK+YOvt8vn63x5pvEvKmqvjbQ7RjH4q1/ZtTVcRiErJa3ZfkrXlN+tn1yt7V1qqIxI5g1DASMI1Dl1Q2yWRVH7/Q9QDmzTdlO+l8KWREnC7GfTjbsF2oW+QNtD09cma3UGJoyQhiAYSTO4BTgV6c7jnPJKnb8OF538+p1WVSpa+flr4FT3lWDVaeyHfw3SwisWFstgr935Z0Opl2RswVm2gnao8xoXQHvlTqY9WszmFo2R9hUOKVKID2V8zFlvn5DJx7Z046zw/qJ/fO2Fmdp/ateevSjliKMafn9OnWynh8SaJYD4v1i+I0kir5QWH1RAIIauf7DgXPahjWBvFBMYABABJrgD/vle/a+miuRtTDtFnhwT+QJJ/DJ/8AjWm/2iH9RP755PY4408OTxYZZaxV9rRbP7+JqeKrTW13ppqae3ZimjkMcqac7PJLIPInQLYPT256ex6Zt1RddI25fHcRm1Ty+KdvO3ny39/F5hPNpdUphZ4Jg3WPcrXXPS/Sr/DLJVAFAUB0A9M9+WtDCmsq8fWu5SaATLDpRFFsU14yyuS6KVJPPNtf+XA5qfo9G6SSs0rOHYFUIFRiqof9fzsmbjIoJCU7vv8AyR9LoY4i5jRVLtucgfE3uf8Ar1Pvm8muue4ypVsZbb3InZvaUWoj8SF1kQkjcp4sGjkvKrS9hxx6kzRl1GzZ4KmoR5i5YIBW4k9fmffLXKjU8t9nYZV9r6eRpdMUSNlSUs5ZiCg8NltQByfN/T7xaYwZXejzPcYwQYxjAGMYwBjGMAYxjAGMYwBjGMAYxjAGadZpVlRkcWrdRZHz6jnN2Ru0tV4UTOADtHQmgea61xhBlfPoEh8MJfMynkk+jGufSyT+Jy4yiXtEziM7ClTqKN30brYFH1r2I98vs1K+pmNdCr1TT1MC8UQO1dO/UhiK8wPBO6qA/nlT9MEUk8KKsOql2iOaUVHqZfCu1UMTQ9fYsOpNHZ21oI44ZG1Rm1SvOjxr4YdoGJCpsAXop97scUSTup+wn+k+JptVqFdV36eLcyfSWkUESSKyMa8jVXWuDfJbjWp78OCcHLp/n996fj3l1/iMOklczp4btHG8+pCEQs1+GFBsm7Pw+xyR2Omm1EcsiKWWd2LrKG8xQ7D5X6CwPT+lCRN2Y+6AJMyxRgrJGwD+MNu1dzN5gQeb9c1dnd3YoSjgySyxrIqySyFnKs28gnoeeLrply9xzcoZbt36/C6ul4FnqoyY2VepUgflQz5vLp5OANHMCpF1ApDqAfqydx4v+IfgvGdt3Y7a+lQlmVUlR2jmjVtwjcHld1AHiunHUXxlxnfDxMp5MbBebLLRo+QfTwN6zQuSgi8UeEooEIrbj/DbB64u26jnJ8K7wrroJSrbGtYwRwdylePMG4B5HHvedb212IkWg1MemgLGTe2xCNzOxu7Y+h5r5UBl9pECxooG0BQAvHFCq444zp/Pptqcpezq+y9PlZ8+7E0LGeGtHLFTI5dlChCoAKgkWVrfXNklbBq8+jYxnKc87OkIZEMYxmDYxjGAMYxgDGMYAxjGAMYxgDGMYAxjGAMYxgDGMYAxjGAMYxgDGMjdpQM8TKh2sao2RXIvlSD0wDT2p1h/4q/0bJ+UK6N4ggdy9zqRZJPRvU/lxQ4uuTl9mmZW4yO2hjLq5jQupYq20WpYUxB9CR1yRjMm02tiF2n2cJvDt5E2SLJ9WxXdX8Le6n1GTcYwLdUYqgF0BzyfmcyxjBBjGMAYxjAGMYwBjGMAYxjAGMYwBjGMAYxjAGMYwBjGMAYxjAGMYwBjGMAYxjAGatXqBHGzte1QWNCzQFngZtzGRAwIIBBFEHoR6g4BVarWrIUC35Z1BsVdbhY+Vgj8Mt8rNfAqGPaoXdMrNQqyQbJ9z88s809jK3GMYzJoYxjAGMYwBjGMAYxjAGMYwBjGMAYxjAGMYwBjGMAYxjAGMYwBjGMAYxjAGMYwBjGMAYxjAGMYwCJ2jAzhNm21cNTEgGr4sA119sx3z/Yi/Ub9vJuMtkohb5/sRfqN+3jfP9iL9Rv28m4xYohb5/sRfqN+3jfP9iL9Rv28m4xYorvpcu/Ztg31u2+K110uvD6Zs8Sf7EX6jft5s+hjxvFs7tu2uKAu+OLB/Hmh7DJOLFELfP8AYi/Ub9vG+f7EX6jft5NxixRC3z/Yi/Ub9vHiT/Yi/Ub9vJuMWKK+PUTNdLCaNGpW4PqD9X1zPfP9iL9Rv282aLQpCGCAgMxc2SeTV9T8sk4sUQt8/wBiL9Rv28b5/sRfqN+3k3GLFELfP9iL9Rv28wm1MyKWZYVA6kysAP8A68sMj6/RrNGY3Fqa/MEMOvHUDrxixRpWWciwkJB6HxG/bz3fP9iL9Rv28lRRhVCjoAAPXgChz65nixRC3z/Yi/Ub9vG+f7EX6jft5NxixRC3z/Yi/Ub9vNcmrlUqGWAFuFBlaz931fOWORdVoEkeN2u4ySv41/Yf06Egkw0YeJP9iL9Rv28b5/sRfqN+3k3KbU9vrHM8bL8O0cMNxJAPQ0AOavdZNAAkgZVqR0tyZvn+xF+o37eN8/2Iv1G/bysXvZEf4Hoix8Hzv+KvTqCQOd22jRe9sNAlXAO2vg6Hofiuq5JFjrRJGXLLgmaPJZ+JP9iL9Rv280pr5C20fRyxvgTG+DTf+X6EEfgciyd5UUrvjYbkVwQVPVdxHJHTjn7yaAJyvh7X0/i7ljl3jzAbko7ixBI32KDvz0pvUlcqi+COS5Og8Sf7EX6jft43z/Yi/Ub9vIen7wK+6kcbQPi28ksAKok15gbrgH8MjN3viAZikgUKDfkN+baRQfg+v5jgismV8FzLktd8/wBiL9Rv28b5/sRfqN+3kHWd54opGRlkJVlUlQpFldw6NY49wCfSwCRlrO8ccTBXVwTs48nG73G++PUixwaJo4yvgZlySn1Mq1vWFQSBzK3U+guPk/LJcE6uoZGDKehBse2c3P3ogkVdySBDtYNacEOtdGo1dmr6EdeMu+xUUQJtuiL81E88myALN+vr1w40tSqVvQm4xjMGhjGMAYxjAGMYwBjGMAYxjAGMYwBjGMAYxjAGMYwBjGMAYxjAGMYwBjGMAxkjDAqwBBFEHkEfPCIAAAKA4AHQDGMAyzEILuuTQJ9SBdf1P54xgB1BBBFg8EHocxggVBtRQo9lAA9zwMYwDJUAugBZs/M9OcyOMYBiqgAACgOAB0Az1FAAAFAcADoBjGAf/9k="/>
          <p:cNvSpPr>
            <a:spLocks noChangeAspect="1" noChangeArrowheads="1"/>
          </p:cNvSpPr>
          <p:nvPr/>
        </p:nvSpPr>
        <p:spPr bwMode="auto">
          <a:xfrm>
            <a:off x="2308225" y="427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pic>
        <p:nvPicPr>
          <p:cNvPr id="60426" name="Picture 12" descr="https://encrypted-tbn3.gstatic.com/images?q=tbn:ANd9GcQW-xE8PjCyU4tv5Xf_FX9wbQJ8cpJDEbYklj6U5e3yU7ho58L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500" y="2276872"/>
            <a:ext cx="4821909" cy="299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95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Global approaches</a:t>
            </a:r>
            <a:endParaRPr lang="en-US" dirty="0"/>
          </a:p>
        </p:txBody>
      </p:sp>
      <p:sp>
        <p:nvSpPr>
          <p:cNvPr id="14" name="Content Placeholder 13"/>
          <p:cNvSpPr>
            <a:spLocks noGrp="1"/>
          </p:cNvSpPr>
          <p:nvPr>
            <p:ph idx="1"/>
          </p:nvPr>
        </p:nvSpPr>
        <p:spPr/>
        <p:txBody>
          <a:bodyPr>
            <a:noAutofit/>
          </a:bodyPr>
          <a:lstStyle/>
          <a:p>
            <a:r>
              <a:rPr lang="en-US" dirty="0"/>
              <a:t>What do countries do regarding wellbeing? (some examples)</a:t>
            </a:r>
          </a:p>
          <a:p>
            <a:pPr lvl="1"/>
            <a:r>
              <a:rPr lang="en-NZ" dirty="0">
                <a:solidFill>
                  <a:srgbClr val="FF0000"/>
                </a:solidFill>
              </a:rPr>
              <a:t>Bhutan</a:t>
            </a:r>
            <a:r>
              <a:rPr lang="en-NZ" dirty="0"/>
              <a:t>: Gross National Happiness</a:t>
            </a:r>
          </a:p>
          <a:p>
            <a:pPr lvl="1"/>
            <a:r>
              <a:rPr lang="en-NZ" dirty="0">
                <a:solidFill>
                  <a:srgbClr val="FF0000"/>
                </a:solidFill>
              </a:rPr>
              <a:t>Venezuela</a:t>
            </a:r>
            <a:r>
              <a:rPr lang="en-NZ" dirty="0"/>
              <a:t>: has a Ministry of Supreme Social Happiness </a:t>
            </a:r>
          </a:p>
          <a:p>
            <a:pPr lvl="1"/>
            <a:r>
              <a:rPr lang="en-NZ" dirty="0">
                <a:solidFill>
                  <a:srgbClr val="FF0000"/>
                </a:solidFill>
              </a:rPr>
              <a:t>Canada</a:t>
            </a:r>
            <a:r>
              <a:rPr lang="en-NZ" dirty="0"/>
              <a:t>: a team of researchers compiles and publishes Canadian Index of Wellbeing </a:t>
            </a:r>
          </a:p>
          <a:p>
            <a:pPr lvl="1"/>
            <a:r>
              <a:rPr lang="en-NZ" dirty="0">
                <a:solidFill>
                  <a:srgbClr val="FF0000"/>
                </a:solidFill>
              </a:rPr>
              <a:t>Israel, France, United Kingdom</a:t>
            </a:r>
            <a:r>
              <a:rPr lang="en-NZ" dirty="0"/>
              <a:t>: measures a host of “wellbeing indicators”</a:t>
            </a:r>
          </a:p>
          <a:p>
            <a:pPr lvl="1"/>
            <a:r>
              <a:rPr lang="en-NZ" dirty="0">
                <a:solidFill>
                  <a:srgbClr val="FF0000"/>
                </a:solidFill>
              </a:rPr>
              <a:t>UAE</a:t>
            </a:r>
            <a:r>
              <a:rPr lang="en-NZ" dirty="0"/>
              <a:t>: a minister devoted to happiness</a:t>
            </a:r>
          </a:p>
          <a:p>
            <a:pPr lvl="1"/>
            <a:r>
              <a:rPr lang="en-NZ" dirty="0">
                <a:solidFill>
                  <a:srgbClr val="FF0000"/>
                </a:solidFill>
              </a:rPr>
              <a:t>United States</a:t>
            </a:r>
            <a:r>
              <a:rPr lang="en-NZ" dirty="0"/>
              <a:t>: enshrined the “pursuit of happiness" in its Declaration of Independence, has begun to compile a national index of happiness</a:t>
            </a:r>
          </a:p>
          <a:p>
            <a:pPr lvl="1"/>
            <a:endParaRPr lang="en-US" dirty="0"/>
          </a:p>
        </p:txBody>
      </p:sp>
    </p:spTree>
    <p:extLst>
      <p:ext uri="{BB962C8B-B14F-4D97-AF65-F5344CB8AC3E}">
        <p14:creationId xmlns:p14="http://schemas.microsoft.com/office/powerpoint/2010/main" val="148736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World wellbeing</a:t>
            </a:r>
            <a:endParaRPr lang="en-US" dirty="0"/>
          </a:p>
        </p:txBody>
      </p:sp>
      <p:sp>
        <p:nvSpPr>
          <p:cNvPr id="14" name="Content Placeholder 13"/>
          <p:cNvSpPr>
            <a:spLocks noGrp="1"/>
          </p:cNvSpPr>
          <p:nvPr>
            <p:ph idx="1"/>
          </p:nvPr>
        </p:nvSpPr>
        <p:spPr/>
        <p:txBody>
          <a:bodyPr>
            <a:noAutofit/>
          </a:bodyPr>
          <a:lstStyle/>
          <a:p>
            <a:r>
              <a:rPr lang="en-US" dirty="0"/>
              <a:t>Major global studies</a:t>
            </a:r>
          </a:p>
          <a:p>
            <a:pPr lvl="1"/>
            <a:r>
              <a:rPr lang="en-US" dirty="0"/>
              <a:t>Gallup World Poll: </a:t>
            </a:r>
            <a:r>
              <a:rPr lang="en-US" dirty="0">
                <a:hlinkClick r:id="rId2"/>
              </a:rPr>
              <a:t>http://www.gallup.com/services/170945/world-poll.aspx</a:t>
            </a:r>
            <a:r>
              <a:rPr lang="en-US" dirty="0"/>
              <a:t> </a:t>
            </a:r>
          </a:p>
          <a:p>
            <a:pPr lvl="1"/>
            <a:r>
              <a:rPr lang="en-US" dirty="0"/>
              <a:t>World Database of Happiness: </a:t>
            </a:r>
            <a:r>
              <a:rPr lang="en-US" dirty="0">
                <a:hlinkClick r:id="rId3"/>
              </a:rPr>
              <a:t>http://worlddatabaseofhappiness.eur.nl/</a:t>
            </a:r>
            <a:r>
              <a:rPr lang="en-US" dirty="0"/>
              <a:t> </a:t>
            </a:r>
          </a:p>
          <a:p>
            <a:pPr lvl="1"/>
            <a:r>
              <a:rPr lang="en-US" dirty="0"/>
              <a:t>World Values Survey: </a:t>
            </a:r>
            <a:r>
              <a:rPr lang="en-US" dirty="0">
                <a:hlinkClick r:id="rId4"/>
              </a:rPr>
              <a:t>http://www.worldvaluessurvey.org/wvs.jsp</a:t>
            </a:r>
            <a:r>
              <a:rPr lang="en-US" dirty="0"/>
              <a:t> </a:t>
            </a:r>
          </a:p>
          <a:p>
            <a:pPr lvl="1"/>
            <a:r>
              <a:rPr lang="en-US" dirty="0"/>
              <a:t>Eurobarometer: </a:t>
            </a:r>
            <a:r>
              <a:rPr lang="en-US" dirty="0">
                <a:hlinkClick r:id="rId5"/>
              </a:rPr>
              <a:t>http://ec.europa.eu/public_opinion/index_en.htm</a:t>
            </a:r>
            <a:r>
              <a:rPr lang="en-US" dirty="0"/>
              <a:t> </a:t>
            </a:r>
          </a:p>
          <a:p>
            <a:pPr lvl="1"/>
            <a:r>
              <a:rPr lang="en-US" dirty="0"/>
              <a:t>European Social Survey: </a:t>
            </a:r>
            <a:r>
              <a:rPr lang="en-US" dirty="0">
                <a:hlinkClick r:id="rId6"/>
              </a:rPr>
              <a:t>http://www.europeansocialsurvey.org/</a:t>
            </a:r>
            <a:r>
              <a:rPr lang="en-US" dirty="0"/>
              <a:t> </a:t>
            </a:r>
          </a:p>
          <a:p>
            <a:pPr lvl="1"/>
            <a:r>
              <a:rPr lang="en-US" dirty="0" err="1"/>
              <a:t>LatinoBarometro</a:t>
            </a:r>
            <a:r>
              <a:rPr lang="en-US" dirty="0"/>
              <a:t>: </a:t>
            </a:r>
            <a:r>
              <a:rPr lang="en-US" dirty="0">
                <a:hlinkClick r:id="rId7"/>
              </a:rPr>
              <a:t>http://www.latinobarometro.org/lat.jsp</a:t>
            </a:r>
            <a:r>
              <a:rPr lang="en-US" dirty="0"/>
              <a:t> </a:t>
            </a:r>
          </a:p>
          <a:p>
            <a:pPr lvl="1"/>
            <a:r>
              <a:rPr lang="en-US" dirty="0"/>
              <a:t>International Wellbeing Study: </a:t>
            </a:r>
            <a:r>
              <a:rPr lang="en-US" dirty="0">
                <a:hlinkClick r:id="rId8"/>
              </a:rPr>
              <a:t>http://www.wellbeingstudy.com/</a:t>
            </a:r>
            <a:r>
              <a:rPr lang="en-US" dirty="0"/>
              <a:t> </a:t>
            </a:r>
          </a:p>
          <a:p>
            <a:endParaRPr lang="en-US" dirty="0"/>
          </a:p>
        </p:txBody>
      </p:sp>
    </p:spTree>
    <p:extLst>
      <p:ext uri="{BB962C8B-B14F-4D97-AF65-F5344CB8AC3E}">
        <p14:creationId xmlns:p14="http://schemas.microsoft.com/office/powerpoint/2010/main" val="186848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What is wellbeing?</a:t>
            </a:r>
            <a:endParaRPr lang="en-US" dirty="0"/>
          </a:p>
        </p:txBody>
      </p:sp>
      <p:sp>
        <p:nvSpPr>
          <p:cNvPr id="14" name="Content Placeholder 13"/>
          <p:cNvSpPr>
            <a:spLocks noGrp="1"/>
          </p:cNvSpPr>
          <p:nvPr>
            <p:ph idx="1"/>
          </p:nvPr>
        </p:nvSpPr>
        <p:spPr/>
        <p:txBody>
          <a:bodyPr>
            <a:noAutofit/>
          </a:bodyPr>
          <a:lstStyle/>
          <a:p>
            <a:r>
              <a:rPr lang="en-US" dirty="0"/>
              <a:t>Subjective Wellbeing (</a:t>
            </a:r>
            <a:r>
              <a:rPr lang="en-US" dirty="0" err="1"/>
              <a:t>SWB</a:t>
            </a:r>
            <a:r>
              <a:rPr lang="en-US" dirty="0"/>
              <a:t>)</a:t>
            </a:r>
          </a:p>
          <a:p>
            <a:pPr lvl="1"/>
            <a:r>
              <a:rPr lang="en-US" dirty="0"/>
              <a:t>SWB = Satisfaction with life + high positive affect + low negative affect (Ed Diener)</a:t>
            </a:r>
          </a:p>
          <a:p>
            <a:pPr lvl="1"/>
            <a:r>
              <a:rPr lang="en-US" dirty="0"/>
              <a:t>Life satisfaction is a cognitive component – discrepancy between present situation and ideal situation</a:t>
            </a:r>
          </a:p>
          <a:p>
            <a:pPr lvl="1"/>
            <a:r>
              <a:rPr lang="en-US" dirty="0"/>
              <a:t>Affect – moods and emotions associated with experience of events (most challenging question I will ask today, “what is an emotion?”)</a:t>
            </a:r>
          </a:p>
          <a:p>
            <a:pPr lvl="1"/>
            <a:r>
              <a:rPr lang="en-US" dirty="0"/>
              <a:t>High levels of </a:t>
            </a:r>
            <a:r>
              <a:rPr lang="en-US" dirty="0" err="1"/>
              <a:t>SWB</a:t>
            </a:r>
            <a:r>
              <a:rPr lang="en-US" dirty="0"/>
              <a:t> are associated with a host of positive outcomes:</a:t>
            </a:r>
          </a:p>
          <a:p>
            <a:pPr marL="853290" lvl="2" indent="0">
              <a:buNone/>
            </a:pPr>
            <a:r>
              <a:rPr lang="en-US" dirty="0"/>
              <a:t>Higher creativity, task persistence, optimism, longevity, helpfulness, trust, etc…</a:t>
            </a:r>
          </a:p>
          <a:p>
            <a:pPr lvl="1"/>
            <a:r>
              <a:rPr lang="en-US" dirty="0"/>
              <a:t>One criticism of </a:t>
            </a:r>
            <a:r>
              <a:rPr lang="en-US" dirty="0" err="1"/>
              <a:t>SWB</a:t>
            </a:r>
            <a:r>
              <a:rPr lang="en-US" dirty="0"/>
              <a:t> is that it focuses on pleasure, and not on what is meaningful, and pleasure may not be enough for human fulfillment – </a:t>
            </a:r>
            <a:r>
              <a:rPr lang="en-US" dirty="0">
                <a:solidFill>
                  <a:srgbClr val="FF0000"/>
                </a:solidFill>
              </a:rPr>
              <a:t>Nozick’s experience machine </a:t>
            </a:r>
          </a:p>
          <a:p>
            <a:pPr lvl="1"/>
            <a:endParaRPr lang="en-US" dirty="0"/>
          </a:p>
        </p:txBody>
      </p:sp>
    </p:spTree>
    <p:extLst>
      <p:ext uri="{BB962C8B-B14F-4D97-AF65-F5344CB8AC3E}">
        <p14:creationId xmlns:p14="http://schemas.microsoft.com/office/powerpoint/2010/main" val="13036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What happens in each country? </a:t>
            </a:r>
            <a:endParaRPr lang="en-US" dirty="0"/>
          </a:p>
        </p:txBody>
      </p:sp>
      <p:sp>
        <p:nvSpPr>
          <p:cNvPr id="2" name="Content Placeholder 1"/>
          <p:cNvSpPr>
            <a:spLocks noGrp="1"/>
          </p:cNvSpPr>
          <p:nvPr>
            <p:ph idx="1"/>
          </p:nvPr>
        </p:nvSpPr>
        <p:spPr/>
        <p:txBody>
          <a:bodyPr/>
          <a:lstStyle/>
          <a:p>
            <a:r>
              <a:rPr lang="en-NZ" dirty="0"/>
              <a:t>Public health promotion messages in each country </a:t>
            </a:r>
          </a:p>
          <a:p>
            <a:r>
              <a:rPr lang="en-NZ" dirty="0"/>
              <a:t>Five ways to wellbeing</a:t>
            </a:r>
          </a:p>
          <a:p>
            <a:pPr lvl="1"/>
            <a:r>
              <a:rPr lang="en-NZ" dirty="0"/>
              <a:t>Based on the </a:t>
            </a:r>
            <a:r>
              <a:rPr lang="en-NZ" dirty="0">
                <a:hlinkClick r:id="rId2"/>
              </a:rPr>
              <a:t>Foresight Report</a:t>
            </a:r>
            <a:endParaRPr lang="en-NZ" dirty="0"/>
          </a:p>
          <a:p>
            <a:pPr lvl="1"/>
            <a:r>
              <a:rPr lang="en-NZ" dirty="0"/>
              <a:t>Best resource on 5 ways: </a:t>
            </a:r>
            <a:r>
              <a:rPr lang="en-NZ" dirty="0">
                <a:hlinkClick r:id="rId3"/>
              </a:rPr>
              <a:t>New Economic Foundation</a:t>
            </a:r>
          </a:p>
          <a:p>
            <a:pPr lvl="2"/>
            <a:r>
              <a:rPr lang="en-NZ" dirty="0"/>
              <a:t>Connect</a:t>
            </a:r>
          </a:p>
          <a:p>
            <a:pPr lvl="2"/>
            <a:r>
              <a:rPr lang="en-NZ" dirty="0"/>
              <a:t>Be active</a:t>
            </a:r>
          </a:p>
          <a:p>
            <a:pPr lvl="2"/>
            <a:r>
              <a:rPr lang="en-NZ" dirty="0"/>
              <a:t>Keep learning</a:t>
            </a:r>
          </a:p>
          <a:p>
            <a:pPr lvl="2"/>
            <a:r>
              <a:rPr lang="en-NZ" dirty="0"/>
              <a:t>Take notice</a:t>
            </a:r>
          </a:p>
          <a:p>
            <a:pPr lvl="2"/>
            <a:r>
              <a:rPr lang="en-NZ" dirty="0"/>
              <a:t>Give</a:t>
            </a:r>
          </a:p>
        </p:txBody>
      </p:sp>
      <p:pic>
        <p:nvPicPr>
          <p:cNvPr id="2052" name="Picture 4" descr="http://lauravandevorst.files.wordpress.com/2013/06/five-ways-of-wellbeing-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4692" y="2772804"/>
            <a:ext cx="3015898" cy="386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1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What happens in each country? </a:t>
            </a:r>
            <a:endParaRPr lang="en-US" dirty="0"/>
          </a:p>
        </p:txBody>
      </p:sp>
      <p:sp>
        <p:nvSpPr>
          <p:cNvPr id="2" name="Content Placeholder 1"/>
          <p:cNvSpPr>
            <a:spLocks noGrp="1"/>
          </p:cNvSpPr>
          <p:nvPr>
            <p:ph idx="1"/>
          </p:nvPr>
        </p:nvSpPr>
        <p:spPr/>
        <p:txBody>
          <a:bodyPr/>
          <a:lstStyle/>
          <a:p>
            <a:r>
              <a:rPr lang="en-NZ" dirty="0"/>
              <a:t>Five elements of wellbeing</a:t>
            </a:r>
          </a:p>
          <a:p>
            <a:r>
              <a:rPr lang="en-NZ" dirty="0"/>
              <a:t>Need all five to thrive:</a:t>
            </a:r>
          </a:p>
          <a:p>
            <a:pPr lvl="1"/>
            <a:r>
              <a:rPr lang="en-NZ" dirty="0"/>
              <a:t>Career wellbeing</a:t>
            </a:r>
          </a:p>
          <a:p>
            <a:pPr lvl="1"/>
            <a:r>
              <a:rPr lang="en-NZ" dirty="0"/>
              <a:t>Social wellbeing</a:t>
            </a:r>
          </a:p>
          <a:p>
            <a:pPr lvl="1"/>
            <a:r>
              <a:rPr lang="en-NZ" dirty="0"/>
              <a:t>Financial wellbeing</a:t>
            </a:r>
          </a:p>
          <a:p>
            <a:pPr lvl="1"/>
            <a:r>
              <a:rPr lang="en-NZ" dirty="0">
                <a:solidFill>
                  <a:srgbClr val="00B0F0"/>
                </a:solidFill>
              </a:rPr>
              <a:t>Physical wellbeing</a:t>
            </a:r>
          </a:p>
          <a:p>
            <a:pPr lvl="1"/>
            <a:r>
              <a:rPr lang="en-NZ" dirty="0"/>
              <a:t>Community wellbeing</a:t>
            </a:r>
          </a:p>
        </p:txBody>
      </p:sp>
      <p:pic>
        <p:nvPicPr>
          <p:cNvPr id="3" name="Picture 2"/>
          <p:cNvPicPr>
            <a:picLocks noChangeAspect="1"/>
          </p:cNvPicPr>
          <p:nvPr/>
        </p:nvPicPr>
        <p:blipFill rotWithShape="1">
          <a:blip r:embed="rId2"/>
          <a:srcRect l="6574" r="6323"/>
          <a:stretch/>
        </p:blipFill>
        <p:spPr>
          <a:xfrm>
            <a:off x="5906754" y="1772816"/>
            <a:ext cx="5847926" cy="4962370"/>
          </a:xfrm>
          <a:prstGeom prst="rect">
            <a:avLst/>
          </a:prstGeom>
        </p:spPr>
      </p:pic>
      <p:pic>
        <p:nvPicPr>
          <p:cNvPr id="5" name="Picture 4"/>
          <p:cNvPicPr>
            <a:picLocks noChangeAspect="1"/>
          </p:cNvPicPr>
          <p:nvPr/>
        </p:nvPicPr>
        <p:blipFill rotWithShape="1">
          <a:blip r:embed="rId3"/>
          <a:srcRect l="31739" t="23981" r="30351" b="19595"/>
          <a:stretch/>
        </p:blipFill>
        <p:spPr>
          <a:xfrm>
            <a:off x="2277988" y="5037117"/>
            <a:ext cx="1955754" cy="1819306"/>
          </a:xfrm>
          <a:prstGeom prst="rect">
            <a:avLst/>
          </a:prstGeom>
        </p:spPr>
      </p:pic>
      <p:cxnSp>
        <p:nvCxnSpPr>
          <p:cNvPr id="6" name="Straight Connector 5"/>
          <p:cNvCxnSpPr/>
          <p:nvPr/>
        </p:nvCxnSpPr>
        <p:spPr>
          <a:xfrm flipH="1">
            <a:off x="4233742" y="3429000"/>
            <a:ext cx="1673012" cy="230425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7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917700" y="0"/>
            <a:ext cx="9144000" cy="1143000"/>
          </a:xfrm>
        </p:spPr>
        <p:txBody>
          <a:bodyPr>
            <a:normAutofit/>
          </a:bodyPr>
          <a:lstStyle/>
          <a:p>
            <a:pPr>
              <a:defRPr/>
            </a:pPr>
            <a:r>
              <a:rPr lang="en-US" dirty="0"/>
              <a:t>Orientations to Happiness Q’s</a:t>
            </a:r>
          </a:p>
        </p:txBody>
      </p:sp>
      <p:sp>
        <p:nvSpPr>
          <p:cNvPr id="58371" name="Rectangle 3"/>
          <p:cNvSpPr>
            <a:spLocks noGrp="1" noChangeArrowheads="1"/>
          </p:cNvSpPr>
          <p:nvPr>
            <p:ph idx="1"/>
          </p:nvPr>
        </p:nvSpPr>
        <p:spPr>
          <a:xfrm>
            <a:off x="1846262" y="1341438"/>
            <a:ext cx="8820150" cy="5905500"/>
          </a:xfrm>
        </p:spPr>
        <p:txBody>
          <a:bodyPr/>
          <a:lstStyle/>
          <a:p>
            <a:pPr eaLnBrk="1" hangingPunct="1">
              <a:buFont typeface="Wingdings" panose="05000000000000000000" pitchFamily="2" charset="2"/>
              <a:buNone/>
            </a:pPr>
            <a:r>
              <a:rPr lang="en-US" altLang="en-US" dirty="0"/>
              <a:t>Peterson, Park and Seligman (2005): </a:t>
            </a:r>
          </a:p>
          <a:p>
            <a:pPr eaLnBrk="1" hangingPunct="1"/>
            <a:r>
              <a:rPr lang="en-AU" altLang="en-US" dirty="0"/>
              <a:t>Pleasure </a:t>
            </a:r>
          </a:p>
          <a:p>
            <a:pPr lvl="1" eaLnBrk="1" hangingPunct="1"/>
            <a:r>
              <a:rPr lang="en-US" altLang="en-US" dirty="0"/>
              <a:t>Life is too short to postpone the pleasures it can provide</a:t>
            </a:r>
          </a:p>
          <a:p>
            <a:pPr lvl="1" eaLnBrk="1" hangingPunct="1"/>
            <a:r>
              <a:rPr lang="en-US" altLang="en-US" dirty="0"/>
              <a:t>I love to do things that excite my senses</a:t>
            </a:r>
          </a:p>
          <a:p>
            <a:pPr eaLnBrk="1" hangingPunct="1"/>
            <a:r>
              <a:rPr lang="en-AU" altLang="en-US" dirty="0"/>
              <a:t>Engagement</a:t>
            </a:r>
          </a:p>
          <a:p>
            <a:pPr lvl="1" eaLnBrk="1" hangingPunct="1"/>
            <a:r>
              <a:rPr lang="en-US" altLang="en-US" dirty="0"/>
              <a:t>I seek out situations that challenge my skills and abilities</a:t>
            </a:r>
          </a:p>
          <a:p>
            <a:pPr lvl="1" eaLnBrk="1" hangingPunct="1"/>
            <a:r>
              <a:rPr lang="en-US" altLang="en-US" dirty="0"/>
              <a:t>I am always very absorbed in what I do</a:t>
            </a:r>
          </a:p>
          <a:p>
            <a:pPr eaLnBrk="1" hangingPunct="1"/>
            <a:r>
              <a:rPr lang="en-AU" altLang="en-US" dirty="0"/>
              <a:t>Meaning</a:t>
            </a:r>
            <a:r>
              <a:rPr lang="en-AU" altLang="en-US" b="1" dirty="0"/>
              <a:t> </a:t>
            </a:r>
          </a:p>
          <a:p>
            <a:pPr lvl="1" eaLnBrk="1" hangingPunct="1"/>
            <a:r>
              <a:rPr lang="en-US" altLang="en-US" dirty="0"/>
              <a:t>I have a responsibility to make the world a better place</a:t>
            </a:r>
          </a:p>
          <a:p>
            <a:pPr lvl="1" eaLnBrk="1" hangingPunct="1"/>
            <a:r>
              <a:rPr lang="en-US" altLang="en-US" dirty="0"/>
              <a:t>I have spent a lot of time thinking about what life means and how I fit in to its big picture</a:t>
            </a:r>
          </a:p>
          <a:p>
            <a:pPr lvl="1" eaLnBrk="1" hangingPunct="1"/>
            <a:endParaRPr lang="en-US" altLang="en-US" dirty="0"/>
          </a:p>
          <a:p>
            <a:pPr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113418034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 y="0"/>
            <a:ext cx="12188824" cy="14128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a:defRPr/>
            </a:pPr>
            <a:r>
              <a:rPr lang="en-AU" dirty="0"/>
              <a:t>OTH – 27 nations</a:t>
            </a:r>
          </a:p>
        </p:txBody>
      </p:sp>
      <p:sp>
        <p:nvSpPr>
          <p:cNvPr id="34819" name="Rectangle 3"/>
          <p:cNvSpPr>
            <a:spLocks noGrp="1" noChangeArrowheads="1"/>
          </p:cNvSpPr>
          <p:nvPr>
            <p:ph idx="1"/>
          </p:nvPr>
        </p:nvSpPr>
        <p:spPr>
          <a:xfrm>
            <a:off x="1773237" y="1412876"/>
            <a:ext cx="8713788" cy="4530725"/>
          </a:xfrm>
          <a:extLst/>
        </p:spPr>
        <p:txBody>
          <a:bodyPr>
            <a:normAutofit lnSpcReduction="10000"/>
          </a:bodyPr>
          <a:lstStyle/>
          <a:p>
            <a:pPr marL="548640" indent="-411480">
              <a:lnSpc>
                <a:spcPct val="90000"/>
              </a:lnSpc>
              <a:defRPr/>
            </a:pPr>
            <a:r>
              <a:rPr lang="en-NZ" dirty="0"/>
              <a:t>Park, Peterson and Ruch (2009): </a:t>
            </a:r>
            <a:r>
              <a:rPr lang="en-AU" dirty="0"/>
              <a:t>Sample of 24,836 participants from 27 nations.</a:t>
            </a:r>
          </a:p>
          <a:p>
            <a:pPr marL="548640" indent="-411480">
              <a:lnSpc>
                <a:spcPct val="90000"/>
              </a:lnSpc>
              <a:defRPr/>
            </a:pPr>
            <a:r>
              <a:rPr lang="en-AU" dirty="0"/>
              <a:t>Generated 3 country clusters:</a:t>
            </a:r>
          </a:p>
          <a:p>
            <a:pPr marL="457200" indent="-457200">
              <a:lnSpc>
                <a:spcPct val="90000"/>
              </a:lnSpc>
              <a:buClr>
                <a:schemeClr val="tx1">
                  <a:shade val="95000"/>
                </a:schemeClr>
              </a:buClr>
              <a:buFont typeface="+mj-lt"/>
              <a:buAutoNum type="arabicPeriod"/>
              <a:defRPr/>
            </a:pPr>
            <a:r>
              <a:rPr lang="en-AU" dirty="0"/>
              <a:t>Low on all 3 OTH (Finland, Italy, Portugal, Minor US Islands, &amp; </a:t>
            </a:r>
            <a:r>
              <a:rPr lang="en-AU" dirty="0">
                <a:solidFill>
                  <a:srgbClr val="FF0000"/>
                </a:solidFill>
              </a:rPr>
              <a:t>UK</a:t>
            </a:r>
            <a:r>
              <a:rPr lang="en-AU" dirty="0"/>
              <a:t>)</a:t>
            </a:r>
          </a:p>
          <a:p>
            <a:pPr marL="457200" indent="-457200">
              <a:lnSpc>
                <a:spcPct val="90000"/>
              </a:lnSpc>
              <a:buClr>
                <a:schemeClr val="tx1">
                  <a:shade val="95000"/>
                </a:schemeClr>
              </a:buClr>
              <a:buFont typeface="+mj-lt"/>
              <a:buAutoNum type="arabicPeriod"/>
              <a:defRPr/>
            </a:pPr>
            <a:r>
              <a:rPr lang="en-AU" dirty="0"/>
              <a:t>High pleasure and engagement (Argentina, </a:t>
            </a:r>
            <a:r>
              <a:rPr lang="en-AU" dirty="0">
                <a:solidFill>
                  <a:srgbClr val="FF0000"/>
                </a:solidFill>
              </a:rPr>
              <a:t>Australia</a:t>
            </a:r>
            <a:r>
              <a:rPr lang="en-AU" dirty="0"/>
              <a:t>, Belgium, Canada, France, Germany, HK, Ireland, Netherlands, </a:t>
            </a:r>
            <a:r>
              <a:rPr lang="en-AU" dirty="0">
                <a:solidFill>
                  <a:srgbClr val="FF0000"/>
                </a:solidFill>
              </a:rPr>
              <a:t>NZ</a:t>
            </a:r>
            <a:r>
              <a:rPr lang="en-AU" dirty="0"/>
              <a:t>, Norway, Spain, &amp; Sweden) </a:t>
            </a:r>
          </a:p>
          <a:p>
            <a:pPr marL="457200" indent="-457200">
              <a:lnSpc>
                <a:spcPct val="90000"/>
              </a:lnSpc>
              <a:buClr>
                <a:schemeClr val="tx1">
                  <a:shade val="95000"/>
                </a:schemeClr>
              </a:buClr>
              <a:buFont typeface="+mj-lt"/>
              <a:buAutoNum type="arabicPeriod"/>
              <a:defRPr/>
            </a:pPr>
            <a:r>
              <a:rPr lang="en-AU" dirty="0"/>
              <a:t>High on engagement and meaning (Austria, Brazil, Denmark, Israel, Singapore, South Africa, South Korea, Switzerland, &amp; </a:t>
            </a:r>
            <a:r>
              <a:rPr lang="en-AU" dirty="0">
                <a:solidFill>
                  <a:srgbClr val="FF0000"/>
                </a:solidFill>
              </a:rPr>
              <a:t>USA</a:t>
            </a:r>
            <a:r>
              <a:rPr lang="en-AU" dirty="0"/>
              <a:t>) </a:t>
            </a:r>
          </a:p>
          <a:p>
            <a:pPr marL="514350" indent="-514350">
              <a:lnSpc>
                <a:spcPct val="90000"/>
              </a:lnSpc>
              <a:buClr>
                <a:schemeClr val="tx1">
                  <a:shade val="95000"/>
                </a:schemeClr>
              </a:buClr>
              <a:buFont typeface="+mj-lt"/>
              <a:buAutoNum type="arabicPeriod"/>
              <a:defRPr/>
            </a:pPr>
            <a:endParaRPr lang="en-AU" dirty="0"/>
          </a:p>
          <a:p>
            <a:pPr marL="548640" indent="-411480">
              <a:lnSpc>
                <a:spcPct val="90000"/>
              </a:lnSpc>
              <a:buClr>
                <a:schemeClr val="tx1">
                  <a:shade val="95000"/>
                </a:schemeClr>
              </a:buClr>
              <a:buNone/>
              <a:defRPr/>
            </a:pPr>
            <a:endParaRPr lang="en-AU" dirty="0"/>
          </a:p>
          <a:p>
            <a:pPr marL="548640" indent="-411480">
              <a:lnSpc>
                <a:spcPct val="90000"/>
              </a:lnSpc>
              <a:buClr>
                <a:schemeClr val="tx1">
                  <a:shade val="95000"/>
                </a:schemeClr>
              </a:buClr>
              <a:buNone/>
              <a:defRPr/>
            </a:pPr>
            <a:endParaRPr lang="en-AU" dirty="0"/>
          </a:p>
        </p:txBody>
      </p:sp>
    </p:spTree>
    <p:extLst>
      <p:ext uri="{BB962C8B-B14F-4D97-AF65-F5344CB8AC3E}">
        <p14:creationId xmlns:p14="http://schemas.microsoft.com/office/powerpoint/2010/main" val="35509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8187" y="980728"/>
            <a:ext cx="8110637" cy="1368152"/>
          </a:xfrm>
        </p:spPr>
        <p:txBody>
          <a:bodyPr>
            <a:noAutofit/>
          </a:bodyPr>
          <a:lstStyle/>
          <a:p>
            <a:pPr>
              <a:defRPr/>
            </a:pPr>
            <a:r>
              <a:rPr lang="en-AU" sz="4400" dirty="0" err="1">
                <a:solidFill>
                  <a:srgbClr val="00B050"/>
                </a:solidFill>
              </a:rPr>
              <a:t>Eudaimonic</a:t>
            </a:r>
            <a:r>
              <a:rPr lang="en-AU" sz="4400" dirty="0">
                <a:solidFill>
                  <a:srgbClr val="00B050"/>
                </a:solidFill>
              </a:rPr>
              <a:t> and Hedonic Happiness Investigation</a:t>
            </a:r>
            <a:br>
              <a:rPr lang="en-AU" sz="4400" dirty="0">
                <a:solidFill>
                  <a:srgbClr val="00B050"/>
                </a:solidFill>
              </a:rPr>
            </a:br>
            <a:endParaRPr lang="en-AU" sz="4400" dirty="0">
              <a:solidFill>
                <a:srgbClr val="00B050"/>
              </a:solidFill>
            </a:endParaRPr>
          </a:p>
        </p:txBody>
      </p:sp>
      <p:sp>
        <p:nvSpPr>
          <p:cNvPr id="3" name="Subtitle 2"/>
          <p:cNvSpPr>
            <a:spLocks noGrp="1"/>
          </p:cNvSpPr>
          <p:nvPr>
            <p:ph type="subTitle" idx="1"/>
          </p:nvPr>
        </p:nvSpPr>
        <p:spPr>
          <a:xfrm>
            <a:off x="3862164" y="2318544"/>
            <a:ext cx="8174037" cy="3362325"/>
          </a:xfrm>
        </p:spPr>
        <p:txBody>
          <a:bodyPr>
            <a:noAutofit/>
          </a:bodyPr>
          <a:lstStyle/>
          <a:p>
            <a:pPr marL="342900" indent="-342900">
              <a:defRPr/>
            </a:pPr>
            <a:r>
              <a:rPr lang="it-IT" sz="1800" dirty="0">
                <a:latin typeface="+mj-lt"/>
              </a:rPr>
              <a:t>Antonella Delle Fave , </a:t>
            </a:r>
            <a:r>
              <a:rPr lang="en-US" sz="1800" dirty="0">
                <a:latin typeface="+mj-lt"/>
              </a:rPr>
              <a:t>University of Milano, Italy.</a:t>
            </a:r>
          </a:p>
          <a:p>
            <a:pPr marL="342900" indent="-342900">
              <a:defRPr/>
            </a:pPr>
            <a:r>
              <a:rPr lang="en-US" sz="1800" dirty="0">
                <a:latin typeface="+mj-lt"/>
              </a:rPr>
              <a:t>Hilde E. Nafstad, Erik Carlquist , University of Oslo, Norway.</a:t>
            </a:r>
          </a:p>
          <a:p>
            <a:pPr marL="342900" indent="-342900">
              <a:defRPr/>
            </a:pPr>
            <a:r>
              <a:rPr lang="en-US" sz="1800" dirty="0">
                <a:latin typeface="+mj-lt"/>
              </a:rPr>
              <a:t>Alejandro Castro , University of Palermo, Buenos Aires, Argentina.</a:t>
            </a:r>
          </a:p>
          <a:p>
            <a:pPr algn="l">
              <a:defRPr/>
            </a:pPr>
            <a:r>
              <a:rPr lang="en-US" sz="1800" dirty="0">
                <a:latin typeface="+mj-lt"/>
              </a:rPr>
              <a:t>Rocio Hernandez-Pozo, </a:t>
            </a:r>
            <a:r>
              <a:rPr lang="es-MX" sz="1800" dirty="0" err="1">
                <a:latin typeface="+mj-lt"/>
              </a:rPr>
              <a:t>National</a:t>
            </a:r>
            <a:r>
              <a:rPr lang="es-MX" sz="1800" dirty="0">
                <a:latin typeface="+mj-lt"/>
              </a:rPr>
              <a:t> </a:t>
            </a:r>
            <a:r>
              <a:rPr lang="es-MX" sz="1800" dirty="0" err="1">
                <a:latin typeface="+mj-lt"/>
              </a:rPr>
              <a:t>Autonomous</a:t>
            </a:r>
            <a:r>
              <a:rPr lang="es-MX" sz="1800" dirty="0">
                <a:latin typeface="+mj-lt"/>
              </a:rPr>
              <a:t> </a:t>
            </a:r>
            <a:r>
              <a:rPr lang="es-MX" sz="1800" dirty="0" err="1">
                <a:latin typeface="+mj-lt"/>
              </a:rPr>
              <a:t>University</a:t>
            </a:r>
            <a:r>
              <a:rPr lang="es-MX" sz="1800" dirty="0">
                <a:latin typeface="+mj-lt"/>
              </a:rPr>
              <a:t> of </a:t>
            </a:r>
            <a:r>
              <a:rPr lang="es-MX" sz="1800" dirty="0" err="1">
                <a:latin typeface="+mj-lt"/>
              </a:rPr>
              <a:t>Mexico</a:t>
            </a:r>
            <a:r>
              <a:rPr lang="es-MX" sz="1800" dirty="0">
                <a:latin typeface="+mj-lt"/>
              </a:rPr>
              <a:t>, UNAM-CRIM, Cuernavaca, </a:t>
            </a:r>
            <a:r>
              <a:rPr lang="es-MX" sz="1800" dirty="0" err="1">
                <a:latin typeface="+mj-lt"/>
              </a:rPr>
              <a:t>Mexico</a:t>
            </a:r>
            <a:r>
              <a:rPr lang="es-MX" sz="1800" dirty="0">
                <a:latin typeface="+mj-lt"/>
              </a:rPr>
              <a:t>.</a:t>
            </a:r>
          </a:p>
          <a:p>
            <a:pPr algn="l">
              <a:defRPr/>
            </a:pPr>
            <a:r>
              <a:rPr lang="en-US" sz="1800" dirty="0">
                <a:latin typeface="+mj-lt"/>
              </a:rPr>
              <a:t>Teresa </a:t>
            </a:r>
            <a:r>
              <a:rPr lang="en-US" sz="1800" dirty="0" err="1">
                <a:latin typeface="+mj-lt"/>
              </a:rPr>
              <a:t>Freire</a:t>
            </a:r>
            <a:r>
              <a:rPr lang="en-US" sz="1800" dirty="0">
                <a:latin typeface="+mj-lt"/>
              </a:rPr>
              <a:t>, School of Psychology, University of Minho, Braga, Portugal.</a:t>
            </a:r>
          </a:p>
          <a:p>
            <a:pPr algn="l">
              <a:defRPr/>
            </a:pPr>
            <a:r>
              <a:rPr lang="en-US" sz="1800" dirty="0">
                <a:latin typeface="+mj-lt"/>
              </a:rPr>
              <a:t>Kamlesh Singh, Department of Humanities &amp; Social Sciences, Indian Institute of Technology, IIT, New Delhi, India.</a:t>
            </a:r>
          </a:p>
          <a:p>
            <a:pPr algn="l">
              <a:defRPr/>
            </a:pPr>
            <a:r>
              <a:rPr lang="en-US" sz="1800" dirty="0">
                <a:latin typeface="+mj-lt"/>
                <a:ea typeface="ＭＳ Ｐゴシック" pitchFamily="-1" charset="-128"/>
                <a:cs typeface="Tahoma Bold" charset="0"/>
                <a:sym typeface="Tahoma Bold" charset="0"/>
              </a:rPr>
              <a:t>Ulisses Araujo , </a:t>
            </a:r>
            <a:r>
              <a:rPr lang="en-US" sz="1800" dirty="0">
                <a:latin typeface="+mj-lt"/>
                <a:ea typeface="ＭＳ Ｐゴシック" pitchFamily="-1" charset="-128"/>
              </a:rPr>
              <a:t>University of Sao Paulo (Brazil)</a:t>
            </a:r>
          </a:p>
          <a:p>
            <a:pPr algn="l">
              <a:defRPr/>
            </a:pPr>
            <a:r>
              <a:rPr lang="en-US" sz="1800" dirty="0">
                <a:latin typeface="+mj-lt"/>
                <a:ea typeface="ＭＳ Ｐゴシック" pitchFamily="-1" charset="-128"/>
                <a:cs typeface="Tahoma Bold" charset="0"/>
                <a:sym typeface="Tahoma Bold" charset="0"/>
              </a:rPr>
              <a:t>Marié Wissing , </a:t>
            </a:r>
            <a:r>
              <a:rPr lang="en-US" sz="1800" dirty="0">
                <a:latin typeface="+mj-lt"/>
                <a:ea typeface="ＭＳ Ｐゴシック" pitchFamily="-1" charset="-128"/>
              </a:rPr>
              <a:t>North West University: Potchefstroom Campus (South Africa)</a:t>
            </a:r>
          </a:p>
          <a:p>
            <a:pPr algn="l">
              <a:defRPr/>
            </a:pPr>
            <a:r>
              <a:rPr lang="en-US" sz="1800" dirty="0">
                <a:latin typeface="+mj-lt"/>
                <a:ea typeface="ＭＳ Ｐゴシック" pitchFamily="-1" charset="-128"/>
                <a:cs typeface="Tahoma Bold" charset="0"/>
                <a:sym typeface="Tahoma Bold" charset="0"/>
              </a:rPr>
              <a:t>Tamas Martos , </a:t>
            </a:r>
            <a:r>
              <a:rPr lang="en-US" sz="1800" dirty="0" err="1">
                <a:latin typeface="+mj-lt"/>
                <a:ea typeface="ＭＳ Ｐゴシック" pitchFamily="-1" charset="-128"/>
              </a:rPr>
              <a:t>Semmelweis</a:t>
            </a:r>
            <a:r>
              <a:rPr lang="en-US" sz="1800" dirty="0">
                <a:latin typeface="+mj-lt"/>
                <a:ea typeface="ＭＳ Ｐゴシック" pitchFamily="-1" charset="-128"/>
              </a:rPr>
              <a:t> University (Hungary)</a:t>
            </a:r>
          </a:p>
          <a:p>
            <a:pPr algn="l">
              <a:lnSpc>
                <a:spcPct val="90000"/>
              </a:lnSpc>
              <a:defRPr/>
            </a:pPr>
            <a:r>
              <a:rPr lang="hr-HR" sz="2000" dirty="0">
                <a:latin typeface="+mj-lt"/>
              </a:rPr>
              <a:t>Ingrid Brdar</a:t>
            </a:r>
            <a:r>
              <a:rPr lang="hr-HR" sz="1800" dirty="0">
                <a:latin typeface="+mj-lt"/>
              </a:rPr>
              <a:t>, University of Rijeka, Croatia</a:t>
            </a:r>
          </a:p>
          <a:p>
            <a:pPr algn="l">
              <a:lnSpc>
                <a:spcPct val="90000"/>
              </a:lnSpc>
              <a:defRPr/>
            </a:pPr>
            <a:r>
              <a:rPr lang="hr-HR" sz="2000" dirty="0">
                <a:latin typeface="+mj-lt"/>
              </a:rPr>
              <a:t>Jeanne Nakamura</a:t>
            </a:r>
            <a:r>
              <a:rPr lang="hr-HR" sz="1800" dirty="0">
                <a:latin typeface="+mj-lt"/>
              </a:rPr>
              <a:t>, </a:t>
            </a:r>
            <a:r>
              <a:rPr lang="en-US" sz="1800" dirty="0">
                <a:latin typeface="+mj-lt"/>
              </a:rPr>
              <a:t>Claremont Graduate University</a:t>
            </a:r>
            <a:r>
              <a:rPr lang="hr-HR" sz="1800" dirty="0">
                <a:latin typeface="+mj-lt"/>
              </a:rPr>
              <a:t>, USA</a:t>
            </a:r>
          </a:p>
          <a:p>
            <a:pPr algn="l">
              <a:lnSpc>
                <a:spcPct val="90000"/>
              </a:lnSpc>
              <a:defRPr/>
            </a:pPr>
            <a:r>
              <a:rPr lang="hr-HR" sz="2000" dirty="0">
                <a:latin typeface="+mj-lt"/>
              </a:rPr>
              <a:t>Lawrence Soosai-Nathan</a:t>
            </a:r>
            <a:r>
              <a:rPr lang="hr-HR" sz="1800" dirty="0">
                <a:latin typeface="+mj-lt"/>
              </a:rPr>
              <a:t>, </a:t>
            </a:r>
            <a:r>
              <a:rPr lang="en-US" sz="1800" dirty="0">
                <a:latin typeface="+mj-lt"/>
              </a:rPr>
              <a:t>Madurai </a:t>
            </a:r>
            <a:r>
              <a:rPr lang="en-US" sz="1800" dirty="0" err="1">
                <a:latin typeface="+mj-lt"/>
              </a:rPr>
              <a:t>Kamaraj</a:t>
            </a:r>
            <a:r>
              <a:rPr lang="en-US" sz="1800" dirty="0">
                <a:latin typeface="+mj-lt"/>
              </a:rPr>
              <a:t> University</a:t>
            </a:r>
            <a:r>
              <a:rPr lang="hr-HR" sz="1800" dirty="0">
                <a:latin typeface="+mj-lt"/>
              </a:rPr>
              <a:t>,</a:t>
            </a:r>
            <a:r>
              <a:rPr lang="en-US" sz="1800" dirty="0">
                <a:latin typeface="+mj-lt"/>
              </a:rPr>
              <a:t> </a:t>
            </a:r>
            <a:r>
              <a:rPr lang="hr-HR" sz="1800" dirty="0">
                <a:latin typeface="+mj-lt"/>
              </a:rPr>
              <a:t>India</a:t>
            </a:r>
            <a:endParaRPr lang="en-AU" sz="1800" dirty="0">
              <a:latin typeface="+mj-lt"/>
            </a:endParaRPr>
          </a:p>
          <a:p>
            <a:pPr algn="l">
              <a:lnSpc>
                <a:spcPct val="90000"/>
              </a:lnSpc>
              <a:defRPr/>
            </a:pPr>
            <a:endParaRPr lang="en-US" sz="1800" dirty="0">
              <a:latin typeface="+mj-lt"/>
              <a:ea typeface="ＭＳ Ｐゴシック" pitchFamily="-1" charset="-128"/>
            </a:endParaRPr>
          </a:p>
          <a:p>
            <a:pPr marL="342900" indent="-342900">
              <a:defRPr/>
            </a:pPr>
            <a:endParaRPr lang="en-US" sz="1800" b="1" dirty="0">
              <a:latin typeface="+mj-lt"/>
            </a:endParaRPr>
          </a:p>
          <a:p>
            <a:pPr>
              <a:defRPr/>
            </a:pPr>
            <a:endParaRPr lang="en-AU" sz="1800" dirty="0">
              <a:latin typeface="+mj-lt"/>
            </a:endParaRPr>
          </a:p>
        </p:txBody>
      </p:sp>
    </p:spTree>
    <p:extLst>
      <p:ext uri="{BB962C8B-B14F-4D97-AF65-F5344CB8AC3E}">
        <p14:creationId xmlns:p14="http://schemas.microsoft.com/office/powerpoint/2010/main" val="47700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9776"/>
            <a:ext cx="12188824" cy="1143000"/>
          </a:xfrm>
        </p:spPr>
        <p:txBody>
          <a:bodyPr>
            <a:normAutofit/>
          </a:bodyPr>
          <a:lstStyle/>
          <a:p>
            <a:pPr algn="ctr">
              <a:defRPr/>
            </a:pPr>
            <a:r>
              <a:rPr lang="en-US" dirty="0"/>
              <a:t>Method</a:t>
            </a:r>
          </a:p>
        </p:txBody>
      </p:sp>
      <p:graphicFrame>
        <p:nvGraphicFramePr>
          <p:cNvPr id="4" name="Content Placeholder 3"/>
          <p:cNvGraphicFramePr>
            <a:graphicFrameLocks noGrp="1"/>
          </p:cNvGraphicFramePr>
          <p:nvPr>
            <p:ph idx="1"/>
          </p:nvPr>
        </p:nvGraphicFramePr>
        <p:xfrm>
          <a:off x="4438650" y="3213100"/>
          <a:ext cx="5616574" cy="1780764"/>
        </p:xfrm>
        <a:graphic>
          <a:graphicData uri="http://schemas.openxmlformats.org/drawingml/2006/table">
            <a:tbl>
              <a:tblPr firstRow="1" firstCol="1" lastRow="1" lastCol="1" bandRow="1" bandCol="1">
                <a:tableStyleId>{2D5ABB26-0587-4C30-8999-92F81FD0307C}</a:tableStyleId>
              </a:tblPr>
              <a:tblGrid>
                <a:gridCol w="1109447">
                  <a:extLst>
                    <a:ext uri="{9D8B030D-6E8A-4147-A177-3AD203B41FA5}">
                      <a16:colId xmlns:a16="http://schemas.microsoft.com/office/drawing/2014/main" val="20000"/>
                    </a:ext>
                  </a:extLst>
                </a:gridCol>
                <a:gridCol w="1094526">
                  <a:extLst>
                    <a:ext uri="{9D8B030D-6E8A-4147-A177-3AD203B41FA5}">
                      <a16:colId xmlns:a16="http://schemas.microsoft.com/office/drawing/2014/main" val="20001"/>
                    </a:ext>
                  </a:extLst>
                </a:gridCol>
                <a:gridCol w="1208629">
                  <a:extLst>
                    <a:ext uri="{9D8B030D-6E8A-4147-A177-3AD203B41FA5}">
                      <a16:colId xmlns:a16="http://schemas.microsoft.com/office/drawing/2014/main" val="20002"/>
                    </a:ext>
                  </a:extLst>
                </a:gridCol>
                <a:gridCol w="835832">
                  <a:extLst>
                    <a:ext uri="{9D8B030D-6E8A-4147-A177-3AD203B41FA5}">
                      <a16:colId xmlns:a16="http://schemas.microsoft.com/office/drawing/2014/main" val="20003"/>
                    </a:ext>
                  </a:extLst>
                </a:gridCol>
                <a:gridCol w="1368140">
                  <a:extLst>
                    <a:ext uri="{9D8B030D-6E8A-4147-A177-3AD203B41FA5}">
                      <a16:colId xmlns:a16="http://schemas.microsoft.com/office/drawing/2014/main" val="20004"/>
                    </a:ext>
                  </a:extLst>
                </a:gridCol>
              </a:tblGrid>
              <a:tr h="487774">
                <a:tc>
                  <a:txBody>
                    <a:bodyPr/>
                    <a:lstStyle/>
                    <a:p>
                      <a:pPr algn="ctr">
                        <a:lnSpc>
                          <a:spcPts val="1600"/>
                        </a:lnSpc>
                        <a:spcAft>
                          <a:spcPts val="0"/>
                        </a:spcAft>
                      </a:pPr>
                      <a:r>
                        <a:rPr lang="hr-HR" sz="1700" b="1">
                          <a:solidFill>
                            <a:srgbClr val="FF6600"/>
                          </a:solidFill>
                          <a:effectLst/>
                        </a:rPr>
                        <a:t>Europe </a:t>
                      </a:r>
                      <a:endParaRPr lang="en-US" sz="1700" b="1">
                        <a:solidFill>
                          <a:srgbClr val="FF6600"/>
                        </a:solidFill>
                        <a:effectLst/>
                        <a:latin typeface="Times New Roman"/>
                        <a:ea typeface="Times New Roman"/>
                      </a:endParaRPr>
                    </a:p>
                  </a:txBody>
                  <a:tcPr marL="108836" marR="10883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FBDA"/>
                    </a:solidFill>
                  </a:tcPr>
                </a:tc>
                <a:tc>
                  <a:txBody>
                    <a:bodyPr/>
                    <a:lstStyle/>
                    <a:p>
                      <a:pPr algn="ctr">
                        <a:lnSpc>
                          <a:spcPts val="1600"/>
                        </a:lnSpc>
                        <a:spcAft>
                          <a:spcPts val="0"/>
                        </a:spcAft>
                      </a:pPr>
                      <a:r>
                        <a:rPr lang="hr-HR" sz="1700" b="1">
                          <a:solidFill>
                            <a:srgbClr val="FF6600"/>
                          </a:solidFill>
                          <a:effectLst/>
                        </a:rPr>
                        <a:t>North America</a:t>
                      </a:r>
                      <a:endParaRPr lang="en-US" sz="1700" b="1">
                        <a:solidFill>
                          <a:srgbClr val="FF6600"/>
                        </a:solidFill>
                        <a:effectLst/>
                        <a:latin typeface="Times New Roman"/>
                        <a:ea typeface="Times New Roman"/>
                      </a:endParaRPr>
                    </a:p>
                  </a:txBody>
                  <a:tcPr marL="108836" marR="10883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spcAft>
                          <a:spcPts val="0"/>
                        </a:spcAft>
                      </a:pPr>
                      <a:r>
                        <a:rPr lang="hr-HR" sz="1700" b="1" err="1">
                          <a:solidFill>
                            <a:srgbClr val="FF6600"/>
                          </a:solidFill>
                          <a:effectLst/>
                        </a:rPr>
                        <a:t>South</a:t>
                      </a:r>
                      <a:r>
                        <a:rPr lang="hr-HR" sz="1700" b="1">
                          <a:solidFill>
                            <a:srgbClr val="FF6600"/>
                          </a:solidFill>
                          <a:effectLst/>
                        </a:rPr>
                        <a:t> America</a:t>
                      </a:r>
                      <a:endParaRPr lang="en-US" sz="1700" b="1">
                        <a:solidFill>
                          <a:srgbClr val="FF6600"/>
                        </a:solidFill>
                        <a:effectLst/>
                        <a:latin typeface="Times New Roman"/>
                        <a:ea typeface="Times New Roman"/>
                      </a:endParaRPr>
                    </a:p>
                  </a:txBody>
                  <a:tcPr marL="108836" marR="10883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FBDA"/>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hr-HR" sz="1700" b="1" err="1">
                          <a:solidFill>
                            <a:srgbClr val="FF6600"/>
                          </a:solidFill>
                          <a:effectLst/>
                        </a:rPr>
                        <a:t>Asia</a:t>
                      </a:r>
                      <a:endParaRPr lang="en-US" sz="1700" b="1">
                        <a:solidFill>
                          <a:srgbClr val="FF6600"/>
                        </a:solidFill>
                        <a:effectLst/>
                        <a:latin typeface="Times New Roman"/>
                        <a:ea typeface="Times New Roman"/>
                      </a:endParaRPr>
                    </a:p>
                  </a:txBody>
                  <a:tcPr marL="108836" marR="10883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hr-HR" sz="1700" b="1" err="1">
                          <a:solidFill>
                            <a:srgbClr val="FF6600"/>
                          </a:solidFill>
                          <a:effectLst/>
                          <a:latin typeface="+mn-lt"/>
                        </a:rPr>
                        <a:t>Africa</a:t>
                      </a:r>
                      <a:endParaRPr lang="en-US" sz="1700" b="1">
                        <a:solidFill>
                          <a:srgbClr val="FF6600"/>
                        </a:solidFill>
                        <a:effectLst/>
                        <a:latin typeface="Times New Roman"/>
                        <a:ea typeface="Times New Roman"/>
                      </a:endParaRPr>
                    </a:p>
                  </a:txBody>
                  <a:tcPr marL="108836" marR="10883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FBDA"/>
                    </a:solidFill>
                  </a:tcPr>
                </a:tc>
                <a:extLst>
                  <a:ext uri="{0D108BD9-81ED-4DB2-BD59-A6C34878D82A}">
                    <a16:rowId xmlns:a16="http://schemas.microsoft.com/office/drawing/2014/main" val="10000"/>
                  </a:ext>
                </a:extLst>
              </a:tr>
              <a:tr h="1171164">
                <a:tc>
                  <a:txBody>
                    <a:bodyPr/>
                    <a:lstStyle/>
                    <a:p>
                      <a:pPr marL="37125" indent="0">
                        <a:lnSpc>
                          <a:spcPts val="2500"/>
                        </a:lnSpc>
                        <a:spcBef>
                          <a:spcPts val="600"/>
                        </a:spcBef>
                        <a:spcAft>
                          <a:spcPts val="0"/>
                        </a:spcAft>
                        <a:buFont typeface="Arial Narrow" pitchFamily="34" charset="0"/>
                        <a:buNone/>
                        <a:tabLst/>
                      </a:pPr>
                      <a:r>
                        <a:rPr lang="hr-HR" sz="1800" err="1">
                          <a:solidFill>
                            <a:schemeClr val="accent4">
                              <a:lumMod val="10000"/>
                            </a:schemeClr>
                          </a:solidFill>
                          <a:effectLst/>
                          <a:latin typeface="+mj-lt"/>
                        </a:rPr>
                        <a:t>Italy</a:t>
                      </a:r>
                      <a:endParaRPr lang="en-US" sz="2400">
                        <a:solidFill>
                          <a:schemeClr val="accent4">
                            <a:lumMod val="10000"/>
                          </a:schemeClr>
                        </a:solidFill>
                        <a:effectLst/>
                        <a:latin typeface="+mj-lt"/>
                      </a:endParaRPr>
                    </a:p>
                    <a:p>
                      <a:pPr marL="37125" indent="0">
                        <a:lnSpc>
                          <a:spcPts val="2000"/>
                        </a:lnSpc>
                        <a:spcBef>
                          <a:spcPts val="0"/>
                        </a:spcBef>
                        <a:spcAft>
                          <a:spcPts val="0"/>
                        </a:spcAft>
                        <a:buFont typeface="Arial Narrow" pitchFamily="34" charset="0"/>
                        <a:buNone/>
                        <a:tabLst/>
                      </a:pPr>
                      <a:r>
                        <a:rPr lang="hr-HR" sz="1800" err="1">
                          <a:solidFill>
                            <a:schemeClr val="accent4">
                              <a:lumMod val="10000"/>
                            </a:schemeClr>
                          </a:solidFill>
                          <a:effectLst/>
                          <a:latin typeface="+mj-lt"/>
                        </a:rPr>
                        <a:t>Norway</a:t>
                      </a:r>
                      <a:endParaRPr lang="hr-HR" sz="1800">
                        <a:solidFill>
                          <a:schemeClr val="accent4">
                            <a:lumMod val="10000"/>
                          </a:schemeClr>
                        </a:solidFill>
                        <a:effectLst/>
                        <a:latin typeface="+mj-lt"/>
                      </a:endParaRPr>
                    </a:p>
                    <a:p>
                      <a:pPr marL="37125" marR="0" indent="0" algn="l" defTabSz="914400" rtl="0" eaLnBrk="1" fontAlgn="auto" latinLnBrk="0" hangingPunct="1">
                        <a:lnSpc>
                          <a:spcPts val="2000"/>
                        </a:lnSpc>
                        <a:spcBef>
                          <a:spcPts val="0"/>
                        </a:spcBef>
                        <a:spcAft>
                          <a:spcPts val="0"/>
                        </a:spcAft>
                        <a:buClrTx/>
                        <a:buSzTx/>
                        <a:buFont typeface="Arial Narrow" pitchFamily="34" charset="0"/>
                        <a:buNone/>
                        <a:tabLst/>
                        <a:defRPr/>
                      </a:pPr>
                      <a:r>
                        <a:rPr lang="hr-HR" sz="1800" kern="1200">
                          <a:solidFill>
                            <a:schemeClr val="accent4">
                              <a:lumMod val="10000"/>
                            </a:schemeClr>
                          </a:solidFill>
                          <a:effectLst/>
                          <a:latin typeface="+mj-lt"/>
                          <a:ea typeface="+mn-ea"/>
                          <a:cs typeface="+mn-cs"/>
                        </a:rPr>
                        <a:t>Croatia</a:t>
                      </a:r>
                      <a:endParaRPr lang="en-US" sz="1800" kern="1200">
                        <a:solidFill>
                          <a:schemeClr val="accent4">
                            <a:lumMod val="10000"/>
                          </a:schemeClr>
                        </a:solidFill>
                        <a:effectLst/>
                        <a:latin typeface="+mj-lt"/>
                        <a:ea typeface="+mn-ea"/>
                        <a:cs typeface="+mn-cs"/>
                      </a:endParaRPr>
                    </a:p>
                    <a:p>
                      <a:pPr marL="37125" indent="0">
                        <a:lnSpc>
                          <a:spcPts val="2000"/>
                        </a:lnSpc>
                        <a:spcBef>
                          <a:spcPts val="0"/>
                        </a:spcBef>
                        <a:spcAft>
                          <a:spcPts val="0"/>
                        </a:spcAft>
                        <a:buFont typeface="Arial Narrow" pitchFamily="34" charset="0"/>
                        <a:buNone/>
                        <a:tabLst/>
                      </a:pPr>
                      <a:r>
                        <a:rPr lang="hr-HR" sz="1800" err="1">
                          <a:solidFill>
                            <a:schemeClr val="accent4">
                              <a:lumMod val="10000"/>
                            </a:schemeClr>
                          </a:solidFill>
                          <a:effectLst/>
                          <a:latin typeface="+mj-lt"/>
                        </a:rPr>
                        <a:t>Hungary</a:t>
                      </a:r>
                      <a:endParaRPr lang="en-US" sz="2400">
                        <a:solidFill>
                          <a:schemeClr val="accent4">
                            <a:lumMod val="10000"/>
                          </a:schemeClr>
                        </a:solidFill>
                        <a:effectLst/>
                        <a:latin typeface="+mj-lt"/>
                        <a:ea typeface="Times New Roman"/>
                      </a:endParaRPr>
                    </a:p>
                  </a:txBody>
                  <a:tcPr marL="45720" marR="45720" marT="45729" marB="457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FBDA"/>
                    </a:solidFill>
                  </a:tcPr>
                </a:tc>
                <a:tc>
                  <a:txBody>
                    <a:bodyPr/>
                    <a:lstStyle/>
                    <a:p>
                      <a:pPr marL="37125" marR="0" indent="0" algn="l" defTabSz="914400" rtl="0" eaLnBrk="1" fontAlgn="auto" latinLnBrk="0" hangingPunct="1">
                        <a:lnSpc>
                          <a:spcPts val="2500"/>
                        </a:lnSpc>
                        <a:spcBef>
                          <a:spcPts val="600"/>
                        </a:spcBef>
                        <a:spcAft>
                          <a:spcPts val="0"/>
                        </a:spcAft>
                        <a:buClrTx/>
                        <a:buSzTx/>
                        <a:buFont typeface="Arial Narrow" pitchFamily="34" charset="0"/>
                        <a:buNone/>
                        <a:tabLst/>
                        <a:defRPr/>
                      </a:pPr>
                      <a:r>
                        <a:rPr lang="hr-HR" sz="1800" kern="1200">
                          <a:solidFill>
                            <a:schemeClr val="accent4">
                              <a:lumMod val="10000"/>
                            </a:schemeClr>
                          </a:solidFill>
                          <a:effectLst/>
                          <a:latin typeface="+mj-lt"/>
                          <a:ea typeface="+mn-ea"/>
                          <a:cs typeface="+mn-cs"/>
                        </a:rPr>
                        <a:t>USA </a:t>
                      </a:r>
                      <a:endParaRPr lang="en-US" sz="1800" kern="1200">
                        <a:solidFill>
                          <a:schemeClr val="accent4">
                            <a:lumMod val="10000"/>
                          </a:schemeClr>
                        </a:solidFill>
                        <a:effectLst/>
                        <a:latin typeface="+mj-lt"/>
                        <a:ea typeface="+mn-ea"/>
                        <a:cs typeface="+mn-cs"/>
                      </a:endParaRPr>
                    </a:p>
                    <a:p>
                      <a:pPr marL="37125" indent="0" algn="l" defTabSz="914400" rtl="0" eaLnBrk="1" latinLnBrk="0" hangingPunct="1">
                        <a:lnSpc>
                          <a:spcPts val="2000"/>
                        </a:lnSpc>
                        <a:spcBef>
                          <a:spcPts val="0"/>
                        </a:spcBef>
                        <a:spcAft>
                          <a:spcPts val="0"/>
                        </a:spcAft>
                        <a:buFont typeface="Arial Narrow" pitchFamily="34" charset="0"/>
                        <a:buNone/>
                        <a:tabLst/>
                      </a:pPr>
                      <a:r>
                        <a:rPr lang="hr-HR" sz="1800" kern="1200">
                          <a:solidFill>
                            <a:schemeClr val="accent4">
                              <a:lumMod val="10000"/>
                            </a:schemeClr>
                          </a:solidFill>
                          <a:effectLst/>
                          <a:latin typeface="+mj-lt"/>
                          <a:ea typeface="+mn-ea"/>
                          <a:cs typeface="+mn-cs"/>
                        </a:rPr>
                        <a:t>Mexico</a:t>
                      </a:r>
                      <a:endParaRPr lang="en-US" sz="1800" kern="1200">
                        <a:solidFill>
                          <a:schemeClr val="accent4">
                            <a:lumMod val="10000"/>
                          </a:schemeClr>
                        </a:solidFill>
                        <a:effectLst/>
                        <a:latin typeface="+mj-lt"/>
                        <a:ea typeface="+mn-ea"/>
                        <a:cs typeface="+mn-cs"/>
                      </a:endParaRPr>
                    </a:p>
                  </a:txBody>
                  <a:tcPr marL="45720" marR="45720" marT="45729" marB="457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7125" indent="0" algn="l" defTabSz="914400" rtl="0" eaLnBrk="1" latinLnBrk="0" hangingPunct="1">
                        <a:lnSpc>
                          <a:spcPts val="2500"/>
                        </a:lnSpc>
                        <a:spcBef>
                          <a:spcPts val="600"/>
                        </a:spcBef>
                        <a:spcAft>
                          <a:spcPts val="0"/>
                        </a:spcAft>
                        <a:buFont typeface="Arial Narrow" pitchFamily="34" charset="0"/>
                        <a:buNone/>
                        <a:tabLst/>
                      </a:pPr>
                      <a:r>
                        <a:rPr lang="hr-HR" sz="1800" kern="1200">
                          <a:solidFill>
                            <a:schemeClr val="accent4">
                              <a:lumMod val="10000"/>
                            </a:schemeClr>
                          </a:solidFill>
                          <a:effectLst/>
                          <a:latin typeface="+mj-lt"/>
                          <a:ea typeface="+mn-ea"/>
                          <a:cs typeface="+mn-cs"/>
                        </a:rPr>
                        <a:t>Argentina</a:t>
                      </a:r>
                      <a:endParaRPr lang="en-US" sz="1800" kern="1200">
                        <a:solidFill>
                          <a:schemeClr val="accent4">
                            <a:lumMod val="10000"/>
                          </a:schemeClr>
                        </a:solidFill>
                        <a:effectLst/>
                        <a:latin typeface="+mj-lt"/>
                        <a:ea typeface="+mn-ea"/>
                        <a:cs typeface="+mn-cs"/>
                      </a:endParaRPr>
                    </a:p>
                    <a:p>
                      <a:pPr marL="37125" indent="0" algn="l" defTabSz="914400" rtl="0" eaLnBrk="1" latinLnBrk="0" hangingPunct="1">
                        <a:lnSpc>
                          <a:spcPts val="2000"/>
                        </a:lnSpc>
                        <a:spcBef>
                          <a:spcPts val="0"/>
                        </a:spcBef>
                        <a:spcAft>
                          <a:spcPts val="0"/>
                        </a:spcAft>
                        <a:buFont typeface="Arial Narrow" pitchFamily="34" charset="0"/>
                        <a:buNone/>
                        <a:tabLst/>
                      </a:pPr>
                      <a:r>
                        <a:rPr lang="hr-HR" sz="1800" kern="1200">
                          <a:solidFill>
                            <a:schemeClr val="accent4">
                              <a:lumMod val="10000"/>
                            </a:schemeClr>
                          </a:solidFill>
                          <a:effectLst/>
                          <a:latin typeface="+mj-lt"/>
                          <a:ea typeface="+mn-ea"/>
                          <a:cs typeface="+mn-cs"/>
                        </a:rPr>
                        <a:t>Brazil</a:t>
                      </a:r>
                      <a:endParaRPr lang="en-US" sz="1800" kern="1200">
                        <a:solidFill>
                          <a:schemeClr val="accent4">
                            <a:lumMod val="10000"/>
                          </a:schemeClr>
                        </a:solidFill>
                        <a:effectLst/>
                        <a:latin typeface="+mj-lt"/>
                        <a:ea typeface="+mn-ea"/>
                        <a:cs typeface="+mn-cs"/>
                      </a:endParaRPr>
                    </a:p>
                  </a:txBody>
                  <a:tcPr marL="45720" marR="45720" marT="45729" marB="457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FBDA"/>
                    </a:solidFill>
                  </a:tcPr>
                </a:tc>
                <a:tc>
                  <a:txBody>
                    <a:bodyPr/>
                    <a:lstStyle/>
                    <a:p>
                      <a:pPr marL="37125" marR="0" indent="0" algn="l" defTabSz="914400" rtl="0" eaLnBrk="1" fontAlgn="auto" latinLnBrk="0" hangingPunct="1">
                        <a:lnSpc>
                          <a:spcPts val="2500"/>
                        </a:lnSpc>
                        <a:spcBef>
                          <a:spcPts val="0"/>
                        </a:spcBef>
                        <a:spcAft>
                          <a:spcPts val="0"/>
                        </a:spcAft>
                        <a:buClrTx/>
                        <a:buSzTx/>
                        <a:buFont typeface="Arial Narrow" pitchFamily="34" charset="0"/>
                        <a:buNone/>
                        <a:tabLst/>
                        <a:defRPr/>
                      </a:pPr>
                      <a:r>
                        <a:rPr lang="hr-HR" sz="1800" kern="1200">
                          <a:solidFill>
                            <a:schemeClr val="accent4">
                              <a:lumMod val="10000"/>
                            </a:schemeClr>
                          </a:solidFill>
                          <a:effectLst/>
                          <a:latin typeface="+mj-lt"/>
                          <a:ea typeface="+mn-ea"/>
                          <a:cs typeface="+mn-cs"/>
                        </a:rPr>
                        <a:t>India </a:t>
                      </a:r>
                      <a:endParaRPr lang="en-US" sz="1800" kern="1200">
                        <a:solidFill>
                          <a:schemeClr val="accent4">
                            <a:lumMod val="10000"/>
                          </a:schemeClr>
                        </a:solidFill>
                        <a:effectLst/>
                        <a:latin typeface="+mj-lt"/>
                        <a:ea typeface="+mn-ea"/>
                        <a:cs typeface="+mn-cs"/>
                      </a:endParaRPr>
                    </a:p>
                  </a:txBody>
                  <a:tcPr marL="45720" marR="45720" marT="45729" marB="457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7125" marR="0" indent="0" algn="l" defTabSz="914400" rtl="0" eaLnBrk="1" fontAlgn="auto" latinLnBrk="0" hangingPunct="1">
                        <a:lnSpc>
                          <a:spcPts val="2500"/>
                        </a:lnSpc>
                        <a:spcBef>
                          <a:spcPts val="0"/>
                        </a:spcBef>
                        <a:spcAft>
                          <a:spcPts val="0"/>
                        </a:spcAft>
                        <a:buClrTx/>
                        <a:buSzTx/>
                        <a:buFont typeface="Arial Narrow" pitchFamily="34" charset="0"/>
                        <a:buNone/>
                        <a:tabLst/>
                        <a:defRPr/>
                      </a:pPr>
                      <a:r>
                        <a:rPr lang="hr-HR" sz="1800" kern="1200" err="1">
                          <a:solidFill>
                            <a:schemeClr val="accent4">
                              <a:lumMod val="10000"/>
                            </a:schemeClr>
                          </a:solidFill>
                          <a:effectLst/>
                          <a:latin typeface="+mj-lt"/>
                          <a:ea typeface="+mn-ea"/>
                          <a:cs typeface="+mn-cs"/>
                        </a:rPr>
                        <a:t>South</a:t>
                      </a:r>
                      <a:r>
                        <a:rPr lang="hr-HR" sz="1800" kern="1200">
                          <a:solidFill>
                            <a:schemeClr val="accent4">
                              <a:lumMod val="10000"/>
                            </a:schemeClr>
                          </a:solidFill>
                          <a:effectLst/>
                          <a:latin typeface="+mj-lt"/>
                          <a:ea typeface="+mn-ea"/>
                          <a:cs typeface="+mn-cs"/>
                        </a:rPr>
                        <a:t> </a:t>
                      </a:r>
                      <a:r>
                        <a:rPr lang="hr-HR" sz="1800" kern="1200" err="1">
                          <a:solidFill>
                            <a:schemeClr val="accent4">
                              <a:lumMod val="10000"/>
                            </a:schemeClr>
                          </a:solidFill>
                          <a:effectLst/>
                          <a:latin typeface="+mj-lt"/>
                          <a:ea typeface="+mn-ea"/>
                          <a:cs typeface="+mn-cs"/>
                        </a:rPr>
                        <a:t>Africa</a:t>
                      </a:r>
                      <a:endParaRPr lang="en-US" sz="1800" kern="1200">
                        <a:solidFill>
                          <a:schemeClr val="accent4">
                            <a:lumMod val="10000"/>
                          </a:schemeClr>
                        </a:solidFill>
                        <a:effectLst/>
                        <a:latin typeface="+mj-lt"/>
                        <a:ea typeface="+mn-ea"/>
                        <a:cs typeface="+mn-cs"/>
                      </a:endParaRPr>
                    </a:p>
                    <a:p>
                      <a:pPr marL="37125" indent="0" algn="l" defTabSz="914400" rtl="0" eaLnBrk="1" latinLnBrk="0" hangingPunct="1">
                        <a:lnSpc>
                          <a:spcPts val="2500"/>
                        </a:lnSpc>
                        <a:spcBef>
                          <a:spcPts val="0"/>
                        </a:spcBef>
                        <a:spcAft>
                          <a:spcPts val="0"/>
                        </a:spcAft>
                        <a:buFont typeface="Arial Narrow" pitchFamily="34" charset="0"/>
                        <a:buNone/>
                        <a:tabLst/>
                      </a:pPr>
                      <a:endParaRPr lang="en-US" sz="1800" kern="1200">
                        <a:solidFill>
                          <a:schemeClr val="accent4">
                            <a:lumMod val="10000"/>
                          </a:schemeClr>
                        </a:solidFill>
                        <a:effectLst/>
                        <a:latin typeface="+mj-lt"/>
                        <a:ea typeface="+mn-ea"/>
                        <a:cs typeface="+mn-cs"/>
                      </a:endParaRPr>
                    </a:p>
                  </a:txBody>
                  <a:tcPr marL="45720" marR="45720" marT="45729" marB="457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FBDA"/>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1773237" y="1561894"/>
            <a:ext cx="8642350" cy="5083175"/>
          </a:xfrm>
          <a:prstGeom prst="rect">
            <a:avLst/>
          </a:prstGeom>
          <a:noFill/>
        </p:spPr>
        <p:txBody>
          <a:bodyPr>
            <a:spAutoFit/>
          </a:bodyPr>
          <a:lstStyle/>
          <a:p>
            <a:pPr>
              <a:lnSpc>
                <a:spcPts val="3000"/>
              </a:lnSpc>
              <a:defRPr/>
            </a:pPr>
            <a:r>
              <a:rPr lang="sr-Latn-CS" sz="3200" dirty="0">
                <a:cs typeface="Arial" charset="0"/>
              </a:rPr>
              <a:t>Sample</a:t>
            </a:r>
          </a:p>
          <a:p>
            <a:pPr marL="342900" indent="-342900">
              <a:lnSpc>
                <a:spcPts val="3000"/>
              </a:lnSpc>
              <a:spcBef>
                <a:spcPts val="1200"/>
              </a:spcBef>
              <a:buClr>
                <a:srgbClr val="00B050"/>
              </a:buClr>
              <a:buFont typeface="Arial" panose="020B0604020202020204" pitchFamily="34" charset="0"/>
              <a:buChar char="•"/>
              <a:defRPr/>
            </a:pPr>
            <a:r>
              <a:rPr lang="en-US" dirty="0">
                <a:cs typeface="Arial" charset="0"/>
              </a:rPr>
              <a:t>2368</a:t>
            </a:r>
            <a:r>
              <a:rPr lang="hr-HR" dirty="0">
                <a:cs typeface="Arial" charset="0"/>
              </a:rPr>
              <a:t> participants (49.9% females) l</a:t>
            </a:r>
            <a:r>
              <a:rPr lang="en-GB" dirty="0" err="1">
                <a:cs typeface="Arial" charset="0"/>
              </a:rPr>
              <a:t>iving</a:t>
            </a:r>
            <a:r>
              <a:rPr lang="en-GB" dirty="0">
                <a:cs typeface="Arial" charset="0"/>
              </a:rPr>
              <a:t> in urban areas.</a:t>
            </a:r>
            <a:r>
              <a:rPr lang="hr-HR" dirty="0">
                <a:cs typeface="Arial" charset="0"/>
              </a:rPr>
              <a:t> </a:t>
            </a:r>
          </a:p>
          <a:p>
            <a:pPr marL="266700">
              <a:lnSpc>
                <a:spcPts val="3000"/>
              </a:lnSpc>
              <a:defRPr/>
            </a:pPr>
            <a:r>
              <a:rPr lang="hr-HR" dirty="0">
                <a:cs typeface="Arial" charset="0"/>
              </a:rPr>
              <a:t>The sample was balanced by age, gender, country &amp; education</a:t>
            </a:r>
            <a:r>
              <a:rPr lang="en-AU" dirty="0">
                <a:cs typeface="Arial" charset="0"/>
              </a:rPr>
              <a:t>.</a:t>
            </a:r>
            <a:r>
              <a:rPr lang="hr-HR" dirty="0">
                <a:cs typeface="Arial" charset="0"/>
              </a:rPr>
              <a:t> </a:t>
            </a:r>
            <a:endParaRPr lang="sr-Latn-CS" dirty="0">
              <a:cs typeface="Arial" charset="0"/>
            </a:endParaRPr>
          </a:p>
          <a:p>
            <a:pPr marL="342900" indent="-342900">
              <a:lnSpc>
                <a:spcPts val="3000"/>
              </a:lnSpc>
              <a:spcBef>
                <a:spcPts val="1200"/>
              </a:spcBef>
              <a:buClr>
                <a:srgbClr val="00B050"/>
              </a:buClr>
              <a:buFont typeface="Arial" panose="020B0604020202020204" pitchFamily="34" charset="0"/>
              <a:buChar char="•"/>
              <a:defRPr/>
            </a:pPr>
            <a:r>
              <a:rPr lang="en-US" dirty="0">
                <a:cs typeface="Arial" charset="0"/>
              </a:rPr>
              <a:t>10 countries</a:t>
            </a:r>
            <a:r>
              <a:rPr lang="hr-HR" dirty="0">
                <a:cs typeface="Arial" charset="0"/>
              </a:rPr>
              <a:t>:</a:t>
            </a:r>
          </a:p>
          <a:p>
            <a:pPr marL="342900" indent="-342900">
              <a:lnSpc>
                <a:spcPts val="3000"/>
              </a:lnSpc>
              <a:spcBef>
                <a:spcPts val="1200"/>
              </a:spcBef>
              <a:buClr>
                <a:schemeClr val="accent1"/>
              </a:buClr>
              <a:buFont typeface="Wingdings" pitchFamily="2" charset="2"/>
              <a:buChar char="§"/>
              <a:defRPr/>
            </a:pPr>
            <a:endParaRPr lang="hr-HR" dirty="0">
              <a:solidFill>
                <a:schemeClr val="accent4">
                  <a:lumMod val="10000"/>
                </a:schemeClr>
              </a:solidFill>
              <a:cs typeface="Arial" charset="0"/>
            </a:endParaRPr>
          </a:p>
          <a:p>
            <a:pPr marL="342900" indent="-342900">
              <a:lnSpc>
                <a:spcPts val="3000"/>
              </a:lnSpc>
              <a:spcBef>
                <a:spcPts val="1200"/>
              </a:spcBef>
              <a:buClr>
                <a:schemeClr val="accent1"/>
              </a:buClr>
              <a:buFont typeface="Wingdings" pitchFamily="2" charset="2"/>
              <a:buChar char="§"/>
              <a:defRPr/>
            </a:pPr>
            <a:endParaRPr lang="hr-HR" dirty="0">
              <a:solidFill>
                <a:schemeClr val="accent4">
                  <a:lumMod val="10000"/>
                </a:schemeClr>
              </a:solidFill>
              <a:cs typeface="Arial" charset="0"/>
            </a:endParaRPr>
          </a:p>
          <a:p>
            <a:pPr marL="342900" indent="-342900">
              <a:lnSpc>
                <a:spcPts val="3000"/>
              </a:lnSpc>
              <a:spcBef>
                <a:spcPts val="1200"/>
              </a:spcBef>
              <a:buClr>
                <a:schemeClr val="accent1"/>
              </a:buClr>
              <a:buFont typeface="Wingdings" pitchFamily="2" charset="2"/>
              <a:buChar char="§"/>
              <a:defRPr/>
            </a:pPr>
            <a:endParaRPr lang="hr-HR" dirty="0">
              <a:solidFill>
                <a:schemeClr val="accent4">
                  <a:lumMod val="10000"/>
                </a:schemeClr>
              </a:solidFill>
              <a:cs typeface="Arial" charset="0"/>
            </a:endParaRPr>
          </a:p>
          <a:p>
            <a:pPr marL="271463" indent="-271463">
              <a:lnSpc>
                <a:spcPct val="95000"/>
              </a:lnSpc>
              <a:buClr>
                <a:srgbClr val="FF6600"/>
              </a:buClr>
              <a:buSzPct val="65000"/>
              <a:buFont typeface="Wingdings" pitchFamily="2" charset="2"/>
              <a:buChar char="n"/>
              <a:defRPr/>
            </a:pPr>
            <a:endParaRPr lang="en-AU" kern="0" dirty="0">
              <a:solidFill>
                <a:schemeClr val="accent1"/>
              </a:solidFill>
              <a:cs typeface="Arial" charset="0"/>
            </a:endParaRPr>
          </a:p>
          <a:p>
            <a:pPr marL="342900" indent="-342900">
              <a:lnSpc>
                <a:spcPct val="95000"/>
              </a:lnSpc>
              <a:buClr>
                <a:srgbClr val="00B050"/>
              </a:buClr>
              <a:buSzPct val="65000"/>
              <a:buFont typeface="Arial" panose="020B0604020202020204" pitchFamily="34" charset="0"/>
              <a:buChar char="•"/>
              <a:defRPr/>
            </a:pPr>
            <a:r>
              <a:rPr lang="hr-HR" kern="0" dirty="0">
                <a:cs typeface="Arial" charset="0"/>
              </a:rPr>
              <a:t>A</a:t>
            </a:r>
            <a:r>
              <a:rPr lang="en-GB" dirty="0" err="1">
                <a:cs typeface="Arial" charset="0"/>
              </a:rPr>
              <a:t>ge</a:t>
            </a:r>
            <a:r>
              <a:rPr lang="hr-HR" dirty="0">
                <a:cs typeface="Arial" charset="0"/>
              </a:rPr>
              <a:t>:</a:t>
            </a:r>
            <a:r>
              <a:rPr lang="en-GB" dirty="0">
                <a:cs typeface="Arial" charset="0"/>
              </a:rPr>
              <a:t> 30 </a:t>
            </a:r>
            <a:r>
              <a:rPr lang="hr-HR" dirty="0">
                <a:cs typeface="Arial" charset="0"/>
              </a:rPr>
              <a:t>-</a:t>
            </a:r>
            <a:r>
              <a:rPr lang="en-GB" dirty="0">
                <a:cs typeface="Arial" charset="0"/>
              </a:rPr>
              <a:t> </a:t>
            </a:r>
            <a:r>
              <a:rPr lang="hr-HR" dirty="0">
                <a:cs typeface="Arial" charset="0"/>
              </a:rPr>
              <a:t>60</a:t>
            </a:r>
            <a:r>
              <a:rPr lang="en-GB" dirty="0">
                <a:cs typeface="Arial" charset="0"/>
              </a:rPr>
              <a:t> (mean age </a:t>
            </a:r>
            <a:r>
              <a:rPr lang="hr-HR" dirty="0">
                <a:cs typeface="Arial" charset="0"/>
              </a:rPr>
              <a:t>44.2)</a:t>
            </a:r>
          </a:p>
          <a:p>
            <a:pPr marL="342900" indent="-342900">
              <a:lnSpc>
                <a:spcPct val="95000"/>
              </a:lnSpc>
              <a:spcBef>
                <a:spcPct val="20000"/>
              </a:spcBef>
              <a:buClr>
                <a:srgbClr val="00B050"/>
              </a:buClr>
              <a:buSzPct val="65000"/>
              <a:buFont typeface="Arial" panose="020B0604020202020204" pitchFamily="34" charset="0"/>
              <a:buChar char="•"/>
              <a:defRPr/>
            </a:pPr>
            <a:r>
              <a:rPr lang="hr-HR" dirty="0">
                <a:cs typeface="Arial" charset="0"/>
              </a:rPr>
              <a:t>E</a:t>
            </a:r>
            <a:r>
              <a:rPr lang="en-GB" dirty="0" err="1">
                <a:cs typeface="Arial" charset="0"/>
              </a:rPr>
              <a:t>ducation</a:t>
            </a:r>
            <a:r>
              <a:rPr lang="en-GB" dirty="0">
                <a:cs typeface="Arial" charset="0"/>
              </a:rPr>
              <a:t> </a:t>
            </a:r>
            <a:r>
              <a:rPr lang="en-GB" kern="0" dirty="0">
                <a:cs typeface="Arial" charset="0"/>
              </a:rPr>
              <a:t>level</a:t>
            </a:r>
            <a:r>
              <a:rPr lang="hr-HR" kern="0" dirty="0">
                <a:cs typeface="Arial" charset="0"/>
              </a:rPr>
              <a:t>: </a:t>
            </a:r>
            <a:r>
              <a:rPr lang="hr-HR" sz="2500" kern="0" dirty="0">
                <a:cs typeface="Arial" charset="0"/>
              </a:rPr>
              <a:t>H</a:t>
            </a:r>
            <a:r>
              <a:rPr lang="en-GB" sz="2500" kern="0" dirty="0" err="1">
                <a:cs typeface="Arial" charset="0"/>
              </a:rPr>
              <a:t>igh</a:t>
            </a:r>
            <a:r>
              <a:rPr lang="en-GB" sz="2500" kern="0" dirty="0">
                <a:cs typeface="Arial" charset="0"/>
              </a:rPr>
              <a:t> school</a:t>
            </a:r>
            <a:r>
              <a:rPr lang="hr-HR" sz="2500" kern="0" dirty="0">
                <a:cs typeface="Arial" charset="0"/>
              </a:rPr>
              <a:t> or</a:t>
            </a:r>
            <a:r>
              <a:rPr lang="en-GB" sz="2500" kern="0" dirty="0">
                <a:cs typeface="Arial" charset="0"/>
              </a:rPr>
              <a:t> </a:t>
            </a:r>
            <a:r>
              <a:rPr lang="hr-HR" sz="2500" kern="0" dirty="0">
                <a:cs typeface="Arial" charset="0"/>
              </a:rPr>
              <a:t>U</a:t>
            </a:r>
            <a:r>
              <a:rPr lang="en-GB" sz="2500" kern="0" dirty="0" err="1">
                <a:cs typeface="Arial" charset="0"/>
              </a:rPr>
              <a:t>niversity</a:t>
            </a:r>
            <a:r>
              <a:rPr lang="hr-HR" sz="2500" kern="0" dirty="0">
                <a:cs typeface="Arial" charset="0"/>
              </a:rPr>
              <a:t> </a:t>
            </a:r>
            <a:endParaRPr lang="en-US" dirty="0">
              <a:cs typeface="Arial" charset="0"/>
            </a:endParaRPr>
          </a:p>
        </p:txBody>
      </p:sp>
    </p:spTree>
    <p:extLst>
      <p:ext uri="{BB962C8B-B14F-4D97-AF65-F5344CB8AC3E}">
        <p14:creationId xmlns:p14="http://schemas.microsoft.com/office/powerpoint/2010/main" val="422381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88825" cy="1397000"/>
          </a:xfrm>
        </p:spPr>
        <p:txBody>
          <a:bodyPr/>
          <a:lstStyle/>
          <a:p>
            <a:pPr algn="ctr">
              <a:defRPr/>
            </a:pPr>
            <a:r>
              <a:rPr lang="en-AU" dirty="0"/>
              <a:t>Survey</a:t>
            </a:r>
          </a:p>
        </p:txBody>
      </p:sp>
      <p:sp>
        <p:nvSpPr>
          <p:cNvPr id="3" name="Content Placeholder 2"/>
          <p:cNvSpPr>
            <a:spLocks noGrp="1"/>
          </p:cNvSpPr>
          <p:nvPr>
            <p:ph idx="1"/>
          </p:nvPr>
        </p:nvSpPr>
        <p:spPr/>
        <p:txBody>
          <a:bodyPr>
            <a:normAutofit/>
          </a:bodyPr>
          <a:lstStyle/>
          <a:p>
            <a:pPr marL="136525" indent="0">
              <a:buNone/>
              <a:defRPr/>
            </a:pPr>
            <a:r>
              <a:rPr lang="en-AU" dirty="0"/>
              <a:t>Open ended questions:</a:t>
            </a:r>
          </a:p>
          <a:p>
            <a:pPr>
              <a:defRPr/>
            </a:pPr>
            <a:r>
              <a:rPr lang="en-AU" dirty="0"/>
              <a:t>What does happiness mean for you?</a:t>
            </a:r>
          </a:p>
          <a:p>
            <a:pPr>
              <a:defRPr/>
            </a:pPr>
            <a:r>
              <a:rPr lang="en-AU" dirty="0"/>
              <a:t>List 3 most important future goals.</a:t>
            </a:r>
          </a:p>
          <a:p>
            <a:pPr>
              <a:defRPr/>
            </a:pPr>
            <a:r>
              <a:rPr lang="en-AU" dirty="0"/>
              <a:t>List 3 things that are most meaningful in your life.</a:t>
            </a:r>
          </a:p>
          <a:p>
            <a:pPr>
              <a:defRPr/>
            </a:pPr>
            <a:r>
              <a:rPr lang="en-AU" dirty="0"/>
              <a:t>Describe 3 situations of intense happiness for you.</a:t>
            </a:r>
          </a:p>
          <a:p>
            <a:pPr marL="0" indent="0">
              <a:buNone/>
              <a:defRPr/>
            </a:pPr>
            <a:r>
              <a:rPr lang="en-AU" dirty="0"/>
              <a:t>Rate 10 life domains and general life domain on meaning and happiness.</a:t>
            </a:r>
          </a:p>
        </p:txBody>
      </p:sp>
    </p:spTree>
    <p:extLst>
      <p:ext uri="{BB962C8B-B14F-4D97-AF65-F5344CB8AC3E}">
        <p14:creationId xmlns:p14="http://schemas.microsoft.com/office/powerpoint/2010/main" val="99777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866" y="1556792"/>
            <a:ext cx="9289033" cy="5084770"/>
          </a:xfrm>
          <a:prstGeom prst="rect">
            <a:avLst/>
          </a:prstGeom>
          <a:solidFill>
            <a:schemeClr val="accent1"/>
          </a:solidFill>
        </p:spPr>
        <p:txBody>
          <a:bodyPr wrap="square" rtlCol="0">
            <a:spAutoFit/>
          </a:bodyPr>
          <a:lstStyle/>
          <a:p>
            <a:endParaRPr lang="en-NZ" dirty="0"/>
          </a:p>
        </p:txBody>
      </p:sp>
      <p:sp>
        <p:nvSpPr>
          <p:cNvPr id="28674" name="Rectangle 5"/>
          <p:cNvSpPr>
            <a:spLocks noChangeArrowheads="1"/>
          </p:cNvSpPr>
          <p:nvPr/>
        </p:nvSpPr>
        <p:spPr bwMode="auto">
          <a:xfrm>
            <a:off x="1522413"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graphicFrame>
        <p:nvGraphicFramePr>
          <p:cNvPr id="28675" name="Object 4"/>
          <p:cNvGraphicFramePr>
            <a:graphicFrameLocks noChangeAspect="1"/>
          </p:cNvGraphicFramePr>
          <p:nvPr/>
        </p:nvGraphicFramePr>
        <p:xfrm>
          <a:off x="1359792" y="459479"/>
          <a:ext cx="8893175" cy="6764338"/>
        </p:xfrm>
        <a:graphic>
          <a:graphicData uri="http://schemas.openxmlformats.org/presentationml/2006/ole">
            <mc:AlternateContent xmlns:mc="http://schemas.openxmlformats.org/markup-compatibility/2006">
              <mc:Choice xmlns:v="urn:schemas-microsoft-com:vml" Requires="v">
                <p:oleObj spid="_x0000_s15376" r:id="rId4" imgW="8894835" imgH="6761050" progId="Excel.Chart.8">
                  <p:embed/>
                </p:oleObj>
              </mc:Choice>
              <mc:Fallback>
                <p:oleObj r:id="rId4" imgW="8894835" imgH="6761050" progId="Excel.Chart.8">
                  <p:embed/>
                  <p:pic>
                    <p:nvPicPr>
                      <p:cNvPr id="2867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792" y="459479"/>
                        <a:ext cx="8893175" cy="676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Rectangle 6"/>
          <p:cNvSpPr>
            <a:spLocks noChangeArrowheads="1"/>
          </p:cNvSpPr>
          <p:nvPr/>
        </p:nvSpPr>
        <p:spPr bwMode="auto">
          <a:xfrm>
            <a:off x="1522413" y="31124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sp>
        <p:nvSpPr>
          <p:cNvPr id="28677" name="Text Box 7"/>
          <p:cNvSpPr txBox="1">
            <a:spLocks noChangeArrowheads="1"/>
          </p:cNvSpPr>
          <p:nvPr/>
        </p:nvSpPr>
        <p:spPr bwMode="auto">
          <a:xfrm>
            <a:off x="0" y="12215"/>
            <a:ext cx="1221935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lgn="ctr" eaLnBrk="1" hangingPunct="1">
              <a:spcBef>
                <a:spcPct val="50000"/>
              </a:spcBef>
              <a:buClrTx/>
              <a:buSzTx/>
              <a:buFontTx/>
              <a:buNone/>
            </a:pPr>
            <a:r>
              <a:rPr lang="en-AU" altLang="en-US" sz="4400" dirty="0">
                <a:solidFill>
                  <a:srgbClr val="00B050"/>
                </a:solidFill>
                <a:latin typeface="+mj-lt"/>
                <a:ea typeface="+mj-ea"/>
                <a:cs typeface="+mj-cs"/>
              </a:rPr>
              <a:t>Goals, Meaningful things and Intense Moments of Happiness</a:t>
            </a:r>
          </a:p>
        </p:txBody>
      </p:sp>
    </p:spTree>
    <p:extLst>
      <p:ext uri="{BB962C8B-B14F-4D97-AF65-F5344CB8AC3E}">
        <p14:creationId xmlns:p14="http://schemas.microsoft.com/office/powerpoint/2010/main" val="425126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19437" y="1600201"/>
            <a:ext cx="5949950" cy="4530725"/>
          </a:xfrm>
          <a:noFill/>
        </p:spPr>
      </p:pic>
      <p:sp>
        <p:nvSpPr>
          <p:cNvPr id="8196" name="Rectangle 4"/>
          <p:cNvSpPr>
            <a:spLocks noChangeArrowheads="1"/>
          </p:cNvSpPr>
          <p:nvPr/>
        </p:nvSpPr>
        <p:spPr bwMode="auto">
          <a:xfrm>
            <a:off x="7031037" y="638175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US" altLang="en-US" sz="1800">
                <a:latin typeface="Arial" panose="020B0604020202020204" pitchFamily="34" charset="0"/>
              </a:rPr>
              <a:t>Johnson and Fredrickson (2005)</a:t>
            </a:r>
          </a:p>
        </p:txBody>
      </p:sp>
      <p:sp>
        <p:nvSpPr>
          <p:cNvPr id="5" name="Title 12"/>
          <p:cNvSpPr txBox="1">
            <a:spLocks/>
          </p:cNvSpPr>
          <p:nvPr/>
        </p:nvSpPr>
        <p:spPr>
          <a:xfrm>
            <a:off x="0" y="76200"/>
            <a:ext cx="12188825" cy="1048544"/>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rgbClr val="00B050"/>
                </a:solidFill>
                <a:latin typeface="+mj-lt"/>
                <a:ea typeface="+mj-ea"/>
                <a:cs typeface="+mj-cs"/>
              </a:defRPr>
            </a:lvl1pPr>
          </a:lstStyle>
          <a:p>
            <a:pPr algn="ctr"/>
            <a:r>
              <a:rPr lang="en-NZ" dirty="0"/>
              <a:t>Culture and wellbeing</a:t>
            </a:r>
            <a:endParaRPr lang="en-US" dirty="0"/>
          </a:p>
        </p:txBody>
      </p:sp>
    </p:spTree>
    <p:extLst>
      <p:ext uri="{BB962C8B-B14F-4D97-AF65-F5344CB8AC3E}">
        <p14:creationId xmlns:p14="http://schemas.microsoft.com/office/powerpoint/2010/main" val="33685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1" y="76200"/>
            <a:ext cx="12188824" cy="1048544"/>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rgbClr val="00B050"/>
                </a:solidFill>
                <a:latin typeface="+mj-lt"/>
                <a:ea typeface="+mj-ea"/>
                <a:cs typeface="+mj-cs"/>
              </a:defRPr>
            </a:lvl1pPr>
          </a:lstStyle>
          <a:p>
            <a:pPr algn="ctr"/>
            <a:r>
              <a:rPr lang="en-NZ" dirty="0"/>
              <a:t>Culture and wellbeing</a:t>
            </a:r>
            <a:endParaRPr lang="en-US" dirty="0"/>
          </a:p>
        </p:txBody>
      </p:sp>
      <p:pic>
        <p:nvPicPr>
          <p:cNvPr id="3" name="Picture 2"/>
          <p:cNvPicPr>
            <a:picLocks noChangeAspect="1"/>
          </p:cNvPicPr>
          <p:nvPr/>
        </p:nvPicPr>
        <p:blipFill rotWithShape="1">
          <a:blip r:embed="rId3"/>
          <a:srcRect l="43874" t="16498" r="28418" b="28116"/>
          <a:stretch/>
        </p:blipFill>
        <p:spPr>
          <a:xfrm>
            <a:off x="981844" y="1484784"/>
            <a:ext cx="4482883" cy="5040560"/>
          </a:xfrm>
          <a:prstGeom prst="rect">
            <a:avLst/>
          </a:prstGeom>
        </p:spPr>
      </p:pic>
      <p:pic>
        <p:nvPicPr>
          <p:cNvPr id="13314" name="Picture 2" descr="https://encrypted-tbn0.gstatic.com/images?q=tbn:ANd9GcRmeHMEwsvRyL2p5iPGZSpol41M6h1w6WG6F9N2W1Ps8myGFWh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372" y="2924944"/>
            <a:ext cx="5936202" cy="235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59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Would you plug in? </a:t>
            </a:r>
            <a:endParaRPr lang="en-US" dirty="0"/>
          </a:p>
        </p:txBody>
      </p:sp>
      <p:sp>
        <p:nvSpPr>
          <p:cNvPr id="14" name="Content Placeholder 13"/>
          <p:cNvSpPr>
            <a:spLocks noGrp="1"/>
          </p:cNvSpPr>
          <p:nvPr>
            <p:ph idx="1"/>
          </p:nvPr>
        </p:nvSpPr>
        <p:spPr>
          <a:xfrm>
            <a:off x="1117309" y="1701800"/>
            <a:ext cx="7137343" cy="4470400"/>
          </a:xfrm>
        </p:spPr>
        <p:txBody>
          <a:bodyPr>
            <a:noAutofit/>
          </a:bodyPr>
          <a:lstStyle/>
          <a:p>
            <a:r>
              <a:rPr lang="en-NZ" dirty="0"/>
              <a:t>“Suppose there was an experience machine that would give you any experience you desired. Super-duper neuropsychologists could stimulate your brain so that you would think and feel you were writing a great novel, or making a friend, or reading an interesting book. All the time you would be floating in a tank, with electrodes attached to your brain. Should you plug into this machine for life, pre-programming your life experiences? [...] Of course, while in the tank you won't know that you're there; you'll think that it's all actually happening [...] Would you plug in?” </a:t>
            </a:r>
            <a:endParaRPr lang="en-US" dirty="0"/>
          </a:p>
        </p:txBody>
      </p:sp>
      <p:pic>
        <p:nvPicPr>
          <p:cNvPr id="4" name="Picture 2" descr="http://appliedjung.com/wp-content/uploads/2012/04/2010_7_21-2010_7_21_5_43_7-jpg-177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52" y="2313372"/>
            <a:ext cx="3780275" cy="324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0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If you were in charge… </a:t>
            </a:r>
            <a:endParaRPr lang="en-US" dirty="0"/>
          </a:p>
        </p:txBody>
      </p:sp>
      <p:sp>
        <p:nvSpPr>
          <p:cNvPr id="14" name="Content Placeholder 13"/>
          <p:cNvSpPr>
            <a:spLocks noGrp="1"/>
          </p:cNvSpPr>
          <p:nvPr>
            <p:ph idx="1"/>
          </p:nvPr>
        </p:nvSpPr>
        <p:spPr/>
        <p:txBody>
          <a:bodyPr>
            <a:noAutofit/>
          </a:bodyPr>
          <a:lstStyle/>
          <a:p>
            <a:r>
              <a:rPr lang="en-US" dirty="0">
                <a:solidFill>
                  <a:srgbClr val="FF0000"/>
                </a:solidFill>
              </a:rPr>
              <a:t>What else, besides happiness and strengths, varies by nation that may be important to wellbeing? </a:t>
            </a:r>
          </a:p>
          <a:p>
            <a:r>
              <a:rPr lang="en-NZ" dirty="0">
                <a:solidFill>
                  <a:srgbClr val="FF0000"/>
                </a:solidFill>
              </a:rPr>
              <a:t>How would you measure a nations wellbeing? – make a plan </a:t>
            </a:r>
          </a:p>
          <a:p>
            <a:endParaRPr lang="en-US" dirty="0">
              <a:solidFill>
                <a:srgbClr val="FF0000"/>
              </a:solidFill>
            </a:endParaRPr>
          </a:p>
          <a:p>
            <a:pPr lvl="1"/>
            <a:endParaRPr lang="en-US" dirty="0"/>
          </a:p>
        </p:txBody>
      </p:sp>
    </p:spTree>
    <p:extLst>
      <p:ext uri="{BB962C8B-B14F-4D97-AF65-F5344CB8AC3E}">
        <p14:creationId xmlns:p14="http://schemas.microsoft.com/office/powerpoint/2010/main" val="20809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xcited scarlett johansson 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00" y="1556792"/>
            <a:ext cx="5256584" cy="400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5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76200"/>
            <a:ext cx="12188825" cy="1397000"/>
          </a:xfrm>
        </p:spPr>
        <p:txBody>
          <a:bodyPr>
            <a:normAutofit/>
          </a:bodyPr>
          <a:lstStyle/>
          <a:p>
            <a:pPr algn="ctr"/>
            <a:r>
              <a:rPr lang="en-NZ" dirty="0"/>
              <a:t>Wellbeing across the lifespan </a:t>
            </a:r>
            <a:br>
              <a:rPr lang="en-NZ" dirty="0"/>
            </a:br>
            <a:endParaRPr lang="en-US" dirty="0"/>
          </a:p>
        </p:txBody>
      </p:sp>
      <p:sp>
        <p:nvSpPr>
          <p:cNvPr id="14" name="Content Placeholder 13"/>
          <p:cNvSpPr>
            <a:spLocks noGrp="1"/>
          </p:cNvSpPr>
          <p:nvPr>
            <p:ph idx="1"/>
          </p:nvPr>
        </p:nvSpPr>
        <p:spPr/>
        <p:txBody>
          <a:bodyPr>
            <a:noAutofit/>
          </a:bodyPr>
          <a:lstStyle/>
          <a:p>
            <a:r>
              <a:rPr lang="en-US" dirty="0"/>
              <a:t>Positive ageing</a:t>
            </a:r>
          </a:p>
          <a:p>
            <a:pPr lvl="1"/>
            <a:r>
              <a:rPr lang="en-US" dirty="0"/>
              <a:t>“add more life to years, not more years to life” - </a:t>
            </a:r>
            <a:r>
              <a:rPr lang="en-US" dirty="0" err="1"/>
              <a:t>Vaillant</a:t>
            </a:r>
            <a:endParaRPr lang="en-US" dirty="0"/>
          </a:p>
          <a:p>
            <a:pPr lvl="1"/>
            <a:r>
              <a:rPr lang="en-US" dirty="0"/>
              <a:t>Fact: We are living longer </a:t>
            </a:r>
          </a:p>
          <a:p>
            <a:pPr lvl="1"/>
            <a:r>
              <a:rPr lang="en-US" dirty="0"/>
              <a:t>Need to stay physically active, mentally sharp, and social </a:t>
            </a:r>
          </a:p>
          <a:p>
            <a:pPr lvl="1"/>
            <a:r>
              <a:rPr lang="en-US" dirty="0">
                <a:solidFill>
                  <a:srgbClr val="FF0000"/>
                </a:solidFill>
              </a:rPr>
              <a:t>How do you want to die? When do you want to die? </a:t>
            </a:r>
          </a:p>
          <a:p>
            <a:pPr lvl="1"/>
            <a:endParaRPr lang="en-US" dirty="0"/>
          </a:p>
          <a:p>
            <a:pPr lvl="1"/>
            <a:endParaRPr lang="en-US" dirty="0"/>
          </a:p>
          <a:p>
            <a:pPr lvl="1"/>
            <a:endParaRPr lang="en-US" dirty="0"/>
          </a:p>
          <a:p>
            <a:endParaRPr lang="en-US" dirty="0"/>
          </a:p>
          <a:p>
            <a:pPr marL="426645" lvl="1" indent="0">
              <a:buNone/>
            </a:pPr>
            <a:endParaRPr lang="en-US" dirty="0"/>
          </a:p>
          <a:p>
            <a:pPr lvl="1"/>
            <a:endParaRPr lang="en-US" dirty="0"/>
          </a:p>
          <a:p>
            <a:endParaRPr lang="en-US" dirty="0"/>
          </a:p>
          <a:p>
            <a:pPr lvl="1"/>
            <a:endParaRPr lang="en-US" dirty="0"/>
          </a:p>
          <a:p>
            <a:pPr lvl="1"/>
            <a:endParaRPr lang="en-US" dirty="0"/>
          </a:p>
          <a:p>
            <a:pPr lvl="1"/>
            <a:endParaRPr lang="en-US" dirty="0"/>
          </a:p>
          <a:p>
            <a:pPr lvl="2"/>
            <a:endParaRPr lang="en-US" dirty="0"/>
          </a:p>
        </p:txBody>
      </p:sp>
      <p:pic>
        <p:nvPicPr>
          <p:cNvPr id="2050" name="Picture 2" descr="http://i2.wp.com/startup88.com/wp-content/uploads/2014/08/Dr-Tim-live-happier-live-lon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860" y="4267552"/>
            <a:ext cx="1617876" cy="247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76200"/>
            <a:ext cx="12188825" cy="1397000"/>
          </a:xfrm>
        </p:spPr>
        <p:txBody>
          <a:bodyPr>
            <a:normAutofit/>
          </a:bodyPr>
          <a:lstStyle/>
          <a:p>
            <a:pPr algn="ctr"/>
            <a:r>
              <a:rPr lang="en-NZ" dirty="0"/>
              <a:t>Wellbeing across the lifespan </a:t>
            </a:r>
            <a:br>
              <a:rPr lang="en-NZ" dirty="0"/>
            </a:br>
            <a:endParaRPr lang="en-US" dirty="0"/>
          </a:p>
        </p:txBody>
      </p:sp>
      <p:sp>
        <p:nvSpPr>
          <p:cNvPr id="14" name="Content Placeholder 13"/>
          <p:cNvSpPr>
            <a:spLocks noGrp="1"/>
          </p:cNvSpPr>
          <p:nvPr>
            <p:ph idx="1"/>
          </p:nvPr>
        </p:nvSpPr>
        <p:spPr/>
        <p:txBody>
          <a:bodyPr>
            <a:noAutofit/>
          </a:bodyPr>
          <a:lstStyle/>
          <a:p>
            <a:r>
              <a:rPr lang="en-NZ" dirty="0"/>
              <a:t>Tips for successful ageing – meaningful activities, have autonomy, positive attitude, keep learning…</a:t>
            </a:r>
            <a:endParaRPr lang="en-US" dirty="0"/>
          </a:p>
          <a:p>
            <a:r>
              <a:rPr lang="en-US" dirty="0"/>
              <a:t>Living longer</a:t>
            </a:r>
          </a:p>
          <a:p>
            <a:pPr lvl="1"/>
            <a:r>
              <a:rPr lang="en-US" dirty="0"/>
              <a:t>Positive self-perceptions can add up to 7.5 years!</a:t>
            </a:r>
          </a:p>
          <a:p>
            <a:pPr lvl="1"/>
            <a:r>
              <a:rPr lang="en-US" dirty="0"/>
              <a:t>Will to live influences longevity </a:t>
            </a:r>
          </a:p>
          <a:p>
            <a:pPr lvl="1"/>
            <a:r>
              <a:rPr lang="en-US" dirty="0"/>
              <a:t>Remember the Nun Study</a:t>
            </a:r>
          </a:p>
          <a:p>
            <a:pPr lvl="1"/>
            <a:endParaRPr lang="en-US" dirty="0"/>
          </a:p>
          <a:p>
            <a:pPr lvl="1"/>
            <a:endParaRPr lang="en-US" dirty="0"/>
          </a:p>
          <a:p>
            <a:pPr lvl="1"/>
            <a:endParaRPr lang="en-US" dirty="0"/>
          </a:p>
          <a:p>
            <a:endParaRPr lang="en-US" dirty="0"/>
          </a:p>
          <a:p>
            <a:pPr marL="426645" lvl="1" indent="0">
              <a:buNone/>
            </a:pPr>
            <a:endParaRPr lang="en-US" dirty="0"/>
          </a:p>
          <a:p>
            <a:pPr lvl="1"/>
            <a:endParaRPr lang="en-US" dirty="0"/>
          </a:p>
          <a:p>
            <a:endParaRPr lang="en-US" dirty="0"/>
          </a:p>
          <a:p>
            <a:pPr lvl="1"/>
            <a:endParaRPr lang="en-US" dirty="0"/>
          </a:p>
          <a:p>
            <a:pPr lvl="1"/>
            <a:endParaRPr lang="en-US" dirty="0"/>
          </a:p>
          <a:p>
            <a:pPr lvl="1"/>
            <a:endParaRPr lang="en-US" dirty="0"/>
          </a:p>
          <a:p>
            <a:pPr lvl="2"/>
            <a:endParaRPr lang="en-US" dirty="0"/>
          </a:p>
        </p:txBody>
      </p:sp>
      <p:pic>
        <p:nvPicPr>
          <p:cNvPr id="4" name="Picture 3"/>
          <p:cNvPicPr>
            <a:picLocks noChangeAspect="1"/>
          </p:cNvPicPr>
          <p:nvPr/>
        </p:nvPicPr>
        <p:blipFill>
          <a:blip r:embed="rId2"/>
          <a:stretch>
            <a:fillRect/>
          </a:stretch>
        </p:blipFill>
        <p:spPr>
          <a:xfrm>
            <a:off x="6181304" y="4077072"/>
            <a:ext cx="2867600" cy="1749645"/>
          </a:xfrm>
          <a:prstGeom prst="rect">
            <a:avLst/>
          </a:prstGeom>
        </p:spPr>
      </p:pic>
    </p:spTree>
    <p:extLst>
      <p:ext uri="{BB962C8B-B14F-4D97-AF65-F5344CB8AC3E}">
        <p14:creationId xmlns:p14="http://schemas.microsoft.com/office/powerpoint/2010/main" val="30793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1400"/>
            <a:ext cx="12188825" cy="1143000"/>
          </a:xfrm>
        </p:spPr>
        <p:txBody>
          <a:bodyPr>
            <a:normAutofit/>
          </a:bodyPr>
          <a:lstStyle/>
          <a:p>
            <a:pPr algn="ctr">
              <a:defRPr/>
            </a:pPr>
            <a:r>
              <a:rPr lang="en-AU" dirty="0"/>
              <a:t>Your life stage experiences</a:t>
            </a:r>
          </a:p>
        </p:txBody>
      </p:sp>
      <p:sp>
        <p:nvSpPr>
          <p:cNvPr id="30723" name="Content Placeholder 2"/>
          <p:cNvSpPr>
            <a:spLocks noGrp="1"/>
          </p:cNvSpPr>
          <p:nvPr>
            <p:ph idx="1"/>
          </p:nvPr>
        </p:nvSpPr>
        <p:spPr>
          <a:xfrm>
            <a:off x="1125860" y="1412776"/>
            <a:ext cx="8713787" cy="4708525"/>
          </a:xfrm>
        </p:spPr>
        <p:txBody>
          <a:bodyPr/>
          <a:lstStyle/>
          <a:p>
            <a:pPr eaLnBrk="1" hangingPunct="1"/>
            <a:r>
              <a:rPr lang="en-AU" altLang="en-US" dirty="0">
                <a:solidFill>
                  <a:srgbClr val="FF0000"/>
                </a:solidFill>
              </a:rPr>
              <a:t>At what age or life stage have you been at your happiest so far in life? Why? </a:t>
            </a:r>
          </a:p>
          <a:p>
            <a:pPr eaLnBrk="1" hangingPunct="1"/>
            <a:r>
              <a:rPr lang="en-AU" altLang="en-US" dirty="0"/>
              <a:t>What life domain has been the happiest for you? Rate each one out of 10 on both happiness and meaning</a:t>
            </a:r>
          </a:p>
          <a:p>
            <a:pPr lvl="1" eaLnBrk="1" hangingPunct="1"/>
            <a:r>
              <a:rPr lang="en-AU" altLang="en-US" dirty="0"/>
              <a:t>Work, family, standard of living, relations, health, personal life, leisure, spirituality, society, education.</a:t>
            </a:r>
          </a:p>
        </p:txBody>
      </p:sp>
      <p:pic>
        <p:nvPicPr>
          <p:cNvPr id="30724" name="Picture 5" descr="https://encrypted-tbn0.gstatic.com/images?q=tbn:ANd9GcTGVO3gUy9N8FbfIcpQ6Cg4XZkaDp8IG3IqUPh04_-Dei4uYq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676" y="4694471"/>
            <a:ext cx="3024237" cy="185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71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60350"/>
            <a:ext cx="12188825" cy="1143000"/>
          </a:xfrm>
          <a:extLst>
            <a:ext uri="{909E8E84-426E-40DD-AFC4-6F175D3DCCD1}">
              <a14:hiddenFill xmlns:a14="http://schemas.microsoft.com/office/drawing/2010/main">
                <a:solidFill>
                  <a:srgbClr val="FFFFFF"/>
                </a:solidFill>
              </a14:hiddenFill>
            </a:ext>
          </a:extLst>
        </p:spPr>
        <p:txBody>
          <a:bodyPr/>
          <a:lstStyle/>
          <a:p>
            <a:pPr algn="ctr">
              <a:defRPr/>
            </a:pPr>
            <a:r>
              <a:rPr lang="en-AU" dirty="0"/>
              <a:t>Future debate</a:t>
            </a:r>
          </a:p>
        </p:txBody>
      </p:sp>
      <p:sp>
        <p:nvSpPr>
          <p:cNvPr id="34819" name="Rectangle 3"/>
          <p:cNvSpPr>
            <a:spLocks noGrp="1" noChangeArrowheads="1"/>
          </p:cNvSpPr>
          <p:nvPr>
            <p:ph idx="1"/>
          </p:nvPr>
        </p:nvSpPr>
        <p:spPr>
          <a:xfrm>
            <a:off x="1624327" y="1114122"/>
            <a:ext cx="8569325" cy="5005387"/>
          </a:xfrm>
        </p:spPr>
        <p:txBody>
          <a:bodyPr/>
          <a:lstStyle/>
          <a:p>
            <a:pPr algn="ctr" eaLnBrk="1" hangingPunct="1">
              <a:buFont typeface="Wingdings" panose="05000000000000000000" pitchFamily="2" charset="2"/>
              <a:buNone/>
            </a:pPr>
            <a:endParaRPr lang="en-AU" altLang="en-US" sz="4400" dirty="0">
              <a:solidFill>
                <a:srgbClr val="00B050"/>
              </a:solidFill>
              <a:latin typeface="+mj-lt"/>
              <a:ea typeface="+mj-ea"/>
              <a:cs typeface="+mj-cs"/>
            </a:endParaRPr>
          </a:p>
          <a:p>
            <a:pPr algn="ctr" eaLnBrk="1" hangingPunct="1">
              <a:buFont typeface="Wingdings" panose="05000000000000000000" pitchFamily="2" charset="2"/>
              <a:buNone/>
            </a:pPr>
            <a:r>
              <a:rPr lang="en-AU" altLang="en-US" dirty="0">
                <a:solidFill>
                  <a:srgbClr val="FF0000"/>
                </a:solidFill>
              </a:rPr>
              <a:t>Is life as a young adult is better than life as an older adult?</a:t>
            </a:r>
          </a:p>
        </p:txBody>
      </p:sp>
      <p:pic>
        <p:nvPicPr>
          <p:cNvPr id="348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8468" y="3910810"/>
            <a:ext cx="3628822" cy="27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https://encrypted-tbn0.gstatic.com/images?q=tbn:ANd9GcRCQUSxCTbLniP1pmyHDWwguCe3aL6Yh4Wfklm4yu8iFzB85Z3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965" y="3933056"/>
            <a:ext cx="40322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16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71400"/>
            <a:ext cx="121888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a:defRPr/>
            </a:pPr>
            <a:r>
              <a:rPr lang="en-AU" dirty="0"/>
              <a:t>Frameworks for addressing the Q</a:t>
            </a:r>
          </a:p>
        </p:txBody>
      </p:sp>
      <p:sp>
        <p:nvSpPr>
          <p:cNvPr id="8195" name="Rectangle 3"/>
          <p:cNvSpPr>
            <a:spLocks noGrp="1" noChangeArrowheads="1"/>
          </p:cNvSpPr>
          <p:nvPr>
            <p:ph idx="1"/>
          </p:nvPr>
        </p:nvSpPr>
        <p:spPr>
          <a:xfrm>
            <a:off x="1773237" y="1124743"/>
            <a:ext cx="8642350" cy="5399881"/>
          </a:xfrm>
          <a:extLst/>
        </p:spPr>
        <p:txBody>
          <a:bodyPr>
            <a:noAutofit/>
          </a:bodyPr>
          <a:lstStyle/>
          <a:p>
            <a:pPr marL="594360" indent="-457200">
              <a:lnSpc>
                <a:spcPct val="90000"/>
              </a:lnSpc>
              <a:defRPr/>
            </a:pPr>
            <a:r>
              <a:rPr lang="en-AU" dirty="0"/>
              <a:t>PERMA framework (Seligman, 2011):</a:t>
            </a:r>
          </a:p>
          <a:p>
            <a:pPr marL="1021005" lvl="1" indent="-457200">
              <a:lnSpc>
                <a:spcPct val="90000"/>
              </a:lnSpc>
              <a:defRPr/>
            </a:pPr>
            <a:r>
              <a:rPr lang="en-AU" dirty="0"/>
              <a:t>Positive Emotions (&amp; life satisfaction – </a:t>
            </a:r>
            <a:r>
              <a:rPr lang="en-AU" dirty="0" err="1"/>
              <a:t>SWB</a:t>
            </a:r>
            <a:r>
              <a:rPr lang="en-AU" dirty="0"/>
              <a:t>)</a:t>
            </a:r>
          </a:p>
          <a:p>
            <a:pPr marL="1021005" lvl="1" indent="-457200">
              <a:lnSpc>
                <a:spcPct val="90000"/>
              </a:lnSpc>
              <a:defRPr/>
            </a:pPr>
            <a:r>
              <a:rPr lang="en-AU" dirty="0"/>
              <a:t>Engagement</a:t>
            </a:r>
          </a:p>
          <a:p>
            <a:pPr marL="1021005" lvl="1" indent="-457200">
              <a:lnSpc>
                <a:spcPct val="90000"/>
              </a:lnSpc>
              <a:defRPr/>
            </a:pPr>
            <a:r>
              <a:rPr lang="en-AU" dirty="0"/>
              <a:t>Meaning</a:t>
            </a:r>
          </a:p>
          <a:p>
            <a:pPr marL="1021005" lvl="1" indent="-457200">
              <a:lnSpc>
                <a:spcPct val="90000"/>
              </a:lnSpc>
              <a:defRPr/>
            </a:pPr>
            <a:r>
              <a:rPr lang="en-AU" dirty="0"/>
              <a:t>Relationships</a:t>
            </a:r>
          </a:p>
          <a:p>
            <a:pPr marL="1021005" lvl="1" indent="-457200">
              <a:lnSpc>
                <a:spcPct val="90000"/>
              </a:lnSpc>
              <a:defRPr/>
            </a:pPr>
            <a:r>
              <a:rPr lang="en-AU" dirty="0"/>
              <a:t>Accomplishment</a:t>
            </a:r>
          </a:p>
          <a:p>
            <a:pPr marL="594360" indent="-457200">
              <a:lnSpc>
                <a:spcPct val="90000"/>
              </a:lnSpc>
              <a:defRPr/>
            </a:pPr>
            <a:r>
              <a:rPr lang="en-AU" dirty="0"/>
              <a:t>Psychological wellbeing (</a:t>
            </a:r>
            <a:r>
              <a:rPr lang="en-AU" dirty="0" err="1"/>
              <a:t>Ryff</a:t>
            </a:r>
            <a:r>
              <a:rPr lang="en-AU" dirty="0"/>
              <a:t>, 1989):</a:t>
            </a:r>
          </a:p>
          <a:p>
            <a:pPr marL="1021005" lvl="1" indent="-457200">
              <a:lnSpc>
                <a:spcPct val="90000"/>
              </a:lnSpc>
              <a:defRPr/>
            </a:pPr>
            <a:r>
              <a:rPr lang="en-AU" dirty="0"/>
              <a:t>Self-acceptance, positive relations, autonomy, environmental mastery, purpose in life, personal growth</a:t>
            </a:r>
          </a:p>
          <a:p>
            <a:pPr marL="594360" indent="-457200">
              <a:lnSpc>
                <a:spcPct val="90000"/>
              </a:lnSpc>
              <a:defRPr/>
            </a:pPr>
            <a:r>
              <a:rPr lang="en-AU" dirty="0"/>
              <a:t>Virtues &amp; strengths (Peterson &amp; Seligman, 2004)</a:t>
            </a:r>
          </a:p>
          <a:p>
            <a:pPr marL="868680" lvl="1" indent="-283464">
              <a:lnSpc>
                <a:spcPct val="90000"/>
              </a:lnSpc>
              <a:buFont typeface="Wingdings 2"/>
              <a:buChar char=""/>
              <a:defRPr/>
            </a:pPr>
            <a:endParaRPr lang="en-AU" dirty="0"/>
          </a:p>
          <a:p>
            <a:pPr marL="868680" lvl="1" indent="-283464">
              <a:lnSpc>
                <a:spcPct val="90000"/>
              </a:lnSpc>
              <a:buFont typeface="Wingdings 2"/>
              <a:buChar char=""/>
              <a:defRPr/>
            </a:pPr>
            <a:endParaRPr lang="en-AU" dirty="0"/>
          </a:p>
          <a:p>
            <a:pPr marL="548640" indent="-411480">
              <a:lnSpc>
                <a:spcPct val="90000"/>
              </a:lnSpc>
              <a:buClr>
                <a:schemeClr val="tx1">
                  <a:shade val="95000"/>
                </a:schemeClr>
              </a:buClr>
              <a:buFont typeface="Wingdings 2"/>
              <a:buChar char=""/>
              <a:defRPr/>
            </a:pPr>
            <a:endParaRPr lang="en-AU" dirty="0"/>
          </a:p>
          <a:p>
            <a:pPr marL="868680" lvl="1" indent="-283464">
              <a:lnSpc>
                <a:spcPct val="90000"/>
              </a:lnSpc>
              <a:buFont typeface="Wingdings 2"/>
              <a:buChar char=""/>
              <a:defRPr/>
            </a:pPr>
            <a:endParaRPr lang="en-AU" dirty="0"/>
          </a:p>
        </p:txBody>
      </p:sp>
    </p:spTree>
    <p:extLst>
      <p:ext uri="{BB962C8B-B14F-4D97-AF65-F5344CB8AC3E}">
        <p14:creationId xmlns:p14="http://schemas.microsoft.com/office/powerpoint/2010/main" val="203960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518"/>
            <a:ext cx="12188825" cy="1143000"/>
          </a:xfrm>
          <a:extLst>
            <a:ext uri="{909E8E84-426E-40DD-AFC4-6F175D3DCCD1}">
              <a14:hiddenFill xmlns:a14="http://schemas.microsoft.com/office/drawing/2010/main">
                <a:solidFill>
                  <a:srgbClr val="FFFFFF"/>
                </a:solidFill>
              </a14:hiddenFill>
            </a:ext>
          </a:extLst>
        </p:spPr>
        <p:txBody>
          <a:bodyPr>
            <a:noAutofit/>
          </a:bodyPr>
          <a:lstStyle/>
          <a:p>
            <a:pPr algn="ctr">
              <a:defRPr/>
            </a:pPr>
            <a:r>
              <a:rPr lang="en-AU" dirty="0"/>
              <a:t>Life satisfaction over the lifespan</a:t>
            </a:r>
          </a:p>
        </p:txBody>
      </p:sp>
      <p:sp>
        <p:nvSpPr>
          <p:cNvPr id="36867" name="Rectangle 3"/>
          <p:cNvSpPr>
            <a:spLocks noGrp="1" noChangeArrowheads="1"/>
          </p:cNvSpPr>
          <p:nvPr>
            <p:ph idx="1"/>
          </p:nvPr>
        </p:nvSpPr>
        <p:spPr>
          <a:xfrm>
            <a:off x="1846262" y="1268414"/>
            <a:ext cx="8496300" cy="5068887"/>
          </a:xfrm>
        </p:spPr>
        <p:txBody>
          <a:bodyPr/>
          <a:lstStyle/>
          <a:p>
            <a:pPr eaLnBrk="1" hangingPunct="1"/>
            <a:r>
              <a:rPr lang="en-AU" altLang="en-US" dirty="0"/>
              <a:t>German Socio Economic Panel Study (approx. 40,000 participants) </a:t>
            </a:r>
          </a:p>
          <a:p>
            <a:pPr eaLnBrk="1" hangingPunct="1"/>
            <a:r>
              <a:rPr lang="en-AU" altLang="en-US" dirty="0"/>
              <a:t>British Household Panel Study (approx. 21,448)</a:t>
            </a:r>
          </a:p>
          <a:p>
            <a:pPr eaLnBrk="1" hangingPunct="1"/>
            <a:r>
              <a:rPr lang="en-AU" altLang="en-US" dirty="0"/>
              <a:t>LS does not decrease over most of adulthood (British data show an increase in LS from 40-70)</a:t>
            </a:r>
          </a:p>
          <a:p>
            <a:pPr eaLnBrk="1" hangingPunct="1"/>
            <a:r>
              <a:rPr lang="en-AU" altLang="en-US" dirty="0"/>
              <a:t>However, there is quite a marked decrease in LS from the early 70’s – </a:t>
            </a:r>
            <a:r>
              <a:rPr lang="en-AU" altLang="en-US" dirty="0">
                <a:solidFill>
                  <a:srgbClr val="FF0000"/>
                </a:solidFill>
              </a:rPr>
              <a:t>why so? (next page)</a:t>
            </a:r>
          </a:p>
          <a:p>
            <a:r>
              <a:rPr lang="fr-FR" altLang="en-US" dirty="0"/>
              <a:t>Baird, Lucas and </a:t>
            </a:r>
            <a:r>
              <a:rPr lang="fr-FR" altLang="en-US" dirty="0" err="1"/>
              <a:t>Donnellan</a:t>
            </a:r>
            <a:r>
              <a:rPr lang="fr-FR" altLang="en-US" dirty="0"/>
              <a:t> (2010).</a:t>
            </a:r>
            <a:endParaRPr lang="en-AU" altLang="en-US" dirty="0"/>
          </a:p>
        </p:txBody>
      </p:sp>
      <p:pic>
        <p:nvPicPr>
          <p:cNvPr id="36868" name="Picture 9" descr="http://s3.amazonaws.com/rapgenius/1338248386_family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628" y="4869160"/>
            <a:ext cx="3466964"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9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2412" y="0"/>
            <a:ext cx="9144000" cy="6237288"/>
          </a:xfrm>
        </p:spPr>
      </p:pic>
      <p:sp>
        <p:nvSpPr>
          <p:cNvPr id="37892" name="AutoShape 2" descr="https://imageserver-ebscohost-com.ezp.lib.unimelb.edu.au/img/imageqv/actual/sir/20101101/17728606.jpg?ephost1=dGJyMNLr40Sepq84zdnyOLCmr0uepq5Srqa4SK6WxWXS"/>
          <p:cNvSpPr>
            <a:spLocks noChangeAspect="1" noChangeArrowheads="1"/>
          </p:cNvSpPr>
          <p:nvPr/>
        </p:nvSpPr>
        <p:spPr bwMode="auto">
          <a:xfrm>
            <a:off x="160655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sp>
        <p:nvSpPr>
          <p:cNvPr id="37893" name="AutoShape 4" descr="https://imageserver-ebscohost-com.ezp.lib.unimelb.edu.au/img/imageqv/actual/sir/20101101/17728606.jpg?ephost1=dGJyMNLr40Sepq84zdnyOLCmr0uepq5Srqa4SK6WxWXS"/>
          <p:cNvSpPr>
            <a:spLocks noChangeAspect="1" noChangeArrowheads="1"/>
          </p:cNvSpPr>
          <p:nvPr/>
        </p:nvSpPr>
        <p:spPr bwMode="auto">
          <a:xfrm>
            <a:off x="175895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sp>
        <p:nvSpPr>
          <p:cNvPr id="37894" name="AutoShape 6" descr="https://imageserver-ebscohost-com.ezp.lib.unimelb.edu.au/img/imageqv/actual/sir/20101101/17728606.jpg?ephost1=dGJyMNLr40Sepq84zdnyOLCmr0uepq5Srqa4SK6WxWXS"/>
          <p:cNvSpPr>
            <a:spLocks noChangeAspect="1" noChangeArrowheads="1"/>
          </p:cNvSpPr>
          <p:nvPr/>
        </p:nvSpPr>
        <p:spPr bwMode="auto">
          <a:xfrm>
            <a:off x="1911350"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sp>
        <p:nvSpPr>
          <p:cNvPr id="37895" name="TextBox 7"/>
          <p:cNvSpPr txBox="1">
            <a:spLocks noChangeArrowheads="1"/>
          </p:cNvSpPr>
          <p:nvPr/>
        </p:nvSpPr>
        <p:spPr bwMode="auto">
          <a:xfrm>
            <a:off x="2063750" y="6237288"/>
            <a:ext cx="7918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AU" altLang="en-US" sz="2400">
                <a:latin typeface="Arial" panose="020B0604020202020204" pitchFamily="34" charset="0"/>
              </a:rPr>
              <a:t>Copied from Baird, Lucas and Donnellan (2010, p. 192).</a:t>
            </a:r>
          </a:p>
        </p:txBody>
      </p:sp>
      <p:sp>
        <p:nvSpPr>
          <p:cNvPr id="37896" name="TextBox 2"/>
          <p:cNvSpPr txBox="1">
            <a:spLocks noChangeArrowheads="1"/>
          </p:cNvSpPr>
          <p:nvPr/>
        </p:nvSpPr>
        <p:spPr bwMode="auto">
          <a:xfrm>
            <a:off x="1606551" y="274639"/>
            <a:ext cx="13922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AU" altLang="en-US" sz="1800">
                <a:solidFill>
                  <a:schemeClr val="bg1"/>
                </a:solidFill>
                <a:latin typeface="Arial" panose="020B0604020202020204" pitchFamily="34" charset="0"/>
              </a:rPr>
              <a:t>How happy are you at present with your life as a whole?</a:t>
            </a:r>
          </a:p>
        </p:txBody>
      </p:sp>
    </p:spTree>
    <p:extLst>
      <p:ext uri="{BB962C8B-B14F-4D97-AF65-F5344CB8AC3E}">
        <p14:creationId xmlns:p14="http://schemas.microsoft.com/office/powerpoint/2010/main" val="301441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6788151" y="4741863"/>
            <a:ext cx="695325" cy="355600"/>
          </a:xfrm>
          <a:custGeom>
            <a:avLst/>
            <a:gdLst>
              <a:gd name="connsiteX0" fmla="*/ 677333 w 694266"/>
              <a:gd name="connsiteY0" fmla="*/ 135467 h 356087"/>
              <a:gd name="connsiteX1" fmla="*/ 541866 w 694266"/>
              <a:gd name="connsiteY1" fmla="*/ 33867 h 356087"/>
              <a:gd name="connsiteX2" fmla="*/ 440266 w 694266"/>
              <a:gd name="connsiteY2" fmla="*/ 0 h 356087"/>
              <a:gd name="connsiteX3" fmla="*/ 372533 w 694266"/>
              <a:gd name="connsiteY3" fmla="*/ 16934 h 356087"/>
              <a:gd name="connsiteX4" fmla="*/ 220133 w 694266"/>
              <a:gd name="connsiteY4" fmla="*/ 67734 h 356087"/>
              <a:gd name="connsiteX5" fmla="*/ 169333 w 694266"/>
              <a:gd name="connsiteY5" fmla="*/ 84667 h 356087"/>
              <a:gd name="connsiteX6" fmla="*/ 118533 w 694266"/>
              <a:gd name="connsiteY6" fmla="*/ 101600 h 356087"/>
              <a:gd name="connsiteX7" fmla="*/ 0 w 694266"/>
              <a:gd name="connsiteY7" fmla="*/ 118534 h 356087"/>
              <a:gd name="connsiteX8" fmla="*/ 16933 w 694266"/>
              <a:gd name="connsiteY8" fmla="*/ 338667 h 356087"/>
              <a:gd name="connsiteX9" fmla="*/ 84666 w 694266"/>
              <a:gd name="connsiteY9" fmla="*/ 355600 h 356087"/>
              <a:gd name="connsiteX10" fmla="*/ 694266 w 694266"/>
              <a:gd name="connsiteY10" fmla="*/ 338667 h 356087"/>
              <a:gd name="connsiteX11" fmla="*/ 677333 w 694266"/>
              <a:gd name="connsiteY11" fmla="*/ 135467 h 3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266" h="356087">
                <a:moveTo>
                  <a:pt x="677333" y="135467"/>
                </a:moveTo>
                <a:cubicBezTo>
                  <a:pt x="651933" y="84667"/>
                  <a:pt x="650074" y="66329"/>
                  <a:pt x="541866" y="33867"/>
                </a:cubicBezTo>
                <a:cubicBezTo>
                  <a:pt x="507673" y="23609"/>
                  <a:pt x="440266" y="0"/>
                  <a:pt x="440266" y="0"/>
                </a:cubicBezTo>
                <a:cubicBezTo>
                  <a:pt x="417688" y="5645"/>
                  <a:pt x="394824" y="10247"/>
                  <a:pt x="372533" y="16934"/>
                </a:cubicBezTo>
                <a:cubicBezTo>
                  <a:pt x="372448" y="16959"/>
                  <a:pt x="245575" y="59253"/>
                  <a:pt x="220133" y="67734"/>
                </a:cubicBezTo>
                <a:lnTo>
                  <a:pt x="169333" y="84667"/>
                </a:lnTo>
                <a:cubicBezTo>
                  <a:pt x="152400" y="90311"/>
                  <a:pt x="136203" y="99076"/>
                  <a:pt x="118533" y="101600"/>
                </a:cubicBezTo>
                <a:lnTo>
                  <a:pt x="0" y="118534"/>
                </a:lnTo>
                <a:cubicBezTo>
                  <a:pt x="5644" y="191912"/>
                  <a:pt x="-7819" y="269360"/>
                  <a:pt x="16933" y="338667"/>
                </a:cubicBezTo>
                <a:cubicBezTo>
                  <a:pt x="24760" y="360584"/>
                  <a:pt x="61393" y="355600"/>
                  <a:pt x="84666" y="355600"/>
                </a:cubicBezTo>
                <a:cubicBezTo>
                  <a:pt x="287944" y="355600"/>
                  <a:pt x="491066" y="344311"/>
                  <a:pt x="694266" y="338667"/>
                </a:cubicBezTo>
                <a:cubicBezTo>
                  <a:pt x="674216" y="158217"/>
                  <a:pt x="702733" y="186267"/>
                  <a:pt x="677333" y="1354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 name="Rounded Rectangle 1"/>
          <p:cNvSpPr/>
          <p:nvPr/>
        </p:nvSpPr>
        <p:spPr>
          <a:xfrm>
            <a:off x="6599237" y="4868863"/>
            <a:ext cx="863600" cy="21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6626" name="Rectangle 2"/>
          <p:cNvSpPr>
            <a:spLocks noGrp="1" noChangeArrowheads="1"/>
          </p:cNvSpPr>
          <p:nvPr>
            <p:ph type="title"/>
          </p:nvPr>
        </p:nvSpPr>
        <p:spPr>
          <a:xfrm>
            <a:off x="-1" y="0"/>
            <a:ext cx="121888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a:defRPr/>
            </a:pPr>
            <a:r>
              <a:rPr lang="en-AU" sz="4900" dirty="0"/>
              <a:t>Strengths &amp; Age: Peterson (2006)</a:t>
            </a:r>
          </a:p>
        </p:txBody>
      </p:sp>
      <p:sp>
        <p:nvSpPr>
          <p:cNvPr id="38917" name="Rectangle 3"/>
          <p:cNvSpPr>
            <a:spLocks noGrp="1" noChangeArrowheads="1"/>
          </p:cNvSpPr>
          <p:nvPr>
            <p:ph idx="1"/>
          </p:nvPr>
        </p:nvSpPr>
        <p:spPr>
          <a:xfrm>
            <a:off x="2206625" y="1682751"/>
            <a:ext cx="8229600" cy="4530725"/>
          </a:xfrm>
        </p:spPr>
        <p:txBody>
          <a:bodyPr/>
          <a:lstStyle/>
          <a:p>
            <a:pPr eaLnBrk="1" hangingPunct="1"/>
            <a:endParaRPr lang="en-US" altLang="en-US"/>
          </a:p>
        </p:txBody>
      </p:sp>
      <p:pic>
        <p:nvPicPr>
          <p:cNvPr id="389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6"/>
            <a:ext cx="9144001" cy="56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rot="2931419">
            <a:off x="3853657" y="1881982"/>
            <a:ext cx="1381125" cy="2798763"/>
          </a:xfrm>
          <a:prstGeom prst="ellipse">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8" name="Oval 7"/>
          <p:cNvSpPr/>
          <p:nvPr/>
        </p:nvSpPr>
        <p:spPr>
          <a:xfrm rot="2931419">
            <a:off x="6725444" y="3472657"/>
            <a:ext cx="1057275" cy="2798762"/>
          </a:xfrm>
          <a:prstGeom prst="ellipse">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extLst>
      <p:ext uri="{BB962C8B-B14F-4D97-AF65-F5344CB8AC3E}">
        <p14:creationId xmlns:p14="http://schemas.microsoft.com/office/powerpoint/2010/main" val="327001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normAutofit/>
          </a:bodyPr>
          <a:lstStyle/>
          <a:p>
            <a:pPr algn="ctr"/>
            <a:r>
              <a:rPr lang="en-NZ" dirty="0"/>
              <a:t>Measurement</a:t>
            </a:r>
            <a:endParaRPr lang="en-US" dirty="0"/>
          </a:p>
        </p:txBody>
      </p:sp>
      <p:sp>
        <p:nvSpPr>
          <p:cNvPr id="14" name="Content Placeholder 13"/>
          <p:cNvSpPr>
            <a:spLocks noGrp="1"/>
          </p:cNvSpPr>
          <p:nvPr>
            <p:ph idx="1"/>
          </p:nvPr>
        </p:nvSpPr>
        <p:spPr/>
        <p:txBody>
          <a:bodyPr>
            <a:noAutofit/>
          </a:bodyPr>
          <a:lstStyle/>
          <a:p>
            <a:r>
              <a:rPr lang="en-US" dirty="0"/>
              <a:t>Measuring Subjective Wellbeing (</a:t>
            </a:r>
            <a:r>
              <a:rPr lang="en-US" dirty="0" err="1"/>
              <a:t>SWB</a:t>
            </a:r>
            <a:r>
              <a:rPr lang="en-US" dirty="0"/>
              <a:t>)</a:t>
            </a:r>
          </a:p>
          <a:p>
            <a:pPr lvl="1"/>
            <a:r>
              <a:rPr lang="en-US" dirty="0"/>
              <a:t>Majority of tools are single occasion, self-report tools:</a:t>
            </a:r>
          </a:p>
          <a:p>
            <a:pPr lvl="2"/>
            <a:r>
              <a:rPr lang="en-US" dirty="0"/>
              <a:t>SWLS, </a:t>
            </a:r>
            <a:r>
              <a:rPr lang="en-US" dirty="0" err="1"/>
              <a:t>PANAS</a:t>
            </a:r>
            <a:r>
              <a:rPr lang="en-US" dirty="0"/>
              <a:t>, </a:t>
            </a:r>
            <a:r>
              <a:rPr lang="en-US" dirty="0" err="1"/>
              <a:t>SHS</a:t>
            </a:r>
            <a:r>
              <a:rPr lang="en-US" dirty="0"/>
              <a:t> (google: Aaron + positive psychological assessment workbook)</a:t>
            </a:r>
          </a:p>
          <a:p>
            <a:pPr lvl="1"/>
            <a:r>
              <a:rPr lang="en-US" dirty="0"/>
              <a:t>The tools generally have good psychometrics (but a few crap ones)</a:t>
            </a:r>
          </a:p>
          <a:p>
            <a:pPr lvl="1"/>
            <a:r>
              <a:rPr lang="en-US" dirty="0"/>
              <a:t>Moods can influence cognitive judgments (e.g., of life satisfaction, cup of coffee)</a:t>
            </a:r>
          </a:p>
          <a:p>
            <a:pPr lvl="1"/>
            <a:r>
              <a:rPr lang="en-US" dirty="0"/>
              <a:t>Time spans are usually short (memory bias)</a:t>
            </a:r>
          </a:p>
          <a:p>
            <a:pPr lvl="1"/>
            <a:r>
              <a:rPr lang="en-US" dirty="0">
                <a:solidFill>
                  <a:srgbClr val="00B0F0"/>
                </a:solidFill>
              </a:rPr>
              <a:t>Experience Sampling Methods </a:t>
            </a:r>
            <a:r>
              <a:rPr lang="en-US" dirty="0"/>
              <a:t>(ESM) and </a:t>
            </a:r>
            <a:r>
              <a:rPr lang="en-US" dirty="0">
                <a:solidFill>
                  <a:srgbClr val="00B0F0"/>
                </a:solidFill>
              </a:rPr>
              <a:t>Day Reconstruction Methods </a:t>
            </a:r>
            <a:r>
              <a:rPr lang="en-US" dirty="0"/>
              <a:t>(</a:t>
            </a:r>
            <a:r>
              <a:rPr lang="en-US" dirty="0" err="1"/>
              <a:t>DRM</a:t>
            </a:r>
            <a:r>
              <a:rPr lang="en-US" dirty="0"/>
              <a:t>) have been used</a:t>
            </a:r>
          </a:p>
          <a:p>
            <a:pPr lvl="1"/>
            <a:r>
              <a:rPr lang="en-US" dirty="0"/>
              <a:t>Improving </a:t>
            </a:r>
            <a:r>
              <a:rPr lang="en-US" dirty="0" err="1"/>
              <a:t>SWB</a:t>
            </a:r>
            <a:r>
              <a:rPr lang="en-US" dirty="0"/>
              <a:t> measurement will rely on more and combined methods and targets (e.g., physiology, behaviour, cognitions), and experimental and longitudinal designs (but also reliant on conceptual agreement of terms like happiness / wellbeing)</a:t>
            </a:r>
          </a:p>
          <a:p>
            <a:pPr lvl="1"/>
            <a:endParaRPr lang="en-US" dirty="0"/>
          </a:p>
        </p:txBody>
      </p:sp>
      <p:pic>
        <p:nvPicPr>
          <p:cNvPr id="2" name="Picture 1"/>
          <p:cNvPicPr>
            <a:picLocks noChangeAspect="1"/>
          </p:cNvPicPr>
          <p:nvPr/>
        </p:nvPicPr>
        <p:blipFill rotWithShape="1">
          <a:blip r:embed="rId2"/>
          <a:srcRect l="33733" t="11994" r="34783" b="10046"/>
          <a:stretch/>
        </p:blipFill>
        <p:spPr>
          <a:xfrm>
            <a:off x="10630916" y="2060848"/>
            <a:ext cx="1033961" cy="1440160"/>
          </a:xfrm>
          <a:prstGeom prst="rect">
            <a:avLst/>
          </a:prstGeom>
        </p:spPr>
      </p:pic>
    </p:spTree>
    <p:extLst>
      <p:ext uri="{BB962C8B-B14F-4D97-AF65-F5344CB8AC3E}">
        <p14:creationId xmlns:p14="http://schemas.microsoft.com/office/powerpoint/2010/main" val="246833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6788151" y="4741863"/>
            <a:ext cx="695325" cy="355600"/>
          </a:xfrm>
          <a:custGeom>
            <a:avLst/>
            <a:gdLst>
              <a:gd name="connsiteX0" fmla="*/ 677333 w 694266"/>
              <a:gd name="connsiteY0" fmla="*/ 135467 h 356087"/>
              <a:gd name="connsiteX1" fmla="*/ 541866 w 694266"/>
              <a:gd name="connsiteY1" fmla="*/ 33867 h 356087"/>
              <a:gd name="connsiteX2" fmla="*/ 440266 w 694266"/>
              <a:gd name="connsiteY2" fmla="*/ 0 h 356087"/>
              <a:gd name="connsiteX3" fmla="*/ 372533 w 694266"/>
              <a:gd name="connsiteY3" fmla="*/ 16934 h 356087"/>
              <a:gd name="connsiteX4" fmla="*/ 220133 w 694266"/>
              <a:gd name="connsiteY4" fmla="*/ 67734 h 356087"/>
              <a:gd name="connsiteX5" fmla="*/ 169333 w 694266"/>
              <a:gd name="connsiteY5" fmla="*/ 84667 h 356087"/>
              <a:gd name="connsiteX6" fmla="*/ 118533 w 694266"/>
              <a:gd name="connsiteY6" fmla="*/ 101600 h 356087"/>
              <a:gd name="connsiteX7" fmla="*/ 0 w 694266"/>
              <a:gd name="connsiteY7" fmla="*/ 118534 h 356087"/>
              <a:gd name="connsiteX8" fmla="*/ 16933 w 694266"/>
              <a:gd name="connsiteY8" fmla="*/ 338667 h 356087"/>
              <a:gd name="connsiteX9" fmla="*/ 84666 w 694266"/>
              <a:gd name="connsiteY9" fmla="*/ 355600 h 356087"/>
              <a:gd name="connsiteX10" fmla="*/ 694266 w 694266"/>
              <a:gd name="connsiteY10" fmla="*/ 338667 h 356087"/>
              <a:gd name="connsiteX11" fmla="*/ 677333 w 694266"/>
              <a:gd name="connsiteY11" fmla="*/ 135467 h 35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266" h="356087">
                <a:moveTo>
                  <a:pt x="677333" y="135467"/>
                </a:moveTo>
                <a:cubicBezTo>
                  <a:pt x="651933" y="84667"/>
                  <a:pt x="650074" y="66329"/>
                  <a:pt x="541866" y="33867"/>
                </a:cubicBezTo>
                <a:cubicBezTo>
                  <a:pt x="507673" y="23609"/>
                  <a:pt x="440266" y="0"/>
                  <a:pt x="440266" y="0"/>
                </a:cubicBezTo>
                <a:cubicBezTo>
                  <a:pt x="417688" y="5645"/>
                  <a:pt x="394824" y="10247"/>
                  <a:pt x="372533" y="16934"/>
                </a:cubicBezTo>
                <a:cubicBezTo>
                  <a:pt x="372448" y="16959"/>
                  <a:pt x="245575" y="59253"/>
                  <a:pt x="220133" y="67734"/>
                </a:cubicBezTo>
                <a:lnTo>
                  <a:pt x="169333" y="84667"/>
                </a:lnTo>
                <a:cubicBezTo>
                  <a:pt x="152400" y="90311"/>
                  <a:pt x="136203" y="99076"/>
                  <a:pt x="118533" y="101600"/>
                </a:cubicBezTo>
                <a:lnTo>
                  <a:pt x="0" y="118534"/>
                </a:lnTo>
                <a:cubicBezTo>
                  <a:pt x="5644" y="191912"/>
                  <a:pt x="-7819" y="269360"/>
                  <a:pt x="16933" y="338667"/>
                </a:cubicBezTo>
                <a:cubicBezTo>
                  <a:pt x="24760" y="360584"/>
                  <a:pt x="61393" y="355600"/>
                  <a:pt x="84666" y="355600"/>
                </a:cubicBezTo>
                <a:cubicBezTo>
                  <a:pt x="287944" y="355600"/>
                  <a:pt x="491066" y="344311"/>
                  <a:pt x="694266" y="338667"/>
                </a:cubicBezTo>
                <a:cubicBezTo>
                  <a:pt x="674216" y="158217"/>
                  <a:pt x="702733" y="186267"/>
                  <a:pt x="677333" y="1354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 name="Rounded Rectangle 1"/>
          <p:cNvSpPr/>
          <p:nvPr/>
        </p:nvSpPr>
        <p:spPr>
          <a:xfrm>
            <a:off x="6599237" y="4868863"/>
            <a:ext cx="863600" cy="21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8917" name="Rectangle 3"/>
          <p:cNvSpPr>
            <a:spLocks noGrp="1" noChangeArrowheads="1"/>
          </p:cNvSpPr>
          <p:nvPr>
            <p:ph idx="1"/>
          </p:nvPr>
        </p:nvSpPr>
        <p:spPr>
          <a:xfrm>
            <a:off x="514759" y="1844824"/>
            <a:ext cx="3383731" cy="4530725"/>
          </a:xfrm>
        </p:spPr>
        <p:txBody>
          <a:bodyPr/>
          <a:lstStyle/>
          <a:p>
            <a:pPr eaLnBrk="1" hangingPunct="1"/>
            <a:r>
              <a:rPr lang="en-US" altLang="en-US" dirty="0"/>
              <a:t>Which strengths improve with age?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308" y="-44502"/>
            <a:ext cx="6906694" cy="6906694"/>
          </a:xfrm>
          <a:prstGeom prst="rect">
            <a:avLst/>
          </a:prstGeom>
        </p:spPr>
      </p:pic>
    </p:spTree>
    <p:extLst>
      <p:ext uri="{BB962C8B-B14F-4D97-AF65-F5344CB8AC3E}">
        <p14:creationId xmlns:p14="http://schemas.microsoft.com/office/powerpoint/2010/main" val="288059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76200"/>
            <a:ext cx="12188825" cy="1397000"/>
          </a:xfrm>
        </p:spPr>
        <p:txBody>
          <a:bodyPr>
            <a:normAutofit/>
          </a:bodyPr>
          <a:lstStyle/>
          <a:p>
            <a:pPr algn="ctr">
              <a:defRPr/>
            </a:pPr>
            <a:r>
              <a:rPr lang="en-AU" dirty="0"/>
              <a:t>Psychological Wellbeing</a:t>
            </a:r>
          </a:p>
        </p:txBody>
      </p:sp>
      <p:sp>
        <p:nvSpPr>
          <p:cNvPr id="39939" name="Rectangle 3"/>
          <p:cNvSpPr>
            <a:spLocks noGrp="1" noChangeArrowheads="1"/>
          </p:cNvSpPr>
          <p:nvPr>
            <p:ph idx="1"/>
          </p:nvPr>
        </p:nvSpPr>
        <p:spPr>
          <a:xfrm>
            <a:off x="1979612" y="1600200"/>
            <a:ext cx="8229600" cy="4852988"/>
          </a:xfrm>
        </p:spPr>
        <p:txBody>
          <a:bodyPr/>
          <a:lstStyle/>
          <a:p>
            <a:pPr eaLnBrk="1" hangingPunct="1">
              <a:buFont typeface="Wingdings" panose="05000000000000000000" pitchFamily="2" charset="2"/>
              <a:buNone/>
            </a:pPr>
            <a:endParaRPr lang="en-AU" altLang="en-US" dirty="0">
              <a:solidFill>
                <a:srgbClr val="FFFF00"/>
              </a:solidFill>
            </a:endParaRPr>
          </a:p>
          <a:p>
            <a:r>
              <a:rPr lang="en-AU" altLang="en-US" dirty="0" err="1"/>
              <a:t>Ryff</a:t>
            </a:r>
            <a:r>
              <a:rPr lang="en-AU" altLang="en-US" dirty="0"/>
              <a:t> &amp; Burton, 2008</a:t>
            </a:r>
          </a:p>
          <a:p>
            <a:pPr lvl="1"/>
            <a:r>
              <a:rPr lang="en-AU" altLang="en-US" dirty="0"/>
              <a:t>25-39  Young Adults</a:t>
            </a:r>
          </a:p>
          <a:p>
            <a:pPr lvl="1"/>
            <a:r>
              <a:rPr lang="en-AU" altLang="en-US" dirty="0"/>
              <a:t>40-59  Middle Age Adults</a:t>
            </a:r>
          </a:p>
          <a:p>
            <a:pPr lvl="1"/>
            <a:r>
              <a:rPr lang="en-AU" altLang="en-US" dirty="0"/>
              <a:t>60-74  Older Adults</a:t>
            </a:r>
          </a:p>
          <a:p>
            <a:pPr eaLnBrk="1" hangingPunct="1">
              <a:buFont typeface="Wingdings 2" panose="05020102010507070707" pitchFamily="18" charset="2"/>
              <a:buNone/>
            </a:pPr>
            <a:endParaRPr lang="en-AU" altLang="en-US" dirty="0"/>
          </a:p>
          <a:p>
            <a:pPr eaLnBrk="1" hangingPunct="1">
              <a:buFont typeface="Wingdings 2" panose="05020102010507070707" pitchFamily="18" charset="2"/>
              <a:buNone/>
            </a:pPr>
            <a:r>
              <a:rPr lang="en-AU" altLang="en-US" dirty="0"/>
              <a:t>Data from </a:t>
            </a:r>
            <a:r>
              <a:rPr lang="en-AU" altLang="en-US" dirty="0" err="1"/>
              <a:t>MIDUS</a:t>
            </a:r>
            <a:r>
              <a:rPr lang="en-AU" altLang="en-US" dirty="0"/>
              <a:t> national study (Mid Life in the US)</a:t>
            </a:r>
          </a:p>
          <a:p>
            <a:pPr eaLnBrk="1" hangingPunct="1">
              <a:buFont typeface="Wingdings 2" panose="05020102010507070707" pitchFamily="18" charset="2"/>
              <a:buNone/>
            </a:pPr>
            <a:r>
              <a:rPr lang="en-AU" altLang="en-US" dirty="0">
                <a:solidFill>
                  <a:schemeClr val="bg2"/>
                </a:solidFill>
                <a:hlinkClick r:id="rId3"/>
              </a:rPr>
              <a:t>http://midus.wisc.edu/newsletter/MIDUS_Final.pdf</a:t>
            </a:r>
            <a:endParaRPr lang="en-AU" altLang="en-US" dirty="0">
              <a:solidFill>
                <a:schemeClr val="bg2"/>
              </a:solidFill>
            </a:endParaRPr>
          </a:p>
          <a:p>
            <a:pPr eaLnBrk="1" hangingPunct="1">
              <a:buFont typeface="Wingdings" panose="05000000000000000000" pitchFamily="2" charset="2"/>
              <a:buNone/>
            </a:pPr>
            <a:endParaRPr lang="en-AU" altLang="en-US" dirty="0"/>
          </a:p>
        </p:txBody>
      </p:sp>
    </p:spTree>
    <p:extLst>
      <p:ext uri="{BB962C8B-B14F-4D97-AF65-F5344CB8AC3E}">
        <p14:creationId xmlns:p14="http://schemas.microsoft.com/office/powerpoint/2010/main" val="370417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30164"/>
            <a:ext cx="8080375" cy="625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74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 y="188640"/>
            <a:ext cx="12188824" cy="1143000"/>
          </a:xfrm>
        </p:spPr>
        <p:txBody>
          <a:bodyPr>
            <a:noAutofit/>
          </a:bodyPr>
          <a:lstStyle/>
          <a:p>
            <a:pPr algn="ctr">
              <a:defRPr/>
            </a:pPr>
            <a:r>
              <a:rPr lang="en-AU" dirty="0"/>
              <a:t>Psychological </a:t>
            </a:r>
            <a:r>
              <a:rPr lang="en-AU" dirty="0" err="1"/>
              <a:t>WellBeing</a:t>
            </a:r>
            <a:r>
              <a:rPr lang="en-AU" dirty="0"/>
              <a:t> (</a:t>
            </a:r>
            <a:r>
              <a:rPr lang="en-AU" dirty="0" err="1"/>
              <a:t>Ryff</a:t>
            </a:r>
            <a:r>
              <a:rPr lang="en-AU" dirty="0"/>
              <a:t>, 1989)</a:t>
            </a:r>
          </a:p>
        </p:txBody>
      </p:sp>
      <p:sp>
        <p:nvSpPr>
          <p:cNvPr id="13315" name="Rectangle 3"/>
          <p:cNvSpPr>
            <a:spLocks noGrp="1" noChangeArrowheads="1"/>
          </p:cNvSpPr>
          <p:nvPr>
            <p:ph idx="1"/>
          </p:nvPr>
        </p:nvSpPr>
        <p:spPr>
          <a:xfrm>
            <a:off x="1773237" y="1484314"/>
            <a:ext cx="8713788" cy="4897437"/>
          </a:xfrm>
        </p:spPr>
        <p:txBody>
          <a:bodyPr>
            <a:noAutofit/>
          </a:bodyPr>
          <a:lstStyle/>
          <a:p>
            <a:pPr marL="548640" indent="-411480">
              <a:defRPr/>
            </a:pPr>
            <a:r>
              <a:rPr lang="en-AU" dirty="0"/>
              <a:t>Self Acceptance – highest in middle age for females</a:t>
            </a:r>
          </a:p>
          <a:p>
            <a:pPr marL="548640" indent="-411480">
              <a:defRPr/>
            </a:pPr>
            <a:r>
              <a:rPr lang="en-AU" dirty="0"/>
              <a:t>Positive Relations – decreases in middle age</a:t>
            </a:r>
          </a:p>
          <a:p>
            <a:pPr marL="548640" indent="-411480">
              <a:defRPr/>
            </a:pPr>
            <a:r>
              <a:rPr lang="en-AU" dirty="0"/>
              <a:t>Autonomy – Lowest in young adults and highest in older adults</a:t>
            </a:r>
          </a:p>
          <a:p>
            <a:pPr marL="548640" indent="-411480">
              <a:defRPr/>
            </a:pPr>
            <a:r>
              <a:rPr lang="en-AU" dirty="0" err="1"/>
              <a:t>Enviro</a:t>
            </a:r>
            <a:r>
              <a:rPr lang="en-AU" dirty="0"/>
              <a:t>. Mastery – lowest in young adults and highest in older adults</a:t>
            </a:r>
          </a:p>
          <a:p>
            <a:pPr marL="548640" indent="-411480">
              <a:defRPr/>
            </a:pPr>
            <a:r>
              <a:rPr lang="en-AU" dirty="0"/>
              <a:t>Purpose in Life – lowest in older adults and highest in young adults (BUT...this measure is goal/future focused)</a:t>
            </a:r>
          </a:p>
          <a:p>
            <a:pPr marL="548640" indent="-411480">
              <a:defRPr/>
            </a:pPr>
            <a:r>
              <a:rPr lang="en-AU" dirty="0"/>
              <a:t>Personal Growth – lowest in older adults and highest in young adults</a:t>
            </a:r>
          </a:p>
        </p:txBody>
      </p:sp>
    </p:spTree>
    <p:extLst>
      <p:ext uri="{BB962C8B-B14F-4D97-AF65-F5344CB8AC3E}">
        <p14:creationId xmlns:p14="http://schemas.microsoft.com/office/powerpoint/2010/main" val="306758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76200"/>
            <a:ext cx="12188825" cy="1397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a:defRPr/>
            </a:pPr>
            <a:r>
              <a:rPr lang="en-AU" dirty="0"/>
              <a:t>Younger groups</a:t>
            </a:r>
          </a:p>
        </p:txBody>
      </p:sp>
      <p:sp>
        <p:nvSpPr>
          <p:cNvPr id="43011" name="Rectangle 3"/>
          <p:cNvSpPr>
            <a:spLocks noGrp="1" noChangeArrowheads="1"/>
          </p:cNvSpPr>
          <p:nvPr>
            <p:ph idx="1"/>
          </p:nvPr>
        </p:nvSpPr>
        <p:spPr>
          <a:xfrm>
            <a:off x="1979612" y="1600200"/>
            <a:ext cx="5842992" cy="4852988"/>
          </a:xfrm>
        </p:spPr>
        <p:txBody>
          <a:bodyPr/>
          <a:lstStyle/>
          <a:p>
            <a:pPr eaLnBrk="1" hangingPunct="1">
              <a:lnSpc>
                <a:spcPct val="90000"/>
              </a:lnSpc>
            </a:pPr>
            <a:r>
              <a:rPr lang="en-AU" altLang="en-US" dirty="0"/>
              <a:t>Is the lack of autonomy just a natural part of the life course?</a:t>
            </a:r>
          </a:p>
          <a:p>
            <a:pPr eaLnBrk="1" hangingPunct="1">
              <a:lnSpc>
                <a:spcPct val="90000"/>
              </a:lnSpc>
            </a:pPr>
            <a:r>
              <a:rPr lang="en-AU" altLang="en-US" dirty="0"/>
              <a:t>Similarly, does environmental mastery come with greater life experience?</a:t>
            </a:r>
          </a:p>
          <a:p>
            <a:pPr eaLnBrk="1" hangingPunct="1">
              <a:lnSpc>
                <a:spcPct val="90000"/>
              </a:lnSpc>
            </a:pPr>
            <a:r>
              <a:rPr lang="en-AU" altLang="en-US" dirty="0"/>
              <a:t>Are there things we can do to assist this process?</a:t>
            </a:r>
          </a:p>
          <a:p>
            <a:pPr lvl="1" eaLnBrk="1" hangingPunct="1">
              <a:lnSpc>
                <a:spcPct val="90000"/>
              </a:lnSpc>
            </a:pPr>
            <a:r>
              <a:rPr lang="en-AU" altLang="en-US" dirty="0"/>
              <a:t>What role might older people play with this?</a:t>
            </a:r>
          </a:p>
          <a:p>
            <a:pPr eaLnBrk="1" hangingPunct="1">
              <a:lnSpc>
                <a:spcPct val="90000"/>
              </a:lnSpc>
            </a:pPr>
            <a:endParaRPr lang="en-AU" altLang="en-US" dirty="0"/>
          </a:p>
        </p:txBody>
      </p:sp>
      <p:pic>
        <p:nvPicPr>
          <p:cNvPr id="43012" name="Picture 4" descr="MP90044834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750" y="4005064"/>
            <a:ext cx="2220149" cy="244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8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76200"/>
            <a:ext cx="12188825" cy="1397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a:defRPr/>
            </a:pPr>
            <a:r>
              <a:rPr lang="en-AU" dirty="0"/>
              <a:t>Middle aged groups</a:t>
            </a:r>
          </a:p>
        </p:txBody>
      </p:sp>
      <p:sp>
        <p:nvSpPr>
          <p:cNvPr id="44035" name="Rectangle 3"/>
          <p:cNvSpPr>
            <a:spLocks noGrp="1" noChangeArrowheads="1"/>
          </p:cNvSpPr>
          <p:nvPr>
            <p:ph idx="1"/>
          </p:nvPr>
        </p:nvSpPr>
        <p:spPr/>
        <p:txBody>
          <a:bodyPr/>
          <a:lstStyle/>
          <a:p>
            <a:pPr eaLnBrk="1" hangingPunct="1"/>
            <a:r>
              <a:rPr lang="en-AU" altLang="en-US" dirty="0"/>
              <a:t>Middle age is a very productive time of life with paid employment and/or child rearing. These roles can be physically and emotionally taxing but high on meaning</a:t>
            </a:r>
          </a:p>
        </p:txBody>
      </p:sp>
      <p:pic>
        <p:nvPicPr>
          <p:cNvPr id="44036" name="Picture 4" descr="MP90044844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726" y="4005264"/>
            <a:ext cx="4249737"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87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98"/>
            <a:ext cx="12188825" cy="1143000"/>
          </a:xfrm>
        </p:spPr>
        <p:txBody>
          <a:bodyPr>
            <a:normAutofit fontScale="90000"/>
          </a:bodyPr>
          <a:lstStyle/>
          <a:p>
            <a:pPr algn="ctr">
              <a:defRPr/>
            </a:pPr>
            <a:br>
              <a:rPr lang="en-AU" dirty="0"/>
            </a:br>
            <a:br>
              <a:rPr lang="en-AU" sz="4900" dirty="0"/>
            </a:br>
            <a:br>
              <a:rPr lang="en-AU" sz="4900" dirty="0"/>
            </a:br>
            <a:r>
              <a:rPr lang="en-AU" sz="4900" dirty="0"/>
              <a:t>Does fatherhood make you happy? </a:t>
            </a:r>
          </a:p>
        </p:txBody>
      </p:sp>
      <p:sp>
        <p:nvSpPr>
          <p:cNvPr id="45059" name="Content Placeholder 2"/>
          <p:cNvSpPr>
            <a:spLocks noGrp="1"/>
          </p:cNvSpPr>
          <p:nvPr>
            <p:ph idx="1"/>
          </p:nvPr>
        </p:nvSpPr>
        <p:spPr>
          <a:xfrm>
            <a:off x="1269876" y="1340768"/>
            <a:ext cx="10369152" cy="4746625"/>
          </a:xfrm>
        </p:spPr>
        <p:txBody>
          <a:bodyPr/>
          <a:lstStyle/>
          <a:p>
            <a:pPr marL="0" indent="0">
              <a:buNone/>
            </a:pPr>
            <a:r>
              <a:rPr lang="en-AU" altLang="en-US" dirty="0"/>
              <a:t>“Our children give us many things, but an increase in our average daily happiness is probably not among them. Rather than deny that fact, we should celebrate it. Our ability to love beyond all measure those who try our patience and weary our bones is at once our most noble and most human quality”.</a:t>
            </a:r>
          </a:p>
          <a:p>
            <a:pPr marL="0" indent="0">
              <a:buNone/>
            </a:pPr>
            <a:r>
              <a:rPr lang="en-AU" altLang="en-US" dirty="0"/>
              <a:t>Daniel Gilbert - </a:t>
            </a:r>
            <a:r>
              <a:rPr lang="en-NZ" altLang="en-US" dirty="0"/>
              <a:t>(Times Magazine, Sunday June 11, 2006)</a:t>
            </a:r>
            <a:endParaRPr lang="en-AU" alt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160" r="12458"/>
          <a:stretch/>
        </p:blipFill>
        <p:spPr>
          <a:xfrm>
            <a:off x="4078188" y="3933056"/>
            <a:ext cx="3584907" cy="2747963"/>
          </a:xfrm>
          <a:prstGeom prst="rect">
            <a:avLst/>
          </a:prstGeom>
        </p:spPr>
      </p:pic>
    </p:spTree>
    <p:extLst>
      <p:ext uri="{BB962C8B-B14F-4D97-AF65-F5344CB8AC3E}">
        <p14:creationId xmlns:p14="http://schemas.microsoft.com/office/powerpoint/2010/main" val="372637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 y="0"/>
            <a:ext cx="121888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a:defRPr/>
            </a:pPr>
            <a:r>
              <a:rPr lang="en-AU" dirty="0"/>
              <a:t>Older groups</a:t>
            </a:r>
          </a:p>
        </p:txBody>
      </p:sp>
      <p:sp>
        <p:nvSpPr>
          <p:cNvPr id="46083" name="Rectangle 3"/>
          <p:cNvSpPr>
            <a:spLocks noGrp="1" noChangeArrowheads="1"/>
          </p:cNvSpPr>
          <p:nvPr>
            <p:ph idx="1"/>
          </p:nvPr>
        </p:nvSpPr>
        <p:spPr>
          <a:xfrm>
            <a:off x="1413892" y="1412777"/>
            <a:ext cx="5580063" cy="5184874"/>
          </a:xfrm>
        </p:spPr>
        <p:txBody>
          <a:bodyPr>
            <a:normAutofit/>
          </a:bodyPr>
          <a:lstStyle/>
          <a:p>
            <a:pPr eaLnBrk="1" hangingPunct="1"/>
            <a:r>
              <a:rPr lang="en-AU" altLang="en-US" dirty="0"/>
              <a:t>There is a general decline in purpose in life and personal growth with age</a:t>
            </a:r>
          </a:p>
          <a:p>
            <a:pPr eaLnBrk="1" hangingPunct="1"/>
            <a:r>
              <a:rPr lang="en-AU" altLang="en-US" dirty="0"/>
              <a:t>Does this depend on environmental factors and poor public health planning?</a:t>
            </a:r>
          </a:p>
          <a:p>
            <a:pPr lvl="1" eaLnBrk="1" hangingPunct="1"/>
            <a:r>
              <a:rPr lang="en-AU" altLang="en-US" dirty="0"/>
              <a:t>The importance of significant roles and volunteering?</a:t>
            </a:r>
          </a:p>
        </p:txBody>
      </p:sp>
      <p:pic>
        <p:nvPicPr>
          <p:cNvPr id="46084" name="Picture 6" descr="MP9004484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888" y="2420938"/>
            <a:ext cx="33115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85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813"/>
            <a:ext cx="12188824" cy="1143000"/>
          </a:xfrm>
        </p:spPr>
        <p:txBody>
          <a:bodyPr>
            <a:normAutofit fontScale="90000"/>
          </a:bodyPr>
          <a:lstStyle/>
          <a:p>
            <a:pPr algn="ctr">
              <a:defRPr/>
            </a:pPr>
            <a:r>
              <a:rPr lang="en-AU" sz="4900" dirty="0"/>
              <a:t>Steger, </a:t>
            </a:r>
            <a:r>
              <a:rPr lang="en-AU" sz="4900" dirty="0" err="1"/>
              <a:t>Oishi</a:t>
            </a:r>
            <a:r>
              <a:rPr lang="en-AU" sz="4900" dirty="0"/>
              <a:t> and </a:t>
            </a:r>
            <a:r>
              <a:rPr lang="en-AU" sz="4900" dirty="0" err="1"/>
              <a:t>Kashdan</a:t>
            </a:r>
            <a:r>
              <a:rPr lang="en-AU" sz="4900" dirty="0"/>
              <a:t> (2009) </a:t>
            </a:r>
            <a:br>
              <a:rPr lang="en-AU" dirty="0"/>
            </a:br>
            <a:endParaRPr lang="en-AU" dirty="0"/>
          </a:p>
        </p:txBody>
      </p:sp>
      <p:sp>
        <p:nvSpPr>
          <p:cNvPr id="3" name="Content Placeholder 2"/>
          <p:cNvSpPr>
            <a:spLocks noGrp="1"/>
          </p:cNvSpPr>
          <p:nvPr>
            <p:ph idx="1"/>
          </p:nvPr>
        </p:nvSpPr>
        <p:spPr>
          <a:xfrm>
            <a:off x="1979612" y="1341438"/>
            <a:ext cx="8229600" cy="5256212"/>
          </a:xfrm>
        </p:spPr>
        <p:txBody>
          <a:bodyPr>
            <a:normAutofit/>
          </a:bodyPr>
          <a:lstStyle/>
          <a:p>
            <a:pPr marL="57150" indent="0">
              <a:buClr>
                <a:schemeClr val="tx1">
                  <a:shade val="95000"/>
                </a:schemeClr>
              </a:buClr>
              <a:buNone/>
              <a:defRPr/>
            </a:pPr>
            <a:r>
              <a:rPr lang="en-AU" sz="3200" dirty="0"/>
              <a:t>8,756 internet users</a:t>
            </a:r>
          </a:p>
          <a:p>
            <a:pPr marL="914400" lvl="1" indent="-457200">
              <a:buFont typeface="Arial" pitchFamily="34" charset="0"/>
              <a:buChar char="•"/>
              <a:defRPr/>
            </a:pPr>
            <a:r>
              <a:rPr lang="en-AU" sz="3200" dirty="0"/>
              <a:t>1,229 Emerging adults (18-24)</a:t>
            </a:r>
          </a:p>
          <a:p>
            <a:pPr marL="914400" lvl="1" indent="-457200">
              <a:buFont typeface="Arial" pitchFamily="34" charset="0"/>
              <a:buChar char="•"/>
              <a:defRPr/>
            </a:pPr>
            <a:r>
              <a:rPr lang="en-AU" sz="3200" dirty="0"/>
              <a:t>3,649 Young adults (25-44)</a:t>
            </a:r>
          </a:p>
          <a:p>
            <a:pPr marL="914400" lvl="1" indent="-457200">
              <a:buFont typeface="Arial" pitchFamily="34" charset="0"/>
              <a:buChar char="•"/>
              <a:defRPr/>
            </a:pPr>
            <a:r>
              <a:rPr lang="en-AU" sz="3200" dirty="0"/>
              <a:t>3,715 Middle age adults (35-64)</a:t>
            </a:r>
          </a:p>
          <a:p>
            <a:pPr marL="914400" lvl="1" indent="-457200">
              <a:buFont typeface="Arial" pitchFamily="34" charset="0"/>
              <a:buChar char="•"/>
              <a:defRPr/>
            </a:pPr>
            <a:r>
              <a:rPr lang="en-AU" sz="3200" dirty="0"/>
              <a:t>163 Older adults (over 65)</a:t>
            </a:r>
          </a:p>
          <a:p>
            <a:pPr marL="57150" indent="0">
              <a:buClr>
                <a:schemeClr val="tx1">
                  <a:shade val="95000"/>
                </a:schemeClr>
              </a:buClr>
              <a:buNone/>
              <a:defRPr/>
            </a:pPr>
            <a:endParaRPr lang="en-AU" dirty="0"/>
          </a:p>
          <a:p>
            <a:pPr marL="57150" indent="0">
              <a:buClr>
                <a:schemeClr val="tx1">
                  <a:shade val="95000"/>
                </a:schemeClr>
              </a:buClr>
              <a:buNone/>
              <a:defRPr/>
            </a:pPr>
            <a:r>
              <a:rPr lang="en-AU" dirty="0"/>
              <a:t>Generally meaning in life increases as one gets older</a:t>
            </a:r>
          </a:p>
          <a:p>
            <a:pPr marL="57150" indent="0">
              <a:buClr>
                <a:schemeClr val="tx1">
                  <a:shade val="95000"/>
                </a:schemeClr>
              </a:buClr>
              <a:buNone/>
              <a:defRPr/>
            </a:pPr>
            <a:endParaRPr lang="en-AU" dirty="0"/>
          </a:p>
          <a:p>
            <a:pPr marL="548640" indent="-411480">
              <a:buClr>
                <a:schemeClr val="tx1">
                  <a:shade val="95000"/>
                </a:schemeClr>
              </a:buClr>
              <a:buFont typeface="Wingdings 2"/>
              <a:buChar char=""/>
              <a:defRPr/>
            </a:pPr>
            <a:endParaRPr lang="en-AU" dirty="0"/>
          </a:p>
        </p:txBody>
      </p:sp>
    </p:spTree>
    <p:extLst>
      <p:ext uri="{BB962C8B-B14F-4D97-AF65-F5344CB8AC3E}">
        <p14:creationId xmlns:p14="http://schemas.microsoft.com/office/powerpoint/2010/main" val="284539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476250"/>
            <a:ext cx="12188825" cy="1143000"/>
          </a:xfrm>
        </p:spPr>
        <p:txBody>
          <a:bodyPr>
            <a:normAutofit fontScale="90000"/>
          </a:bodyPr>
          <a:lstStyle/>
          <a:p>
            <a:pPr algn="ctr">
              <a:defRPr/>
            </a:pPr>
            <a:r>
              <a:rPr lang="en-AU" sz="4900" dirty="0"/>
              <a:t>Steger, </a:t>
            </a:r>
            <a:r>
              <a:rPr lang="en-AU" sz="4900" dirty="0" err="1"/>
              <a:t>Oishi</a:t>
            </a:r>
            <a:r>
              <a:rPr lang="en-AU" sz="4900" dirty="0"/>
              <a:t> and </a:t>
            </a:r>
            <a:r>
              <a:rPr lang="en-AU" sz="4900" dirty="0" err="1"/>
              <a:t>Kashdan</a:t>
            </a:r>
            <a:r>
              <a:rPr lang="en-AU" sz="4900" dirty="0"/>
              <a:t> (2009) </a:t>
            </a:r>
            <a:br>
              <a:rPr lang="en-AU" sz="3600" dirty="0">
                <a:solidFill>
                  <a:srgbClr val="FFFF00"/>
                </a:solidFill>
              </a:rPr>
            </a:br>
            <a:endParaRPr lang="en-AU" sz="3600" dirty="0">
              <a:solidFill>
                <a:srgbClr val="FFFF00"/>
              </a:solidFill>
            </a:endParaRPr>
          </a:p>
        </p:txBody>
      </p:sp>
      <p:sp>
        <p:nvSpPr>
          <p:cNvPr id="146435" name="Rectangle 3"/>
          <p:cNvSpPr>
            <a:spLocks noGrp="1" noChangeArrowheads="1"/>
          </p:cNvSpPr>
          <p:nvPr>
            <p:ph idx="1"/>
          </p:nvPr>
        </p:nvSpPr>
        <p:spPr>
          <a:xfrm>
            <a:off x="1846263" y="1412875"/>
            <a:ext cx="8569325" cy="5213350"/>
          </a:xfrm>
        </p:spPr>
        <p:txBody>
          <a:bodyPr>
            <a:normAutofit/>
          </a:bodyPr>
          <a:lstStyle/>
          <a:p>
            <a:pPr marL="480060" indent="-342900">
              <a:lnSpc>
                <a:spcPct val="90000"/>
              </a:lnSpc>
              <a:defRPr/>
            </a:pPr>
            <a:r>
              <a:rPr lang="en-AU" dirty="0"/>
              <a:t>Search for, versus Presence of, meaning is an important distinction </a:t>
            </a:r>
          </a:p>
          <a:p>
            <a:pPr marL="928116" lvl="1" indent="-342900">
              <a:lnSpc>
                <a:spcPct val="90000"/>
              </a:lnSpc>
              <a:buClr>
                <a:srgbClr val="00B050"/>
              </a:buClr>
              <a:buFont typeface="Arial" panose="020B0604020202020204" pitchFamily="34" charset="0"/>
              <a:buChar char="•"/>
              <a:defRPr/>
            </a:pPr>
            <a:r>
              <a:rPr lang="en-AU" sz="2400" dirty="0"/>
              <a:t>Younger = higher search</a:t>
            </a:r>
          </a:p>
          <a:p>
            <a:pPr marL="928116" lvl="1" indent="-342900">
              <a:lnSpc>
                <a:spcPct val="90000"/>
              </a:lnSpc>
              <a:buClr>
                <a:srgbClr val="00B050"/>
              </a:buClr>
              <a:buFont typeface="Arial" panose="020B0604020202020204" pitchFamily="34" charset="0"/>
              <a:buChar char="•"/>
              <a:defRPr/>
            </a:pPr>
            <a:r>
              <a:rPr lang="en-AU" sz="2400" dirty="0"/>
              <a:t>Older = higher presence</a:t>
            </a:r>
          </a:p>
          <a:p>
            <a:pPr marL="480060" indent="-342900">
              <a:lnSpc>
                <a:spcPct val="90000"/>
              </a:lnSpc>
              <a:defRPr/>
            </a:pPr>
            <a:r>
              <a:rPr lang="en-AU" dirty="0"/>
              <a:t>The </a:t>
            </a:r>
            <a:r>
              <a:rPr lang="en-AU" b="1" dirty="0"/>
              <a:t>presence</a:t>
            </a:r>
            <a:r>
              <a:rPr lang="en-AU" dirty="0"/>
              <a:t> of meaning was associated with higher wellbeing than the </a:t>
            </a:r>
            <a:r>
              <a:rPr lang="en-AU" b="1" dirty="0"/>
              <a:t>search</a:t>
            </a:r>
            <a:r>
              <a:rPr lang="en-AU" dirty="0"/>
              <a:t> for meaning (especially for older adults)</a:t>
            </a:r>
          </a:p>
        </p:txBody>
      </p:sp>
    </p:spTree>
    <p:extLst>
      <p:ext uri="{BB962C8B-B14F-4D97-AF65-F5344CB8AC3E}">
        <p14:creationId xmlns:p14="http://schemas.microsoft.com/office/powerpoint/2010/main" val="416928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76200"/>
            <a:ext cx="12188825" cy="1397000"/>
          </a:xfrm>
        </p:spPr>
        <p:txBody>
          <a:bodyPr>
            <a:normAutofit/>
          </a:bodyPr>
          <a:lstStyle/>
          <a:p>
            <a:pPr algn="ctr">
              <a:defRPr/>
            </a:pPr>
            <a:r>
              <a:rPr lang="en-AU" dirty="0"/>
              <a:t>Measurement issues</a:t>
            </a:r>
          </a:p>
        </p:txBody>
      </p:sp>
      <p:sp>
        <p:nvSpPr>
          <p:cNvPr id="61443" name="Rectangle 3"/>
          <p:cNvSpPr>
            <a:spLocks noGrp="1" noChangeArrowheads="1"/>
          </p:cNvSpPr>
          <p:nvPr>
            <p:ph idx="1"/>
          </p:nvPr>
        </p:nvSpPr>
        <p:spPr>
          <a:xfrm>
            <a:off x="1773237" y="1600200"/>
            <a:ext cx="8713788" cy="4852988"/>
          </a:xfrm>
        </p:spPr>
        <p:txBody>
          <a:bodyPr/>
          <a:lstStyle/>
          <a:p>
            <a:pPr eaLnBrk="1" hangingPunct="1"/>
            <a:r>
              <a:rPr lang="en-AU" altLang="en-US" dirty="0"/>
              <a:t>So how relevant are existing wellbeing measures for younger or older populations, and people from different cultural backgrounds?</a:t>
            </a:r>
          </a:p>
          <a:p>
            <a:pPr lvl="1" eaLnBrk="1" hangingPunct="1"/>
            <a:r>
              <a:rPr lang="en-AU" altLang="en-US" dirty="0"/>
              <a:t>Length of scale and completion time (engagement) </a:t>
            </a:r>
          </a:p>
          <a:p>
            <a:pPr lvl="1" eaLnBrk="1" hangingPunct="1"/>
            <a:r>
              <a:rPr lang="en-AU" altLang="en-US" dirty="0"/>
              <a:t>Comprehension (6 year olds, dementia)</a:t>
            </a:r>
          </a:p>
          <a:p>
            <a:pPr lvl="1" eaLnBrk="1" hangingPunct="1"/>
            <a:r>
              <a:rPr lang="en-AU" altLang="en-US" dirty="0"/>
              <a:t>Relevance (different cultures have different conceptions of wellbeing – Fear of Happiness, some more social)</a:t>
            </a:r>
          </a:p>
          <a:p>
            <a:pPr lvl="1" eaLnBrk="1" hangingPunct="1"/>
            <a:r>
              <a:rPr lang="en-AU" altLang="en-US" dirty="0"/>
              <a:t>Interpretation (norms: research base sometimes limited)</a:t>
            </a:r>
          </a:p>
          <a:p>
            <a:pPr lvl="1" eaLnBrk="1" hangingPunct="1"/>
            <a:r>
              <a:rPr lang="en-AU" altLang="en-US" dirty="0"/>
              <a:t>Response biases (order effects)</a:t>
            </a:r>
          </a:p>
          <a:p>
            <a:pPr lvl="1" eaLnBrk="1" hangingPunct="1"/>
            <a:r>
              <a:rPr lang="en-AU" altLang="en-US" dirty="0"/>
              <a:t>Various validity and reliability issues, and practical issues  </a:t>
            </a:r>
          </a:p>
          <a:p>
            <a:pPr lvl="1" eaLnBrk="1" hangingPunct="1"/>
            <a:r>
              <a:rPr lang="en-AU" altLang="en-US" dirty="0"/>
              <a:t>For the best general summary of all psychometric issues, see </a:t>
            </a:r>
            <a:r>
              <a:rPr lang="en-AU" altLang="en-US" dirty="0">
                <a:hlinkClick r:id="rId3"/>
              </a:rPr>
              <a:t>OECD guide</a:t>
            </a:r>
            <a:r>
              <a:rPr lang="en-AU" altLang="en-US" dirty="0"/>
              <a:t>. </a:t>
            </a:r>
          </a:p>
          <a:p>
            <a:pPr lvl="1" eaLnBrk="1" hangingPunct="1">
              <a:buFontTx/>
              <a:buNone/>
            </a:pPr>
            <a:endParaRPr lang="en-AU" altLang="en-US" dirty="0"/>
          </a:p>
        </p:txBody>
      </p:sp>
      <p:pic>
        <p:nvPicPr>
          <p:cNvPr id="61444" name="Picture 5" descr="MCj043384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4812" y="1473200"/>
            <a:ext cx="2260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srcRect l="34305" t="14122" r="35344" b="14512"/>
          <a:stretch/>
        </p:blipFill>
        <p:spPr>
          <a:xfrm>
            <a:off x="10487025" y="4941020"/>
            <a:ext cx="1143302" cy="1512168"/>
          </a:xfrm>
          <a:prstGeom prst="rect">
            <a:avLst/>
          </a:prstGeom>
        </p:spPr>
      </p:pic>
    </p:spTree>
    <p:extLst>
      <p:ext uri="{BB962C8B-B14F-4D97-AF65-F5344CB8AC3E}">
        <p14:creationId xmlns:p14="http://schemas.microsoft.com/office/powerpoint/2010/main" val="294368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5" y="0"/>
            <a:ext cx="8229600" cy="1143000"/>
          </a:xfrm>
        </p:spPr>
        <p:txBody>
          <a:bodyPr>
            <a:normAutofit/>
          </a:bodyPr>
          <a:lstStyle/>
          <a:p>
            <a:pPr>
              <a:defRPr/>
            </a:pPr>
            <a:r>
              <a:rPr lang="en-AU" dirty="0"/>
              <a:t>Cotton </a:t>
            </a:r>
            <a:r>
              <a:rPr lang="en-AU" dirty="0" err="1"/>
              <a:t>Bronk</a:t>
            </a:r>
            <a:r>
              <a:rPr lang="en-AU" dirty="0"/>
              <a:t>, et al., (2009)</a:t>
            </a:r>
          </a:p>
        </p:txBody>
      </p:sp>
      <p:sp>
        <p:nvSpPr>
          <p:cNvPr id="3" name="Content Placeholder 2"/>
          <p:cNvSpPr>
            <a:spLocks noGrp="1"/>
          </p:cNvSpPr>
          <p:nvPr>
            <p:ph idx="1"/>
          </p:nvPr>
        </p:nvSpPr>
        <p:spPr>
          <a:xfrm>
            <a:off x="1665288" y="1341438"/>
            <a:ext cx="9001125" cy="5357812"/>
          </a:xfrm>
        </p:spPr>
        <p:txBody>
          <a:bodyPr>
            <a:normAutofit/>
          </a:bodyPr>
          <a:lstStyle/>
          <a:p>
            <a:pPr marL="480060" indent="-342900">
              <a:defRPr/>
            </a:pPr>
            <a:r>
              <a:rPr lang="en-AU" dirty="0"/>
              <a:t>Purpose, hope, life satisfaction and 3 stages of life:</a:t>
            </a:r>
          </a:p>
          <a:p>
            <a:pPr marL="928116" lvl="1" indent="-342900">
              <a:buClr>
                <a:srgbClr val="00B050"/>
              </a:buClr>
              <a:buFont typeface="Arial" panose="020B0604020202020204" pitchFamily="34" charset="0"/>
              <a:buChar char="•"/>
              <a:defRPr/>
            </a:pPr>
            <a:r>
              <a:rPr lang="en-AU" sz="2400" dirty="0"/>
              <a:t>153 adolescents (age; M=14, SD=1.7)</a:t>
            </a:r>
          </a:p>
          <a:p>
            <a:pPr marL="928116" lvl="1" indent="-342900">
              <a:buClr>
                <a:srgbClr val="00B050"/>
              </a:buClr>
              <a:buFont typeface="Arial" panose="020B0604020202020204" pitchFamily="34" charset="0"/>
              <a:buChar char="•"/>
              <a:defRPr/>
            </a:pPr>
            <a:r>
              <a:rPr lang="en-AU" sz="2400" dirty="0"/>
              <a:t>237 emerging adults (age; M=21, SD=2)</a:t>
            </a:r>
          </a:p>
          <a:p>
            <a:pPr marL="928116" lvl="1" indent="-342900">
              <a:buClr>
                <a:srgbClr val="00B050"/>
              </a:buClr>
              <a:buFont typeface="Arial" panose="020B0604020202020204" pitchFamily="34" charset="0"/>
              <a:buChar char="•"/>
              <a:defRPr/>
            </a:pPr>
            <a:r>
              <a:rPr lang="en-AU" sz="2400" dirty="0"/>
              <a:t>416 early to middle adults (age; M=35.5, SD=0.5)</a:t>
            </a:r>
          </a:p>
          <a:p>
            <a:pPr marL="928116" lvl="1" indent="-342900">
              <a:buClr>
                <a:srgbClr val="00B050"/>
              </a:buClr>
              <a:buFont typeface="Arial" panose="020B0604020202020204" pitchFamily="34" charset="0"/>
              <a:buChar char="•"/>
              <a:defRPr/>
            </a:pPr>
            <a:endParaRPr lang="en-AU" sz="2400" dirty="0"/>
          </a:p>
          <a:p>
            <a:pPr marL="800100" lvl="1" indent="-342900">
              <a:buClr>
                <a:srgbClr val="00B050"/>
              </a:buClr>
              <a:buFont typeface="Arial" panose="020B0604020202020204" pitchFamily="34" charset="0"/>
              <a:buChar char="•"/>
              <a:defRPr/>
            </a:pPr>
            <a:r>
              <a:rPr lang="en-AU" sz="2400" dirty="0"/>
              <a:t>Study Aims:</a:t>
            </a:r>
          </a:p>
          <a:p>
            <a:pPr marL="1226745" lvl="2" indent="-342900">
              <a:buClr>
                <a:srgbClr val="00B050"/>
              </a:buClr>
              <a:buFont typeface="Arial" panose="020B0604020202020204" pitchFamily="34" charset="0"/>
              <a:buChar char="•"/>
              <a:defRPr/>
            </a:pPr>
            <a:r>
              <a:rPr lang="en-AU" sz="2200" dirty="0"/>
              <a:t>To clarify the role of purpose in three different age groups and to identify whether hope mediates the relationship between purpose and LS</a:t>
            </a:r>
          </a:p>
        </p:txBody>
      </p:sp>
    </p:spTree>
    <p:extLst>
      <p:ext uri="{BB962C8B-B14F-4D97-AF65-F5344CB8AC3E}">
        <p14:creationId xmlns:p14="http://schemas.microsoft.com/office/powerpoint/2010/main" val="20458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5" y="0"/>
            <a:ext cx="8229600" cy="1143000"/>
          </a:xfrm>
        </p:spPr>
        <p:txBody>
          <a:bodyPr>
            <a:normAutofit/>
          </a:bodyPr>
          <a:lstStyle/>
          <a:p>
            <a:pPr>
              <a:defRPr/>
            </a:pPr>
            <a:r>
              <a:rPr lang="en-AU" dirty="0"/>
              <a:t>Cotton </a:t>
            </a:r>
            <a:r>
              <a:rPr lang="en-AU" dirty="0" err="1"/>
              <a:t>Bronk</a:t>
            </a:r>
            <a:r>
              <a:rPr lang="en-AU" dirty="0"/>
              <a:t>, et al., (2009)</a:t>
            </a:r>
          </a:p>
        </p:txBody>
      </p:sp>
      <p:sp>
        <p:nvSpPr>
          <p:cNvPr id="51203" name="Content Placeholder 2"/>
          <p:cNvSpPr>
            <a:spLocks noGrp="1"/>
          </p:cNvSpPr>
          <p:nvPr>
            <p:ph idx="1"/>
          </p:nvPr>
        </p:nvSpPr>
        <p:spPr>
          <a:xfrm>
            <a:off x="1674813" y="1912938"/>
            <a:ext cx="9001125" cy="4324350"/>
          </a:xfrm>
        </p:spPr>
        <p:txBody>
          <a:bodyPr/>
          <a:lstStyle/>
          <a:p>
            <a:pPr marL="0" indent="0">
              <a:buNone/>
            </a:pPr>
            <a:r>
              <a:rPr lang="en-AU" altLang="en-US"/>
              <a:t>.</a:t>
            </a:r>
          </a:p>
        </p:txBody>
      </p:sp>
      <p:graphicFrame>
        <p:nvGraphicFramePr>
          <p:cNvPr id="4" name="Table 3"/>
          <p:cNvGraphicFramePr>
            <a:graphicFrameLocks noGrp="1"/>
          </p:cNvGraphicFramePr>
          <p:nvPr/>
        </p:nvGraphicFramePr>
        <p:xfrm>
          <a:off x="2133601" y="2386014"/>
          <a:ext cx="7921625" cy="4634548"/>
        </p:xfrm>
        <a:graphic>
          <a:graphicData uri="http://schemas.openxmlformats.org/drawingml/2006/table">
            <a:tbl>
              <a:tblPr firstRow="1" bandRow="1">
                <a:tableStyleId>{5C22544A-7EE6-4342-B048-85BDC9FD1C3A}</a:tableStyleId>
              </a:tblPr>
              <a:tblGrid>
                <a:gridCol w="158432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gridCol w="1584325">
                  <a:extLst>
                    <a:ext uri="{9D8B030D-6E8A-4147-A177-3AD203B41FA5}">
                      <a16:colId xmlns:a16="http://schemas.microsoft.com/office/drawing/2014/main" val="20004"/>
                    </a:ext>
                  </a:extLst>
                </a:gridCol>
              </a:tblGrid>
              <a:tr h="822952">
                <a:tc>
                  <a:txBody>
                    <a:bodyPr/>
                    <a:lstStyle/>
                    <a:p>
                      <a:endParaRPr lang="en-AU" sz="1800" dirty="0"/>
                    </a:p>
                  </a:txBody>
                  <a:tcPr marL="91449" marR="91449" marT="45716" marB="45716"/>
                </a:tc>
                <a:tc gridSpan="2">
                  <a:txBody>
                    <a:bodyPr/>
                    <a:lstStyle/>
                    <a:p>
                      <a:pPr algn="ctr"/>
                      <a:r>
                        <a:rPr lang="en-AU" sz="2800" dirty="0"/>
                        <a:t>Life Satisfaction</a:t>
                      </a:r>
                    </a:p>
                  </a:txBody>
                  <a:tcPr marL="91449" marR="91449" marT="45716" marB="45716"/>
                </a:tc>
                <a:tc hMerge="1">
                  <a:txBody>
                    <a:bodyPr/>
                    <a:lstStyle/>
                    <a:p>
                      <a:endParaRPr lang="en-AU" dirty="0"/>
                    </a:p>
                  </a:txBody>
                  <a:tcPr/>
                </a:tc>
                <a:tc gridSpan="2">
                  <a:txBody>
                    <a:bodyPr/>
                    <a:lstStyle/>
                    <a:p>
                      <a:pPr algn="ctr"/>
                      <a:r>
                        <a:rPr lang="en-AU" sz="2400" dirty="0"/>
                        <a:t>Hope</a:t>
                      </a:r>
                    </a:p>
                    <a:p>
                      <a:pPr algn="ctr"/>
                      <a:r>
                        <a:rPr lang="en-AU" sz="2400" dirty="0"/>
                        <a:t>(Agency &amp; Pathways)</a:t>
                      </a:r>
                    </a:p>
                  </a:txBody>
                  <a:tcPr marL="91449" marR="91449" marT="45716" marB="45716"/>
                </a:tc>
                <a:tc hMerge="1">
                  <a:txBody>
                    <a:bodyPr/>
                    <a:lstStyle/>
                    <a:p>
                      <a:endParaRPr lang="en-AU" dirty="0"/>
                    </a:p>
                  </a:txBody>
                  <a:tcPr/>
                </a:tc>
                <a:extLst>
                  <a:ext uri="{0D108BD9-81ED-4DB2-BD59-A6C34878D82A}">
                    <a16:rowId xmlns:a16="http://schemas.microsoft.com/office/drawing/2014/main" val="10000"/>
                  </a:ext>
                </a:extLst>
              </a:tr>
              <a:tr h="1013481">
                <a:tc>
                  <a:txBody>
                    <a:bodyPr/>
                    <a:lstStyle/>
                    <a:p>
                      <a:endParaRPr lang="en-AU" sz="1800" dirty="0"/>
                    </a:p>
                  </a:txBody>
                  <a:tcPr marL="91449" marR="91449" marT="45716" marB="45716"/>
                </a:tc>
                <a:tc>
                  <a:txBody>
                    <a:bodyPr/>
                    <a:lstStyle/>
                    <a:p>
                      <a:r>
                        <a:rPr lang="en-AU" sz="1800" b="1" dirty="0"/>
                        <a:t>Identified Purpose</a:t>
                      </a:r>
                    </a:p>
                  </a:txBody>
                  <a:tcPr marL="91449" marR="91449" marT="45716" marB="45716"/>
                </a:tc>
                <a:tc>
                  <a:txBody>
                    <a:bodyPr/>
                    <a:lstStyle/>
                    <a:p>
                      <a:r>
                        <a:rPr lang="en-AU" sz="1800" b="1" dirty="0"/>
                        <a:t>Search for Purpose</a:t>
                      </a:r>
                    </a:p>
                  </a:txBody>
                  <a:tcPr marL="91449" marR="91449" marT="45716" marB="45716"/>
                </a:tc>
                <a:tc>
                  <a:txBody>
                    <a:bodyPr/>
                    <a:lstStyle/>
                    <a:p>
                      <a:r>
                        <a:rPr lang="en-AU" sz="1800" b="1" dirty="0"/>
                        <a:t>Identified Purpose</a:t>
                      </a:r>
                    </a:p>
                  </a:txBody>
                  <a:tcPr marL="91449" marR="91449" marT="45716" marB="45716"/>
                </a:tc>
                <a:tc>
                  <a:txBody>
                    <a:bodyPr/>
                    <a:lstStyle/>
                    <a:p>
                      <a:r>
                        <a:rPr lang="en-AU" sz="1800" b="1" dirty="0"/>
                        <a:t>Search for Purpose</a:t>
                      </a:r>
                    </a:p>
                  </a:txBody>
                  <a:tcPr marL="91449" marR="91449" marT="45716" marB="45716"/>
                </a:tc>
                <a:extLst>
                  <a:ext uri="{0D108BD9-81ED-4DB2-BD59-A6C34878D82A}">
                    <a16:rowId xmlns:a16="http://schemas.microsoft.com/office/drawing/2014/main" val="10001"/>
                  </a:ext>
                </a:extLst>
              </a:tr>
              <a:tr h="709437">
                <a:tc>
                  <a:txBody>
                    <a:bodyPr/>
                    <a:lstStyle/>
                    <a:p>
                      <a:r>
                        <a:rPr lang="en-AU" sz="1800" b="1" dirty="0"/>
                        <a:t>Adolescent</a:t>
                      </a:r>
                    </a:p>
                  </a:txBody>
                  <a:tcPr marL="91449" marR="91449" marT="45716" marB="45716"/>
                </a:tc>
                <a:tc>
                  <a:txBody>
                    <a:bodyPr/>
                    <a:lstStyle/>
                    <a:p>
                      <a:r>
                        <a:rPr lang="en-AU" sz="1800" dirty="0"/>
                        <a:t>.46***</a:t>
                      </a:r>
                    </a:p>
                  </a:txBody>
                  <a:tcPr marL="91449" marR="91449" marT="45716" marB="45716"/>
                </a:tc>
                <a:tc>
                  <a:txBody>
                    <a:bodyPr/>
                    <a:lstStyle/>
                    <a:p>
                      <a:r>
                        <a:rPr lang="en-AU" sz="1800" dirty="0"/>
                        <a:t>.31***</a:t>
                      </a:r>
                    </a:p>
                  </a:txBody>
                  <a:tcPr marL="91449" marR="91449" marT="45716" marB="45716"/>
                </a:tc>
                <a:tc>
                  <a:txBody>
                    <a:bodyPr/>
                    <a:lstStyle/>
                    <a:p>
                      <a:r>
                        <a:rPr lang="en-AU" sz="1800" dirty="0"/>
                        <a:t>.44*** (A)</a:t>
                      </a:r>
                    </a:p>
                    <a:p>
                      <a:r>
                        <a:rPr lang="en-AU" sz="1800" dirty="0"/>
                        <a:t>.21*    (P)</a:t>
                      </a:r>
                    </a:p>
                  </a:txBody>
                  <a:tcPr marL="91449" marR="91449" marT="45716" marB="45716"/>
                </a:tc>
                <a:tc>
                  <a:txBody>
                    <a:bodyPr/>
                    <a:lstStyle/>
                    <a:p>
                      <a:r>
                        <a:rPr lang="en-AU" sz="1800" dirty="0"/>
                        <a:t>.36*** (A)</a:t>
                      </a:r>
                    </a:p>
                    <a:p>
                      <a:r>
                        <a:rPr lang="en-AU" sz="1800" dirty="0"/>
                        <a:t>.17*    (P)</a:t>
                      </a:r>
                    </a:p>
                  </a:txBody>
                  <a:tcPr marL="91449" marR="91449" marT="45716" marB="45716"/>
                </a:tc>
                <a:extLst>
                  <a:ext uri="{0D108BD9-81ED-4DB2-BD59-A6C34878D82A}">
                    <a16:rowId xmlns:a16="http://schemas.microsoft.com/office/drawing/2014/main" val="10002"/>
                  </a:ext>
                </a:extLst>
              </a:tr>
              <a:tr h="709437">
                <a:tc>
                  <a:txBody>
                    <a:bodyPr/>
                    <a:lstStyle/>
                    <a:p>
                      <a:r>
                        <a:rPr lang="en-AU" sz="1800" b="1" dirty="0"/>
                        <a:t>Emerging Adult</a:t>
                      </a:r>
                    </a:p>
                  </a:txBody>
                  <a:tcPr marL="91449" marR="91449" marT="45716" marB="45716"/>
                </a:tc>
                <a:tc>
                  <a:txBody>
                    <a:bodyPr/>
                    <a:lstStyle/>
                    <a:p>
                      <a:r>
                        <a:rPr lang="en-AU" sz="1800" dirty="0"/>
                        <a:t>.33***</a:t>
                      </a:r>
                    </a:p>
                  </a:txBody>
                  <a:tcPr marL="91449" marR="91449" marT="45716" marB="45716"/>
                </a:tc>
                <a:tc>
                  <a:txBody>
                    <a:bodyPr/>
                    <a:lstStyle/>
                    <a:p>
                      <a:r>
                        <a:rPr lang="en-AU" sz="1800" dirty="0"/>
                        <a:t>.29***</a:t>
                      </a:r>
                    </a:p>
                  </a:txBody>
                  <a:tcPr marL="91449" marR="91449" marT="45716" marB="45716"/>
                </a:tc>
                <a:tc>
                  <a:txBody>
                    <a:bodyPr/>
                    <a:lstStyle/>
                    <a:p>
                      <a:r>
                        <a:rPr lang="en-AU" sz="1800" dirty="0"/>
                        <a:t>.46*** (A)</a:t>
                      </a:r>
                    </a:p>
                    <a:p>
                      <a:r>
                        <a:rPr lang="en-AU" sz="1800" dirty="0"/>
                        <a:t>.24*** (P)</a:t>
                      </a:r>
                    </a:p>
                  </a:txBody>
                  <a:tcPr marL="91449" marR="91449" marT="45716" marB="45716"/>
                </a:tc>
                <a:tc>
                  <a:txBody>
                    <a:bodyPr/>
                    <a:lstStyle/>
                    <a:p>
                      <a:r>
                        <a:rPr lang="en-AU" sz="1800" dirty="0"/>
                        <a:t>.34*** (A)</a:t>
                      </a:r>
                    </a:p>
                    <a:p>
                      <a:r>
                        <a:rPr lang="en-AU" sz="1800" dirty="0"/>
                        <a:t>.13*    (P)</a:t>
                      </a:r>
                    </a:p>
                  </a:txBody>
                  <a:tcPr marL="91449" marR="91449" marT="45716" marB="45716"/>
                </a:tc>
                <a:extLst>
                  <a:ext uri="{0D108BD9-81ED-4DB2-BD59-A6C34878D82A}">
                    <a16:rowId xmlns:a16="http://schemas.microsoft.com/office/drawing/2014/main" val="10003"/>
                  </a:ext>
                </a:extLst>
              </a:tr>
              <a:tr h="1013481">
                <a:tc>
                  <a:txBody>
                    <a:bodyPr/>
                    <a:lstStyle/>
                    <a:p>
                      <a:r>
                        <a:rPr lang="en-AU" sz="1800" b="1" dirty="0"/>
                        <a:t>Adult (early to mid)</a:t>
                      </a:r>
                    </a:p>
                  </a:txBody>
                  <a:tcPr marL="91449" marR="91449" marT="45716" marB="45716"/>
                </a:tc>
                <a:tc>
                  <a:txBody>
                    <a:bodyPr/>
                    <a:lstStyle/>
                    <a:p>
                      <a:r>
                        <a:rPr lang="en-AU" sz="1800" dirty="0"/>
                        <a:t>.66***</a:t>
                      </a:r>
                    </a:p>
                  </a:txBody>
                  <a:tcPr marL="91449" marR="91449" marT="45716" marB="45716"/>
                </a:tc>
                <a:tc>
                  <a:txBody>
                    <a:bodyPr/>
                    <a:lstStyle/>
                    <a:p>
                      <a:r>
                        <a:rPr lang="en-AU" sz="1800" dirty="0">
                          <a:solidFill>
                            <a:srgbClr val="FF0000"/>
                          </a:solidFill>
                        </a:rPr>
                        <a:t>-.23***</a:t>
                      </a:r>
                    </a:p>
                  </a:txBody>
                  <a:tcPr marL="91449" marR="91449" marT="45716" marB="45716"/>
                </a:tc>
                <a:tc>
                  <a:txBody>
                    <a:bodyPr/>
                    <a:lstStyle/>
                    <a:p>
                      <a:r>
                        <a:rPr lang="en-AU" sz="1800" dirty="0"/>
                        <a:t>.67*** (A)</a:t>
                      </a:r>
                    </a:p>
                    <a:p>
                      <a:r>
                        <a:rPr lang="en-AU" sz="1800" dirty="0"/>
                        <a:t>.42*** (P)</a:t>
                      </a:r>
                    </a:p>
                  </a:txBody>
                  <a:tcPr marL="91449" marR="91449" marT="45716" marB="45716"/>
                </a:tc>
                <a:tc>
                  <a:txBody>
                    <a:bodyPr/>
                    <a:lstStyle/>
                    <a:p>
                      <a:r>
                        <a:rPr lang="en-AU" sz="1800" dirty="0">
                          <a:solidFill>
                            <a:srgbClr val="FF0000"/>
                          </a:solidFill>
                        </a:rPr>
                        <a:t>-.16*** (A)</a:t>
                      </a:r>
                    </a:p>
                    <a:p>
                      <a:r>
                        <a:rPr lang="en-AU" sz="1800" dirty="0">
                          <a:solidFill>
                            <a:srgbClr val="FF0000"/>
                          </a:solidFill>
                        </a:rPr>
                        <a:t>-.05</a:t>
                      </a:r>
                      <a:r>
                        <a:rPr lang="en-AU" sz="1800" baseline="30000" dirty="0">
                          <a:solidFill>
                            <a:srgbClr val="FF0000"/>
                          </a:solidFill>
                        </a:rPr>
                        <a:t>ns  </a:t>
                      </a:r>
                      <a:r>
                        <a:rPr lang="en-AU" sz="1800" dirty="0">
                          <a:solidFill>
                            <a:srgbClr val="FF0000"/>
                          </a:solidFill>
                        </a:rPr>
                        <a:t> (P)</a:t>
                      </a:r>
                    </a:p>
                  </a:txBody>
                  <a:tcPr marL="91449" marR="91449" marT="45716" marB="45716"/>
                </a:tc>
                <a:extLst>
                  <a:ext uri="{0D108BD9-81ED-4DB2-BD59-A6C34878D82A}">
                    <a16:rowId xmlns:a16="http://schemas.microsoft.com/office/drawing/2014/main" val="10004"/>
                  </a:ext>
                </a:extLst>
              </a:tr>
            </a:tbl>
          </a:graphicData>
        </a:graphic>
      </p:graphicFrame>
      <p:sp>
        <p:nvSpPr>
          <p:cNvPr id="51240" name="TextBox 4"/>
          <p:cNvSpPr txBox="1">
            <a:spLocks noChangeArrowheads="1"/>
          </p:cNvSpPr>
          <p:nvPr/>
        </p:nvSpPr>
        <p:spPr bwMode="auto">
          <a:xfrm>
            <a:off x="837828" y="1094955"/>
            <a:ext cx="111612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AU" altLang="en-US" sz="2400" dirty="0">
                <a:latin typeface="+mn-lt"/>
              </a:rPr>
              <a:t>“Identified purpose” is more strongly correlated with LS than is “search for purpose” for all 3 life stages</a:t>
            </a:r>
          </a:p>
          <a:p>
            <a:pPr eaLnBrk="1" hangingPunct="1">
              <a:spcBef>
                <a:spcPct val="0"/>
              </a:spcBef>
              <a:buClrTx/>
              <a:buSzTx/>
              <a:buFontTx/>
              <a:buNone/>
            </a:pPr>
            <a:endParaRPr lang="en-AU" altLang="en-US" sz="2400" dirty="0">
              <a:latin typeface="Arial" panose="020B0604020202020204" pitchFamily="34" charset="0"/>
            </a:endParaRPr>
          </a:p>
        </p:txBody>
      </p:sp>
    </p:spTree>
    <p:extLst>
      <p:ext uri="{BB962C8B-B14F-4D97-AF65-F5344CB8AC3E}">
        <p14:creationId xmlns:p14="http://schemas.microsoft.com/office/powerpoint/2010/main" val="116325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9757" y="650852"/>
            <a:ext cx="11999068" cy="135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a:defRPr/>
            </a:pPr>
            <a:r>
              <a:rPr lang="en-AU" dirty="0"/>
              <a:t>Is the notion of growing old misunderstood?</a:t>
            </a:r>
            <a:br>
              <a:rPr lang="en-AU" dirty="0"/>
            </a:br>
            <a:endParaRPr lang="en-AU" dirty="0"/>
          </a:p>
        </p:txBody>
      </p:sp>
      <p:sp>
        <p:nvSpPr>
          <p:cNvPr id="52227" name="Rectangle 3"/>
          <p:cNvSpPr>
            <a:spLocks noGrp="1" noChangeArrowheads="1"/>
          </p:cNvSpPr>
          <p:nvPr>
            <p:ph idx="1"/>
          </p:nvPr>
        </p:nvSpPr>
        <p:spPr>
          <a:xfrm>
            <a:off x="1917701" y="2005014"/>
            <a:ext cx="8435975" cy="4852987"/>
          </a:xfrm>
        </p:spPr>
        <p:txBody>
          <a:bodyPr/>
          <a:lstStyle/>
          <a:p>
            <a:r>
              <a:rPr lang="en-AU" altLang="en-US" dirty="0"/>
              <a:t>(Garry &amp; Lohan, 2011)</a:t>
            </a:r>
          </a:p>
          <a:p>
            <a:pPr eaLnBrk="1" hangingPunct="1"/>
            <a:r>
              <a:rPr lang="en-AU" altLang="en-US" dirty="0"/>
              <a:t>There is a clear perception by young people that happiness declines with age</a:t>
            </a:r>
          </a:p>
          <a:p>
            <a:pPr eaLnBrk="1" hangingPunct="1"/>
            <a:r>
              <a:rPr lang="en-AU" altLang="en-US" dirty="0"/>
              <a:t>For young males there is a positive relationship between holding this negative perception and current binge drinking</a:t>
            </a:r>
          </a:p>
          <a:p>
            <a:pPr eaLnBrk="1" hangingPunct="1"/>
            <a:r>
              <a:rPr lang="en-AU" altLang="en-US" dirty="0"/>
              <a:t>One explanation: if happiness declines with age why focus on preserving and nurturing the body for later, when you can enjoy the right now?</a:t>
            </a:r>
          </a:p>
          <a:p>
            <a:pPr eaLnBrk="1" hangingPunct="1"/>
            <a:endParaRPr lang="en-AU" altLang="en-US" dirty="0"/>
          </a:p>
        </p:txBody>
      </p:sp>
    </p:spTree>
    <p:extLst>
      <p:ext uri="{BB962C8B-B14F-4D97-AF65-F5344CB8AC3E}">
        <p14:creationId xmlns:p14="http://schemas.microsoft.com/office/powerpoint/2010/main" val="229959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0648"/>
            <a:ext cx="12188824" cy="1143000"/>
          </a:xfrm>
        </p:spPr>
        <p:txBody>
          <a:bodyPr>
            <a:noAutofit/>
          </a:bodyPr>
          <a:lstStyle/>
          <a:p>
            <a:pPr algn="ctr">
              <a:defRPr/>
            </a:pPr>
            <a:r>
              <a:rPr lang="en-AU" dirty="0"/>
              <a:t>Emotion and aging: Exploding the misery myth</a:t>
            </a:r>
          </a:p>
        </p:txBody>
      </p:sp>
      <p:sp>
        <p:nvSpPr>
          <p:cNvPr id="3" name="Content Placeholder 2"/>
          <p:cNvSpPr>
            <a:spLocks noGrp="1"/>
          </p:cNvSpPr>
          <p:nvPr>
            <p:ph idx="1"/>
          </p:nvPr>
        </p:nvSpPr>
        <p:spPr/>
        <p:txBody>
          <a:bodyPr>
            <a:normAutofit/>
          </a:bodyPr>
          <a:lstStyle/>
          <a:p>
            <a:pPr marL="480060" indent="-342900">
              <a:defRPr/>
            </a:pPr>
            <a:r>
              <a:rPr lang="en-AU" dirty="0"/>
              <a:t>Laura </a:t>
            </a:r>
            <a:r>
              <a:rPr lang="en-AU" dirty="0" err="1"/>
              <a:t>Carstensen</a:t>
            </a:r>
            <a:endParaRPr lang="en-AU" dirty="0"/>
          </a:p>
          <a:p>
            <a:pPr marL="480060" indent="-342900">
              <a:defRPr/>
            </a:pPr>
            <a:r>
              <a:rPr lang="en-AU" dirty="0"/>
              <a:t>Older people:</a:t>
            </a:r>
          </a:p>
          <a:p>
            <a:pPr marL="906705" lvl="1" indent="-342900">
              <a:defRPr/>
            </a:pPr>
            <a:r>
              <a:rPr lang="en-AU" dirty="0"/>
              <a:t>Aware of time horizons and impending mortality</a:t>
            </a:r>
          </a:p>
          <a:p>
            <a:pPr marL="906705" lvl="1" indent="-342900">
              <a:defRPr/>
            </a:pPr>
            <a:r>
              <a:rPr lang="en-AU" dirty="0"/>
              <a:t>More selective about experiences and wanting to filter out the positive aspects</a:t>
            </a:r>
          </a:p>
          <a:p>
            <a:pPr marL="906705" lvl="1" indent="-342900">
              <a:defRPr/>
            </a:pPr>
            <a:r>
              <a:rPr lang="en-AU" dirty="0"/>
              <a:t>Can regulate emotions better</a:t>
            </a:r>
          </a:p>
          <a:p>
            <a:pPr marL="548640" indent="-411480">
              <a:buClr>
                <a:schemeClr val="tx1">
                  <a:shade val="95000"/>
                </a:schemeClr>
              </a:buClr>
              <a:buFont typeface="Wingdings 2"/>
              <a:buChar char=""/>
              <a:defRPr/>
            </a:pPr>
            <a:endParaRPr lang="en-AU" dirty="0"/>
          </a:p>
          <a:p>
            <a:pPr marL="548640" indent="-411480">
              <a:buClr>
                <a:schemeClr val="tx1">
                  <a:shade val="95000"/>
                </a:schemeClr>
              </a:buClr>
              <a:buFont typeface="Wingdings 2"/>
              <a:buChar char=""/>
              <a:defRPr/>
            </a:pPr>
            <a:endParaRPr lang="en-AU" dirty="0"/>
          </a:p>
        </p:txBody>
      </p:sp>
      <p:pic>
        <p:nvPicPr>
          <p:cNvPr id="53252" name="Picture 2" descr="http://www.keefeclinic.com/wp/wp-content/uploads/2013/09/el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644" y="4113250"/>
            <a:ext cx="3324275" cy="249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56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7" y="32048"/>
            <a:ext cx="8229600" cy="1143000"/>
          </a:xfrm>
        </p:spPr>
        <p:txBody>
          <a:bodyPr>
            <a:normAutofit/>
          </a:bodyPr>
          <a:lstStyle/>
          <a:p>
            <a:pPr>
              <a:defRPr/>
            </a:pPr>
            <a:r>
              <a:rPr lang="en-AU" dirty="0" err="1"/>
              <a:t>Carstensen</a:t>
            </a:r>
            <a:r>
              <a:rPr lang="en-AU" dirty="0"/>
              <a:t> &amp; colleagues</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1125539"/>
            <a:ext cx="828040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21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60350"/>
            <a:ext cx="12188825" cy="1143000"/>
          </a:xfrm>
          <a:extLst>
            <a:ext uri="{909E8E84-426E-40DD-AFC4-6F175D3DCCD1}">
              <a14:hiddenFill xmlns:a14="http://schemas.microsoft.com/office/drawing/2010/main">
                <a:solidFill>
                  <a:srgbClr val="FFFFFF"/>
                </a:solidFill>
              </a14:hiddenFill>
            </a:ext>
          </a:extLst>
        </p:spPr>
        <p:txBody>
          <a:bodyPr/>
          <a:lstStyle/>
          <a:p>
            <a:pPr algn="ctr">
              <a:defRPr/>
            </a:pPr>
            <a:r>
              <a:rPr lang="en-AU" dirty="0"/>
              <a:t>Debate</a:t>
            </a:r>
          </a:p>
        </p:txBody>
      </p:sp>
      <p:sp>
        <p:nvSpPr>
          <p:cNvPr id="34819" name="Rectangle 3"/>
          <p:cNvSpPr>
            <a:spLocks noGrp="1" noChangeArrowheads="1"/>
          </p:cNvSpPr>
          <p:nvPr>
            <p:ph idx="1"/>
          </p:nvPr>
        </p:nvSpPr>
        <p:spPr>
          <a:xfrm>
            <a:off x="1624327" y="1114122"/>
            <a:ext cx="8569325" cy="5005387"/>
          </a:xfrm>
        </p:spPr>
        <p:txBody>
          <a:bodyPr/>
          <a:lstStyle/>
          <a:p>
            <a:pPr algn="ctr" eaLnBrk="1" hangingPunct="1">
              <a:buFont typeface="Wingdings" panose="05000000000000000000" pitchFamily="2" charset="2"/>
              <a:buNone/>
            </a:pPr>
            <a:endParaRPr lang="en-AU" altLang="en-US" sz="4400" dirty="0">
              <a:solidFill>
                <a:srgbClr val="00B050"/>
              </a:solidFill>
              <a:latin typeface="+mj-lt"/>
              <a:ea typeface="+mj-ea"/>
              <a:cs typeface="+mj-cs"/>
            </a:endParaRPr>
          </a:p>
          <a:p>
            <a:pPr algn="ctr" eaLnBrk="1" hangingPunct="1">
              <a:buFont typeface="Wingdings" panose="05000000000000000000" pitchFamily="2" charset="2"/>
              <a:buNone/>
            </a:pPr>
            <a:r>
              <a:rPr lang="en-AU" altLang="en-US" dirty="0">
                <a:solidFill>
                  <a:srgbClr val="FF0000"/>
                </a:solidFill>
              </a:rPr>
              <a:t>Is life as a young adult is better than life as an older adult? </a:t>
            </a:r>
          </a:p>
        </p:txBody>
      </p:sp>
      <p:pic>
        <p:nvPicPr>
          <p:cNvPr id="348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8468" y="3910810"/>
            <a:ext cx="3628822" cy="27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https://encrypted-tbn0.gstatic.com/images?q=tbn:ANd9GcRCQUSxCTbLniP1pmyHDWwguCe3aL6Yh4Wfklm4yu8iFzB85Z3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965" y="3933056"/>
            <a:ext cx="40322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12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lstStyle/>
          <a:p>
            <a:pPr algn="ctr"/>
            <a:r>
              <a:rPr lang="en-US" dirty="0"/>
              <a:t>Some learning messages</a:t>
            </a:r>
          </a:p>
        </p:txBody>
      </p:sp>
      <p:sp>
        <p:nvSpPr>
          <p:cNvPr id="14" name="Content Placeholder 13"/>
          <p:cNvSpPr>
            <a:spLocks noGrp="1"/>
          </p:cNvSpPr>
          <p:nvPr>
            <p:ph idx="1"/>
          </p:nvPr>
        </p:nvSpPr>
        <p:spPr/>
        <p:txBody>
          <a:bodyPr>
            <a:noAutofit/>
          </a:bodyPr>
          <a:lstStyle/>
          <a:p>
            <a:r>
              <a:rPr lang="en-NZ" dirty="0"/>
              <a:t>A struggle to define ‘happiness’, ‘wellbeing’, and ‘flourishing’</a:t>
            </a:r>
          </a:p>
          <a:p>
            <a:r>
              <a:rPr lang="en-NZ" dirty="0"/>
              <a:t>In fact you could say there may be different types of wellbeing, at different ages and in different places </a:t>
            </a:r>
          </a:p>
          <a:p>
            <a:r>
              <a:rPr lang="en-NZ" dirty="0"/>
              <a:t>Subjective Wellbeing = Satisfaction with life + high positive affect + low negative affect</a:t>
            </a:r>
          </a:p>
          <a:p>
            <a:r>
              <a:rPr lang="en-NZ" dirty="0"/>
              <a:t>Many major global studies of happiness – we have just started…</a:t>
            </a:r>
          </a:p>
          <a:p>
            <a:r>
              <a:rPr lang="en-NZ" dirty="0"/>
              <a:t>Most people are happy, looks like we can influence happiness – 50% genetic, 10% life circumstances, 40% personal control</a:t>
            </a:r>
          </a:p>
          <a:p>
            <a:r>
              <a:rPr lang="en-NZ" dirty="0"/>
              <a:t>Different mechanisms to promote happiness (five ways, five elements, </a:t>
            </a:r>
            <a:r>
              <a:rPr lang="en-NZ" dirty="0" err="1"/>
              <a:t>etc</a:t>
            </a:r>
            <a:r>
              <a:rPr lang="en-NZ" dirty="0"/>
              <a:t>), and different theories of SWB</a:t>
            </a:r>
          </a:p>
          <a:p>
            <a:endParaRPr lang="en-NZ" dirty="0"/>
          </a:p>
          <a:p>
            <a:endParaRPr lang="en-NZ" dirty="0"/>
          </a:p>
          <a:p>
            <a:endParaRPr lang="en-NZ" dirty="0"/>
          </a:p>
          <a:p>
            <a:endParaRPr lang="en-NZ" dirty="0"/>
          </a:p>
          <a:p>
            <a:endParaRPr lang="en-NZ" dirty="0"/>
          </a:p>
          <a:p>
            <a:endParaRPr lang="en-US" dirty="0"/>
          </a:p>
        </p:txBody>
      </p:sp>
    </p:spTree>
    <p:extLst>
      <p:ext uri="{BB962C8B-B14F-4D97-AF65-F5344CB8AC3E}">
        <p14:creationId xmlns:p14="http://schemas.microsoft.com/office/powerpoint/2010/main" val="110374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200"/>
            <a:ext cx="12188825" cy="1397000"/>
          </a:xfrm>
        </p:spPr>
        <p:txBody>
          <a:bodyPr/>
          <a:lstStyle/>
          <a:p>
            <a:pPr algn="ctr"/>
            <a:r>
              <a:rPr lang="en-US" dirty="0"/>
              <a:t>Some learning messages</a:t>
            </a:r>
          </a:p>
        </p:txBody>
      </p:sp>
      <p:sp>
        <p:nvSpPr>
          <p:cNvPr id="14" name="Content Placeholder 13"/>
          <p:cNvSpPr>
            <a:spLocks noGrp="1"/>
          </p:cNvSpPr>
          <p:nvPr>
            <p:ph idx="1"/>
          </p:nvPr>
        </p:nvSpPr>
        <p:spPr/>
        <p:txBody>
          <a:bodyPr>
            <a:noAutofit/>
          </a:bodyPr>
          <a:lstStyle/>
          <a:p>
            <a:r>
              <a:rPr lang="en-NZ" dirty="0"/>
              <a:t>SWB related to income, relationships, work, health, religion, </a:t>
            </a:r>
            <a:r>
              <a:rPr lang="en-NZ" dirty="0" err="1"/>
              <a:t>etc</a:t>
            </a:r>
            <a:endParaRPr lang="en-NZ" dirty="0"/>
          </a:p>
          <a:p>
            <a:r>
              <a:rPr lang="en-NZ" dirty="0"/>
              <a:t>Provide young and old people with opportunities…</a:t>
            </a:r>
          </a:p>
          <a:p>
            <a:r>
              <a:rPr lang="en-NZ" dirty="0"/>
              <a:t>Engagement and meaning are important for wellbeing at all life stages (but we live in a happiness focused media culture…) </a:t>
            </a:r>
          </a:p>
          <a:p>
            <a:endParaRPr lang="en-NZ" dirty="0"/>
          </a:p>
          <a:p>
            <a:endParaRPr lang="en-NZ" dirty="0"/>
          </a:p>
          <a:p>
            <a:endParaRPr lang="en-NZ" dirty="0"/>
          </a:p>
          <a:p>
            <a:endParaRPr lang="en-NZ" dirty="0"/>
          </a:p>
          <a:p>
            <a:endParaRPr lang="en-NZ" dirty="0"/>
          </a:p>
          <a:p>
            <a:endParaRPr lang="en-US" dirty="0"/>
          </a:p>
        </p:txBody>
      </p:sp>
    </p:spTree>
    <p:extLst>
      <p:ext uri="{BB962C8B-B14F-4D97-AF65-F5344CB8AC3E}">
        <p14:creationId xmlns:p14="http://schemas.microsoft.com/office/powerpoint/2010/main" val="307751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685"/>
            <a:ext cx="12188825" cy="1143000"/>
          </a:xfrm>
        </p:spPr>
        <p:txBody>
          <a:bodyPr>
            <a:normAutofit/>
          </a:bodyPr>
          <a:lstStyle/>
          <a:p>
            <a:pPr algn="ctr">
              <a:defRPr/>
            </a:pPr>
            <a:r>
              <a:rPr lang="en-AU" dirty="0"/>
              <a:t>Your challenge</a:t>
            </a:r>
          </a:p>
        </p:txBody>
      </p:sp>
      <p:sp>
        <p:nvSpPr>
          <p:cNvPr id="63491" name="Content Placeholder 2"/>
          <p:cNvSpPr>
            <a:spLocks noGrp="1"/>
          </p:cNvSpPr>
          <p:nvPr>
            <p:ph idx="1"/>
          </p:nvPr>
        </p:nvSpPr>
        <p:spPr>
          <a:xfrm>
            <a:off x="2043912" y="1378589"/>
            <a:ext cx="9357488" cy="4708525"/>
          </a:xfrm>
        </p:spPr>
        <p:txBody>
          <a:bodyPr/>
          <a:lstStyle/>
          <a:p>
            <a:r>
              <a:rPr lang="en-AU" altLang="en-US" dirty="0"/>
              <a:t>Select a culture that is very different from yours and try and understand more about it (Fear of happiness!!!)</a:t>
            </a:r>
          </a:p>
          <a:p>
            <a:r>
              <a:rPr lang="en-AU" altLang="en-US" dirty="0"/>
              <a:t>Find people of all ages who are inspiring to you</a:t>
            </a:r>
          </a:p>
        </p:txBody>
      </p:sp>
      <p:sp>
        <p:nvSpPr>
          <p:cNvPr id="63492" name="AutoShape 2" descr="Image result for happiness across generations"/>
          <p:cNvSpPr>
            <a:spLocks noChangeAspect="1" noChangeArrowheads="1"/>
          </p:cNvSpPr>
          <p:nvPr/>
        </p:nvSpPr>
        <p:spPr bwMode="auto">
          <a:xfrm>
            <a:off x="169862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sp>
        <p:nvSpPr>
          <p:cNvPr id="63493" name="AutoShape 4" descr="Image result for happiness across generations"/>
          <p:cNvSpPr>
            <a:spLocks noChangeAspect="1" noChangeArrowheads="1"/>
          </p:cNvSpPr>
          <p:nvPr/>
        </p:nvSpPr>
        <p:spPr bwMode="auto">
          <a:xfrm>
            <a:off x="185102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sp>
        <p:nvSpPr>
          <p:cNvPr id="63494" name="AutoShape 6" descr="Image result for happiness across generations"/>
          <p:cNvSpPr>
            <a:spLocks noChangeAspect="1" noChangeArrowheads="1"/>
          </p:cNvSpPr>
          <p:nvPr/>
        </p:nvSpPr>
        <p:spPr bwMode="auto">
          <a:xfrm>
            <a:off x="200342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latin typeface="Arial" panose="020B0604020202020204" pitchFamily="34" charset="0"/>
            </a:endParaRPr>
          </a:p>
        </p:txBody>
      </p:sp>
      <p:pic>
        <p:nvPicPr>
          <p:cNvPr id="14338" name="Picture 2" descr="http://www.barnesandnoble.com/blog/barnesy/wp-content/uploads/2013/10/malala_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839" y="3026828"/>
            <a:ext cx="2100146" cy="322897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s-media-cache-ak0.pinimg.com/736x/ff/80/a3/ff80a3fe49cac5d6d94869f1f6c91c4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6021" y="3026828"/>
            <a:ext cx="2511723" cy="319425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4.bp.blogspot.com/_y1bnFKGrNt4/TGYBKhS5MDI/AAAAAAAAAcA/H7S2XoXQxN0/s1600/David+Hasselhoff+Publicity--Ian+Whit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5946" y="3032125"/>
            <a:ext cx="2278114" cy="318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53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145" y="1169987"/>
            <a:ext cx="7008574" cy="1930400"/>
          </a:xfrm>
        </p:spPr>
        <p:txBody>
          <a:bodyPr/>
          <a:lstStyle/>
          <a:p>
            <a:r>
              <a:rPr lang="en-US" dirty="0">
                <a:solidFill>
                  <a:srgbClr val="00B050"/>
                </a:solidFill>
              </a:rPr>
              <a:t>Go well and keep going!</a:t>
            </a:r>
          </a:p>
        </p:txBody>
      </p:sp>
      <p:sp>
        <p:nvSpPr>
          <p:cNvPr id="3" name="Text Placeholder 2"/>
          <p:cNvSpPr>
            <a:spLocks noGrp="1"/>
          </p:cNvSpPr>
          <p:nvPr>
            <p:ph type="body" idx="1"/>
          </p:nvPr>
        </p:nvSpPr>
        <p:spPr>
          <a:xfrm>
            <a:off x="189756" y="3124200"/>
            <a:ext cx="8424936" cy="2681064"/>
          </a:xfrm>
        </p:spPr>
        <p:txBody>
          <a:bodyPr>
            <a:normAutofit/>
          </a:bodyPr>
          <a:lstStyle/>
          <a:p>
            <a:pPr algn="ctr"/>
            <a:r>
              <a:rPr lang="en-NZ" dirty="0"/>
              <a:t>“</a:t>
            </a:r>
            <a:r>
              <a:rPr lang="en-NZ" i="1" dirty="0"/>
              <a:t>Noting great was ever achieved without enthusiasm</a:t>
            </a:r>
            <a:r>
              <a:rPr lang="en-NZ" dirty="0"/>
              <a:t>” - Emerson </a:t>
            </a:r>
          </a:p>
          <a:p>
            <a:endParaRPr lang="en-NZ" dirty="0"/>
          </a:p>
          <a:p>
            <a:endParaRPr lang="en-NZ" dirty="0"/>
          </a:p>
          <a:p>
            <a:endParaRPr lang="en-NZ" dirty="0"/>
          </a:p>
          <a:p>
            <a:pPr algn="ctr"/>
            <a:r>
              <a:rPr lang="en-NZ" dirty="0"/>
              <a:t>Dr Aaron Jarden</a:t>
            </a:r>
            <a:endParaRPr lang="en-US" dirty="0">
              <a:solidFill>
                <a:srgbClr val="00B0F0"/>
              </a:solidFill>
            </a:endParaRP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062"/>
            <a:ext cx="12188825" cy="917666"/>
          </a:xfrm>
        </p:spPr>
        <p:txBody>
          <a:bodyPr>
            <a:noAutofit/>
          </a:bodyPr>
          <a:lstStyle/>
          <a:p>
            <a:pPr algn="ctr">
              <a:defRPr/>
            </a:pPr>
            <a:r>
              <a:rPr lang="en-AU" altLang="en-US" dirty="0"/>
              <a:t>Conceptual confusion</a:t>
            </a:r>
            <a:endParaRPr lang="en-AU" dirty="0"/>
          </a:p>
        </p:txBody>
      </p:sp>
      <p:sp>
        <p:nvSpPr>
          <p:cNvPr id="5123" name="Content Placeholder 2"/>
          <p:cNvSpPr>
            <a:spLocks noGrp="1"/>
          </p:cNvSpPr>
          <p:nvPr>
            <p:ph idx="1"/>
          </p:nvPr>
        </p:nvSpPr>
        <p:spPr>
          <a:xfrm>
            <a:off x="1362323" y="1222086"/>
            <a:ext cx="10924777" cy="5447274"/>
          </a:xfrm>
        </p:spPr>
        <p:txBody>
          <a:bodyPr>
            <a:noAutofit/>
          </a:bodyPr>
          <a:lstStyle/>
          <a:p>
            <a:pPr marL="136525" indent="0">
              <a:buNone/>
              <a:defRPr/>
            </a:pPr>
            <a:r>
              <a:rPr lang="en-NZ" altLang="en-US" sz="2000" dirty="0"/>
              <a:t>To aid in addressing these challenges, we propose the following terminology and classification for discussing conceptual and operational definitions: </a:t>
            </a:r>
          </a:p>
          <a:p>
            <a:pPr marL="593725" indent="-457200">
              <a:buAutoNum type="arabicParenBoth"/>
              <a:defRPr/>
            </a:pPr>
            <a:r>
              <a:rPr lang="en-NZ" altLang="en-US" sz="2000" dirty="0"/>
              <a:t>degree of centrality—differentiating concepts that are core (i.e., definitional), close-to-core (i.e., given some attention but not central), and major correlates; </a:t>
            </a:r>
          </a:p>
          <a:p>
            <a:pPr marL="593725" indent="-457200">
              <a:buAutoNum type="arabicParenBoth"/>
              <a:defRPr/>
            </a:pPr>
            <a:r>
              <a:rPr lang="en-NZ" altLang="en-US" sz="2000" dirty="0"/>
              <a:t>category of analysis—identifying which of the following categories a definition represents: (a) orientations (orientations, values, motives, and goals), (b) </a:t>
            </a:r>
            <a:r>
              <a:rPr lang="en-NZ" altLang="en-US" sz="2000" dirty="0" err="1"/>
              <a:t>behaviors</a:t>
            </a:r>
            <a:r>
              <a:rPr lang="en-NZ" altLang="en-US" sz="2000" dirty="0"/>
              <a:t> (</a:t>
            </a:r>
            <a:r>
              <a:rPr lang="en-NZ" altLang="en-US" sz="2000" dirty="0" err="1"/>
              <a:t>behavioral</a:t>
            </a:r>
            <a:r>
              <a:rPr lang="en-NZ" altLang="en-US" sz="2000" dirty="0"/>
              <a:t> content, activity characteristics), (c) experiences (subjective experiences, emotions, cognitive appraisals), (d) functioning (indices of positive psychological functioning, mental health, flourishing); and </a:t>
            </a:r>
          </a:p>
          <a:p>
            <a:pPr marL="593725" indent="-457200">
              <a:buAutoNum type="arabicParenBoth"/>
              <a:defRPr/>
            </a:pPr>
            <a:r>
              <a:rPr lang="en-NZ" altLang="en-US" sz="2000" dirty="0"/>
              <a:t>level of measurement—identifying whether a definition is used for trait and/or state comparisons.</a:t>
            </a:r>
          </a:p>
          <a:p>
            <a:pPr marL="136525" indent="0">
              <a:buNone/>
              <a:defRPr/>
            </a:pPr>
            <a:r>
              <a:rPr lang="en-NZ" altLang="en-US" sz="2000" dirty="0"/>
              <a:t>(</a:t>
            </a:r>
            <a:r>
              <a:rPr lang="en-NZ" altLang="en-US" sz="2000" dirty="0" err="1"/>
              <a:t>Huta</a:t>
            </a:r>
            <a:r>
              <a:rPr lang="en-NZ" altLang="en-US" sz="2000" dirty="0"/>
              <a:t> &amp; Waterman, 2013) - Eudaimonia and Its Distinction from </a:t>
            </a:r>
            <a:r>
              <a:rPr lang="en-NZ" altLang="en-US" sz="2000" dirty="0" err="1"/>
              <a:t>Hedonia</a:t>
            </a:r>
            <a:r>
              <a:rPr lang="en-NZ" altLang="en-US" sz="2000" dirty="0"/>
              <a:t>: Developing a Classification and Terminology for Understanding Conceptual and Operational Definitions</a:t>
            </a:r>
          </a:p>
          <a:p>
            <a:pPr marL="136525" indent="0">
              <a:buNone/>
              <a:defRPr/>
            </a:pPr>
            <a:endParaRPr lang="en-AU" altLang="en-US" sz="2000" dirty="0"/>
          </a:p>
        </p:txBody>
      </p:sp>
    </p:spTree>
    <p:extLst>
      <p:ext uri="{BB962C8B-B14F-4D97-AF65-F5344CB8AC3E}">
        <p14:creationId xmlns:p14="http://schemas.microsoft.com/office/powerpoint/2010/main" val="291387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062"/>
            <a:ext cx="12188825" cy="917666"/>
          </a:xfrm>
        </p:spPr>
        <p:txBody>
          <a:bodyPr>
            <a:noAutofit/>
          </a:bodyPr>
          <a:lstStyle/>
          <a:p>
            <a:pPr algn="ctr">
              <a:defRPr/>
            </a:pPr>
            <a:r>
              <a:rPr lang="en-AU" altLang="en-US" dirty="0"/>
              <a:t>Multidimensional Scaling </a:t>
            </a:r>
            <a:endParaRPr lang="en-AU"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773933" y="1191139"/>
            <a:ext cx="7272807" cy="4470109"/>
          </a:xfrm>
          <a:prstGeom prst="rect">
            <a:avLst/>
          </a:prstGeom>
          <a:noFill/>
          <a:ln>
            <a:noFill/>
          </a:ln>
        </p:spPr>
      </p:pic>
    </p:spTree>
    <p:extLst>
      <p:ext uri="{BB962C8B-B14F-4D97-AF65-F5344CB8AC3E}">
        <p14:creationId xmlns:p14="http://schemas.microsoft.com/office/powerpoint/2010/main" val="355045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8449</Words>
  <Application>Microsoft Office PowerPoint</Application>
  <PresentationFormat>Custom</PresentationFormat>
  <Paragraphs>895</Paragraphs>
  <Slides>79</Slides>
  <Notes>45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2" baseType="lpstr">
      <vt:lpstr>MS PGothic</vt:lpstr>
      <vt:lpstr>MS PGothic</vt:lpstr>
      <vt:lpstr>Arial</vt:lpstr>
      <vt:lpstr>Arial Narrow</vt:lpstr>
      <vt:lpstr>Century Gothic</vt:lpstr>
      <vt:lpstr>Tahoma Bold</vt:lpstr>
      <vt:lpstr>Times New Roman</vt:lpstr>
      <vt:lpstr>Wingdings</vt:lpstr>
      <vt:lpstr>Wingdings 2</vt:lpstr>
      <vt:lpstr>幼圆</vt:lpstr>
      <vt:lpstr>ヒラギノ角ゴ Pro W3</vt:lpstr>
      <vt:lpstr>Books 16x9</vt:lpstr>
      <vt:lpstr>Microsoft Excel Chart</vt:lpstr>
      <vt:lpstr>Wellbeing across the lifespan and globe</vt:lpstr>
      <vt:lpstr>Rough plan</vt:lpstr>
      <vt:lpstr>What is wellbeing?</vt:lpstr>
      <vt:lpstr>What is wellbeing?</vt:lpstr>
      <vt:lpstr>Would you plug in? </vt:lpstr>
      <vt:lpstr>Measurement</vt:lpstr>
      <vt:lpstr>Measurement issues</vt:lpstr>
      <vt:lpstr>Conceptual confusion</vt:lpstr>
      <vt:lpstr>Multidimensional Scaling </vt:lpstr>
      <vt:lpstr>Who is happy?</vt:lpstr>
      <vt:lpstr>Correlates and causes of happiness</vt:lpstr>
      <vt:lpstr>Happiness and GDP/GNP</vt:lpstr>
      <vt:lpstr>Other people matter… </vt:lpstr>
      <vt:lpstr>More… </vt:lpstr>
      <vt:lpstr>More… </vt:lpstr>
      <vt:lpstr>But what else? </vt:lpstr>
      <vt:lpstr>More about positive emotion</vt:lpstr>
      <vt:lpstr>Positive Emotions trigger  an upwards spiral </vt:lpstr>
      <vt:lpstr>Positive emotions and coping</vt:lpstr>
      <vt:lpstr>A quick summary of the research... </vt:lpstr>
      <vt:lpstr>A quick summary of the research…</vt:lpstr>
      <vt:lpstr>PowerPoint Presentation</vt:lpstr>
      <vt:lpstr>PowerPoint Presentation</vt:lpstr>
      <vt:lpstr>  (Fredrickson &amp; Branigan, 2005) </vt:lpstr>
      <vt:lpstr>Why are we happy? </vt:lpstr>
      <vt:lpstr>Theories of SWB</vt:lpstr>
      <vt:lpstr>Theories of SWB</vt:lpstr>
      <vt:lpstr>Theories of SWB</vt:lpstr>
      <vt:lpstr>Theories of SWB</vt:lpstr>
      <vt:lpstr>PowerPoint Presentation</vt:lpstr>
      <vt:lpstr>Happiness across nations </vt:lpstr>
      <vt:lpstr>Differences across nations, over time </vt:lpstr>
      <vt:lpstr>PowerPoint Presentation</vt:lpstr>
      <vt:lpstr>PowerPoint Presentation</vt:lpstr>
      <vt:lpstr>Strengths across nations </vt:lpstr>
      <vt:lpstr>Emotional Experience and Culture Scollon, Diener, Sishi, Biswas-Diener (2009)</vt:lpstr>
      <vt:lpstr>Happy Planet Index New Economics Foundation</vt:lpstr>
      <vt:lpstr>Global approaches</vt:lpstr>
      <vt:lpstr>World wellbeing</vt:lpstr>
      <vt:lpstr>What happens in each country? </vt:lpstr>
      <vt:lpstr>What happens in each country? </vt:lpstr>
      <vt:lpstr>Orientations to Happiness Q’s</vt:lpstr>
      <vt:lpstr>OTH – 27 nations</vt:lpstr>
      <vt:lpstr>Eudaimonic and Hedonic Happiness Investigation </vt:lpstr>
      <vt:lpstr>Method</vt:lpstr>
      <vt:lpstr>Survey</vt:lpstr>
      <vt:lpstr>PowerPoint Presentation</vt:lpstr>
      <vt:lpstr>PowerPoint Presentation</vt:lpstr>
      <vt:lpstr>PowerPoint Presentation</vt:lpstr>
      <vt:lpstr>If you were in charge… </vt:lpstr>
      <vt:lpstr>PowerPoint Presentation</vt:lpstr>
      <vt:lpstr>Wellbeing across the lifespan  </vt:lpstr>
      <vt:lpstr>Wellbeing across the lifespan  </vt:lpstr>
      <vt:lpstr>Your life stage experiences</vt:lpstr>
      <vt:lpstr>Future debate</vt:lpstr>
      <vt:lpstr>Frameworks for addressing the Q</vt:lpstr>
      <vt:lpstr>Life satisfaction over the lifespan</vt:lpstr>
      <vt:lpstr>PowerPoint Presentation</vt:lpstr>
      <vt:lpstr>Strengths &amp; Age: Peterson (2006)</vt:lpstr>
      <vt:lpstr>PowerPoint Presentation</vt:lpstr>
      <vt:lpstr>Psychological Wellbeing</vt:lpstr>
      <vt:lpstr>PowerPoint Presentation</vt:lpstr>
      <vt:lpstr>Psychological WellBeing (Ryff, 1989)</vt:lpstr>
      <vt:lpstr>Younger groups</vt:lpstr>
      <vt:lpstr>Middle aged groups</vt:lpstr>
      <vt:lpstr>   Does fatherhood make you happy? </vt:lpstr>
      <vt:lpstr>Older groups</vt:lpstr>
      <vt:lpstr>Steger, Oishi and Kashdan (2009)  </vt:lpstr>
      <vt:lpstr>Steger, Oishi and Kashdan (2009)  </vt:lpstr>
      <vt:lpstr>Cotton Bronk, et al., (2009)</vt:lpstr>
      <vt:lpstr>Cotton Bronk, et al., (2009)</vt:lpstr>
      <vt:lpstr>Is the notion of growing old misunderstood? </vt:lpstr>
      <vt:lpstr>Emotion and aging: Exploding the misery myth</vt:lpstr>
      <vt:lpstr>Carstensen &amp; colleagues</vt:lpstr>
      <vt:lpstr>Debate</vt:lpstr>
      <vt:lpstr>Some learning messages</vt:lpstr>
      <vt:lpstr>Some learning messages</vt:lpstr>
      <vt:lpstr>Your challenge</vt:lpstr>
      <vt:lpstr>Go well and keep going!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2014-11-20T20:34:38Z</dcterms:created>
  <dcterms:modified xsi:type="dcterms:W3CDTF">2016-05-20T21:35:00Z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