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4" r:id="rId4"/>
    <p:sldId id="257" r:id="rId5"/>
    <p:sldId id="262" r:id="rId6"/>
    <p:sldId id="258" r:id="rId7"/>
    <p:sldId id="269" r:id="rId8"/>
    <p:sldId id="266" r:id="rId9"/>
    <p:sldId id="271" r:id="rId10"/>
    <p:sldId id="267" r:id="rId11"/>
    <p:sldId id="268" r:id="rId12"/>
    <p:sldId id="26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86068" autoAdjust="0"/>
  </p:normalViewPr>
  <p:slideViewPr>
    <p:cSldViewPr snapToGrid="0">
      <p:cViewPr varScale="1">
        <p:scale>
          <a:sx n="110" d="100"/>
          <a:sy n="110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F08C-6AFF-40CC-84B4-5C58AE698E26}" type="datetimeFigureOut">
              <a:rPr lang="en-NZ" smtClean="0"/>
              <a:t>15/08/2013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7C0E2-BA58-429C-BE0B-F053C59D9C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563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200" dirty="0" smtClean="0"/>
              <a:t>Use simple and effective wellbeing boosts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200" dirty="0" smtClean="0"/>
              <a:t>Add a dose of science and gather better data to inform your own personal change – quantify your reflections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7C0E2-BA58-429C-BE0B-F053C59D9C7E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942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NZ" dirty="0" smtClean="0"/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Dr Aaron Jarden</a:t>
            </a:r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30 minutes to wellbeing and better abs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Or your money wasted…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98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Three good things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600" dirty="0"/>
              <a:t>The </a:t>
            </a:r>
            <a:r>
              <a:rPr lang="en-NZ" sz="1600" dirty="0" smtClean="0"/>
              <a:t>‘Three </a:t>
            </a:r>
            <a:r>
              <a:rPr lang="en-NZ" sz="1600" dirty="0"/>
              <a:t>Good </a:t>
            </a:r>
            <a:r>
              <a:rPr lang="en-NZ" sz="1600" dirty="0" smtClean="0"/>
              <a:t>Things’ </a:t>
            </a:r>
            <a:r>
              <a:rPr lang="en-NZ" sz="1600" dirty="0"/>
              <a:t>exercise is one way of being more aware of </a:t>
            </a:r>
            <a:r>
              <a:rPr lang="en-NZ" sz="1600" dirty="0" smtClean="0"/>
              <a:t>the good </a:t>
            </a:r>
            <a:r>
              <a:rPr lang="en-NZ" sz="1600" dirty="0"/>
              <a:t>things that happen to you. It is designed to help you notice </a:t>
            </a:r>
            <a:r>
              <a:rPr lang="en-NZ" sz="1600" dirty="0" smtClean="0"/>
              <a:t>and remember </a:t>
            </a:r>
            <a:r>
              <a:rPr lang="en-NZ" sz="1600" dirty="0"/>
              <a:t>positive events that occur throughout your day, and to end </a:t>
            </a:r>
            <a:r>
              <a:rPr lang="en-NZ" sz="1600" dirty="0" smtClean="0"/>
              <a:t>your day </a:t>
            </a:r>
            <a:r>
              <a:rPr lang="en-NZ" sz="1600" dirty="0"/>
              <a:t>on a positive note by thinking and writing about those positive events.</a:t>
            </a:r>
            <a:endParaRPr lang="en-NZ" sz="16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1</a:t>
            </a:r>
            <a:r>
              <a:rPr lang="en-NZ" sz="1600" dirty="0" smtClean="0"/>
              <a:t>: Write </a:t>
            </a:r>
            <a:r>
              <a:rPr lang="en-NZ" sz="1600" dirty="0"/>
              <a:t>down three </a:t>
            </a:r>
            <a:r>
              <a:rPr lang="en-NZ" sz="1600" dirty="0" smtClean="0"/>
              <a:t>things </a:t>
            </a:r>
            <a:r>
              <a:rPr lang="en-NZ" sz="1600" dirty="0"/>
              <a:t>that went well </a:t>
            </a:r>
            <a:r>
              <a:rPr lang="en-NZ" sz="1600" dirty="0" smtClean="0"/>
              <a:t>today. </a:t>
            </a:r>
            <a:r>
              <a:rPr lang="en-NZ" sz="1600" dirty="0" smtClean="0"/>
              <a:t>The </a:t>
            </a:r>
            <a:r>
              <a:rPr lang="en-NZ" sz="1600" dirty="0"/>
              <a:t>three things you list can be relatively small and </a:t>
            </a:r>
            <a:r>
              <a:rPr lang="en-NZ" sz="1600" dirty="0" smtClean="0"/>
              <a:t>unimportant, or </a:t>
            </a:r>
            <a:r>
              <a:rPr lang="en-NZ" sz="1600" dirty="0"/>
              <a:t>relatively large in </a:t>
            </a:r>
            <a:r>
              <a:rPr lang="en-NZ" sz="1600" dirty="0" smtClean="0"/>
              <a:t>importance.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</a:t>
            </a:r>
            <a:r>
              <a:rPr lang="en-NZ" sz="1600" u="sng" dirty="0" smtClean="0"/>
              <a:t>2</a:t>
            </a:r>
            <a:r>
              <a:rPr lang="en-NZ" sz="1600" dirty="0" smtClean="0"/>
              <a:t>: After </a:t>
            </a:r>
            <a:r>
              <a:rPr lang="en-NZ" sz="1600" dirty="0"/>
              <a:t>each positive event on your </a:t>
            </a:r>
            <a:r>
              <a:rPr lang="en-NZ" sz="1600" dirty="0" smtClean="0"/>
              <a:t>list, </a:t>
            </a:r>
            <a:r>
              <a:rPr lang="en-NZ" sz="1600" dirty="0"/>
              <a:t>answer </a:t>
            </a:r>
            <a:r>
              <a:rPr lang="en-NZ" sz="1600" dirty="0" smtClean="0"/>
              <a:t>the </a:t>
            </a:r>
            <a:r>
              <a:rPr lang="en-NZ" sz="1600" dirty="0"/>
              <a:t>question “Why did this good thing happen?” </a:t>
            </a:r>
            <a:endParaRPr lang="en-NZ" sz="1600" dirty="0" smtClean="0"/>
          </a:p>
          <a:p>
            <a:pPr marL="0" indent="539750">
              <a:buNone/>
            </a:pPr>
            <a:r>
              <a:rPr lang="en-NZ" sz="1600" u="sng" dirty="0" smtClean="0"/>
              <a:t>Today’s </a:t>
            </a:r>
            <a:r>
              <a:rPr lang="en-NZ" sz="1600" u="sng" dirty="0" smtClean="0"/>
              <a:t>Three </a:t>
            </a:r>
            <a:r>
              <a:rPr lang="en-NZ" sz="1600" u="sng" dirty="0"/>
              <a:t>Good Things </a:t>
            </a:r>
          </a:p>
          <a:p>
            <a:pPr marL="0" indent="539750">
              <a:buNone/>
            </a:pPr>
            <a:r>
              <a:rPr lang="en-NZ" sz="1600" dirty="0"/>
              <a:t>First Good Thing: </a:t>
            </a:r>
            <a:endParaRPr lang="en-NZ" sz="1600" dirty="0" smtClean="0"/>
          </a:p>
          <a:p>
            <a:pPr marL="0" lvl="2" indent="539750">
              <a:buNone/>
            </a:pPr>
            <a:r>
              <a:rPr lang="en-NZ" sz="1600" dirty="0" smtClean="0"/>
              <a:t>	Why </a:t>
            </a:r>
            <a:r>
              <a:rPr lang="en-NZ" sz="1600" dirty="0"/>
              <a:t>did this good thing happen</a:t>
            </a:r>
            <a:r>
              <a:rPr lang="en-NZ" sz="1600" dirty="0" smtClean="0"/>
              <a:t>?</a:t>
            </a:r>
          </a:p>
          <a:p>
            <a:pPr marL="0" indent="539750">
              <a:buNone/>
            </a:pPr>
            <a:r>
              <a:rPr lang="en-NZ" sz="1600" dirty="0" smtClean="0"/>
              <a:t>Second Good </a:t>
            </a:r>
            <a:r>
              <a:rPr lang="en-NZ" sz="1600" dirty="0"/>
              <a:t>Thing: </a:t>
            </a:r>
          </a:p>
          <a:p>
            <a:pPr marL="0" lvl="2" indent="539750">
              <a:buNone/>
            </a:pPr>
            <a:r>
              <a:rPr lang="en-NZ" sz="1600" dirty="0" smtClean="0"/>
              <a:t>	Why </a:t>
            </a:r>
            <a:r>
              <a:rPr lang="en-NZ" sz="1600" dirty="0"/>
              <a:t>did this good thing happen</a:t>
            </a:r>
            <a:r>
              <a:rPr lang="en-NZ" sz="1600" dirty="0" smtClean="0"/>
              <a:t>?</a:t>
            </a:r>
          </a:p>
          <a:p>
            <a:pPr marL="0" indent="539750">
              <a:buNone/>
            </a:pPr>
            <a:r>
              <a:rPr lang="en-NZ" sz="1600" dirty="0" smtClean="0"/>
              <a:t>Third Good </a:t>
            </a:r>
            <a:r>
              <a:rPr lang="en-NZ" sz="1600" dirty="0"/>
              <a:t>Thing: </a:t>
            </a:r>
          </a:p>
          <a:p>
            <a:pPr marL="0" lvl="2" indent="539750">
              <a:buNone/>
            </a:pPr>
            <a:r>
              <a:rPr lang="en-NZ" sz="1600" dirty="0" smtClean="0"/>
              <a:t>	Why </a:t>
            </a:r>
            <a:r>
              <a:rPr lang="en-NZ" sz="1600" dirty="0"/>
              <a:t>did this good thing happen?</a:t>
            </a:r>
          </a:p>
          <a:p>
            <a:pPr marL="310896" lvl="2" indent="0">
              <a:buNone/>
            </a:pPr>
            <a:endParaRPr lang="en-NZ" sz="1600" dirty="0"/>
          </a:p>
          <a:p>
            <a:pPr marL="310896" lvl="2" indent="0">
              <a:buNone/>
            </a:pPr>
            <a:endParaRPr lang="en-NZ" sz="1600" dirty="0" smtClean="0"/>
          </a:p>
        </p:txBody>
      </p:sp>
    </p:spTree>
    <p:extLst>
      <p:ext uri="{BB962C8B-B14F-4D97-AF65-F5344CB8AC3E}">
        <p14:creationId xmlns:p14="http://schemas.microsoft.com/office/powerpoint/2010/main" val="9206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Peak-end theory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Peak-end </a:t>
            </a:r>
            <a:r>
              <a:rPr lang="en-NZ" dirty="0"/>
              <a:t>theory states that people’s judgments of their overall experience (like of this </a:t>
            </a:r>
            <a:r>
              <a:rPr lang="en-NZ" dirty="0" smtClean="0"/>
              <a:t>30 minute talk</a:t>
            </a:r>
            <a:r>
              <a:rPr lang="en-NZ" dirty="0"/>
              <a:t>) is greatly influenced by the peak of their experience, and how it ends. </a:t>
            </a:r>
            <a:endParaRPr lang="en-NZ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The research indicates that we judge our past experiences almost entirely on how they were </a:t>
            </a:r>
            <a:r>
              <a:rPr lang="en-NZ" b="1" dirty="0" smtClean="0"/>
              <a:t>at their peak </a:t>
            </a:r>
            <a:r>
              <a:rPr lang="en-NZ" dirty="0" smtClean="0"/>
              <a:t>and how they </a:t>
            </a:r>
            <a:r>
              <a:rPr lang="en-NZ" b="1" dirty="0" smtClean="0"/>
              <a:t>ended</a:t>
            </a:r>
            <a:r>
              <a:rPr lang="en-NZ" dirty="0" smtClean="0"/>
              <a:t>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It has to do with our </a:t>
            </a:r>
            <a:r>
              <a:rPr lang="en-NZ" b="1" dirty="0" smtClean="0"/>
              <a:t>memory</a:t>
            </a:r>
            <a:r>
              <a:rPr lang="en-NZ" dirty="0" smtClean="0"/>
              <a:t> of </a:t>
            </a:r>
            <a:r>
              <a:rPr lang="en-NZ" b="1" dirty="0" smtClean="0"/>
              <a:t>experiences</a:t>
            </a:r>
          </a:p>
          <a:p>
            <a:pPr>
              <a:buFont typeface="Wingdings" panose="05000000000000000000" pitchFamily="2" charset="2"/>
              <a:buChar char="v"/>
            </a:pPr>
            <a:endParaRPr lang="en-NZ" dirty="0"/>
          </a:p>
          <a:p>
            <a:pPr>
              <a:buFont typeface="Wingdings" panose="05000000000000000000" pitchFamily="2" charset="2"/>
              <a:buChar char="v"/>
            </a:pPr>
            <a:endParaRPr lang="en-NZ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2517" r="26906" b="29282"/>
          <a:stretch/>
        </p:blipFill>
        <p:spPr bwMode="auto">
          <a:xfrm>
            <a:off x="4401899" y="4585063"/>
            <a:ext cx="4408999" cy="16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8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 wellbeing 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375392" cy="4023360"/>
          </a:xfrm>
        </p:spPr>
        <p:txBody>
          <a:bodyPr numCol="2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Invest time and effort in </a:t>
            </a:r>
            <a:r>
              <a:rPr lang="en-NZ" sz="1600" u="sng" dirty="0" smtClean="0"/>
              <a:t>family</a:t>
            </a:r>
            <a:r>
              <a:rPr lang="en-NZ" sz="1600" dirty="0" smtClean="0"/>
              <a:t> connections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We are social creatures so be enmeshed in a community of </a:t>
            </a:r>
            <a:r>
              <a:rPr lang="en-NZ" sz="1600" u="sng" dirty="0" smtClean="0"/>
              <a:t>friends</a:t>
            </a:r>
            <a:r>
              <a:rPr lang="en-NZ" sz="1600" dirty="0" smtClean="0"/>
              <a:t> - </a:t>
            </a:r>
            <a:r>
              <a:rPr lang="en-NZ" sz="1600" dirty="0"/>
              <a:t>deep and meaningful relationships </a:t>
            </a:r>
            <a:endParaRPr lang="en-NZ" sz="16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Know your </a:t>
            </a:r>
            <a:r>
              <a:rPr lang="en-NZ" sz="1600" u="sng" dirty="0" smtClean="0"/>
              <a:t>personal values </a:t>
            </a:r>
            <a:r>
              <a:rPr lang="en-NZ" sz="1600" dirty="0" smtClean="0"/>
              <a:t>and live by them. Similarly, know your purpose and what derives meaning for </a:t>
            </a:r>
            <a:r>
              <a:rPr lang="en-NZ" sz="1600" dirty="0" smtClean="0"/>
              <a:t>you </a:t>
            </a:r>
            <a:endParaRPr lang="en-NZ" sz="1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Know you personal </a:t>
            </a:r>
            <a:r>
              <a:rPr lang="en-NZ" sz="1600" u="sng" dirty="0" smtClean="0"/>
              <a:t>strengths</a:t>
            </a:r>
            <a:r>
              <a:rPr lang="en-NZ" sz="1600" dirty="0" smtClean="0"/>
              <a:t> and find ways to exercise them every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Develop and </a:t>
            </a:r>
            <a:r>
              <a:rPr lang="en-NZ" sz="1600" u="sng" dirty="0" smtClean="0"/>
              <a:t>optimistic</a:t>
            </a:r>
            <a:r>
              <a:rPr lang="en-NZ" sz="1600" dirty="0" smtClean="0"/>
              <a:t> thinking style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Invest your money in </a:t>
            </a:r>
            <a:r>
              <a:rPr lang="en-NZ" sz="1600" u="sng" dirty="0" smtClean="0"/>
              <a:t>experiences</a:t>
            </a:r>
            <a:r>
              <a:rPr lang="en-NZ" sz="1600" dirty="0" smtClean="0"/>
              <a:t> rather than things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in </a:t>
            </a:r>
            <a:r>
              <a:rPr lang="en-NZ" sz="1600" u="sng" dirty="0" smtClean="0"/>
              <a:t>work</a:t>
            </a:r>
            <a:r>
              <a:rPr lang="en-NZ" sz="1600" dirty="0" smtClean="0"/>
              <a:t>, and work that you enjoy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</a:t>
            </a:r>
            <a:r>
              <a:rPr lang="en-NZ" sz="1600" u="sng" dirty="0" smtClean="0"/>
              <a:t>grateful</a:t>
            </a:r>
          </a:p>
          <a:p>
            <a:pPr>
              <a:buFont typeface="Wingdings" panose="05000000000000000000" pitchFamily="2" charset="2"/>
              <a:buChar char="v"/>
            </a:pPr>
            <a:endParaRPr lang="en-NZ" sz="1600" u="sng" dirty="0" smtClean="0"/>
          </a:p>
          <a:p>
            <a:pPr marL="0" indent="0">
              <a:buNone/>
            </a:pPr>
            <a:endParaRPr lang="en-NZ" sz="1600" u="sn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Savour</a:t>
            </a:r>
            <a:r>
              <a:rPr lang="en-NZ" sz="1600" dirty="0" smtClean="0"/>
              <a:t> the now regularly – rather than the past or future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u="sng" dirty="0" smtClean="0"/>
              <a:t>Slow down </a:t>
            </a:r>
            <a:r>
              <a:rPr lang="en-NZ" sz="1600" dirty="0" smtClean="0"/>
              <a:t>– perhaps meditate?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Be </a:t>
            </a:r>
            <a:r>
              <a:rPr lang="en-NZ" sz="1600" u="sng" dirty="0" smtClean="0"/>
              <a:t>curious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sz="1600" dirty="0" smtClean="0"/>
              <a:t>Look after your </a:t>
            </a:r>
            <a:r>
              <a:rPr lang="en-NZ" sz="1600" u="sng" dirty="0" smtClean="0"/>
              <a:t>health</a:t>
            </a:r>
            <a:r>
              <a:rPr lang="en-NZ" sz="1600" dirty="0" smtClean="0"/>
              <a:t> (the below 5 can make approximately 14 years difference to your life expectancy - the quality of both your current life and those extra 14 years)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Eat real food – not too much, and mostly plants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Exercise regularly – and different types: aerobic, resistance, flexibility, balance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Drink alcohol in moderation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Don’t smoke</a:t>
            </a:r>
          </a:p>
          <a:p>
            <a:pPr marL="357188" lvl="1" indent="-228600">
              <a:buClr>
                <a:schemeClr val="accent4">
                  <a:lumMod val="60000"/>
                  <a:lumOff val="40000"/>
                </a:schemeClr>
              </a:buClr>
              <a:buSzPct val="70000"/>
              <a:buFont typeface="Wingdings" panose="05000000000000000000" pitchFamily="2" charset="2"/>
              <a:buChar char="v"/>
            </a:pPr>
            <a:r>
              <a:rPr lang="en-NZ" sz="1600" dirty="0" smtClean="0"/>
              <a:t>Get enough quality sleep</a:t>
            </a:r>
          </a:p>
          <a:p>
            <a:pPr>
              <a:buFont typeface="Wingdings" panose="05000000000000000000" pitchFamily="2" charset="2"/>
              <a:buChar char="v"/>
            </a:pPr>
            <a:endParaRPr lang="en-NZ" sz="800" dirty="0" smtClean="0"/>
          </a:p>
          <a:p>
            <a:pPr>
              <a:buFont typeface="Wingdings" panose="05000000000000000000" pitchFamily="2" charset="2"/>
              <a:buChar char="v"/>
            </a:pPr>
            <a:endParaRPr lang="en-NZ" sz="800" dirty="0" smtClean="0"/>
          </a:p>
          <a:p>
            <a:pPr>
              <a:buFont typeface="Wingdings" panose="05000000000000000000" pitchFamily="2" charset="2"/>
              <a:buChar char="v"/>
            </a:pPr>
            <a:endParaRPr lang="en-NZ" sz="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24297" y="6108192"/>
            <a:ext cx="8142514" cy="35356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1600" dirty="0" smtClean="0">
                <a:solidFill>
                  <a:srgbClr val="FF0000"/>
                </a:solidFill>
              </a:rPr>
              <a:t>Caveat</a:t>
            </a:r>
            <a:r>
              <a:rPr lang="en-NZ" sz="1600" dirty="0" smtClean="0"/>
              <a:t>: Genetics and upbringing also make a slight bit of difference, but since you can’t do too much about those, don’t worry about </a:t>
            </a:r>
            <a:r>
              <a:rPr lang="en-NZ" sz="1600" dirty="0" smtClean="0"/>
              <a:t>them…</a:t>
            </a:r>
            <a:endParaRPr lang="en-NZ" sz="1600" dirty="0" smtClean="0"/>
          </a:p>
          <a:p>
            <a:pPr algn="ctr">
              <a:buFont typeface="Wingdings" panose="05000000000000000000" pitchFamily="2" charset="2"/>
              <a:buChar char="v"/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40719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pPr algn="ctr"/>
            <a:r>
              <a:rPr lang="en-NZ" dirty="0" smtClean="0">
                <a:solidFill>
                  <a:srgbClr val="FF0000"/>
                </a:solidFill>
              </a:rPr>
              <a:t>Dr </a:t>
            </a:r>
            <a:r>
              <a:rPr lang="en-NZ" dirty="0" smtClean="0">
                <a:solidFill>
                  <a:srgbClr val="FF0000"/>
                </a:solidFill>
              </a:rPr>
              <a:t>Aaron </a:t>
            </a:r>
            <a:r>
              <a:rPr lang="en-NZ" dirty="0" smtClean="0">
                <a:solidFill>
                  <a:srgbClr val="FF0000"/>
                </a:solidFill>
              </a:rPr>
              <a:t>Jarden</a:t>
            </a:r>
          </a:p>
          <a:p>
            <a:pPr algn="ctr"/>
            <a:endParaRPr lang="en-NZ" dirty="0" smtClean="0"/>
          </a:p>
          <a:p>
            <a:pPr algn="ctr"/>
            <a:r>
              <a:rPr lang="en-NZ" dirty="0" smtClean="0"/>
              <a:t>aaron.jarden@aut.ac.nz</a:t>
            </a:r>
            <a:endParaRPr lang="en-NZ" dirty="0"/>
          </a:p>
          <a:p>
            <a:pPr algn="ctr"/>
            <a:endParaRPr lang="en-NZ" dirty="0" smtClean="0"/>
          </a:p>
          <a:p>
            <a:pPr algn="ctr"/>
            <a:endParaRPr lang="en-NZ" dirty="0" smtClean="0"/>
          </a:p>
          <a:p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774" t="8540" r="31390" b="74084"/>
          <a:stretch/>
        </p:blipFill>
        <p:spPr>
          <a:xfrm>
            <a:off x="4056923" y="5216434"/>
            <a:ext cx="4371886" cy="9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I'm no expert on </a:t>
            </a:r>
            <a:br>
              <a:rPr lang="en-NZ" dirty="0" smtClean="0"/>
            </a:br>
            <a:r>
              <a:rPr lang="en-NZ" dirty="0" smtClean="0"/>
              <a:t>your wellbeing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 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0"/>
            <a:ext cx="5425440" cy="686640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76528" y="2438400"/>
            <a:ext cx="5302649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 smtClean="0"/>
          </a:p>
          <a:p>
            <a:r>
              <a:rPr lang="en-NZ" dirty="0" smtClean="0"/>
              <a:t>But, </a:t>
            </a:r>
            <a:r>
              <a:rPr lang="en-NZ" dirty="0">
                <a:solidFill>
                  <a:srgbClr val="00B0F0"/>
                </a:solidFill>
              </a:rPr>
              <a:t>w</a:t>
            </a:r>
            <a:r>
              <a:rPr lang="en-NZ" dirty="0" smtClean="0">
                <a:solidFill>
                  <a:srgbClr val="00B0F0"/>
                </a:solidFill>
              </a:rPr>
              <a:t>ould </a:t>
            </a:r>
            <a:r>
              <a:rPr lang="en-NZ" dirty="0" smtClean="0">
                <a:solidFill>
                  <a:srgbClr val="00B0F0"/>
                </a:solidFill>
              </a:rPr>
              <a:t>you like </a:t>
            </a:r>
            <a:r>
              <a:rPr lang="en-NZ" dirty="0" smtClean="0">
                <a:solidFill>
                  <a:srgbClr val="00B0F0"/>
                </a:solidFill>
              </a:rPr>
              <a:t>an almond</a:t>
            </a:r>
            <a:r>
              <a:rPr lang="en-NZ" dirty="0" smtClean="0"/>
              <a:t>?</a:t>
            </a:r>
            <a:r>
              <a:rPr lang="en-NZ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NZ" dirty="0" smtClean="0"/>
              <a:t>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70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Positive assessment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918089" cy="4023360"/>
          </a:xfrm>
        </p:spPr>
        <p:txBody>
          <a:bodyPr/>
          <a:lstStyle/>
          <a:p>
            <a:r>
              <a:rPr lang="en-NZ" dirty="0" smtClean="0"/>
              <a:t>Let’s </a:t>
            </a:r>
            <a:r>
              <a:rPr lang="en-NZ" dirty="0"/>
              <a:t>do </a:t>
            </a:r>
            <a:r>
              <a:rPr lang="en-NZ" dirty="0" smtClean="0"/>
              <a:t>a “back </a:t>
            </a:r>
            <a:r>
              <a:rPr lang="en-NZ" dirty="0"/>
              <a:t>of the napkin” assessment. </a:t>
            </a:r>
            <a:endParaRPr lang="en-NZ" dirty="0" smtClean="0"/>
          </a:p>
          <a:p>
            <a:r>
              <a:rPr lang="en-NZ" dirty="0" smtClean="0">
                <a:solidFill>
                  <a:srgbClr val="00B0F0"/>
                </a:solidFill>
              </a:rPr>
              <a:t>How </a:t>
            </a:r>
            <a:r>
              <a:rPr lang="en-NZ" dirty="0" smtClean="0">
                <a:solidFill>
                  <a:srgbClr val="00B0F0"/>
                </a:solidFill>
              </a:rPr>
              <a:t>happy are you right now</a:t>
            </a:r>
            <a:r>
              <a:rPr lang="en-NZ" dirty="0" smtClean="0"/>
              <a:t>? </a:t>
            </a:r>
          </a:p>
          <a:p>
            <a:endParaRPr lang="en-NZ" dirty="0" smtClean="0">
              <a:solidFill>
                <a:srgbClr val="00B0F0"/>
              </a:solidFill>
            </a:endParaRPr>
          </a:p>
          <a:p>
            <a:r>
              <a:rPr lang="en-NZ" dirty="0" smtClean="0">
                <a:solidFill>
                  <a:srgbClr val="00B0F0"/>
                </a:solidFill>
              </a:rPr>
              <a:t>What </a:t>
            </a:r>
            <a:r>
              <a:rPr lang="en-NZ" dirty="0">
                <a:solidFill>
                  <a:srgbClr val="00B0F0"/>
                </a:solidFill>
              </a:rPr>
              <a:t>would you pay / give / do / sacrifice / commit to in order to </a:t>
            </a:r>
            <a:r>
              <a:rPr lang="en-NZ" dirty="0" smtClean="0">
                <a:solidFill>
                  <a:srgbClr val="00B0F0"/>
                </a:solidFill>
              </a:rPr>
              <a:t>be, on average, one point happier</a:t>
            </a:r>
            <a:r>
              <a:rPr lang="en-NZ" dirty="0"/>
              <a:t>?</a:t>
            </a:r>
            <a:r>
              <a:rPr lang="en-NZ" dirty="0">
                <a:solidFill>
                  <a:srgbClr val="00B0F0"/>
                </a:solidFill>
              </a:rPr>
              <a:t> </a:t>
            </a:r>
          </a:p>
          <a:p>
            <a:r>
              <a:rPr lang="en-NZ" dirty="0"/>
              <a:t> </a:t>
            </a:r>
          </a:p>
          <a:p>
            <a:endParaRPr lang="en-N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99862" y="1921111"/>
            <a:ext cx="2377440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solidFill>
                  <a:schemeClr val="accent4"/>
                </a:solidFill>
              </a:rPr>
              <a:t>10 - Extremely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9 -   Very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8 -   Pretty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7 -   Mildly 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6 -   Slightly happy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5 -   Neutral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4 -   Slightly unhappy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3 -   Mildly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2 -   Pretty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1 -   Very unhappy </a:t>
            </a:r>
            <a:endParaRPr lang="en-NZ" dirty="0" smtClean="0">
              <a:solidFill>
                <a:schemeClr val="accent4"/>
              </a:solidFill>
            </a:endParaRPr>
          </a:p>
          <a:p>
            <a:r>
              <a:rPr lang="en-AU" dirty="0" smtClean="0">
                <a:solidFill>
                  <a:schemeClr val="accent4"/>
                </a:solidFill>
              </a:rPr>
              <a:t>0 -   Extremely unhappy </a:t>
            </a:r>
            <a:endParaRPr lang="en-NZ" dirty="0" smtClean="0">
              <a:solidFill>
                <a:schemeClr val="accent4"/>
              </a:solidFill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679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Positive introductions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1</a:t>
            </a:r>
            <a:r>
              <a:rPr lang="en-NZ" dirty="0"/>
              <a:t>: </a:t>
            </a:r>
            <a:r>
              <a:rPr lang="en-US" dirty="0" smtClean="0"/>
              <a:t>Pair up.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</a:t>
            </a:r>
            <a:r>
              <a:rPr lang="en-NZ" u="sng" dirty="0" smtClean="0"/>
              <a:t>2</a:t>
            </a:r>
            <a:r>
              <a:rPr lang="en-NZ" dirty="0" smtClean="0"/>
              <a:t>: </a:t>
            </a:r>
            <a:r>
              <a:rPr lang="en-US" dirty="0" smtClean="0"/>
              <a:t>In 2 minutes </a:t>
            </a:r>
            <a:r>
              <a:rPr lang="en-US" dirty="0" smtClean="0"/>
              <a:t>(1 </a:t>
            </a:r>
            <a:r>
              <a:rPr lang="en-US" dirty="0" smtClean="0"/>
              <a:t>minute each), tell </a:t>
            </a:r>
            <a:r>
              <a:rPr lang="en-US" dirty="0"/>
              <a:t>a story – a thoughtful narrative with a beginning, middle and end – that illustrates </a:t>
            </a:r>
            <a:r>
              <a:rPr lang="en-US" b="1" dirty="0" smtClean="0"/>
              <a:t>when you are at your best in your job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 smtClean="0"/>
              <a:t>Note</a:t>
            </a:r>
            <a:r>
              <a:rPr lang="en-US" dirty="0" smtClean="0"/>
              <a:t>: Swap when you hear the bell the first time after 1 minute, stop completely when you hear the bell the second time after 2 minutes.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Key point</a:t>
            </a:r>
            <a:r>
              <a:rPr lang="en-US" dirty="0" smtClean="0"/>
              <a:t>: Wield your strengths – they are paths to engagement and </a:t>
            </a:r>
            <a:r>
              <a:rPr lang="en-US" dirty="0" smtClean="0"/>
              <a:t>enjoyment.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163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Five ways to wellbeing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NZ" u="sng" dirty="0"/>
              <a:t>Step </a:t>
            </a:r>
            <a:r>
              <a:rPr lang="en-NZ" u="sng" dirty="0" smtClean="0"/>
              <a:t>1</a:t>
            </a:r>
            <a:r>
              <a:rPr lang="en-NZ" dirty="0" smtClean="0"/>
              <a:t>: </a:t>
            </a:r>
            <a:r>
              <a:rPr lang="en-US" dirty="0" smtClean="0"/>
              <a:t>Pair up with a different partner, g</a:t>
            </a:r>
            <a:r>
              <a:rPr lang="en-NZ" dirty="0" smtClean="0"/>
              <a:t>et </a:t>
            </a:r>
            <a:r>
              <a:rPr lang="en-NZ" dirty="0"/>
              <a:t>a pen ready, as well as a blank A4 page…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u="sng" dirty="0"/>
              <a:t>Step </a:t>
            </a:r>
            <a:r>
              <a:rPr lang="en-US" u="sng" dirty="0" smtClean="0"/>
              <a:t>2</a:t>
            </a:r>
            <a:r>
              <a:rPr lang="en-US" dirty="0" smtClean="0"/>
              <a:t>: </a:t>
            </a:r>
            <a:r>
              <a:rPr lang="en-US" dirty="0"/>
              <a:t>Raise </a:t>
            </a:r>
            <a:r>
              <a:rPr lang="en-NZ" dirty="0" smtClean="0"/>
              <a:t>a hand </a:t>
            </a:r>
            <a:r>
              <a:rPr lang="en-NZ" dirty="0"/>
              <a:t>in the air when </a:t>
            </a:r>
            <a:r>
              <a:rPr lang="en-NZ" dirty="0" smtClean="0"/>
              <a:t>you're ready</a:t>
            </a:r>
            <a:r>
              <a:rPr lang="en-NZ" dirty="0"/>
              <a:t>…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>
                <a:sym typeface="Arial" pitchFamily="34" charset="0"/>
              </a:rPr>
              <a:t>Step </a:t>
            </a:r>
            <a:r>
              <a:rPr lang="en-NZ" u="sng" dirty="0" smtClean="0">
                <a:sym typeface="Arial" pitchFamily="34" charset="0"/>
              </a:rPr>
              <a:t>3</a:t>
            </a:r>
            <a:r>
              <a:rPr lang="en-NZ" dirty="0" smtClean="0">
                <a:sym typeface="Arial" pitchFamily="34" charset="0"/>
              </a:rPr>
              <a:t>: </a:t>
            </a:r>
            <a:r>
              <a:rPr lang="en-NZ" dirty="0">
                <a:sym typeface="Arial" pitchFamily="34" charset="0"/>
              </a:rPr>
              <a:t>Without looking down at your blank page, and ONLY looking at your partner’s face, you have </a:t>
            </a:r>
            <a:r>
              <a:rPr lang="en-NZ" b="1" dirty="0">
                <a:sym typeface="Arial" pitchFamily="34" charset="0"/>
              </a:rPr>
              <a:t>1 minute </a:t>
            </a:r>
            <a:r>
              <a:rPr lang="en-NZ" dirty="0">
                <a:sym typeface="Arial" pitchFamily="34" charset="0"/>
              </a:rPr>
              <a:t>to draw a portrait of your partner, starting </a:t>
            </a:r>
            <a:r>
              <a:rPr lang="en-NZ" dirty="0" smtClean="0">
                <a:sym typeface="Arial" pitchFamily="34" charset="0"/>
              </a:rPr>
              <a:t>on the bell! </a:t>
            </a:r>
            <a:endParaRPr lang="en-NZ" dirty="0">
              <a:sym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NZ" u="sng" dirty="0">
                <a:sym typeface="Arial" pitchFamily="34" charset="0"/>
              </a:rPr>
              <a:t>Step </a:t>
            </a:r>
            <a:r>
              <a:rPr lang="en-NZ" u="sng" dirty="0" smtClean="0">
                <a:sym typeface="Arial" pitchFamily="34" charset="0"/>
              </a:rPr>
              <a:t>4</a:t>
            </a:r>
            <a:r>
              <a:rPr lang="en-NZ" dirty="0" smtClean="0">
                <a:sym typeface="Arial" pitchFamily="34" charset="0"/>
              </a:rPr>
              <a:t>: </a:t>
            </a:r>
            <a:r>
              <a:rPr lang="en-NZ" dirty="0">
                <a:sym typeface="Arial" pitchFamily="34" charset="0"/>
              </a:rPr>
              <a:t>Sign your name, date it, and swap pictures with your partner…</a:t>
            </a:r>
            <a:endParaRPr lang="en-GB" dirty="0">
              <a:sym typeface="Arial" pitchFamily="34" charset="0"/>
            </a:endParaRPr>
          </a:p>
          <a:p>
            <a:endParaRPr lang="en-NZ" b="1" dirty="0" smtClean="0"/>
          </a:p>
        </p:txBody>
      </p:sp>
    </p:spTree>
    <p:extLst>
      <p:ext uri="{BB962C8B-B14F-4D97-AF65-F5344CB8AC3E}">
        <p14:creationId xmlns:p14="http://schemas.microsoft.com/office/powerpoint/2010/main" val="32403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Five ways: connect, be active, take notice, keep learning, give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9130066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1600" u="sng" dirty="0"/>
              <a:t>Connect</a:t>
            </a:r>
            <a:r>
              <a:rPr lang="en-NZ" sz="1600" dirty="0"/>
              <a:t> </a:t>
            </a:r>
            <a:r>
              <a:rPr lang="en-NZ" sz="1600" dirty="0" smtClean="0"/>
              <a:t>– Make </a:t>
            </a:r>
            <a:r>
              <a:rPr lang="en-NZ" sz="1600" dirty="0"/>
              <a:t>connections with friends, family, colleagues and </a:t>
            </a:r>
            <a:r>
              <a:rPr lang="en-NZ" sz="1600" dirty="0" smtClean="0"/>
              <a:t>neighbours. </a:t>
            </a:r>
            <a:r>
              <a:rPr lang="en-NZ" sz="1600" dirty="0"/>
              <a:t>When you build these connections they help enrich your life with new </a:t>
            </a:r>
            <a:r>
              <a:rPr lang="en-NZ" sz="1600" dirty="0" smtClean="0"/>
              <a:t>experiences and opportunities.</a:t>
            </a: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Be </a:t>
            </a:r>
            <a:r>
              <a:rPr lang="en-NZ" sz="1600" u="sng" dirty="0"/>
              <a:t>Active </a:t>
            </a:r>
            <a:r>
              <a:rPr lang="en-NZ" sz="1600" dirty="0"/>
              <a:t>– Get moving. Walk, skip, run, dance – move </a:t>
            </a:r>
            <a:r>
              <a:rPr lang="en-NZ" sz="1600" dirty="0" smtClean="0"/>
              <a:t>your </a:t>
            </a:r>
            <a:r>
              <a:rPr lang="en-NZ" sz="1600" dirty="0" smtClean="0"/>
              <a:t>muscles. </a:t>
            </a:r>
            <a:r>
              <a:rPr lang="en-NZ" sz="1600" dirty="0"/>
              <a:t>Exercise not only makes you feel good, it keeps you </a:t>
            </a:r>
            <a:r>
              <a:rPr lang="en-NZ" sz="1600" dirty="0" smtClean="0"/>
              <a:t>healthy. </a:t>
            </a:r>
            <a:r>
              <a:rPr lang="en-NZ" sz="1600" dirty="0"/>
              <a:t>Pick a physical activity that you </a:t>
            </a:r>
            <a:r>
              <a:rPr lang="en-NZ" sz="1600" dirty="0" smtClean="0"/>
              <a:t>enjoy. </a:t>
            </a:r>
            <a:r>
              <a:rPr lang="en-NZ" sz="1600" dirty="0"/>
              <a:t/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Take </a:t>
            </a:r>
            <a:r>
              <a:rPr lang="en-NZ" sz="1600" u="sng" dirty="0"/>
              <a:t>Notice </a:t>
            </a:r>
            <a:r>
              <a:rPr lang="en-NZ" sz="1600" dirty="0"/>
              <a:t>– Be mindful. Be curious. Like a child, see the wonder and beauty of the world. Notice the things around you – the weather, </a:t>
            </a:r>
            <a:r>
              <a:rPr lang="en-NZ" sz="1600" dirty="0" smtClean="0"/>
              <a:t>the </a:t>
            </a:r>
            <a:r>
              <a:rPr lang="en-NZ" sz="1600" dirty="0"/>
              <a:t>landscape, </a:t>
            </a:r>
            <a:r>
              <a:rPr lang="en-NZ" sz="1600" dirty="0" smtClean="0"/>
              <a:t>the </a:t>
            </a:r>
            <a:r>
              <a:rPr lang="en-NZ" sz="1600" dirty="0"/>
              <a:t>mood and feelings of </a:t>
            </a:r>
            <a:r>
              <a:rPr lang="en-NZ" sz="1600" dirty="0" smtClean="0"/>
              <a:t>the people </a:t>
            </a:r>
            <a:r>
              <a:rPr lang="en-NZ" sz="1600" dirty="0"/>
              <a:t>around </a:t>
            </a:r>
            <a:r>
              <a:rPr lang="en-NZ" sz="1600" dirty="0" smtClean="0"/>
              <a:t>you. </a:t>
            </a:r>
            <a:r>
              <a:rPr lang="en-NZ" sz="1600" dirty="0"/>
              <a:t>In noticing </a:t>
            </a:r>
            <a:r>
              <a:rPr lang="en-NZ" sz="1600" dirty="0" smtClean="0"/>
              <a:t>you </a:t>
            </a:r>
            <a:r>
              <a:rPr lang="en-NZ" sz="1600" dirty="0"/>
              <a:t>learn to </a:t>
            </a:r>
            <a:r>
              <a:rPr lang="en-NZ" sz="1600" dirty="0" smtClean="0"/>
              <a:t>appreciate </a:t>
            </a:r>
            <a:r>
              <a:rPr lang="en-NZ" sz="1600" dirty="0"/>
              <a:t>the things that matter.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Keep </a:t>
            </a:r>
            <a:r>
              <a:rPr lang="en-NZ" sz="1600" u="sng" dirty="0"/>
              <a:t>Learning </a:t>
            </a:r>
            <a:r>
              <a:rPr lang="en-NZ" sz="1600" dirty="0"/>
              <a:t>– We never stop </a:t>
            </a:r>
            <a:r>
              <a:rPr lang="en-NZ" sz="1600" dirty="0" smtClean="0"/>
              <a:t>learning. </a:t>
            </a:r>
            <a:r>
              <a:rPr lang="en-NZ" sz="1600" dirty="0" smtClean="0"/>
              <a:t>Keep trying </a:t>
            </a:r>
            <a:r>
              <a:rPr lang="en-NZ" sz="1600" dirty="0"/>
              <a:t>something new </a:t>
            </a:r>
            <a:r>
              <a:rPr lang="en-NZ" sz="1600" dirty="0" smtClean="0"/>
              <a:t>– a </a:t>
            </a:r>
            <a:r>
              <a:rPr lang="en-NZ" sz="1600" dirty="0"/>
              <a:t>new course you’ve been wanting to do or a more challenging task at work. Challenges keep us on our </a:t>
            </a:r>
            <a:r>
              <a:rPr lang="en-NZ" sz="1600" dirty="0" smtClean="0"/>
              <a:t>toes and increase </a:t>
            </a:r>
            <a:r>
              <a:rPr lang="en-NZ" sz="1600" dirty="0"/>
              <a:t>our confidence and excitement in our day.</a:t>
            </a:r>
            <a:br>
              <a:rPr lang="en-NZ" sz="1600" dirty="0"/>
            </a:br>
            <a:r>
              <a:rPr lang="en-NZ" sz="1600" dirty="0"/>
              <a:t> </a:t>
            </a:r>
            <a:br>
              <a:rPr lang="en-NZ" sz="1600" dirty="0"/>
            </a:br>
            <a:r>
              <a:rPr lang="en-NZ" sz="1600" u="sng" dirty="0" smtClean="0"/>
              <a:t>Give</a:t>
            </a:r>
            <a:r>
              <a:rPr lang="en-NZ" sz="1600" dirty="0" smtClean="0"/>
              <a:t> </a:t>
            </a:r>
            <a:r>
              <a:rPr lang="en-NZ" sz="1600" dirty="0"/>
              <a:t>– Be generous with your time, your </a:t>
            </a:r>
            <a:r>
              <a:rPr lang="en-NZ" sz="1600" dirty="0" smtClean="0"/>
              <a:t>knowledge and </a:t>
            </a:r>
            <a:r>
              <a:rPr lang="en-NZ" sz="1600" dirty="0"/>
              <a:t>your talents, giving to friends, family and even strangers. Be thankful, smile at people, and volunteer. </a:t>
            </a:r>
            <a:r>
              <a:rPr lang="en-NZ" sz="1600" dirty="0" smtClean="0"/>
              <a:t>Sharing to </a:t>
            </a:r>
            <a:r>
              <a:rPr lang="en-NZ" sz="1600" dirty="0"/>
              <a:t>a wider audience gives you a greater reward than just doing things for yourself.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29481" t="6920" r="28977" b="8066"/>
          <a:stretch/>
        </p:blipFill>
        <p:spPr>
          <a:xfrm>
            <a:off x="10341502" y="3244967"/>
            <a:ext cx="1458613" cy="16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8921" r="6999" b="2883"/>
          <a:stretch/>
        </p:blipFill>
        <p:spPr>
          <a:xfrm>
            <a:off x="2569029" y="0"/>
            <a:ext cx="9612085" cy="68089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2" y="418307"/>
            <a:ext cx="2572512" cy="5972339"/>
          </a:xfrm>
        </p:spPr>
        <p:txBody>
          <a:bodyPr/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An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overview </a:t>
            </a:r>
            <a:r>
              <a:rPr lang="en-NZ" dirty="0" smtClean="0"/>
              <a:t>of workplace wellbeing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65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Savour your experiences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Savouring </a:t>
            </a:r>
            <a:r>
              <a:rPr lang="en-NZ" dirty="0"/>
              <a:t>involves being “in </a:t>
            </a:r>
            <a:r>
              <a:rPr lang="en-NZ" dirty="0" smtClean="0"/>
              <a:t>the moment</a:t>
            </a:r>
            <a:r>
              <a:rPr lang="en-NZ" dirty="0"/>
              <a:t>” and “taking in” all that an experience has to offer. </a:t>
            </a:r>
            <a:r>
              <a:rPr lang="en-NZ" dirty="0" smtClean="0"/>
              <a:t>Think of it as wringing </a:t>
            </a:r>
            <a:r>
              <a:rPr lang="en-NZ" dirty="0" smtClean="0"/>
              <a:t>the pleasure juice out of life by giving </a:t>
            </a:r>
            <a:r>
              <a:rPr lang="en-NZ" dirty="0"/>
              <a:t>attention to the </a:t>
            </a:r>
            <a:r>
              <a:rPr lang="en-NZ" dirty="0" smtClean="0"/>
              <a:t>pleasures </a:t>
            </a:r>
            <a:r>
              <a:rPr lang="en-NZ" dirty="0"/>
              <a:t>of the </a:t>
            </a:r>
            <a:r>
              <a:rPr lang="en-NZ" dirty="0" smtClean="0"/>
              <a:t>moment.</a:t>
            </a:r>
            <a:endParaRPr lang="en-NZ" dirty="0"/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Savouring </a:t>
            </a:r>
            <a:r>
              <a:rPr lang="en-NZ" dirty="0"/>
              <a:t>can </a:t>
            </a:r>
            <a:r>
              <a:rPr lang="en-NZ" dirty="0" smtClean="0"/>
              <a:t>be used </a:t>
            </a:r>
            <a:r>
              <a:rPr lang="en-NZ" dirty="0"/>
              <a:t>in a wide variety of circumstances – one can </a:t>
            </a:r>
            <a:r>
              <a:rPr lang="en-NZ" dirty="0" smtClean="0"/>
              <a:t>savour </a:t>
            </a:r>
            <a:r>
              <a:rPr lang="en-NZ" dirty="0"/>
              <a:t>a sensory </a:t>
            </a:r>
            <a:r>
              <a:rPr lang="en-NZ" dirty="0" smtClean="0"/>
              <a:t>experience, a </a:t>
            </a:r>
            <a:r>
              <a:rPr lang="en-NZ" dirty="0"/>
              <a:t>social </a:t>
            </a:r>
            <a:r>
              <a:rPr lang="en-NZ" dirty="0" smtClean="0"/>
              <a:t>experience, </a:t>
            </a:r>
            <a:r>
              <a:rPr lang="en-NZ" dirty="0"/>
              <a:t>a feeling, or even a memory</a:t>
            </a:r>
            <a:r>
              <a:rPr lang="en-N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There are ten different types of savouring </a:t>
            </a:r>
            <a:r>
              <a:rPr lang="en-NZ" dirty="0"/>
              <a:t>strategies </a:t>
            </a:r>
            <a:r>
              <a:rPr lang="en-NZ" dirty="0" smtClean="0"/>
              <a:t>- </a:t>
            </a:r>
            <a:r>
              <a:rPr lang="en-NZ" dirty="0" smtClean="0"/>
              <a:t>sharing </a:t>
            </a:r>
            <a:r>
              <a:rPr lang="en-NZ" dirty="0"/>
              <a:t>with others, memory building, self-congratulation, sensory-perceptual sharpening, comparing, absorption, </a:t>
            </a:r>
            <a:r>
              <a:rPr lang="en-NZ" dirty="0" smtClean="0"/>
              <a:t>behavioural </a:t>
            </a:r>
            <a:r>
              <a:rPr lang="en-NZ" dirty="0"/>
              <a:t>expression, temporal awareness, counting blessings, and kill-joy </a:t>
            </a:r>
            <a:r>
              <a:rPr lang="en-NZ" dirty="0" smtClean="0"/>
              <a:t>thinking.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NZ" dirty="0" smtClean="0"/>
              <a:t>We are going to try a combo of </a:t>
            </a:r>
            <a:r>
              <a:rPr lang="en-NZ" dirty="0" smtClean="0"/>
              <a:t>“sensory-perceptual </a:t>
            </a:r>
            <a:r>
              <a:rPr lang="en-NZ" dirty="0" smtClean="0"/>
              <a:t>sharpening” and </a:t>
            </a:r>
            <a:r>
              <a:rPr lang="en-NZ" dirty="0" smtClean="0"/>
              <a:t>“absorption</a:t>
            </a:r>
            <a:r>
              <a:rPr lang="en-NZ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502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Savour your experiences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</a:t>
            </a:r>
            <a:r>
              <a:rPr lang="en-NZ" sz="1600" u="sng" dirty="0"/>
              <a:t>1</a:t>
            </a:r>
            <a:r>
              <a:rPr lang="en-NZ" sz="1600" dirty="0"/>
              <a:t>: get another </a:t>
            </a:r>
            <a:r>
              <a:rPr lang="en-NZ" sz="1600" dirty="0" smtClean="0"/>
              <a:t>almond</a:t>
            </a:r>
            <a:r>
              <a:rPr lang="en-NZ" sz="1600" dirty="0" smtClean="0"/>
              <a:t>.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2</a:t>
            </a:r>
            <a:r>
              <a:rPr lang="en-NZ" sz="1600" dirty="0" smtClean="0"/>
              <a:t>: Take a close </a:t>
            </a:r>
            <a:r>
              <a:rPr lang="en-NZ" sz="1600" b="1" dirty="0" smtClean="0"/>
              <a:t>look</a:t>
            </a:r>
            <a:r>
              <a:rPr lang="en-NZ" sz="1600" dirty="0" smtClean="0"/>
              <a:t> at it – inspect </a:t>
            </a:r>
            <a:r>
              <a:rPr lang="en-NZ" sz="1600" dirty="0" smtClean="0"/>
              <a:t>it, examine it! </a:t>
            </a:r>
            <a:r>
              <a:rPr lang="en-NZ" sz="1600" dirty="0" smtClean="0"/>
              <a:t>What does it look like? Is it symmetrical?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3</a:t>
            </a:r>
            <a:r>
              <a:rPr lang="en-NZ" sz="1600" dirty="0" smtClean="0"/>
              <a:t>: Close your eyes for the rest of this experience and </a:t>
            </a:r>
            <a:r>
              <a:rPr lang="en-NZ" sz="1600" b="1" dirty="0" smtClean="0"/>
              <a:t>feel it in your hand </a:t>
            </a:r>
            <a:r>
              <a:rPr lang="en-NZ" sz="1600" dirty="0" smtClean="0"/>
              <a:t>– what does the texture feel </a:t>
            </a:r>
            <a:r>
              <a:rPr lang="en-NZ" sz="1600" dirty="0" smtClean="0"/>
              <a:t>like?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</a:t>
            </a:r>
            <a:r>
              <a:rPr lang="en-NZ" sz="1600" u="sng" dirty="0" smtClean="0"/>
              <a:t>4</a:t>
            </a:r>
            <a:r>
              <a:rPr lang="en-NZ" sz="1600" dirty="0" smtClean="0"/>
              <a:t>: </a:t>
            </a:r>
            <a:r>
              <a:rPr lang="en-NZ" sz="1600" b="1" dirty="0" smtClean="0"/>
              <a:t>Smell</a:t>
            </a:r>
            <a:r>
              <a:rPr lang="en-NZ" sz="1600" dirty="0" smtClean="0"/>
              <a:t> it. What does it smell like?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5</a:t>
            </a:r>
            <a:r>
              <a:rPr lang="en-NZ" sz="1600" dirty="0" smtClean="0"/>
              <a:t>: Put </a:t>
            </a:r>
            <a:r>
              <a:rPr lang="en-NZ" sz="1600" dirty="0"/>
              <a:t>the </a:t>
            </a:r>
            <a:r>
              <a:rPr lang="en-NZ" sz="1600" dirty="0" smtClean="0"/>
              <a:t>almond into </a:t>
            </a:r>
            <a:r>
              <a:rPr lang="en-NZ" sz="1600" dirty="0"/>
              <a:t>your mouth but do not bite </a:t>
            </a:r>
            <a:r>
              <a:rPr lang="en-NZ" sz="1600" dirty="0" smtClean="0"/>
              <a:t>or </a:t>
            </a:r>
            <a:r>
              <a:rPr lang="en-NZ" sz="1600" dirty="0" smtClean="0"/>
              <a:t>suck it </a:t>
            </a:r>
            <a:r>
              <a:rPr lang="en-NZ" sz="1600" dirty="0" smtClean="0"/>
              <a:t>– just let it rest </a:t>
            </a:r>
            <a:r>
              <a:rPr lang="en-NZ" sz="1600" dirty="0" smtClean="0"/>
              <a:t>on </a:t>
            </a:r>
            <a:r>
              <a:rPr lang="en-NZ" sz="1600" dirty="0" smtClean="0"/>
              <a:t>your tongue. </a:t>
            </a:r>
            <a:r>
              <a:rPr lang="en-NZ" sz="1600" b="1" dirty="0" smtClean="0"/>
              <a:t>Explore </a:t>
            </a:r>
            <a:r>
              <a:rPr lang="en-NZ" sz="1600" b="1" dirty="0"/>
              <a:t>the </a:t>
            </a:r>
            <a:r>
              <a:rPr lang="en-NZ" sz="1600" b="1" dirty="0" smtClean="0"/>
              <a:t>almond with </a:t>
            </a:r>
            <a:r>
              <a:rPr lang="en-NZ" sz="1600" b="1" dirty="0"/>
              <a:t>your tongue and teeth</a:t>
            </a:r>
            <a:r>
              <a:rPr lang="en-NZ" sz="1600" dirty="0"/>
              <a:t>, noticing as much as you can. 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6</a:t>
            </a:r>
            <a:r>
              <a:rPr lang="en-NZ" sz="1600" dirty="0" smtClean="0"/>
              <a:t>: </a:t>
            </a:r>
            <a:r>
              <a:rPr lang="en-NZ" sz="1600" b="1" dirty="0" smtClean="0"/>
              <a:t>Bite slowly into it </a:t>
            </a:r>
            <a:r>
              <a:rPr lang="en-NZ" sz="1600" dirty="0" smtClean="0"/>
              <a:t>and focus on the taste. Swirl the contents of the </a:t>
            </a:r>
            <a:r>
              <a:rPr lang="en-NZ" sz="1600" dirty="0" smtClean="0"/>
              <a:t>almond </a:t>
            </a:r>
            <a:r>
              <a:rPr lang="en-NZ" sz="1600" dirty="0" smtClean="0"/>
              <a:t>around in your mouth.</a:t>
            </a:r>
          </a:p>
          <a:p>
            <a:pPr marL="263525" indent="-263525">
              <a:buFont typeface="Wingdings" panose="05000000000000000000" pitchFamily="2" charset="2"/>
              <a:buChar char="v"/>
            </a:pPr>
            <a:r>
              <a:rPr lang="en-NZ" sz="1600" u="sng" dirty="0" smtClean="0"/>
              <a:t>Step 7</a:t>
            </a:r>
            <a:r>
              <a:rPr lang="en-NZ" sz="1600" dirty="0" smtClean="0"/>
              <a:t>: </a:t>
            </a:r>
            <a:r>
              <a:rPr lang="en-NZ" sz="1600" b="1" dirty="0" smtClean="0"/>
              <a:t>Swallow</a:t>
            </a:r>
            <a:r>
              <a:rPr lang="en-NZ" sz="1600" dirty="0" smtClean="0"/>
              <a:t> </a:t>
            </a:r>
            <a:r>
              <a:rPr lang="en-NZ" sz="1600" dirty="0"/>
              <a:t>the almond </a:t>
            </a:r>
            <a:r>
              <a:rPr lang="en-NZ" sz="1600" dirty="0" smtClean="0"/>
              <a:t>and </a:t>
            </a:r>
            <a:r>
              <a:rPr lang="en-NZ" sz="1600" b="1" dirty="0"/>
              <a:t>open your eyes</a:t>
            </a:r>
            <a:r>
              <a:rPr lang="en-NZ" sz="1600" dirty="0" smtClean="0"/>
              <a:t>.</a:t>
            </a:r>
            <a:endParaRPr lang="en-NZ" sz="1600" b="1" dirty="0"/>
          </a:p>
          <a:p>
            <a:r>
              <a:rPr lang="en-NZ" sz="1600" dirty="0" smtClean="0">
                <a:solidFill>
                  <a:srgbClr val="00B0F0"/>
                </a:solidFill>
              </a:rPr>
              <a:t>Was it easy to stay </a:t>
            </a:r>
            <a:r>
              <a:rPr lang="en-NZ" sz="1600" dirty="0" smtClean="0">
                <a:solidFill>
                  <a:srgbClr val="00B0F0"/>
                </a:solidFill>
              </a:rPr>
              <a:t>focused as you tapped your senses and became absorbed in the sensory experience</a:t>
            </a:r>
            <a:r>
              <a:rPr lang="en-NZ" sz="1600" dirty="0" smtClean="0"/>
              <a:t>?</a:t>
            </a:r>
            <a:endParaRPr lang="en-NZ" sz="1600" dirty="0" smtClean="0"/>
          </a:p>
          <a:p>
            <a:r>
              <a:rPr lang="en-NZ" sz="1600" dirty="0">
                <a:solidFill>
                  <a:srgbClr val="00B0F0"/>
                </a:solidFill>
              </a:rPr>
              <a:t>What was it like to pay attention to each individual detail of the experience</a:t>
            </a:r>
            <a:r>
              <a:rPr lang="en-NZ" sz="1600" dirty="0" smtClean="0"/>
              <a:t>?</a:t>
            </a:r>
          </a:p>
          <a:p>
            <a:r>
              <a:rPr lang="en-NZ" sz="1600" dirty="0" smtClean="0">
                <a:solidFill>
                  <a:srgbClr val="00B0F0"/>
                </a:solidFill>
              </a:rPr>
              <a:t>Was this almond more enjoyable than the previous almond</a:t>
            </a:r>
            <a:r>
              <a:rPr lang="en-NZ" sz="1600" dirty="0" smtClean="0"/>
              <a:t>? </a:t>
            </a:r>
            <a:endParaRPr lang="en-NZ" sz="1600" dirty="0" smtClean="0"/>
          </a:p>
        </p:txBody>
      </p:sp>
    </p:spTree>
    <p:extLst>
      <p:ext uri="{BB962C8B-B14F-4D97-AF65-F5344CB8AC3E}">
        <p14:creationId xmlns:p14="http://schemas.microsoft.com/office/powerpoint/2010/main" val="11995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8941</TotalTime>
  <Words>1081</Words>
  <Application>Microsoft Office PowerPoint</Application>
  <PresentationFormat>Widescreen</PresentationFormat>
  <Paragraphs>103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30 minutes to wellbeing and better abs</vt:lpstr>
      <vt:lpstr>I'm no expert on  your wellbeing</vt:lpstr>
      <vt:lpstr>Positive assessment</vt:lpstr>
      <vt:lpstr>Positive introductions</vt:lpstr>
      <vt:lpstr>Five ways to wellbeing</vt:lpstr>
      <vt:lpstr>Five ways: connect, be active, take notice, keep learning, give</vt:lpstr>
      <vt:lpstr> An  overview of workplace wellbeing</vt:lpstr>
      <vt:lpstr>Savour your experiences</vt:lpstr>
      <vt:lpstr>Savour your experiences</vt:lpstr>
      <vt:lpstr>Three good things</vt:lpstr>
      <vt:lpstr>Peak-end theory</vt:lpstr>
      <vt:lpstr>A wellbeing overview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ReviewerA</dc:creator>
  <cp:lastModifiedBy>ReviewerA</cp:lastModifiedBy>
  <cp:revision>35</cp:revision>
  <dcterms:created xsi:type="dcterms:W3CDTF">2013-08-09T04:42:53Z</dcterms:created>
  <dcterms:modified xsi:type="dcterms:W3CDTF">2013-08-15T10:01:29Z</dcterms:modified>
</cp:coreProperties>
</file>