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74" r:id="rId3"/>
    <p:sldId id="264" r:id="rId4"/>
    <p:sldId id="257" r:id="rId5"/>
    <p:sldId id="282" r:id="rId6"/>
    <p:sldId id="262" r:id="rId7"/>
    <p:sldId id="258" r:id="rId8"/>
    <p:sldId id="266" r:id="rId9"/>
    <p:sldId id="271" r:id="rId10"/>
    <p:sldId id="267" r:id="rId11"/>
    <p:sldId id="275" r:id="rId12"/>
    <p:sldId id="276" r:id="rId13"/>
    <p:sldId id="277" r:id="rId14"/>
    <p:sldId id="278" r:id="rId15"/>
    <p:sldId id="279" r:id="rId16"/>
    <p:sldId id="280" r:id="rId17"/>
    <p:sldId id="281" r:id="rId18"/>
    <p:sldId id="269" r:id="rId19"/>
    <p:sldId id="273" r:id="rId20"/>
    <p:sldId id="268" r:id="rId21"/>
    <p:sldId id="265" r:id="rId22"/>
    <p:sldId id="27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86068" autoAdjust="0"/>
  </p:normalViewPr>
  <p:slideViewPr>
    <p:cSldViewPr snapToGrid="0">
      <p:cViewPr varScale="1">
        <p:scale>
          <a:sx n="110" d="100"/>
          <a:sy n="110" d="100"/>
        </p:scale>
        <p:origin x="4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2F08C-6AFF-40CC-84B4-5C58AE698E26}" type="datetimeFigureOut">
              <a:rPr lang="en-NZ" smtClean="0"/>
              <a:t>4/02/2015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7C0E2-BA58-429C-BE0B-F053C59D9C7E}" type="slidenum">
              <a:rPr lang="en-NZ" smtClean="0"/>
              <a:t>‹#›</a:t>
            </a:fld>
            <a:endParaRPr lang="en-NZ"/>
          </a:p>
        </p:txBody>
      </p:sp>
    </p:spTree>
    <p:extLst>
      <p:ext uri="{BB962C8B-B14F-4D97-AF65-F5344CB8AC3E}">
        <p14:creationId xmlns:p14="http://schemas.microsoft.com/office/powerpoint/2010/main" val="121563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NZ" sz="1200" dirty="0" smtClean="0"/>
              <a:t>Use simple and effective wellbeing boosts</a:t>
            </a:r>
          </a:p>
          <a:p>
            <a:pPr>
              <a:buFont typeface="Wingdings" panose="05000000000000000000" pitchFamily="2" charset="2"/>
              <a:buChar char="v"/>
            </a:pPr>
            <a:r>
              <a:rPr lang="en-NZ" sz="1200" dirty="0" smtClean="0"/>
              <a:t>Add a dose of science and gather better data to inform your own personal change – quantify your reflections</a:t>
            </a:r>
          </a:p>
          <a:p>
            <a:endParaRPr lang="en-NZ" dirty="0"/>
          </a:p>
        </p:txBody>
      </p:sp>
      <p:sp>
        <p:nvSpPr>
          <p:cNvPr id="4" name="Slide Number Placeholder 3"/>
          <p:cNvSpPr>
            <a:spLocks noGrp="1"/>
          </p:cNvSpPr>
          <p:nvPr>
            <p:ph type="sldNum" sz="quarter" idx="10"/>
          </p:nvPr>
        </p:nvSpPr>
        <p:spPr/>
        <p:txBody>
          <a:bodyPr/>
          <a:lstStyle/>
          <a:p>
            <a:fld id="{E227C0E2-BA58-429C-BE0B-F053C59D9C7E}" type="slidenum">
              <a:rPr lang="en-NZ" smtClean="0"/>
              <a:t>21</a:t>
            </a:fld>
            <a:endParaRPr lang="en-NZ"/>
          </a:p>
        </p:txBody>
      </p:sp>
    </p:spTree>
    <p:extLst>
      <p:ext uri="{BB962C8B-B14F-4D97-AF65-F5344CB8AC3E}">
        <p14:creationId xmlns:p14="http://schemas.microsoft.com/office/powerpoint/2010/main" val="3449424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2/4/2015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nternationaljournalofwellbeing.org/index.php/ijow/article/view/328/438" TargetMode="External"/><Relationship Id="rId2" Type="http://schemas.openxmlformats.org/officeDocument/2006/relationships/hyperlink" Target="http://www.internationaljournalofwellbeing.org/index.php/ijow/article/view/250/358"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1569660"/>
          </a:xfrm>
          <a:prstGeom prst="rect">
            <a:avLst/>
          </a:prstGeom>
          <a:solidFill>
            <a:schemeClr val="bg1"/>
          </a:solidFill>
        </p:spPr>
        <p:txBody>
          <a:bodyPr wrap="square" rtlCol="0">
            <a:spAutoFit/>
          </a:bodyPr>
          <a:lstStyle/>
          <a:p>
            <a:pPr algn="ctr"/>
            <a:endParaRPr lang="en-NZ" dirty="0" smtClean="0"/>
          </a:p>
          <a:p>
            <a:pPr algn="ctr"/>
            <a:r>
              <a:rPr lang="en-NZ" sz="2400" dirty="0" smtClean="0">
                <a:solidFill>
                  <a:srgbClr val="FF0000"/>
                </a:solidFill>
              </a:rPr>
              <a:t>Dr Aaron Jarden</a:t>
            </a:r>
          </a:p>
          <a:p>
            <a:pPr algn="ctr"/>
            <a:r>
              <a:rPr lang="en-NZ" dirty="0" err="1" smtClean="0"/>
              <a:t>Takapuna</a:t>
            </a:r>
            <a:r>
              <a:rPr lang="en-NZ" dirty="0" smtClean="0"/>
              <a:t> Normal Intermediate School, Auckland</a:t>
            </a:r>
            <a:endParaRPr lang="en-NZ" dirty="0" smtClean="0"/>
          </a:p>
          <a:p>
            <a:pPr algn="ctr"/>
            <a:r>
              <a:rPr lang="en-NZ" dirty="0" smtClean="0"/>
              <a:t>9</a:t>
            </a:r>
            <a:r>
              <a:rPr lang="en-NZ" baseline="30000" dirty="0" smtClean="0"/>
              <a:t>th</a:t>
            </a:r>
            <a:r>
              <a:rPr lang="en-NZ" dirty="0" smtClean="0"/>
              <a:t> February 2015 </a:t>
            </a:r>
            <a:endParaRPr lang="en-NZ" dirty="0" smtClean="0"/>
          </a:p>
          <a:p>
            <a:endParaRPr lang="en-NZ" dirty="0"/>
          </a:p>
        </p:txBody>
      </p:sp>
      <p:sp>
        <p:nvSpPr>
          <p:cNvPr id="2" name="Title 1"/>
          <p:cNvSpPr>
            <a:spLocks noGrp="1"/>
          </p:cNvSpPr>
          <p:nvPr>
            <p:ph type="ctrTitle"/>
          </p:nvPr>
        </p:nvSpPr>
        <p:spPr/>
        <p:txBody>
          <a:bodyPr/>
          <a:lstStyle/>
          <a:p>
            <a:r>
              <a:rPr lang="en-NZ" dirty="0" smtClean="0">
                <a:solidFill>
                  <a:srgbClr val="FF0000"/>
                </a:solidFill>
              </a:rPr>
              <a:t>Positive education</a:t>
            </a:r>
            <a:endParaRPr lang="en-NZ" dirty="0">
              <a:solidFill>
                <a:srgbClr val="FF0000"/>
              </a:solidFill>
            </a:endParaRPr>
          </a:p>
        </p:txBody>
      </p:sp>
      <p:sp>
        <p:nvSpPr>
          <p:cNvPr id="3" name="Subtitle 2"/>
          <p:cNvSpPr>
            <a:spLocks noGrp="1"/>
          </p:cNvSpPr>
          <p:nvPr>
            <p:ph type="subTitle" idx="1"/>
          </p:nvPr>
        </p:nvSpPr>
        <p:spPr/>
        <p:txBody>
          <a:bodyPr/>
          <a:lstStyle/>
          <a:p>
            <a:r>
              <a:rPr lang="en-NZ" dirty="0" smtClean="0"/>
              <a:t>Creating </a:t>
            </a:r>
            <a:r>
              <a:rPr lang="en-NZ" smtClean="0"/>
              <a:t>flourishing schools</a:t>
            </a:r>
            <a:endParaRPr lang="en-NZ" dirty="0"/>
          </a:p>
        </p:txBody>
      </p:sp>
      <p:sp>
        <p:nvSpPr>
          <p:cNvPr id="4" name="TextBox 3"/>
          <p:cNvSpPr txBox="1"/>
          <p:nvPr/>
        </p:nvSpPr>
        <p:spPr>
          <a:xfrm>
            <a:off x="0" y="1332411"/>
            <a:ext cx="12191998" cy="3821852"/>
          </a:xfrm>
          <a:prstGeom prst="rect">
            <a:avLst/>
          </a:prstGeom>
          <a:solidFill>
            <a:schemeClr val="bg1"/>
          </a:solidFill>
        </p:spPr>
        <p:txBody>
          <a:bodyPr wrap="square" rtlCol="0">
            <a:spAutoFit/>
          </a:bodyPr>
          <a:lstStyle/>
          <a:p>
            <a:endParaRPr lang="en-NZ" dirty="0"/>
          </a:p>
        </p:txBody>
      </p:sp>
      <p:pic>
        <p:nvPicPr>
          <p:cNvPr id="6" name="Picture 5"/>
          <p:cNvPicPr>
            <a:picLocks noChangeAspect="1"/>
          </p:cNvPicPr>
          <p:nvPr/>
        </p:nvPicPr>
        <p:blipFill>
          <a:blip r:embed="rId2"/>
          <a:stretch>
            <a:fillRect/>
          </a:stretch>
        </p:blipFill>
        <p:spPr>
          <a:xfrm>
            <a:off x="4667250" y="2000250"/>
            <a:ext cx="2857500" cy="2857500"/>
          </a:xfrm>
          <a:prstGeom prst="rect">
            <a:avLst/>
          </a:prstGeom>
        </p:spPr>
      </p:pic>
      <p:sp>
        <p:nvSpPr>
          <p:cNvPr id="8" name="Subtitle 2"/>
          <p:cNvSpPr txBox="1">
            <a:spLocks/>
          </p:cNvSpPr>
          <p:nvPr/>
        </p:nvSpPr>
        <p:spPr>
          <a:xfrm>
            <a:off x="0" y="6231649"/>
            <a:ext cx="12192000" cy="587829"/>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r>
              <a:rPr lang="en-NZ" sz="1600" dirty="0" smtClean="0"/>
              <a:t>You can download these slides from: www.aaronjarden.com</a:t>
            </a:r>
            <a:endParaRPr lang="en-NZ" sz="1600" dirty="0"/>
          </a:p>
        </p:txBody>
      </p:sp>
    </p:spTree>
    <p:extLst>
      <p:ext uri="{BB962C8B-B14F-4D97-AF65-F5344CB8AC3E}">
        <p14:creationId xmlns:p14="http://schemas.microsoft.com/office/powerpoint/2010/main" val="2429828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Three good things</a:t>
            </a:r>
            <a:endParaRPr lang="en-NZ"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NZ" sz="1600" dirty="0" smtClean="0"/>
              <a:t> The ‘Three </a:t>
            </a:r>
            <a:r>
              <a:rPr lang="en-NZ" sz="1600" dirty="0"/>
              <a:t>Good </a:t>
            </a:r>
            <a:r>
              <a:rPr lang="en-NZ" sz="1600" dirty="0" smtClean="0"/>
              <a:t>Things’ </a:t>
            </a:r>
            <a:r>
              <a:rPr lang="en-NZ" sz="1600" dirty="0"/>
              <a:t>exercise is one way of being more aware </a:t>
            </a:r>
            <a:r>
              <a:rPr lang="en-NZ" sz="1600" dirty="0" smtClean="0"/>
              <a:t>and </a:t>
            </a:r>
            <a:r>
              <a:rPr lang="en-NZ" sz="1600" dirty="0" err="1" smtClean="0"/>
              <a:t>greatful</a:t>
            </a:r>
            <a:r>
              <a:rPr lang="en-NZ" sz="1600" dirty="0" smtClean="0"/>
              <a:t> of the good </a:t>
            </a:r>
            <a:r>
              <a:rPr lang="en-NZ" sz="1600" dirty="0"/>
              <a:t>things that happen to you. It is designed to help you notice </a:t>
            </a:r>
            <a:r>
              <a:rPr lang="en-NZ" sz="1600" dirty="0" smtClean="0"/>
              <a:t>and remember </a:t>
            </a:r>
            <a:r>
              <a:rPr lang="en-NZ" sz="1600" dirty="0"/>
              <a:t>positive events that occur throughout your day, and to end </a:t>
            </a:r>
            <a:r>
              <a:rPr lang="en-NZ" sz="1600" dirty="0" smtClean="0"/>
              <a:t>your day </a:t>
            </a:r>
            <a:r>
              <a:rPr lang="en-NZ" sz="1600" dirty="0"/>
              <a:t>on a positive note by thinking and writing about those positive events.</a:t>
            </a:r>
            <a:endParaRPr lang="en-NZ" sz="1600" u="sng" dirty="0" smtClean="0"/>
          </a:p>
          <a:p>
            <a:pPr>
              <a:buFont typeface="Wingdings" panose="05000000000000000000" pitchFamily="2" charset="2"/>
              <a:buChar char="v"/>
            </a:pPr>
            <a:r>
              <a:rPr lang="en-NZ" sz="1600" dirty="0" smtClean="0"/>
              <a:t> </a:t>
            </a:r>
            <a:r>
              <a:rPr lang="en-NZ" sz="1600" u="sng" dirty="0" smtClean="0"/>
              <a:t>Step 1</a:t>
            </a:r>
            <a:r>
              <a:rPr lang="en-NZ" sz="1600" dirty="0" smtClean="0"/>
              <a:t>: Write </a:t>
            </a:r>
            <a:r>
              <a:rPr lang="en-NZ" sz="1600" dirty="0"/>
              <a:t>down three </a:t>
            </a:r>
            <a:r>
              <a:rPr lang="en-NZ" sz="1600" dirty="0" smtClean="0"/>
              <a:t>things </a:t>
            </a:r>
            <a:r>
              <a:rPr lang="en-NZ" sz="1600" dirty="0"/>
              <a:t>that went well </a:t>
            </a:r>
            <a:r>
              <a:rPr lang="en-NZ" sz="1600" dirty="0" smtClean="0"/>
              <a:t>today. The </a:t>
            </a:r>
            <a:r>
              <a:rPr lang="en-NZ" sz="1600" dirty="0"/>
              <a:t>three things you list can be relatively small and </a:t>
            </a:r>
            <a:r>
              <a:rPr lang="en-NZ" sz="1600" dirty="0" smtClean="0"/>
              <a:t>unimportant, or </a:t>
            </a:r>
            <a:r>
              <a:rPr lang="en-NZ" sz="1600" dirty="0"/>
              <a:t>relatively large in </a:t>
            </a:r>
            <a:r>
              <a:rPr lang="en-NZ" sz="1600" dirty="0" smtClean="0"/>
              <a:t>importance. </a:t>
            </a:r>
          </a:p>
          <a:p>
            <a:pPr>
              <a:buFont typeface="Wingdings" panose="05000000000000000000" pitchFamily="2" charset="2"/>
              <a:buChar char="v"/>
            </a:pPr>
            <a:r>
              <a:rPr lang="en-NZ" sz="1600" dirty="0" smtClean="0"/>
              <a:t> </a:t>
            </a:r>
            <a:r>
              <a:rPr lang="en-NZ" sz="1600" u="sng" dirty="0" smtClean="0"/>
              <a:t>Step 2</a:t>
            </a:r>
            <a:r>
              <a:rPr lang="en-NZ" sz="1600" dirty="0" smtClean="0"/>
              <a:t>: After </a:t>
            </a:r>
            <a:r>
              <a:rPr lang="en-NZ" sz="1600" dirty="0"/>
              <a:t>each positive event on your </a:t>
            </a:r>
            <a:r>
              <a:rPr lang="en-NZ" sz="1600" dirty="0" smtClean="0"/>
              <a:t>list, </a:t>
            </a:r>
            <a:r>
              <a:rPr lang="en-NZ" sz="1600" dirty="0"/>
              <a:t>answer </a:t>
            </a:r>
            <a:r>
              <a:rPr lang="en-NZ" sz="1600" dirty="0" smtClean="0"/>
              <a:t>the </a:t>
            </a:r>
            <a:r>
              <a:rPr lang="en-NZ" sz="1600" dirty="0"/>
              <a:t>question “Why did this good thing happen?” </a:t>
            </a:r>
            <a:endParaRPr lang="en-NZ" sz="1600" dirty="0" smtClean="0"/>
          </a:p>
          <a:p>
            <a:pPr marL="0" indent="539750">
              <a:buNone/>
            </a:pPr>
            <a:r>
              <a:rPr lang="en-NZ" sz="1600" u="sng" dirty="0" smtClean="0"/>
              <a:t>Today’s Three </a:t>
            </a:r>
            <a:r>
              <a:rPr lang="en-NZ" sz="1600" u="sng" dirty="0"/>
              <a:t>Good Things </a:t>
            </a:r>
          </a:p>
          <a:p>
            <a:pPr marL="0" indent="539750">
              <a:buNone/>
            </a:pPr>
            <a:r>
              <a:rPr lang="en-NZ" sz="1600" dirty="0"/>
              <a:t>First Good Thing: </a:t>
            </a:r>
            <a:endParaRPr lang="en-NZ" sz="1600" dirty="0" smtClean="0"/>
          </a:p>
          <a:p>
            <a:pPr marL="0" lvl="2" indent="539750">
              <a:buNone/>
            </a:pPr>
            <a:r>
              <a:rPr lang="en-NZ" sz="1600" dirty="0" smtClean="0"/>
              <a:t>	Why </a:t>
            </a:r>
            <a:r>
              <a:rPr lang="en-NZ" sz="1600" dirty="0"/>
              <a:t>did this good thing happen</a:t>
            </a:r>
            <a:r>
              <a:rPr lang="en-NZ" sz="1600" dirty="0" smtClean="0"/>
              <a:t>?</a:t>
            </a:r>
          </a:p>
          <a:p>
            <a:pPr marL="0" indent="539750">
              <a:buNone/>
            </a:pPr>
            <a:r>
              <a:rPr lang="en-NZ" sz="1600" dirty="0" smtClean="0"/>
              <a:t>Second Good </a:t>
            </a:r>
            <a:r>
              <a:rPr lang="en-NZ" sz="1600" dirty="0"/>
              <a:t>Thing: </a:t>
            </a:r>
          </a:p>
          <a:p>
            <a:pPr marL="0" lvl="2" indent="539750">
              <a:buNone/>
            </a:pPr>
            <a:r>
              <a:rPr lang="en-NZ" sz="1600" dirty="0" smtClean="0"/>
              <a:t>	Why </a:t>
            </a:r>
            <a:r>
              <a:rPr lang="en-NZ" sz="1600" dirty="0"/>
              <a:t>did this good thing happen</a:t>
            </a:r>
            <a:r>
              <a:rPr lang="en-NZ" sz="1600" dirty="0" smtClean="0"/>
              <a:t>?</a:t>
            </a:r>
          </a:p>
          <a:p>
            <a:pPr marL="0" indent="539750">
              <a:buNone/>
            </a:pPr>
            <a:r>
              <a:rPr lang="en-NZ" sz="1600" dirty="0" smtClean="0"/>
              <a:t>Third Good </a:t>
            </a:r>
            <a:r>
              <a:rPr lang="en-NZ" sz="1600" dirty="0"/>
              <a:t>Thing: </a:t>
            </a:r>
          </a:p>
          <a:p>
            <a:pPr marL="0" lvl="2" indent="539750">
              <a:buNone/>
            </a:pPr>
            <a:r>
              <a:rPr lang="en-NZ" sz="1600" dirty="0" smtClean="0"/>
              <a:t>	Why </a:t>
            </a:r>
            <a:r>
              <a:rPr lang="en-NZ" sz="1600" dirty="0"/>
              <a:t>did this good thing happen?</a:t>
            </a:r>
          </a:p>
          <a:p>
            <a:pPr marL="310896" lvl="2" indent="0">
              <a:buNone/>
            </a:pPr>
            <a:endParaRPr lang="en-NZ" sz="1600" dirty="0"/>
          </a:p>
          <a:p>
            <a:pPr marL="310896" lvl="2" indent="0">
              <a:buNone/>
            </a:pPr>
            <a:endParaRPr lang="en-NZ" sz="1600" dirty="0" smtClean="0"/>
          </a:p>
        </p:txBody>
      </p:sp>
    </p:spTree>
    <p:extLst>
      <p:ext uri="{BB962C8B-B14F-4D97-AF65-F5344CB8AC3E}">
        <p14:creationId xmlns:p14="http://schemas.microsoft.com/office/powerpoint/2010/main" val="920643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NZ"/>
          </a:p>
        </p:txBody>
      </p:sp>
      <p:sp>
        <p:nvSpPr>
          <p:cNvPr id="5" name="Content Placeholder 4"/>
          <p:cNvSpPr>
            <a:spLocks noGrp="1"/>
          </p:cNvSpPr>
          <p:nvPr>
            <p:ph idx="1"/>
          </p:nvPr>
        </p:nvSpPr>
        <p:spPr/>
        <p:txBody>
          <a:bodyPr/>
          <a:lstStyle/>
          <a:p>
            <a:endParaRPr lang="en-NZ"/>
          </a:p>
        </p:txBody>
      </p:sp>
      <p:pic>
        <p:nvPicPr>
          <p:cNvPr id="6" name="Picture 5"/>
          <p:cNvPicPr>
            <a:picLocks noChangeAspect="1"/>
          </p:cNvPicPr>
          <p:nvPr/>
        </p:nvPicPr>
        <p:blipFill rotWithShape="1">
          <a:blip r:embed="rId2"/>
          <a:srcRect t="8022" b="7553"/>
          <a:stretch/>
        </p:blipFill>
        <p:spPr>
          <a:xfrm>
            <a:off x="0" y="0"/>
            <a:ext cx="12191236" cy="6432698"/>
          </a:xfrm>
          <a:prstGeom prst="rect">
            <a:avLst/>
          </a:prstGeom>
        </p:spPr>
      </p:pic>
    </p:spTree>
    <p:extLst>
      <p:ext uri="{BB962C8B-B14F-4D97-AF65-F5344CB8AC3E}">
        <p14:creationId xmlns:p14="http://schemas.microsoft.com/office/powerpoint/2010/main" val="3026739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NZ"/>
          </a:p>
        </p:txBody>
      </p:sp>
      <p:sp>
        <p:nvSpPr>
          <p:cNvPr id="5" name="Content Placeholder 4"/>
          <p:cNvSpPr>
            <a:spLocks noGrp="1"/>
          </p:cNvSpPr>
          <p:nvPr>
            <p:ph idx="1"/>
          </p:nvPr>
        </p:nvSpPr>
        <p:spPr/>
        <p:txBody>
          <a:bodyPr/>
          <a:lstStyle/>
          <a:p>
            <a:endParaRPr lang="en-NZ"/>
          </a:p>
        </p:txBody>
      </p:sp>
      <p:pic>
        <p:nvPicPr>
          <p:cNvPr id="2" name="Picture 1"/>
          <p:cNvPicPr>
            <a:picLocks noChangeAspect="1"/>
          </p:cNvPicPr>
          <p:nvPr/>
        </p:nvPicPr>
        <p:blipFill rotWithShape="1">
          <a:blip r:embed="rId2"/>
          <a:srcRect t="8378" b="6599"/>
          <a:stretch/>
        </p:blipFill>
        <p:spPr>
          <a:xfrm>
            <a:off x="0" y="0"/>
            <a:ext cx="12205595" cy="6485860"/>
          </a:xfrm>
          <a:prstGeom prst="rect">
            <a:avLst/>
          </a:prstGeom>
        </p:spPr>
      </p:pic>
    </p:spTree>
    <p:extLst>
      <p:ext uri="{BB962C8B-B14F-4D97-AF65-F5344CB8AC3E}">
        <p14:creationId xmlns:p14="http://schemas.microsoft.com/office/powerpoint/2010/main" val="3904137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NZ"/>
          </a:p>
        </p:txBody>
      </p:sp>
      <p:sp>
        <p:nvSpPr>
          <p:cNvPr id="5" name="Content Placeholder 4"/>
          <p:cNvSpPr>
            <a:spLocks noGrp="1"/>
          </p:cNvSpPr>
          <p:nvPr>
            <p:ph idx="1"/>
          </p:nvPr>
        </p:nvSpPr>
        <p:spPr/>
        <p:txBody>
          <a:bodyPr/>
          <a:lstStyle/>
          <a:p>
            <a:endParaRPr lang="en-NZ"/>
          </a:p>
        </p:txBody>
      </p:sp>
      <p:pic>
        <p:nvPicPr>
          <p:cNvPr id="3" name="Picture 2"/>
          <p:cNvPicPr>
            <a:picLocks noChangeAspect="1"/>
          </p:cNvPicPr>
          <p:nvPr/>
        </p:nvPicPr>
        <p:blipFill rotWithShape="1">
          <a:blip r:embed="rId2"/>
          <a:srcRect t="8283" b="7148"/>
          <a:stretch/>
        </p:blipFill>
        <p:spPr>
          <a:xfrm>
            <a:off x="0" y="-1"/>
            <a:ext cx="12210608" cy="6453963"/>
          </a:xfrm>
          <a:prstGeom prst="rect">
            <a:avLst/>
          </a:prstGeom>
        </p:spPr>
      </p:pic>
    </p:spTree>
    <p:extLst>
      <p:ext uri="{BB962C8B-B14F-4D97-AF65-F5344CB8AC3E}">
        <p14:creationId xmlns:p14="http://schemas.microsoft.com/office/powerpoint/2010/main" val="2044119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NZ"/>
          </a:p>
        </p:txBody>
      </p:sp>
      <p:sp>
        <p:nvSpPr>
          <p:cNvPr id="5" name="Content Placeholder 4"/>
          <p:cNvSpPr>
            <a:spLocks noGrp="1"/>
          </p:cNvSpPr>
          <p:nvPr>
            <p:ph idx="1"/>
          </p:nvPr>
        </p:nvSpPr>
        <p:spPr/>
        <p:txBody>
          <a:bodyPr/>
          <a:lstStyle/>
          <a:p>
            <a:endParaRPr lang="en-NZ"/>
          </a:p>
        </p:txBody>
      </p:sp>
      <p:pic>
        <p:nvPicPr>
          <p:cNvPr id="2" name="Picture 1"/>
          <p:cNvPicPr>
            <a:picLocks noChangeAspect="1"/>
          </p:cNvPicPr>
          <p:nvPr/>
        </p:nvPicPr>
        <p:blipFill rotWithShape="1">
          <a:blip r:embed="rId2"/>
          <a:srcRect t="8272" b="5926"/>
          <a:stretch/>
        </p:blipFill>
        <p:spPr>
          <a:xfrm>
            <a:off x="0" y="0"/>
            <a:ext cx="12213672" cy="6549656"/>
          </a:xfrm>
          <a:prstGeom prst="rect">
            <a:avLst/>
          </a:prstGeom>
        </p:spPr>
      </p:pic>
    </p:spTree>
    <p:extLst>
      <p:ext uri="{BB962C8B-B14F-4D97-AF65-F5344CB8AC3E}">
        <p14:creationId xmlns:p14="http://schemas.microsoft.com/office/powerpoint/2010/main" val="1994574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Example questions: Adults</a:t>
            </a:r>
          </a:p>
        </p:txBody>
      </p:sp>
      <p:sp>
        <p:nvSpPr>
          <p:cNvPr id="5" name="Content Placeholder 4"/>
          <p:cNvSpPr>
            <a:spLocks noGrp="1"/>
          </p:cNvSpPr>
          <p:nvPr>
            <p:ph idx="1"/>
          </p:nvPr>
        </p:nvSpPr>
        <p:spPr/>
        <p:txBody>
          <a:bodyPr/>
          <a:lstStyle/>
          <a:p>
            <a:r>
              <a:rPr lang="en-NZ" dirty="0"/>
              <a:t>How satisfied are you with your workplace relationships?</a:t>
            </a:r>
          </a:p>
          <a:p>
            <a:r>
              <a:rPr lang="en-NZ" dirty="0"/>
              <a:t>How much control over the important aspects of your job do you have?</a:t>
            </a:r>
          </a:p>
          <a:p>
            <a:r>
              <a:rPr lang="en-NZ" dirty="0"/>
              <a:t>To what extent are you using your strengths in your job?</a:t>
            </a:r>
          </a:p>
          <a:p>
            <a:r>
              <a:rPr lang="en-NZ" dirty="0"/>
              <a:t>In general, how rushed and pressured for time do you feel in your job?</a:t>
            </a:r>
          </a:p>
          <a:p>
            <a:r>
              <a:rPr lang="en-NZ" dirty="0"/>
              <a:t>In general, how satisfied are you that your school supports and enables student wellbeing?</a:t>
            </a:r>
          </a:p>
          <a:p>
            <a:endParaRPr lang="en-NZ"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2078" y="543111"/>
            <a:ext cx="1541721" cy="1541721"/>
          </a:xfrm>
          <a:prstGeom prst="rect">
            <a:avLst/>
          </a:prstGeom>
        </p:spPr>
      </p:pic>
    </p:spTree>
    <p:extLst>
      <p:ext uri="{BB962C8B-B14F-4D97-AF65-F5344CB8AC3E}">
        <p14:creationId xmlns:p14="http://schemas.microsoft.com/office/powerpoint/2010/main" val="1869996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Example questions: </a:t>
            </a:r>
            <a:r>
              <a:rPr lang="en-NZ" dirty="0" smtClean="0"/>
              <a:t>students</a:t>
            </a:r>
            <a:endParaRPr lang="en-NZ" dirty="0"/>
          </a:p>
        </p:txBody>
      </p:sp>
      <p:sp>
        <p:nvSpPr>
          <p:cNvPr id="5" name="Content Placeholder 4"/>
          <p:cNvSpPr>
            <a:spLocks noGrp="1"/>
          </p:cNvSpPr>
          <p:nvPr>
            <p:ph idx="1"/>
          </p:nvPr>
        </p:nvSpPr>
        <p:spPr/>
        <p:txBody>
          <a:bodyPr>
            <a:normAutofit/>
          </a:bodyPr>
          <a:lstStyle/>
          <a:p>
            <a:r>
              <a:rPr lang="en-NZ" dirty="0" smtClean="0"/>
              <a:t>My </a:t>
            </a:r>
            <a:r>
              <a:rPr lang="en-NZ" dirty="0"/>
              <a:t>relationships with other students at school are fantastic.</a:t>
            </a:r>
          </a:p>
          <a:p>
            <a:r>
              <a:rPr lang="en-NZ" dirty="0"/>
              <a:t>I fell like I fit in at my school. </a:t>
            </a:r>
          </a:p>
          <a:p>
            <a:r>
              <a:rPr lang="en-NZ" dirty="0"/>
              <a:t>I get bullied by students at my school?</a:t>
            </a:r>
          </a:p>
          <a:p>
            <a:r>
              <a:rPr lang="en-NZ" dirty="0"/>
              <a:t>The teachers at my school care about me.</a:t>
            </a:r>
          </a:p>
          <a:p>
            <a:r>
              <a:rPr lang="en-NZ" dirty="0" smtClean="0"/>
              <a:t>-----------------------------------------------------------------------------------------------------What </a:t>
            </a:r>
            <a:r>
              <a:rPr lang="en-NZ" dirty="0"/>
              <a:t>one thing, more than anything else, makes your school a great place?</a:t>
            </a:r>
          </a:p>
          <a:p>
            <a:r>
              <a:rPr lang="en-NZ" dirty="0"/>
              <a:t>What one thing, more than anything else, needs to change to make your school a great place?</a:t>
            </a:r>
          </a:p>
          <a:p>
            <a:endParaRPr lang="en-NZ"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2078" y="543111"/>
            <a:ext cx="1541721" cy="1541721"/>
          </a:xfrm>
          <a:prstGeom prst="rect">
            <a:avLst/>
          </a:prstGeom>
        </p:spPr>
      </p:pic>
    </p:spTree>
    <p:extLst>
      <p:ext uri="{BB962C8B-B14F-4D97-AF65-F5344CB8AC3E}">
        <p14:creationId xmlns:p14="http://schemas.microsoft.com/office/powerpoint/2010/main" val="2176538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Positive education articles</a:t>
            </a:r>
            <a:endParaRPr lang="en-NZ" dirty="0"/>
          </a:p>
        </p:txBody>
      </p:sp>
      <p:sp>
        <p:nvSpPr>
          <p:cNvPr id="5" name="Content Placeholder 4"/>
          <p:cNvSpPr>
            <a:spLocks noGrp="1"/>
          </p:cNvSpPr>
          <p:nvPr>
            <p:ph idx="1"/>
          </p:nvPr>
        </p:nvSpPr>
        <p:spPr/>
        <p:txBody>
          <a:bodyPr>
            <a:normAutofit/>
          </a:bodyPr>
          <a:lstStyle/>
          <a:p>
            <a:r>
              <a:rPr lang="en-NZ" dirty="0">
                <a:hlinkClick r:id="rId2"/>
              </a:rPr>
              <a:t>AN APPLIED FRAMEWORK FOR POSITIVE </a:t>
            </a:r>
            <a:r>
              <a:rPr lang="en-NZ" dirty="0" smtClean="0">
                <a:hlinkClick r:id="rId2"/>
              </a:rPr>
              <a:t>EDUCATION</a:t>
            </a:r>
            <a:endParaRPr lang="en-NZ" dirty="0" smtClean="0"/>
          </a:p>
          <a:p>
            <a:endParaRPr lang="en-NZ" dirty="0" smtClean="0"/>
          </a:p>
          <a:p>
            <a:r>
              <a:rPr lang="en-NZ" dirty="0">
                <a:hlinkClick r:id="rId3"/>
              </a:rPr>
              <a:t>CASE STUDY OF A SCHOOL WELLBEING INITIATIVE: USING APPRECIATIVE INQUIRY TO SUPPORT POSITIVE CHANGE</a:t>
            </a:r>
            <a:endParaRPr lang="en-NZ" dirty="0"/>
          </a:p>
        </p:txBody>
      </p:sp>
      <p:pic>
        <p:nvPicPr>
          <p:cNvPr id="3" name="Picture 2"/>
          <p:cNvPicPr>
            <a:picLocks noChangeAspect="1"/>
          </p:cNvPicPr>
          <p:nvPr/>
        </p:nvPicPr>
        <p:blipFill rotWithShape="1">
          <a:blip r:embed="rId4"/>
          <a:srcRect l="12650" t="8855" r="25464" b="64848"/>
          <a:stretch/>
        </p:blipFill>
        <p:spPr>
          <a:xfrm>
            <a:off x="7942520" y="814028"/>
            <a:ext cx="3923414" cy="1041991"/>
          </a:xfrm>
          <a:prstGeom prst="rect">
            <a:avLst/>
          </a:prstGeom>
        </p:spPr>
      </p:pic>
    </p:spTree>
    <p:extLst>
      <p:ext uri="{BB962C8B-B14F-4D97-AF65-F5344CB8AC3E}">
        <p14:creationId xmlns:p14="http://schemas.microsoft.com/office/powerpoint/2010/main" val="1418698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4945" t="8921" r="6999" b="2883"/>
          <a:stretch/>
        </p:blipFill>
        <p:spPr>
          <a:xfrm>
            <a:off x="2569029" y="0"/>
            <a:ext cx="9612085" cy="6808955"/>
          </a:xfrm>
        </p:spPr>
      </p:pic>
      <p:sp>
        <p:nvSpPr>
          <p:cNvPr id="2" name="Title 1"/>
          <p:cNvSpPr>
            <a:spLocks noGrp="1"/>
          </p:cNvSpPr>
          <p:nvPr>
            <p:ph type="title"/>
          </p:nvPr>
        </p:nvSpPr>
        <p:spPr>
          <a:xfrm>
            <a:off x="144562" y="418307"/>
            <a:ext cx="2572512" cy="5972339"/>
          </a:xfrm>
        </p:spPr>
        <p:txBody>
          <a:bodyPr/>
          <a:lstStyle/>
          <a:p>
            <a:r>
              <a:rPr lang="en-NZ" dirty="0" smtClean="0"/>
              <a:t/>
            </a:r>
            <a:br>
              <a:rPr lang="en-NZ" dirty="0" smtClean="0"/>
            </a:br>
            <a:r>
              <a:rPr lang="en-NZ" dirty="0" smtClean="0"/>
              <a:t>An </a:t>
            </a:r>
            <a:br>
              <a:rPr lang="en-NZ" dirty="0" smtClean="0"/>
            </a:br>
            <a:r>
              <a:rPr lang="en-NZ" dirty="0" smtClean="0"/>
              <a:t>overview of workplace wellbeing</a:t>
            </a:r>
            <a:endParaRPr lang="en-NZ" dirty="0"/>
          </a:p>
        </p:txBody>
      </p:sp>
    </p:spTree>
    <p:extLst>
      <p:ext uri="{BB962C8B-B14F-4D97-AF65-F5344CB8AC3E}">
        <p14:creationId xmlns:p14="http://schemas.microsoft.com/office/powerpoint/2010/main" val="426569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 </a:t>
            </a:r>
            <a:r>
              <a:rPr lang="en-NZ" dirty="0"/>
              <a:t>wellbeing overview: </a:t>
            </a:r>
            <a:r>
              <a:rPr lang="en-NZ" dirty="0" smtClean="0"/>
              <a:t>school level</a:t>
            </a:r>
            <a:r>
              <a:rPr lang="en-NZ" dirty="0"/>
              <a:t/>
            </a:r>
            <a:br>
              <a:rPr lang="en-NZ" dirty="0"/>
            </a:br>
            <a:endParaRPr lang="en-NZ" dirty="0"/>
          </a:p>
        </p:txBody>
      </p:sp>
      <p:sp>
        <p:nvSpPr>
          <p:cNvPr id="5" name="Content Placeholder 2"/>
          <p:cNvSpPr txBox="1">
            <a:spLocks/>
          </p:cNvSpPr>
          <p:nvPr/>
        </p:nvSpPr>
        <p:spPr>
          <a:xfrm>
            <a:off x="1024128" y="1896581"/>
            <a:ext cx="10742756" cy="4023360"/>
          </a:xfrm>
          <a:prstGeom prst="rect">
            <a:avLst/>
          </a:prstGeom>
        </p:spPr>
        <p:txBody>
          <a:bodyPr vert="horz" lIns="45720" tIns="45720" rIns="45720" bIns="45720" numCol="2"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v"/>
            </a:pPr>
            <a:r>
              <a:rPr lang="en-NZ" sz="1600" dirty="0" smtClean="0"/>
              <a:t> Positive association </a:t>
            </a:r>
            <a:r>
              <a:rPr lang="en-NZ" sz="1600" dirty="0"/>
              <a:t>between </a:t>
            </a:r>
            <a:r>
              <a:rPr lang="en-NZ" sz="1600" u="sng" dirty="0"/>
              <a:t>good health </a:t>
            </a:r>
            <a:r>
              <a:rPr lang="en-NZ" sz="1600" dirty="0"/>
              <a:t>(including healthy behaviours) and wellbeing. </a:t>
            </a:r>
            <a:r>
              <a:rPr lang="en-NZ" sz="1600" dirty="0" smtClean="0"/>
              <a:t>Schools should </a:t>
            </a:r>
            <a:r>
              <a:rPr lang="en-NZ" sz="1600" dirty="0"/>
              <a:t>help their staff to achieve good health by encouraging physical activity, supporting healthy eating, and trying to ensure that work does not get in the way of good sleep and vitality</a:t>
            </a:r>
            <a:r>
              <a:rPr lang="en-NZ" sz="1600" dirty="0" smtClean="0"/>
              <a:t>.</a:t>
            </a:r>
          </a:p>
          <a:p>
            <a:pPr>
              <a:buFont typeface="Wingdings" panose="05000000000000000000" pitchFamily="2" charset="2"/>
              <a:buChar char="v"/>
            </a:pPr>
            <a:r>
              <a:rPr lang="en-NZ" sz="1600" dirty="0" smtClean="0"/>
              <a:t> Getting </a:t>
            </a:r>
            <a:r>
              <a:rPr lang="en-NZ" sz="1600" dirty="0"/>
              <a:t>the right </a:t>
            </a:r>
            <a:r>
              <a:rPr lang="en-NZ" sz="1600" u="sng" dirty="0"/>
              <a:t>work-life balance </a:t>
            </a:r>
            <a:r>
              <a:rPr lang="en-NZ" sz="1600" dirty="0"/>
              <a:t>appears to be an effective way of avoiding one of the greatest predictors of stress at work. </a:t>
            </a:r>
          </a:p>
          <a:p>
            <a:pPr>
              <a:buFont typeface="Wingdings" panose="05000000000000000000" pitchFamily="2" charset="2"/>
              <a:buChar char="v"/>
            </a:pPr>
            <a:r>
              <a:rPr lang="en-NZ" sz="1600" dirty="0" smtClean="0"/>
              <a:t> Schools can </a:t>
            </a:r>
            <a:r>
              <a:rPr lang="en-NZ" sz="1600" dirty="0"/>
              <a:t>adopt certain approaches towards </a:t>
            </a:r>
            <a:r>
              <a:rPr lang="en-NZ" sz="1600" u="sng" dirty="0"/>
              <a:t>job security</a:t>
            </a:r>
            <a:r>
              <a:rPr lang="en-NZ" sz="1600" dirty="0"/>
              <a:t> in order to help their staff to achieve higher levels of job satisfaction.</a:t>
            </a:r>
          </a:p>
          <a:p>
            <a:pPr>
              <a:buFont typeface="Wingdings" panose="05000000000000000000" pitchFamily="2" charset="2"/>
              <a:buChar char="v"/>
            </a:pPr>
            <a:r>
              <a:rPr lang="en-NZ" sz="1600" dirty="0" smtClean="0"/>
              <a:t> Working </a:t>
            </a:r>
            <a:r>
              <a:rPr lang="en-NZ" sz="1600" dirty="0"/>
              <a:t>with </a:t>
            </a:r>
            <a:r>
              <a:rPr lang="en-NZ" sz="1600" dirty="0" smtClean="0"/>
              <a:t>staff to </a:t>
            </a:r>
            <a:r>
              <a:rPr lang="en-NZ" sz="1600" dirty="0"/>
              <a:t>ensure that they have a sense that their </a:t>
            </a:r>
            <a:r>
              <a:rPr lang="en-NZ" sz="1600" u="sng" dirty="0"/>
              <a:t>job is achievable</a:t>
            </a:r>
            <a:r>
              <a:rPr lang="en-NZ" sz="1600" dirty="0"/>
              <a:t> has also been shown to imply greater job satisfaction, as well as higher levels of morale.</a:t>
            </a:r>
          </a:p>
          <a:p>
            <a:pPr>
              <a:buFont typeface="Wingdings" panose="05000000000000000000" pitchFamily="2" charset="2"/>
              <a:buChar char="v"/>
            </a:pPr>
            <a:r>
              <a:rPr lang="en-NZ" sz="1600" dirty="0" smtClean="0"/>
              <a:t> Some </a:t>
            </a:r>
            <a:r>
              <a:rPr lang="en-NZ" sz="1600" u="sng" dirty="0"/>
              <a:t>management styles </a:t>
            </a:r>
            <a:r>
              <a:rPr lang="en-NZ" sz="1600" dirty="0"/>
              <a:t>seem to be more successful at strengthening </a:t>
            </a:r>
            <a:r>
              <a:rPr lang="en-NZ" sz="1600" dirty="0" smtClean="0"/>
              <a:t>wellbeing </a:t>
            </a:r>
            <a:r>
              <a:rPr lang="en-NZ" sz="1600" dirty="0"/>
              <a:t>at work than others</a:t>
            </a:r>
            <a:r>
              <a:rPr lang="en-NZ" sz="1600" dirty="0" smtClean="0"/>
              <a:t>.</a:t>
            </a:r>
          </a:p>
          <a:p>
            <a:pPr>
              <a:buFont typeface="Wingdings" panose="05000000000000000000" pitchFamily="2" charset="2"/>
              <a:buChar char="v"/>
            </a:pPr>
            <a:endParaRPr lang="en-NZ" sz="1600" dirty="0"/>
          </a:p>
          <a:p>
            <a:pPr>
              <a:buFont typeface="Wingdings" panose="05000000000000000000" pitchFamily="2" charset="2"/>
              <a:buChar char="v"/>
            </a:pPr>
            <a:r>
              <a:rPr lang="en-NZ" sz="1600" dirty="0" smtClean="0"/>
              <a:t> By </a:t>
            </a:r>
            <a:r>
              <a:rPr lang="en-NZ" sz="1600" dirty="0"/>
              <a:t>creating a </a:t>
            </a:r>
            <a:r>
              <a:rPr lang="en-NZ" sz="1600" u="sng" dirty="0"/>
              <a:t>safe working environment</a:t>
            </a:r>
            <a:r>
              <a:rPr lang="en-NZ" sz="1600" dirty="0"/>
              <a:t>, as well as a sense of the </a:t>
            </a:r>
            <a:r>
              <a:rPr lang="en-NZ" sz="1600" u="sng" dirty="0"/>
              <a:t>social value of the organisation’s work</a:t>
            </a:r>
            <a:r>
              <a:rPr lang="en-NZ" sz="1600" dirty="0"/>
              <a:t>, it </a:t>
            </a:r>
            <a:r>
              <a:rPr lang="en-NZ" sz="1600" dirty="0" smtClean="0"/>
              <a:t>is </a:t>
            </a:r>
            <a:r>
              <a:rPr lang="en-NZ" sz="1600" dirty="0"/>
              <a:t>possible to increase </a:t>
            </a:r>
            <a:r>
              <a:rPr lang="en-NZ" sz="1600" dirty="0" smtClean="0"/>
              <a:t>feelings </a:t>
            </a:r>
            <a:r>
              <a:rPr lang="en-NZ" sz="1600" dirty="0"/>
              <a:t>of job satisfaction.</a:t>
            </a:r>
          </a:p>
          <a:p>
            <a:pPr>
              <a:buFont typeface="Wingdings" panose="05000000000000000000" pitchFamily="2" charset="2"/>
              <a:buChar char="v"/>
            </a:pPr>
            <a:r>
              <a:rPr lang="en-NZ" sz="1600" dirty="0" smtClean="0"/>
              <a:t> By </a:t>
            </a:r>
            <a:r>
              <a:rPr lang="en-NZ" sz="1600" dirty="0"/>
              <a:t>ensuring good levels of </a:t>
            </a:r>
            <a:r>
              <a:rPr lang="en-NZ" sz="1600" u="sng" dirty="0"/>
              <a:t>job-fit and skill-use</a:t>
            </a:r>
            <a:r>
              <a:rPr lang="en-NZ" sz="1600" dirty="0"/>
              <a:t>, and by creating opportunities for staff to </a:t>
            </a:r>
            <a:r>
              <a:rPr lang="en-NZ" sz="1600" u="sng" dirty="0"/>
              <a:t>develop new skills</a:t>
            </a:r>
            <a:r>
              <a:rPr lang="en-NZ" sz="1600" dirty="0"/>
              <a:t>, </a:t>
            </a:r>
            <a:r>
              <a:rPr lang="en-NZ" sz="1600" dirty="0" smtClean="0"/>
              <a:t>schools will </a:t>
            </a:r>
            <a:r>
              <a:rPr lang="en-NZ" sz="1600" dirty="0"/>
              <a:t>be well positioned to create high levels of </a:t>
            </a:r>
            <a:r>
              <a:rPr lang="en-NZ" sz="1600" dirty="0" smtClean="0"/>
              <a:t>staff satisfaction </a:t>
            </a:r>
            <a:r>
              <a:rPr lang="en-NZ" sz="1600" dirty="0"/>
              <a:t>with their </a:t>
            </a:r>
            <a:r>
              <a:rPr lang="en-NZ" sz="1600" dirty="0" smtClean="0"/>
              <a:t>jobs.</a:t>
            </a:r>
            <a:endParaRPr lang="en-NZ" sz="1600" dirty="0"/>
          </a:p>
          <a:p>
            <a:pPr>
              <a:buFont typeface="Wingdings" panose="05000000000000000000" pitchFamily="2" charset="2"/>
              <a:buChar char="v"/>
            </a:pPr>
            <a:r>
              <a:rPr lang="en-NZ" sz="1600" dirty="0" smtClean="0"/>
              <a:t> By </a:t>
            </a:r>
            <a:r>
              <a:rPr lang="en-NZ" sz="1600" dirty="0"/>
              <a:t>investing time in helping </a:t>
            </a:r>
            <a:r>
              <a:rPr lang="en-NZ" sz="1600" dirty="0" smtClean="0"/>
              <a:t>staff to </a:t>
            </a:r>
            <a:r>
              <a:rPr lang="en-NZ" sz="1600" dirty="0"/>
              <a:t>take </a:t>
            </a:r>
            <a:r>
              <a:rPr lang="en-NZ" sz="1600" u="sng" dirty="0"/>
              <a:t>greater control </a:t>
            </a:r>
            <a:r>
              <a:rPr lang="en-NZ" sz="1600" dirty="0" smtClean="0"/>
              <a:t>(autonomy) over </a:t>
            </a:r>
            <a:r>
              <a:rPr lang="en-NZ" sz="1600" dirty="0"/>
              <a:t>their work, staff have been shown to perform better and feel greater job satisfaction.</a:t>
            </a:r>
          </a:p>
          <a:p>
            <a:pPr>
              <a:buFont typeface="Wingdings" panose="05000000000000000000" pitchFamily="2" charset="2"/>
              <a:buChar char="v"/>
            </a:pPr>
            <a:r>
              <a:rPr lang="en-NZ" sz="1600" dirty="0"/>
              <a:t>By taking steps to improve </a:t>
            </a:r>
            <a:r>
              <a:rPr lang="en-NZ" sz="1600" u="sng" dirty="0"/>
              <a:t>relationships at work</a:t>
            </a:r>
            <a:r>
              <a:rPr lang="en-NZ" sz="1600" dirty="0"/>
              <a:t> – with a particular focus on relationships between staff and managers – and by encouraging positive feelings, it </a:t>
            </a:r>
            <a:r>
              <a:rPr lang="en-NZ" sz="1600" dirty="0" smtClean="0"/>
              <a:t>is possible </a:t>
            </a:r>
            <a:r>
              <a:rPr lang="en-NZ" sz="1600" dirty="0"/>
              <a:t>to improve not only </a:t>
            </a:r>
            <a:r>
              <a:rPr lang="en-NZ" sz="1600" dirty="0" smtClean="0"/>
              <a:t>job </a:t>
            </a:r>
            <a:r>
              <a:rPr lang="en-NZ" sz="1600" dirty="0"/>
              <a:t>satisfaction, but also life satisfaction.</a:t>
            </a:r>
          </a:p>
          <a:p>
            <a:pPr>
              <a:buFont typeface="Wingdings" panose="05000000000000000000" pitchFamily="2" charset="2"/>
              <a:buChar char="v"/>
            </a:pPr>
            <a:endParaRPr lang="en-NZ" sz="1600" dirty="0"/>
          </a:p>
          <a:p>
            <a:pPr>
              <a:buFont typeface="Wingdings" panose="05000000000000000000" pitchFamily="2" charset="2"/>
              <a:buChar char="v"/>
            </a:pPr>
            <a:endParaRPr lang="en-NZ" sz="1600" dirty="0"/>
          </a:p>
          <a:p>
            <a:pPr>
              <a:buFont typeface="Wingdings" panose="05000000000000000000" pitchFamily="2" charset="2"/>
              <a:buChar char="v"/>
            </a:pPr>
            <a:endParaRPr lang="en-NZ" sz="1600" dirty="0"/>
          </a:p>
        </p:txBody>
      </p:sp>
    </p:spTree>
    <p:extLst>
      <p:ext uri="{BB962C8B-B14F-4D97-AF65-F5344CB8AC3E}">
        <p14:creationId xmlns:p14="http://schemas.microsoft.com/office/powerpoint/2010/main" val="808306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I'm no expert on </a:t>
            </a:r>
            <a:br>
              <a:rPr lang="en-NZ" dirty="0" smtClean="0"/>
            </a:br>
            <a:r>
              <a:rPr lang="en-NZ" dirty="0" smtClean="0"/>
              <a:t>your wellbeing</a:t>
            </a:r>
            <a:endParaRPr lang="en-NZ" dirty="0"/>
          </a:p>
        </p:txBody>
      </p:sp>
      <p:sp>
        <p:nvSpPr>
          <p:cNvPr id="3" name="Content Placeholder 2"/>
          <p:cNvSpPr>
            <a:spLocks noGrp="1"/>
          </p:cNvSpPr>
          <p:nvPr>
            <p:ph idx="1"/>
          </p:nvPr>
        </p:nvSpPr>
        <p:spPr/>
        <p:txBody>
          <a:bodyPr/>
          <a:lstStyle/>
          <a:p>
            <a:r>
              <a:rPr lang="en-NZ" dirty="0"/>
              <a:t> </a:t>
            </a:r>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560" y="0"/>
            <a:ext cx="5425440" cy="6866402"/>
          </a:xfrm>
          <a:prstGeom prst="rect">
            <a:avLst/>
          </a:prstGeom>
        </p:spPr>
      </p:pic>
      <p:sp>
        <p:nvSpPr>
          <p:cNvPr id="5" name="Content Placeholder 2"/>
          <p:cNvSpPr txBox="1">
            <a:spLocks/>
          </p:cNvSpPr>
          <p:nvPr/>
        </p:nvSpPr>
        <p:spPr>
          <a:xfrm>
            <a:off x="1176528" y="2438400"/>
            <a:ext cx="5302649"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NZ" dirty="0" smtClean="0"/>
          </a:p>
          <a:p>
            <a:r>
              <a:rPr lang="en-NZ" dirty="0" smtClean="0"/>
              <a:t>But, </a:t>
            </a:r>
            <a:r>
              <a:rPr lang="en-NZ" dirty="0">
                <a:solidFill>
                  <a:srgbClr val="00B0F0"/>
                </a:solidFill>
              </a:rPr>
              <a:t>w</a:t>
            </a:r>
            <a:r>
              <a:rPr lang="en-NZ" dirty="0" smtClean="0">
                <a:solidFill>
                  <a:srgbClr val="00B0F0"/>
                </a:solidFill>
              </a:rPr>
              <a:t>ould you like an almond</a:t>
            </a:r>
            <a:r>
              <a:rPr lang="en-NZ" dirty="0" smtClean="0"/>
              <a:t>?</a:t>
            </a:r>
            <a:r>
              <a:rPr lang="en-NZ" dirty="0" smtClean="0">
                <a:solidFill>
                  <a:srgbClr val="00B0F0"/>
                </a:solidFill>
              </a:rPr>
              <a:t> </a:t>
            </a:r>
          </a:p>
          <a:p>
            <a:r>
              <a:rPr lang="en-NZ" dirty="0" smtClean="0"/>
              <a:t> </a:t>
            </a:r>
          </a:p>
          <a:p>
            <a:endParaRPr lang="en-NZ" dirty="0"/>
          </a:p>
        </p:txBody>
      </p:sp>
    </p:spTree>
    <p:extLst>
      <p:ext uri="{BB962C8B-B14F-4D97-AF65-F5344CB8AC3E}">
        <p14:creationId xmlns:p14="http://schemas.microsoft.com/office/powerpoint/2010/main" val="173461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Peak-end theory</a:t>
            </a:r>
            <a:endParaRPr lang="en-NZ"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NZ" dirty="0" smtClean="0"/>
              <a:t>Peak-end </a:t>
            </a:r>
            <a:r>
              <a:rPr lang="en-NZ" dirty="0"/>
              <a:t>theory states that people’s judgments of their overall experience (like of this </a:t>
            </a:r>
            <a:r>
              <a:rPr lang="en-NZ" dirty="0" smtClean="0"/>
              <a:t>30 minute talk</a:t>
            </a:r>
            <a:r>
              <a:rPr lang="en-NZ" dirty="0"/>
              <a:t>) is greatly influenced by the peak of their experience, and how it ends. </a:t>
            </a:r>
            <a:endParaRPr lang="en-NZ" dirty="0" smtClean="0"/>
          </a:p>
          <a:p>
            <a:pPr>
              <a:buFont typeface="Wingdings" panose="05000000000000000000" pitchFamily="2" charset="2"/>
              <a:buChar char="v"/>
            </a:pPr>
            <a:r>
              <a:rPr lang="en-NZ" dirty="0" smtClean="0"/>
              <a:t>The research indicates that we judge our past experiences almost entirely on how they were </a:t>
            </a:r>
            <a:r>
              <a:rPr lang="en-NZ" b="1" dirty="0" smtClean="0"/>
              <a:t>at their peak </a:t>
            </a:r>
            <a:r>
              <a:rPr lang="en-NZ" dirty="0" smtClean="0"/>
              <a:t>and how they </a:t>
            </a:r>
            <a:r>
              <a:rPr lang="en-NZ" b="1" dirty="0" smtClean="0"/>
              <a:t>ended</a:t>
            </a:r>
            <a:r>
              <a:rPr lang="en-NZ" dirty="0" smtClean="0"/>
              <a:t>…</a:t>
            </a:r>
          </a:p>
          <a:p>
            <a:pPr>
              <a:buFont typeface="Wingdings" panose="05000000000000000000" pitchFamily="2" charset="2"/>
              <a:buChar char="v"/>
            </a:pPr>
            <a:r>
              <a:rPr lang="en-NZ" dirty="0" smtClean="0"/>
              <a:t>It has to do with our </a:t>
            </a:r>
            <a:r>
              <a:rPr lang="en-NZ" b="1" dirty="0" smtClean="0"/>
              <a:t>memory</a:t>
            </a:r>
            <a:r>
              <a:rPr lang="en-NZ" dirty="0" smtClean="0"/>
              <a:t> of </a:t>
            </a:r>
            <a:r>
              <a:rPr lang="en-NZ" b="1" dirty="0" smtClean="0"/>
              <a:t>experiences</a:t>
            </a:r>
          </a:p>
          <a:p>
            <a:pPr>
              <a:buFont typeface="Wingdings" panose="05000000000000000000" pitchFamily="2" charset="2"/>
              <a:buChar char="v"/>
            </a:pPr>
            <a:endParaRPr lang="en-NZ" dirty="0"/>
          </a:p>
          <a:p>
            <a:pPr>
              <a:buFont typeface="Wingdings" panose="05000000000000000000" pitchFamily="2" charset="2"/>
              <a:buChar char="v"/>
            </a:pPr>
            <a:endParaRPr lang="en-NZ" b="1" dirty="0" smtClean="0"/>
          </a:p>
        </p:txBody>
      </p:sp>
      <p:pic>
        <p:nvPicPr>
          <p:cNvPr id="4" name="Picture 2"/>
          <p:cNvPicPr>
            <a:picLocks noChangeAspect="1" noChangeArrowheads="1"/>
          </p:cNvPicPr>
          <p:nvPr/>
        </p:nvPicPr>
        <p:blipFill rotWithShape="1">
          <a:blip r:embed="rId2" cstate="print"/>
          <a:srcRect t="32517" r="26906" b="29282"/>
          <a:stretch/>
        </p:blipFill>
        <p:spPr bwMode="auto">
          <a:xfrm>
            <a:off x="4401899" y="4585063"/>
            <a:ext cx="4408999" cy="1633728"/>
          </a:xfrm>
          <a:prstGeom prst="rect">
            <a:avLst/>
          </a:prstGeom>
          <a:noFill/>
          <a:ln w="9525">
            <a:noFill/>
            <a:miter lim="800000"/>
            <a:headEnd/>
            <a:tailEnd/>
          </a:ln>
        </p:spPr>
      </p:pic>
    </p:spTree>
    <p:extLst>
      <p:ext uri="{BB962C8B-B14F-4D97-AF65-F5344CB8AC3E}">
        <p14:creationId xmlns:p14="http://schemas.microsoft.com/office/powerpoint/2010/main" val="2734845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 wellbeing overview: Individual level</a:t>
            </a:r>
            <a:endParaRPr lang="en-NZ" dirty="0"/>
          </a:p>
        </p:txBody>
      </p:sp>
      <p:sp>
        <p:nvSpPr>
          <p:cNvPr id="3" name="Content Placeholder 2"/>
          <p:cNvSpPr>
            <a:spLocks noGrp="1"/>
          </p:cNvSpPr>
          <p:nvPr>
            <p:ph idx="1"/>
          </p:nvPr>
        </p:nvSpPr>
        <p:spPr>
          <a:xfrm>
            <a:off x="1024128" y="2084832"/>
            <a:ext cx="10375392" cy="4023360"/>
          </a:xfrm>
        </p:spPr>
        <p:txBody>
          <a:bodyPr numCol="2">
            <a:noAutofit/>
          </a:bodyPr>
          <a:lstStyle/>
          <a:p>
            <a:pPr>
              <a:buFont typeface="Wingdings" panose="05000000000000000000" pitchFamily="2" charset="2"/>
              <a:buChar char="v"/>
            </a:pPr>
            <a:r>
              <a:rPr lang="en-NZ" sz="1600" dirty="0" smtClean="0"/>
              <a:t> Invest time and effort in </a:t>
            </a:r>
            <a:r>
              <a:rPr lang="en-NZ" sz="1600" u="sng" dirty="0" smtClean="0"/>
              <a:t>family</a:t>
            </a:r>
            <a:r>
              <a:rPr lang="en-NZ" sz="1600" dirty="0" smtClean="0"/>
              <a:t> connections</a:t>
            </a:r>
          </a:p>
          <a:p>
            <a:pPr>
              <a:buFont typeface="Wingdings" panose="05000000000000000000" pitchFamily="2" charset="2"/>
              <a:buChar char="v"/>
            </a:pPr>
            <a:r>
              <a:rPr lang="en-NZ" sz="1600" dirty="0" smtClean="0"/>
              <a:t> We are social creatures so be enmeshed in a community of </a:t>
            </a:r>
            <a:r>
              <a:rPr lang="en-NZ" sz="1600" u="sng" dirty="0" smtClean="0"/>
              <a:t>friends</a:t>
            </a:r>
            <a:r>
              <a:rPr lang="en-NZ" sz="1600" dirty="0" smtClean="0"/>
              <a:t> - </a:t>
            </a:r>
            <a:r>
              <a:rPr lang="en-NZ" sz="1600" dirty="0"/>
              <a:t>deep and meaningful relationships </a:t>
            </a:r>
            <a:endParaRPr lang="en-NZ" sz="1600" u="sng" dirty="0" smtClean="0"/>
          </a:p>
          <a:p>
            <a:pPr>
              <a:buFont typeface="Wingdings" panose="05000000000000000000" pitchFamily="2" charset="2"/>
              <a:buChar char="v"/>
            </a:pPr>
            <a:r>
              <a:rPr lang="en-NZ" sz="1600" dirty="0" smtClean="0"/>
              <a:t> Know your </a:t>
            </a:r>
            <a:r>
              <a:rPr lang="en-NZ" sz="1600" u="sng" dirty="0" smtClean="0"/>
              <a:t>personal values </a:t>
            </a:r>
            <a:r>
              <a:rPr lang="en-NZ" sz="1600" dirty="0" smtClean="0"/>
              <a:t>and live by them. Similarly, know your purpose and what derives meaning for you </a:t>
            </a:r>
          </a:p>
          <a:p>
            <a:pPr>
              <a:buFont typeface="Wingdings" panose="05000000000000000000" pitchFamily="2" charset="2"/>
              <a:buChar char="v"/>
            </a:pPr>
            <a:r>
              <a:rPr lang="en-NZ" sz="1600" dirty="0" smtClean="0"/>
              <a:t> Know you personal </a:t>
            </a:r>
            <a:r>
              <a:rPr lang="en-NZ" sz="1600" u="sng" dirty="0" smtClean="0"/>
              <a:t>strengths</a:t>
            </a:r>
            <a:r>
              <a:rPr lang="en-NZ" sz="1600" dirty="0" smtClean="0"/>
              <a:t> and find ways to exercise them every day</a:t>
            </a:r>
          </a:p>
          <a:p>
            <a:pPr>
              <a:buFont typeface="Wingdings" panose="05000000000000000000" pitchFamily="2" charset="2"/>
              <a:buChar char="v"/>
            </a:pPr>
            <a:r>
              <a:rPr lang="en-NZ" sz="1600" dirty="0" smtClean="0"/>
              <a:t> Develop and </a:t>
            </a:r>
            <a:r>
              <a:rPr lang="en-NZ" sz="1600" u="sng" dirty="0" smtClean="0"/>
              <a:t>optimistic</a:t>
            </a:r>
            <a:r>
              <a:rPr lang="en-NZ" sz="1600" dirty="0" smtClean="0"/>
              <a:t> thinking style</a:t>
            </a:r>
          </a:p>
          <a:p>
            <a:pPr>
              <a:buFont typeface="Wingdings" panose="05000000000000000000" pitchFamily="2" charset="2"/>
              <a:buChar char="v"/>
            </a:pPr>
            <a:r>
              <a:rPr lang="en-NZ" sz="1600" dirty="0" smtClean="0"/>
              <a:t> Invest your money in </a:t>
            </a:r>
            <a:r>
              <a:rPr lang="en-NZ" sz="1600" u="sng" dirty="0" smtClean="0"/>
              <a:t>experiences</a:t>
            </a:r>
            <a:r>
              <a:rPr lang="en-NZ" sz="1600" dirty="0" smtClean="0"/>
              <a:t> rather than things</a:t>
            </a:r>
          </a:p>
          <a:p>
            <a:pPr>
              <a:buFont typeface="Wingdings" panose="05000000000000000000" pitchFamily="2" charset="2"/>
              <a:buChar char="v"/>
            </a:pPr>
            <a:r>
              <a:rPr lang="en-NZ" sz="1600" dirty="0" smtClean="0"/>
              <a:t> Be in </a:t>
            </a:r>
            <a:r>
              <a:rPr lang="en-NZ" sz="1600" u="sng" dirty="0" smtClean="0"/>
              <a:t>work</a:t>
            </a:r>
            <a:r>
              <a:rPr lang="en-NZ" sz="1600" dirty="0" smtClean="0"/>
              <a:t>, and work that you enjoy</a:t>
            </a:r>
          </a:p>
          <a:p>
            <a:pPr>
              <a:buFont typeface="Wingdings" panose="05000000000000000000" pitchFamily="2" charset="2"/>
              <a:buChar char="v"/>
            </a:pPr>
            <a:r>
              <a:rPr lang="en-NZ" sz="1600" dirty="0" smtClean="0"/>
              <a:t> Be </a:t>
            </a:r>
            <a:r>
              <a:rPr lang="en-NZ" sz="1600" u="sng" dirty="0" smtClean="0"/>
              <a:t>grateful</a:t>
            </a:r>
          </a:p>
          <a:p>
            <a:pPr>
              <a:buFont typeface="Wingdings" panose="05000000000000000000" pitchFamily="2" charset="2"/>
              <a:buChar char="v"/>
            </a:pPr>
            <a:endParaRPr lang="en-NZ" sz="1600" u="sng" dirty="0" smtClean="0"/>
          </a:p>
          <a:p>
            <a:pPr marL="0" indent="0">
              <a:buNone/>
            </a:pPr>
            <a:endParaRPr lang="en-NZ" sz="1600" u="sng" dirty="0" smtClean="0"/>
          </a:p>
          <a:p>
            <a:pPr>
              <a:buFont typeface="Wingdings" panose="05000000000000000000" pitchFamily="2" charset="2"/>
              <a:buChar char="v"/>
            </a:pPr>
            <a:r>
              <a:rPr lang="en-NZ" sz="1600" u="sng" dirty="0" smtClean="0"/>
              <a:t> Savour</a:t>
            </a:r>
            <a:r>
              <a:rPr lang="en-NZ" sz="1600" dirty="0" smtClean="0"/>
              <a:t> the now regularly – rather than the past or future</a:t>
            </a:r>
          </a:p>
          <a:p>
            <a:pPr>
              <a:buFont typeface="Wingdings" panose="05000000000000000000" pitchFamily="2" charset="2"/>
              <a:buChar char="v"/>
            </a:pPr>
            <a:r>
              <a:rPr lang="en-NZ" sz="1600" u="sng" dirty="0" smtClean="0"/>
              <a:t> Slow down </a:t>
            </a:r>
            <a:r>
              <a:rPr lang="en-NZ" sz="1600" dirty="0" smtClean="0"/>
              <a:t>– perhaps meditate?</a:t>
            </a:r>
          </a:p>
          <a:p>
            <a:pPr>
              <a:buFont typeface="Wingdings" panose="05000000000000000000" pitchFamily="2" charset="2"/>
              <a:buChar char="v"/>
            </a:pPr>
            <a:r>
              <a:rPr lang="en-NZ" sz="1600" dirty="0" smtClean="0"/>
              <a:t> Be </a:t>
            </a:r>
            <a:r>
              <a:rPr lang="en-NZ" sz="1600" u="sng" dirty="0" smtClean="0"/>
              <a:t>curious </a:t>
            </a:r>
          </a:p>
          <a:p>
            <a:pPr>
              <a:buFont typeface="Wingdings" panose="05000000000000000000" pitchFamily="2" charset="2"/>
              <a:buChar char="v"/>
            </a:pPr>
            <a:r>
              <a:rPr lang="en-NZ" sz="1600" dirty="0" smtClean="0"/>
              <a:t> Look after your </a:t>
            </a:r>
            <a:r>
              <a:rPr lang="en-NZ" sz="1600" u="sng" dirty="0" smtClean="0"/>
              <a:t>health</a:t>
            </a:r>
            <a:r>
              <a:rPr lang="en-NZ" sz="1600" dirty="0" smtClean="0"/>
              <a:t> (the below 5 can make approximately 14 years difference to your life expectancy - the quality of both your current life and those extra 14 years)</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Eat real food – not too much, and mostly plants</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Exercise regularly – and different types: aerobic, resistance, flexibility, balance</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Drink alcohol in moderation</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Don’t smoke</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Get enough quality sleep</a:t>
            </a:r>
          </a:p>
          <a:p>
            <a:pPr>
              <a:buFont typeface="Wingdings" panose="05000000000000000000" pitchFamily="2" charset="2"/>
              <a:buChar char="v"/>
            </a:pPr>
            <a:endParaRPr lang="en-NZ" sz="800" dirty="0" smtClean="0"/>
          </a:p>
          <a:p>
            <a:pPr>
              <a:buFont typeface="Wingdings" panose="05000000000000000000" pitchFamily="2" charset="2"/>
              <a:buChar char="v"/>
            </a:pPr>
            <a:endParaRPr lang="en-NZ" sz="800" dirty="0" smtClean="0"/>
          </a:p>
          <a:p>
            <a:pPr>
              <a:buFont typeface="Wingdings" panose="05000000000000000000" pitchFamily="2" charset="2"/>
              <a:buChar char="v"/>
            </a:pPr>
            <a:endParaRPr lang="en-NZ" sz="800" dirty="0"/>
          </a:p>
        </p:txBody>
      </p:sp>
      <p:sp>
        <p:nvSpPr>
          <p:cNvPr id="5" name="Content Placeholder 2"/>
          <p:cNvSpPr txBox="1">
            <a:spLocks/>
          </p:cNvSpPr>
          <p:nvPr/>
        </p:nvSpPr>
        <p:spPr>
          <a:xfrm>
            <a:off x="1724297" y="6108192"/>
            <a:ext cx="8142514" cy="35356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None/>
            </a:pPr>
            <a:r>
              <a:rPr lang="en-NZ" sz="1600" dirty="0" smtClean="0">
                <a:solidFill>
                  <a:srgbClr val="FF0000"/>
                </a:solidFill>
              </a:rPr>
              <a:t>Caveat</a:t>
            </a:r>
            <a:r>
              <a:rPr lang="en-NZ" sz="1600" dirty="0" smtClean="0"/>
              <a:t>: Genetics and upbringing also make a slight bit of difference, but since you can’t do too much about those, don’t worry about them…</a:t>
            </a:r>
          </a:p>
          <a:p>
            <a:pPr algn="ctr">
              <a:buFont typeface="Wingdings" panose="05000000000000000000" pitchFamily="2" charset="2"/>
              <a:buChar char="v"/>
            </a:pPr>
            <a:endParaRPr lang="en-NZ" sz="1600" dirty="0"/>
          </a:p>
        </p:txBody>
      </p:sp>
    </p:spTree>
    <p:extLst>
      <p:ext uri="{BB962C8B-B14F-4D97-AF65-F5344CB8AC3E}">
        <p14:creationId xmlns:p14="http://schemas.microsoft.com/office/powerpoint/2010/main" val="4071929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2585323"/>
          </a:xfrm>
          <a:prstGeom prst="rect">
            <a:avLst/>
          </a:prstGeom>
          <a:solidFill>
            <a:schemeClr val="bg1"/>
          </a:solidFill>
        </p:spPr>
        <p:txBody>
          <a:bodyPr wrap="square" rtlCol="0">
            <a:spAutoFit/>
          </a:bodyPr>
          <a:lstStyle/>
          <a:p>
            <a:pPr algn="ctr"/>
            <a:endParaRPr lang="en-NZ" dirty="0" smtClean="0"/>
          </a:p>
          <a:p>
            <a:pPr algn="ctr"/>
            <a:endParaRPr lang="en-NZ" dirty="0" smtClean="0"/>
          </a:p>
          <a:p>
            <a:pPr algn="ctr"/>
            <a:endParaRPr lang="en-NZ" dirty="0" smtClean="0"/>
          </a:p>
          <a:p>
            <a:pPr algn="ctr"/>
            <a:r>
              <a:rPr lang="en-NZ" dirty="0" smtClean="0">
                <a:solidFill>
                  <a:srgbClr val="FF0000"/>
                </a:solidFill>
              </a:rPr>
              <a:t>Dr Aaron Jarden</a:t>
            </a:r>
          </a:p>
          <a:p>
            <a:pPr algn="ctr"/>
            <a:endParaRPr lang="en-NZ" dirty="0" smtClean="0"/>
          </a:p>
          <a:p>
            <a:pPr algn="ctr"/>
            <a:r>
              <a:rPr lang="en-NZ" dirty="0" smtClean="0"/>
              <a:t>aaron.jarden@aut.ac.nz</a:t>
            </a:r>
            <a:endParaRPr lang="en-NZ" dirty="0"/>
          </a:p>
          <a:p>
            <a:pPr algn="ctr"/>
            <a:endParaRPr lang="en-NZ" dirty="0" smtClean="0"/>
          </a:p>
          <a:p>
            <a:pPr algn="ctr"/>
            <a:endParaRPr lang="en-NZ" dirty="0" smtClean="0"/>
          </a:p>
          <a:p>
            <a:endParaRPr lang="en-NZ" dirty="0"/>
          </a:p>
        </p:txBody>
      </p:sp>
      <p:pic>
        <p:nvPicPr>
          <p:cNvPr id="6" name="Picture 5"/>
          <p:cNvPicPr>
            <a:picLocks noChangeAspect="1"/>
          </p:cNvPicPr>
          <p:nvPr/>
        </p:nvPicPr>
        <p:blipFill rotWithShape="1">
          <a:blip r:embed="rId2"/>
          <a:srcRect l="24774" t="8540" r="31390" b="74084"/>
          <a:stretch/>
        </p:blipFill>
        <p:spPr>
          <a:xfrm>
            <a:off x="758059" y="5201355"/>
            <a:ext cx="4371886" cy="974779"/>
          </a:xfrm>
          <a:prstGeom prst="rect">
            <a:avLst/>
          </a:prstGeom>
        </p:spPr>
      </p:pic>
      <p:sp>
        <p:nvSpPr>
          <p:cNvPr id="2" name="TextBox 1"/>
          <p:cNvSpPr txBox="1"/>
          <p:nvPr/>
        </p:nvSpPr>
        <p:spPr>
          <a:xfrm>
            <a:off x="1" y="2177716"/>
            <a:ext cx="12192000" cy="2767263"/>
          </a:xfrm>
          <a:prstGeom prst="rect">
            <a:avLst/>
          </a:prstGeom>
          <a:solidFill>
            <a:schemeClr val="bg1"/>
          </a:solidFill>
        </p:spPr>
        <p:txBody>
          <a:bodyPr wrap="square" rtlCol="0">
            <a:spAutoFit/>
          </a:bodyPr>
          <a:lstStyle/>
          <a:p>
            <a:endParaRPr lang="en-NZ" dirty="0"/>
          </a:p>
        </p:txBody>
      </p:sp>
      <p:pic>
        <p:nvPicPr>
          <p:cNvPr id="1026" name="Picture 2" descr="http://www.aaronjarden.com/uploads/3/8/0/4/3804146/13888162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802" y="2428568"/>
            <a:ext cx="1950124" cy="1950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koaotearoa.ac.nz/sites/default/files/u20/AUT%20UNI%20Logo%20bl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1738" y="5201355"/>
            <a:ext cx="1427500" cy="9747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3740" y="5059619"/>
            <a:ext cx="1258249" cy="1258249"/>
          </a:xfrm>
          <a:prstGeom prst="rect">
            <a:avLst/>
          </a:prstGeom>
        </p:spPr>
      </p:pic>
    </p:spTree>
    <p:extLst>
      <p:ext uri="{BB962C8B-B14F-4D97-AF65-F5344CB8AC3E}">
        <p14:creationId xmlns:p14="http://schemas.microsoft.com/office/powerpoint/2010/main" val="4267571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Positive assessment</a:t>
            </a:r>
            <a:endParaRPr lang="en-NZ" dirty="0"/>
          </a:p>
        </p:txBody>
      </p:sp>
      <p:sp>
        <p:nvSpPr>
          <p:cNvPr id="3" name="Content Placeholder 2"/>
          <p:cNvSpPr>
            <a:spLocks noGrp="1"/>
          </p:cNvSpPr>
          <p:nvPr>
            <p:ph idx="1"/>
          </p:nvPr>
        </p:nvSpPr>
        <p:spPr>
          <a:xfrm>
            <a:off x="1024128" y="2286000"/>
            <a:ext cx="6918089" cy="4023360"/>
          </a:xfrm>
        </p:spPr>
        <p:txBody>
          <a:bodyPr/>
          <a:lstStyle/>
          <a:p>
            <a:r>
              <a:rPr lang="en-NZ" dirty="0" smtClean="0"/>
              <a:t>Let’s </a:t>
            </a:r>
            <a:r>
              <a:rPr lang="en-NZ" dirty="0"/>
              <a:t>do </a:t>
            </a:r>
            <a:r>
              <a:rPr lang="en-NZ" dirty="0" smtClean="0"/>
              <a:t>a “back </a:t>
            </a:r>
            <a:r>
              <a:rPr lang="en-NZ" dirty="0"/>
              <a:t>of the napkin” assessment. </a:t>
            </a:r>
            <a:endParaRPr lang="en-NZ" dirty="0" smtClean="0"/>
          </a:p>
          <a:p>
            <a:r>
              <a:rPr lang="en-NZ" dirty="0" smtClean="0">
                <a:solidFill>
                  <a:srgbClr val="00B0F0"/>
                </a:solidFill>
              </a:rPr>
              <a:t>How happy are you right now</a:t>
            </a:r>
            <a:r>
              <a:rPr lang="en-NZ" dirty="0" smtClean="0"/>
              <a:t>? </a:t>
            </a:r>
          </a:p>
          <a:p>
            <a:endParaRPr lang="en-NZ" dirty="0" smtClean="0">
              <a:solidFill>
                <a:srgbClr val="00B0F0"/>
              </a:solidFill>
            </a:endParaRPr>
          </a:p>
          <a:p>
            <a:r>
              <a:rPr lang="en-NZ" dirty="0" smtClean="0">
                <a:solidFill>
                  <a:srgbClr val="00B0F0"/>
                </a:solidFill>
              </a:rPr>
              <a:t>What </a:t>
            </a:r>
            <a:r>
              <a:rPr lang="en-NZ" dirty="0">
                <a:solidFill>
                  <a:srgbClr val="00B0F0"/>
                </a:solidFill>
              </a:rPr>
              <a:t>would you pay / give / do / sacrifice / commit to in order to </a:t>
            </a:r>
            <a:r>
              <a:rPr lang="en-NZ" dirty="0" smtClean="0">
                <a:solidFill>
                  <a:srgbClr val="00B0F0"/>
                </a:solidFill>
              </a:rPr>
              <a:t>be, on average, one point happier</a:t>
            </a:r>
            <a:r>
              <a:rPr lang="en-NZ" dirty="0"/>
              <a:t>?</a:t>
            </a:r>
            <a:r>
              <a:rPr lang="en-NZ" dirty="0">
                <a:solidFill>
                  <a:srgbClr val="00B0F0"/>
                </a:solidFill>
              </a:rPr>
              <a:t> </a:t>
            </a:r>
          </a:p>
          <a:p>
            <a:r>
              <a:rPr lang="en-NZ" dirty="0"/>
              <a:t> </a:t>
            </a:r>
          </a:p>
          <a:p>
            <a:endParaRPr lang="en-NZ" dirty="0"/>
          </a:p>
        </p:txBody>
      </p:sp>
      <p:sp>
        <p:nvSpPr>
          <p:cNvPr id="4" name="Content Placeholder 2"/>
          <p:cNvSpPr txBox="1">
            <a:spLocks/>
          </p:cNvSpPr>
          <p:nvPr/>
        </p:nvSpPr>
        <p:spPr>
          <a:xfrm>
            <a:off x="8699862" y="1921111"/>
            <a:ext cx="2377440" cy="4023360"/>
          </a:xfrm>
          <a:prstGeom prst="rect">
            <a:avLst/>
          </a:prstGeom>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AU" dirty="0" smtClean="0">
                <a:solidFill>
                  <a:schemeClr val="accent4"/>
                </a:solidFill>
              </a:rPr>
              <a:t>10 - Extremely happy </a:t>
            </a:r>
            <a:endParaRPr lang="en-NZ" dirty="0" smtClean="0">
              <a:solidFill>
                <a:schemeClr val="accent4"/>
              </a:solidFill>
            </a:endParaRPr>
          </a:p>
          <a:p>
            <a:r>
              <a:rPr lang="en-AU" dirty="0" smtClean="0">
                <a:solidFill>
                  <a:schemeClr val="accent4"/>
                </a:solidFill>
              </a:rPr>
              <a:t>9 -   Very happy </a:t>
            </a:r>
            <a:endParaRPr lang="en-NZ" dirty="0" smtClean="0">
              <a:solidFill>
                <a:schemeClr val="accent4"/>
              </a:solidFill>
            </a:endParaRPr>
          </a:p>
          <a:p>
            <a:r>
              <a:rPr lang="en-AU" dirty="0" smtClean="0">
                <a:solidFill>
                  <a:schemeClr val="accent4"/>
                </a:solidFill>
              </a:rPr>
              <a:t>8 -   Pretty happy </a:t>
            </a:r>
            <a:endParaRPr lang="en-NZ" dirty="0" smtClean="0">
              <a:solidFill>
                <a:schemeClr val="accent4"/>
              </a:solidFill>
            </a:endParaRPr>
          </a:p>
          <a:p>
            <a:r>
              <a:rPr lang="en-AU" dirty="0" smtClean="0">
                <a:solidFill>
                  <a:schemeClr val="accent4"/>
                </a:solidFill>
              </a:rPr>
              <a:t>7 -   Mildly happy </a:t>
            </a:r>
            <a:endParaRPr lang="en-NZ" dirty="0" smtClean="0">
              <a:solidFill>
                <a:schemeClr val="accent4"/>
              </a:solidFill>
            </a:endParaRPr>
          </a:p>
          <a:p>
            <a:r>
              <a:rPr lang="en-AU" dirty="0" smtClean="0">
                <a:solidFill>
                  <a:schemeClr val="accent4"/>
                </a:solidFill>
              </a:rPr>
              <a:t>6 -   Slightly happy</a:t>
            </a:r>
            <a:endParaRPr lang="en-NZ" dirty="0" smtClean="0">
              <a:solidFill>
                <a:schemeClr val="accent4"/>
              </a:solidFill>
            </a:endParaRPr>
          </a:p>
          <a:p>
            <a:r>
              <a:rPr lang="en-AU" dirty="0" smtClean="0">
                <a:solidFill>
                  <a:schemeClr val="accent4"/>
                </a:solidFill>
              </a:rPr>
              <a:t>5 -   Neutral </a:t>
            </a:r>
            <a:endParaRPr lang="en-NZ" dirty="0" smtClean="0">
              <a:solidFill>
                <a:schemeClr val="accent4"/>
              </a:solidFill>
            </a:endParaRPr>
          </a:p>
          <a:p>
            <a:r>
              <a:rPr lang="en-AU" dirty="0" smtClean="0">
                <a:solidFill>
                  <a:schemeClr val="accent4"/>
                </a:solidFill>
              </a:rPr>
              <a:t>4 -   Slightly unhappy</a:t>
            </a:r>
            <a:endParaRPr lang="en-NZ" dirty="0" smtClean="0">
              <a:solidFill>
                <a:schemeClr val="accent4"/>
              </a:solidFill>
            </a:endParaRPr>
          </a:p>
          <a:p>
            <a:r>
              <a:rPr lang="en-AU" dirty="0" smtClean="0">
                <a:solidFill>
                  <a:schemeClr val="accent4"/>
                </a:solidFill>
              </a:rPr>
              <a:t>3 -   Mildly unhappy </a:t>
            </a:r>
            <a:endParaRPr lang="en-NZ" dirty="0" smtClean="0">
              <a:solidFill>
                <a:schemeClr val="accent4"/>
              </a:solidFill>
            </a:endParaRPr>
          </a:p>
          <a:p>
            <a:r>
              <a:rPr lang="en-AU" dirty="0" smtClean="0">
                <a:solidFill>
                  <a:schemeClr val="accent4"/>
                </a:solidFill>
              </a:rPr>
              <a:t>2 -   Pretty unhappy </a:t>
            </a:r>
            <a:endParaRPr lang="en-NZ" dirty="0" smtClean="0">
              <a:solidFill>
                <a:schemeClr val="accent4"/>
              </a:solidFill>
            </a:endParaRPr>
          </a:p>
          <a:p>
            <a:r>
              <a:rPr lang="en-AU" dirty="0" smtClean="0">
                <a:solidFill>
                  <a:schemeClr val="accent4"/>
                </a:solidFill>
              </a:rPr>
              <a:t>1 -   Very unhappy </a:t>
            </a:r>
            <a:endParaRPr lang="en-NZ" dirty="0" smtClean="0">
              <a:solidFill>
                <a:schemeClr val="accent4"/>
              </a:solidFill>
            </a:endParaRPr>
          </a:p>
          <a:p>
            <a:r>
              <a:rPr lang="en-AU" dirty="0" smtClean="0">
                <a:solidFill>
                  <a:schemeClr val="accent4"/>
                </a:solidFill>
              </a:rPr>
              <a:t>0 -   Extremely unhappy </a:t>
            </a:r>
            <a:endParaRPr lang="en-NZ" dirty="0" smtClean="0">
              <a:solidFill>
                <a:schemeClr val="accent4"/>
              </a:solidFill>
            </a:endParaRPr>
          </a:p>
          <a:p>
            <a:endParaRPr lang="en-NZ" dirty="0"/>
          </a:p>
        </p:txBody>
      </p:sp>
    </p:spTree>
    <p:extLst>
      <p:ext uri="{BB962C8B-B14F-4D97-AF65-F5344CB8AC3E}">
        <p14:creationId xmlns:p14="http://schemas.microsoft.com/office/powerpoint/2010/main" val="96798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Positive introductions</a:t>
            </a:r>
            <a:endParaRPr lang="en-NZ"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NZ" dirty="0" smtClean="0"/>
              <a:t> </a:t>
            </a:r>
            <a:r>
              <a:rPr lang="en-NZ" u="sng" dirty="0" smtClean="0"/>
              <a:t>Step </a:t>
            </a:r>
            <a:r>
              <a:rPr lang="en-NZ" u="sng" dirty="0"/>
              <a:t>1</a:t>
            </a:r>
            <a:r>
              <a:rPr lang="en-NZ" dirty="0"/>
              <a:t>: </a:t>
            </a:r>
            <a:r>
              <a:rPr lang="en-US" dirty="0" smtClean="0"/>
              <a:t>Pair up.</a:t>
            </a:r>
          </a:p>
          <a:p>
            <a:pPr>
              <a:buFont typeface="Wingdings" panose="05000000000000000000" pitchFamily="2" charset="2"/>
              <a:buChar char="v"/>
            </a:pPr>
            <a:r>
              <a:rPr lang="en-NZ" dirty="0" smtClean="0"/>
              <a:t> </a:t>
            </a:r>
            <a:r>
              <a:rPr lang="en-NZ" u="sng" dirty="0" smtClean="0"/>
              <a:t>Step 2</a:t>
            </a:r>
            <a:r>
              <a:rPr lang="en-NZ" dirty="0" smtClean="0"/>
              <a:t>: </a:t>
            </a:r>
            <a:r>
              <a:rPr lang="en-US" dirty="0" smtClean="0"/>
              <a:t>In 4 minutes (2 minutes each), tell </a:t>
            </a:r>
            <a:r>
              <a:rPr lang="en-US" dirty="0"/>
              <a:t>a story – a thoughtful narrative with a beginning, middle and end – that illustrates </a:t>
            </a:r>
            <a:r>
              <a:rPr lang="en-US" b="1" dirty="0" smtClean="0"/>
              <a:t>when you are at your best in your job</a:t>
            </a:r>
            <a:r>
              <a:rPr lang="en-US" dirty="0" smtClean="0"/>
              <a:t>.</a:t>
            </a:r>
          </a:p>
          <a:p>
            <a:pPr>
              <a:buFont typeface="Wingdings" panose="05000000000000000000" pitchFamily="2" charset="2"/>
              <a:buChar char="v"/>
            </a:pPr>
            <a:r>
              <a:rPr lang="en-US" dirty="0" smtClean="0"/>
              <a:t> </a:t>
            </a:r>
            <a:r>
              <a:rPr lang="en-US" u="sng" dirty="0" smtClean="0"/>
              <a:t>Note</a:t>
            </a:r>
            <a:r>
              <a:rPr lang="en-US" dirty="0" smtClean="0"/>
              <a:t>: Swap when you hear the bell the first time after 2 minutes, stop completely when you hear the bell the second time after 4 minutes. </a:t>
            </a:r>
          </a:p>
          <a:p>
            <a:pPr>
              <a:buFont typeface="Wingdings" panose="05000000000000000000" pitchFamily="2" charset="2"/>
              <a:buChar char="v"/>
            </a:pPr>
            <a:endParaRPr lang="en-US" dirty="0"/>
          </a:p>
          <a:p>
            <a:pPr marL="0" indent="0" algn="ctr">
              <a:buNone/>
            </a:pPr>
            <a:r>
              <a:rPr lang="en-US" dirty="0" smtClean="0">
                <a:solidFill>
                  <a:srgbClr val="FF0000"/>
                </a:solidFill>
              </a:rPr>
              <a:t>Key point</a:t>
            </a:r>
            <a:r>
              <a:rPr lang="en-US" dirty="0" smtClean="0"/>
              <a:t>: Wield your strengths – they are paths to engagement and enjoyment.</a:t>
            </a:r>
            <a:endParaRPr lang="en-NZ" dirty="0"/>
          </a:p>
        </p:txBody>
      </p:sp>
    </p:spTree>
    <p:extLst>
      <p:ext uri="{BB962C8B-B14F-4D97-AF65-F5344CB8AC3E}">
        <p14:creationId xmlns:p14="http://schemas.microsoft.com/office/powerpoint/2010/main" val="311631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NZ"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4278" y="0"/>
            <a:ext cx="6879771" cy="6879771"/>
          </a:xfrm>
        </p:spPr>
      </p:pic>
    </p:spTree>
    <p:extLst>
      <p:ext uri="{BB962C8B-B14F-4D97-AF65-F5344CB8AC3E}">
        <p14:creationId xmlns:p14="http://schemas.microsoft.com/office/powerpoint/2010/main" val="2160242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Five ways to wellbeing</a:t>
            </a:r>
            <a:endParaRPr lang="en-NZ"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NZ" dirty="0" smtClean="0"/>
              <a:t> </a:t>
            </a:r>
            <a:r>
              <a:rPr lang="en-NZ" u="sng" dirty="0" smtClean="0"/>
              <a:t>Step 1</a:t>
            </a:r>
            <a:r>
              <a:rPr lang="en-NZ" dirty="0" smtClean="0"/>
              <a:t>: </a:t>
            </a:r>
            <a:r>
              <a:rPr lang="en-US" dirty="0" smtClean="0"/>
              <a:t>Pair up with a different partner, g</a:t>
            </a:r>
            <a:r>
              <a:rPr lang="en-NZ" dirty="0" smtClean="0"/>
              <a:t>et </a:t>
            </a:r>
            <a:r>
              <a:rPr lang="en-NZ" dirty="0"/>
              <a:t>a pen ready, as well as a blank A4 page… </a:t>
            </a:r>
            <a:endParaRPr lang="en-US" sz="2400" dirty="0">
              <a:latin typeface="Calibri" pitchFamily="34" charset="0"/>
              <a:cs typeface="Calibri" pitchFamily="34" charset="0"/>
            </a:endParaRPr>
          </a:p>
          <a:p>
            <a:pPr>
              <a:buFont typeface="Wingdings" panose="05000000000000000000" pitchFamily="2" charset="2"/>
              <a:buChar char="v"/>
            </a:pPr>
            <a:r>
              <a:rPr lang="en-US" dirty="0" smtClean="0"/>
              <a:t> </a:t>
            </a:r>
            <a:r>
              <a:rPr lang="en-US" u="sng" dirty="0" smtClean="0"/>
              <a:t>Step 2</a:t>
            </a:r>
            <a:r>
              <a:rPr lang="en-US" dirty="0" smtClean="0"/>
              <a:t>: </a:t>
            </a:r>
            <a:r>
              <a:rPr lang="en-US" dirty="0"/>
              <a:t>Raise </a:t>
            </a:r>
            <a:r>
              <a:rPr lang="en-NZ" dirty="0" smtClean="0"/>
              <a:t>a hand </a:t>
            </a:r>
            <a:r>
              <a:rPr lang="en-NZ" dirty="0"/>
              <a:t>in the air when </a:t>
            </a:r>
            <a:r>
              <a:rPr lang="en-NZ" dirty="0" smtClean="0"/>
              <a:t>you're ready</a:t>
            </a:r>
            <a:r>
              <a:rPr lang="en-NZ" dirty="0"/>
              <a:t>… </a:t>
            </a:r>
            <a:endParaRPr lang="en-US" dirty="0"/>
          </a:p>
          <a:p>
            <a:pPr>
              <a:buFont typeface="Wingdings" panose="05000000000000000000" pitchFamily="2" charset="2"/>
              <a:buChar char="v"/>
            </a:pPr>
            <a:r>
              <a:rPr lang="en-NZ" dirty="0" smtClean="0">
                <a:sym typeface="Arial" pitchFamily="34" charset="0"/>
              </a:rPr>
              <a:t> </a:t>
            </a:r>
            <a:r>
              <a:rPr lang="en-NZ" u="sng" dirty="0" smtClean="0">
                <a:sym typeface="Arial" pitchFamily="34" charset="0"/>
              </a:rPr>
              <a:t>Step 3</a:t>
            </a:r>
            <a:r>
              <a:rPr lang="en-NZ" dirty="0" smtClean="0">
                <a:sym typeface="Arial" pitchFamily="34" charset="0"/>
              </a:rPr>
              <a:t>: </a:t>
            </a:r>
            <a:r>
              <a:rPr lang="en-NZ" dirty="0">
                <a:sym typeface="Arial" pitchFamily="34" charset="0"/>
              </a:rPr>
              <a:t>Without looking down at your blank page, and ONLY looking at your partner’s face, you have </a:t>
            </a:r>
            <a:r>
              <a:rPr lang="en-NZ" b="1" dirty="0">
                <a:sym typeface="Arial" pitchFamily="34" charset="0"/>
              </a:rPr>
              <a:t>1 minute </a:t>
            </a:r>
            <a:r>
              <a:rPr lang="en-NZ" dirty="0">
                <a:sym typeface="Arial" pitchFamily="34" charset="0"/>
              </a:rPr>
              <a:t>to draw a portrait of your partner, starting </a:t>
            </a:r>
            <a:r>
              <a:rPr lang="en-NZ" dirty="0" smtClean="0">
                <a:sym typeface="Arial" pitchFamily="34" charset="0"/>
              </a:rPr>
              <a:t>on the bell! </a:t>
            </a:r>
            <a:endParaRPr lang="en-NZ" dirty="0">
              <a:sym typeface="Arial" pitchFamily="34" charset="0"/>
            </a:endParaRPr>
          </a:p>
          <a:p>
            <a:pPr>
              <a:buFont typeface="Wingdings" panose="05000000000000000000" pitchFamily="2" charset="2"/>
              <a:buChar char="v"/>
            </a:pPr>
            <a:r>
              <a:rPr lang="en-NZ" dirty="0" smtClean="0">
                <a:sym typeface="Arial" pitchFamily="34" charset="0"/>
              </a:rPr>
              <a:t> </a:t>
            </a:r>
            <a:r>
              <a:rPr lang="en-NZ" u="sng" dirty="0" smtClean="0">
                <a:sym typeface="Arial" pitchFamily="34" charset="0"/>
              </a:rPr>
              <a:t>Step 4</a:t>
            </a:r>
            <a:r>
              <a:rPr lang="en-NZ" dirty="0" smtClean="0">
                <a:sym typeface="Arial" pitchFamily="34" charset="0"/>
              </a:rPr>
              <a:t>: </a:t>
            </a:r>
            <a:r>
              <a:rPr lang="en-NZ" dirty="0">
                <a:sym typeface="Arial" pitchFamily="34" charset="0"/>
              </a:rPr>
              <a:t>Sign your name, date it, and swap pictures with your partner…</a:t>
            </a:r>
            <a:endParaRPr lang="en-GB" dirty="0">
              <a:sym typeface="Arial" pitchFamily="34" charset="0"/>
            </a:endParaRPr>
          </a:p>
          <a:p>
            <a:endParaRPr lang="en-NZ" b="1" dirty="0" smtClean="0"/>
          </a:p>
        </p:txBody>
      </p:sp>
    </p:spTree>
    <p:extLst>
      <p:ext uri="{BB962C8B-B14F-4D97-AF65-F5344CB8AC3E}">
        <p14:creationId xmlns:p14="http://schemas.microsoft.com/office/powerpoint/2010/main" val="324032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Five ways: connect, be active, take notice, keep learning, give</a:t>
            </a:r>
            <a:endParaRPr lang="en-NZ" dirty="0"/>
          </a:p>
        </p:txBody>
      </p:sp>
      <p:sp>
        <p:nvSpPr>
          <p:cNvPr id="3" name="Content Placeholder 2"/>
          <p:cNvSpPr>
            <a:spLocks noGrp="1"/>
          </p:cNvSpPr>
          <p:nvPr>
            <p:ph idx="1"/>
          </p:nvPr>
        </p:nvSpPr>
        <p:spPr>
          <a:xfrm>
            <a:off x="1024129" y="2286000"/>
            <a:ext cx="9130066" cy="4023360"/>
          </a:xfrm>
        </p:spPr>
        <p:txBody>
          <a:bodyPr>
            <a:noAutofit/>
          </a:bodyPr>
          <a:lstStyle/>
          <a:p>
            <a:pPr marL="0" indent="0">
              <a:buNone/>
            </a:pPr>
            <a:r>
              <a:rPr lang="en-NZ" sz="1600" u="sng" dirty="0"/>
              <a:t>Connect</a:t>
            </a:r>
            <a:r>
              <a:rPr lang="en-NZ" sz="1600" dirty="0"/>
              <a:t> </a:t>
            </a:r>
            <a:r>
              <a:rPr lang="en-NZ" sz="1600" dirty="0" smtClean="0"/>
              <a:t>– Make </a:t>
            </a:r>
            <a:r>
              <a:rPr lang="en-NZ" sz="1600" dirty="0"/>
              <a:t>connections with friends, family, colleagues and </a:t>
            </a:r>
            <a:r>
              <a:rPr lang="en-NZ" sz="1600" dirty="0" smtClean="0"/>
              <a:t>neighbours. </a:t>
            </a:r>
            <a:r>
              <a:rPr lang="en-NZ" sz="1600" dirty="0"/>
              <a:t>When you build these connections they help enrich your life with new </a:t>
            </a:r>
            <a:r>
              <a:rPr lang="en-NZ" sz="1600" dirty="0" smtClean="0"/>
              <a:t>experiences and opportunities.</a:t>
            </a:r>
            <a:r>
              <a:rPr lang="en-NZ" sz="1600" dirty="0"/>
              <a:t> </a:t>
            </a:r>
            <a:br>
              <a:rPr lang="en-NZ" sz="1600" dirty="0"/>
            </a:br>
            <a:r>
              <a:rPr lang="en-NZ" sz="1600" dirty="0"/>
              <a:t> </a:t>
            </a:r>
            <a:br>
              <a:rPr lang="en-NZ" sz="1600" dirty="0"/>
            </a:br>
            <a:r>
              <a:rPr lang="en-NZ" sz="1600" u="sng" dirty="0" smtClean="0"/>
              <a:t>Be </a:t>
            </a:r>
            <a:r>
              <a:rPr lang="en-NZ" sz="1600" u="sng" dirty="0"/>
              <a:t>Active </a:t>
            </a:r>
            <a:r>
              <a:rPr lang="en-NZ" sz="1600" dirty="0"/>
              <a:t>– Get moving. Walk, skip, run, dance – move </a:t>
            </a:r>
            <a:r>
              <a:rPr lang="en-NZ" sz="1600" dirty="0" smtClean="0"/>
              <a:t>your muscles. </a:t>
            </a:r>
            <a:r>
              <a:rPr lang="en-NZ" sz="1600" dirty="0"/>
              <a:t>Exercise not only makes you feel good, it keeps you </a:t>
            </a:r>
            <a:r>
              <a:rPr lang="en-NZ" sz="1600" dirty="0" smtClean="0"/>
              <a:t>healthy. </a:t>
            </a:r>
            <a:r>
              <a:rPr lang="en-NZ" sz="1600" dirty="0"/>
              <a:t>Pick a physical activity that you </a:t>
            </a:r>
            <a:r>
              <a:rPr lang="en-NZ" sz="1600" dirty="0" smtClean="0"/>
              <a:t>enjoy. </a:t>
            </a:r>
            <a:r>
              <a:rPr lang="en-NZ" sz="1600" dirty="0"/>
              <a:t/>
            </a:r>
            <a:br>
              <a:rPr lang="en-NZ" sz="1600" dirty="0"/>
            </a:br>
            <a:r>
              <a:rPr lang="en-NZ" sz="1600" dirty="0"/>
              <a:t> </a:t>
            </a:r>
            <a:br>
              <a:rPr lang="en-NZ" sz="1600" dirty="0"/>
            </a:br>
            <a:r>
              <a:rPr lang="en-NZ" sz="1600" u="sng" dirty="0" smtClean="0"/>
              <a:t>Take </a:t>
            </a:r>
            <a:r>
              <a:rPr lang="en-NZ" sz="1600" u="sng" dirty="0"/>
              <a:t>Notice </a:t>
            </a:r>
            <a:r>
              <a:rPr lang="en-NZ" sz="1600" dirty="0"/>
              <a:t>– Be mindful. Be curious. Like a child, see the wonder and beauty of the world. Notice the things around you – the weather, </a:t>
            </a:r>
            <a:r>
              <a:rPr lang="en-NZ" sz="1600" dirty="0" smtClean="0"/>
              <a:t>the </a:t>
            </a:r>
            <a:r>
              <a:rPr lang="en-NZ" sz="1600" dirty="0"/>
              <a:t>landscape, </a:t>
            </a:r>
            <a:r>
              <a:rPr lang="en-NZ" sz="1600" dirty="0" smtClean="0"/>
              <a:t>the </a:t>
            </a:r>
            <a:r>
              <a:rPr lang="en-NZ" sz="1600" dirty="0"/>
              <a:t>mood and feelings of </a:t>
            </a:r>
            <a:r>
              <a:rPr lang="en-NZ" sz="1600" dirty="0" smtClean="0"/>
              <a:t>the people </a:t>
            </a:r>
            <a:r>
              <a:rPr lang="en-NZ" sz="1600" dirty="0"/>
              <a:t>around </a:t>
            </a:r>
            <a:r>
              <a:rPr lang="en-NZ" sz="1600" dirty="0" smtClean="0"/>
              <a:t>you. </a:t>
            </a:r>
            <a:r>
              <a:rPr lang="en-NZ" sz="1600" dirty="0"/>
              <a:t>In noticing </a:t>
            </a:r>
            <a:r>
              <a:rPr lang="en-NZ" sz="1600" dirty="0" smtClean="0"/>
              <a:t>you </a:t>
            </a:r>
            <a:r>
              <a:rPr lang="en-NZ" sz="1600" dirty="0"/>
              <a:t>learn to </a:t>
            </a:r>
            <a:r>
              <a:rPr lang="en-NZ" sz="1600" dirty="0" smtClean="0"/>
              <a:t>appreciate </a:t>
            </a:r>
            <a:r>
              <a:rPr lang="en-NZ" sz="1600" dirty="0"/>
              <a:t>the things that matter.</a:t>
            </a:r>
            <a:br>
              <a:rPr lang="en-NZ" sz="1600" dirty="0"/>
            </a:br>
            <a:r>
              <a:rPr lang="en-NZ" sz="1600" dirty="0"/>
              <a:t> </a:t>
            </a:r>
            <a:br>
              <a:rPr lang="en-NZ" sz="1600" dirty="0"/>
            </a:br>
            <a:r>
              <a:rPr lang="en-NZ" sz="1600" u="sng" dirty="0" smtClean="0"/>
              <a:t>Keep </a:t>
            </a:r>
            <a:r>
              <a:rPr lang="en-NZ" sz="1600" u="sng" dirty="0"/>
              <a:t>Learning </a:t>
            </a:r>
            <a:r>
              <a:rPr lang="en-NZ" sz="1600" dirty="0"/>
              <a:t>– We never stop </a:t>
            </a:r>
            <a:r>
              <a:rPr lang="en-NZ" sz="1600" dirty="0" smtClean="0"/>
              <a:t>learning. Keep trying </a:t>
            </a:r>
            <a:r>
              <a:rPr lang="en-NZ" sz="1600" dirty="0"/>
              <a:t>something new </a:t>
            </a:r>
            <a:r>
              <a:rPr lang="en-NZ" sz="1600" dirty="0" smtClean="0"/>
              <a:t>– a </a:t>
            </a:r>
            <a:r>
              <a:rPr lang="en-NZ" sz="1600" dirty="0"/>
              <a:t>new course you’ve been wanting to do or a more challenging task at work. Challenges keep us on our </a:t>
            </a:r>
            <a:r>
              <a:rPr lang="en-NZ" sz="1600" dirty="0" smtClean="0"/>
              <a:t>toes and increase </a:t>
            </a:r>
            <a:r>
              <a:rPr lang="en-NZ" sz="1600" dirty="0"/>
              <a:t>our confidence and excitement in our day.</a:t>
            </a:r>
            <a:br>
              <a:rPr lang="en-NZ" sz="1600" dirty="0"/>
            </a:br>
            <a:r>
              <a:rPr lang="en-NZ" sz="1600" dirty="0"/>
              <a:t> </a:t>
            </a:r>
            <a:br>
              <a:rPr lang="en-NZ" sz="1600" dirty="0"/>
            </a:br>
            <a:r>
              <a:rPr lang="en-NZ" sz="1600" u="sng" dirty="0" smtClean="0"/>
              <a:t>Give</a:t>
            </a:r>
            <a:r>
              <a:rPr lang="en-NZ" sz="1600" dirty="0" smtClean="0"/>
              <a:t> </a:t>
            </a:r>
            <a:r>
              <a:rPr lang="en-NZ" sz="1600" dirty="0"/>
              <a:t>– Be generous with your time, your </a:t>
            </a:r>
            <a:r>
              <a:rPr lang="en-NZ" sz="1600" dirty="0" smtClean="0"/>
              <a:t>knowledge and </a:t>
            </a:r>
            <a:r>
              <a:rPr lang="en-NZ" sz="1600" dirty="0"/>
              <a:t>your talents, giving to friends, family and even strangers. Be thankful, smile at people, and volunteer. </a:t>
            </a:r>
            <a:r>
              <a:rPr lang="en-NZ" sz="1600" dirty="0" smtClean="0"/>
              <a:t>Sharing to </a:t>
            </a:r>
            <a:r>
              <a:rPr lang="en-NZ" sz="1600" dirty="0"/>
              <a:t>a wider audience gives you a greater reward than just doing things for yourself. </a:t>
            </a:r>
          </a:p>
        </p:txBody>
      </p:sp>
      <p:pic>
        <p:nvPicPr>
          <p:cNvPr id="5" name="Content Placeholder 3"/>
          <p:cNvPicPr>
            <a:picLocks noChangeAspect="1"/>
          </p:cNvPicPr>
          <p:nvPr/>
        </p:nvPicPr>
        <p:blipFill rotWithShape="1">
          <a:blip r:embed="rId2"/>
          <a:srcRect l="29481" t="6920" r="28977" b="8066"/>
          <a:stretch/>
        </p:blipFill>
        <p:spPr>
          <a:xfrm>
            <a:off x="10341502" y="3244967"/>
            <a:ext cx="1458613" cy="1679093"/>
          </a:xfrm>
          <a:prstGeom prst="rect">
            <a:avLst/>
          </a:prstGeom>
        </p:spPr>
      </p:pic>
    </p:spTree>
    <p:extLst>
      <p:ext uri="{BB962C8B-B14F-4D97-AF65-F5344CB8AC3E}">
        <p14:creationId xmlns:p14="http://schemas.microsoft.com/office/powerpoint/2010/main" val="731931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Savour your experiences</a:t>
            </a:r>
            <a:endParaRPr lang="en-NZ"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NZ" dirty="0" smtClean="0"/>
              <a:t> Savouring </a:t>
            </a:r>
            <a:r>
              <a:rPr lang="en-NZ" dirty="0"/>
              <a:t>involves being “in </a:t>
            </a:r>
            <a:r>
              <a:rPr lang="en-NZ" dirty="0" smtClean="0"/>
              <a:t>the moment</a:t>
            </a:r>
            <a:r>
              <a:rPr lang="en-NZ" dirty="0"/>
              <a:t>” and “taking in” all that an experience has to offer. </a:t>
            </a:r>
            <a:r>
              <a:rPr lang="en-NZ" dirty="0" smtClean="0"/>
              <a:t>Think of it as wringing the pleasure juice out of life by giving </a:t>
            </a:r>
            <a:r>
              <a:rPr lang="en-NZ" dirty="0"/>
              <a:t>attention to the </a:t>
            </a:r>
            <a:r>
              <a:rPr lang="en-NZ" dirty="0" smtClean="0"/>
              <a:t>pleasures </a:t>
            </a:r>
            <a:r>
              <a:rPr lang="en-NZ" dirty="0"/>
              <a:t>of the </a:t>
            </a:r>
            <a:r>
              <a:rPr lang="en-NZ" dirty="0" smtClean="0"/>
              <a:t>moment.</a:t>
            </a:r>
            <a:endParaRPr lang="en-NZ" dirty="0"/>
          </a:p>
          <a:p>
            <a:pPr>
              <a:buFont typeface="Wingdings" panose="05000000000000000000" pitchFamily="2" charset="2"/>
              <a:buChar char="v"/>
            </a:pPr>
            <a:r>
              <a:rPr lang="en-NZ" dirty="0" smtClean="0"/>
              <a:t> Savouring </a:t>
            </a:r>
            <a:r>
              <a:rPr lang="en-NZ" dirty="0"/>
              <a:t>can </a:t>
            </a:r>
            <a:r>
              <a:rPr lang="en-NZ" dirty="0" smtClean="0"/>
              <a:t>be used </a:t>
            </a:r>
            <a:r>
              <a:rPr lang="en-NZ" dirty="0"/>
              <a:t>in a wide variety of circumstances – one can </a:t>
            </a:r>
            <a:r>
              <a:rPr lang="en-NZ" dirty="0" smtClean="0"/>
              <a:t>savour </a:t>
            </a:r>
            <a:r>
              <a:rPr lang="en-NZ" dirty="0"/>
              <a:t>a sensory </a:t>
            </a:r>
            <a:r>
              <a:rPr lang="en-NZ" dirty="0" smtClean="0"/>
              <a:t>experience, a </a:t>
            </a:r>
            <a:r>
              <a:rPr lang="en-NZ" dirty="0"/>
              <a:t>social </a:t>
            </a:r>
            <a:r>
              <a:rPr lang="en-NZ" dirty="0" smtClean="0"/>
              <a:t>experience, </a:t>
            </a:r>
            <a:r>
              <a:rPr lang="en-NZ" dirty="0"/>
              <a:t>a feeling, or even a memory</a:t>
            </a:r>
            <a:r>
              <a:rPr lang="en-NZ" dirty="0" smtClean="0"/>
              <a:t>.</a:t>
            </a:r>
          </a:p>
          <a:p>
            <a:pPr>
              <a:buFont typeface="Wingdings" panose="05000000000000000000" pitchFamily="2" charset="2"/>
              <a:buChar char="v"/>
            </a:pPr>
            <a:r>
              <a:rPr lang="en-NZ" dirty="0" smtClean="0"/>
              <a:t> There are ten different types of savouring </a:t>
            </a:r>
            <a:r>
              <a:rPr lang="en-NZ" dirty="0"/>
              <a:t>strategies </a:t>
            </a:r>
            <a:r>
              <a:rPr lang="en-NZ" dirty="0" smtClean="0"/>
              <a:t>- sharing </a:t>
            </a:r>
            <a:r>
              <a:rPr lang="en-NZ" dirty="0"/>
              <a:t>with others, memory building, self-congratulation, sensory-perceptual sharpening, comparing, absorption, </a:t>
            </a:r>
            <a:r>
              <a:rPr lang="en-NZ" dirty="0" smtClean="0"/>
              <a:t>behavioural </a:t>
            </a:r>
            <a:r>
              <a:rPr lang="en-NZ" dirty="0"/>
              <a:t>expression, temporal awareness, counting blessings, and kill-joy </a:t>
            </a:r>
            <a:r>
              <a:rPr lang="en-NZ" dirty="0" smtClean="0"/>
              <a:t>thinking.</a:t>
            </a:r>
          </a:p>
          <a:p>
            <a:pPr>
              <a:buFont typeface="Wingdings" panose="05000000000000000000" pitchFamily="2" charset="2"/>
              <a:buChar char="v"/>
            </a:pPr>
            <a:r>
              <a:rPr lang="en-NZ" dirty="0" smtClean="0"/>
              <a:t> We are going to try a combo of “sensory-perceptual sharpening” and “absorption”.</a:t>
            </a:r>
          </a:p>
        </p:txBody>
      </p:sp>
    </p:spTree>
    <p:extLst>
      <p:ext uri="{BB962C8B-B14F-4D97-AF65-F5344CB8AC3E}">
        <p14:creationId xmlns:p14="http://schemas.microsoft.com/office/powerpoint/2010/main" val="2850255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Savour your experiences</a:t>
            </a:r>
            <a:endParaRPr lang="en-NZ" dirty="0"/>
          </a:p>
        </p:txBody>
      </p:sp>
      <p:sp>
        <p:nvSpPr>
          <p:cNvPr id="3" name="Content Placeholder 2"/>
          <p:cNvSpPr>
            <a:spLocks noGrp="1"/>
          </p:cNvSpPr>
          <p:nvPr>
            <p:ph idx="1"/>
          </p:nvPr>
        </p:nvSpPr>
        <p:spPr/>
        <p:txBody>
          <a:bodyPr>
            <a:noAutofit/>
          </a:bodyPr>
          <a:lstStyle/>
          <a:p>
            <a:pPr marL="263525" indent="-263525">
              <a:buFont typeface="Wingdings" panose="05000000000000000000" pitchFamily="2" charset="2"/>
              <a:buChar char="v"/>
            </a:pPr>
            <a:r>
              <a:rPr lang="en-NZ" sz="1600" u="sng" dirty="0" smtClean="0"/>
              <a:t>Step </a:t>
            </a:r>
            <a:r>
              <a:rPr lang="en-NZ" sz="1600" u="sng" dirty="0"/>
              <a:t>1</a:t>
            </a:r>
            <a:r>
              <a:rPr lang="en-NZ" sz="1600" dirty="0"/>
              <a:t>: </a:t>
            </a:r>
            <a:r>
              <a:rPr lang="en-NZ" sz="1600" dirty="0" smtClean="0"/>
              <a:t>Get </a:t>
            </a:r>
            <a:r>
              <a:rPr lang="en-NZ" sz="1600" dirty="0"/>
              <a:t>another </a:t>
            </a:r>
            <a:r>
              <a:rPr lang="en-NZ" sz="1600" dirty="0" smtClean="0"/>
              <a:t>almond.</a:t>
            </a:r>
          </a:p>
          <a:p>
            <a:pPr marL="263525" indent="-263525">
              <a:buFont typeface="Wingdings" panose="05000000000000000000" pitchFamily="2" charset="2"/>
              <a:buChar char="v"/>
            </a:pPr>
            <a:r>
              <a:rPr lang="en-NZ" sz="1600" u="sng" dirty="0" smtClean="0"/>
              <a:t>Step 2</a:t>
            </a:r>
            <a:r>
              <a:rPr lang="en-NZ" sz="1600" dirty="0" smtClean="0"/>
              <a:t>: Take a close </a:t>
            </a:r>
            <a:r>
              <a:rPr lang="en-NZ" sz="1600" b="1" dirty="0" smtClean="0"/>
              <a:t>look</a:t>
            </a:r>
            <a:r>
              <a:rPr lang="en-NZ" sz="1600" dirty="0" smtClean="0"/>
              <a:t> at it – inspect it, examine it! What does it look like? Is it symmetrical? </a:t>
            </a:r>
          </a:p>
          <a:p>
            <a:pPr marL="263525" indent="-263525">
              <a:buFont typeface="Wingdings" panose="05000000000000000000" pitchFamily="2" charset="2"/>
              <a:buChar char="v"/>
            </a:pPr>
            <a:r>
              <a:rPr lang="en-NZ" sz="1600" u="sng" dirty="0" smtClean="0"/>
              <a:t>Step 3</a:t>
            </a:r>
            <a:r>
              <a:rPr lang="en-NZ" sz="1600" dirty="0" smtClean="0"/>
              <a:t>: Close your eyes for the rest of this experience and </a:t>
            </a:r>
            <a:r>
              <a:rPr lang="en-NZ" sz="1600" b="1" dirty="0" smtClean="0"/>
              <a:t>feel it in your hand </a:t>
            </a:r>
            <a:r>
              <a:rPr lang="en-NZ" sz="1600" dirty="0" smtClean="0"/>
              <a:t>– what does the texture feel like?</a:t>
            </a:r>
          </a:p>
          <a:p>
            <a:pPr marL="263525" indent="-263525">
              <a:buFont typeface="Wingdings" panose="05000000000000000000" pitchFamily="2" charset="2"/>
              <a:buChar char="v"/>
            </a:pPr>
            <a:r>
              <a:rPr lang="en-NZ" sz="1600" u="sng" dirty="0" smtClean="0"/>
              <a:t>Step 4</a:t>
            </a:r>
            <a:r>
              <a:rPr lang="en-NZ" sz="1600" dirty="0" smtClean="0"/>
              <a:t>: </a:t>
            </a:r>
            <a:r>
              <a:rPr lang="en-NZ" sz="1600" b="1" dirty="0" smtClean="0"/>
              <a:t>Smell</a:t>
            </a:r>
            <a:r>
              <a:rPr lang="en-NZ" sz="1600" dirty="0" smtClean="0"/>
              <a:t> it. What does it smell like? </a:t>
            </a:r>
          </a:p>
          <a:p>
            <a:pPr marL="263525" indent="-263525">
              <a:buFont typeface="Wingdings" panose="05000000000000000000" pitchFamily="2" charset="2"/>
              <a:buChar char="v"/>
            </a:pPr>
            <a:r>
              <a:rPr lang="en-NZ" sz="1600" u="sng" dirty="0" smtClean="0"/>
              <a:t>Step 5</a:t>
            </a:r>
            <a:r>
              <a:rPr lang="en-NZ" sz="1600" dirty="0" smtClean="0"/>
              <a:t>: Put </a:t>
            </a:r>
            <a:r>
              <a:rPr lang="en-NZ" sz="1600" dirty="0"/>
              <a:t>the </a:t>
            </a:r>
            <a:r>
              <a:rPr lang="en-NZ" sz="1600" dirty="0" smtClean="0"/>
              <a:t>almond into </a:t>
            </a:r>
            <a:r>
              <a:rPr lang="en-NZ" sz="1600" dirty="0"/>
              <a:t>your mouth but do not bite </a:t>
            </a:r>
            <a:r>
              <a:rPr lang="en-NZ" sz="1600" dirty="0" smtClean="0"/>
              <a:t>or suck it – just let it rest on your tongue. </a:t>
            </a:r>
            <a:r>
              <a:rPr lang="en-NZ" sz="1600" b="1" dirty="0" smtClean="0"/>
              <a:t>Explore </a:t>
            </a:r>
            <a:r>
              <a:rPr lang="en-NZ" sz="1600" b="1" dirty="0"/>
              <a:t>the </a:t>
            </a:r>
            <a:r>
              <a:rPr lang="en-NZ" sz="1600" b="1" dirty="0" smtClean="0"/>
              <a:t>almond with </a:t>
            </a:r>
            <a:r>
              <a:rPr lang="en-NZ" sz="1600" b="1" dirty="0"/>
              <a:t>your tongue and teeth</a:t>
            </a:r>
            <a:r>
              <a:rPr lang="en-NZ" sz="1600" dirty="0"/>
              <a:t>, noticing as much as you can. </a:t>
            </a:r>
          </a:p>
          <a:p>
            <a:pPr marL="263525" indent="-263525">
              <a:buFont typeface="Wingdings" panose="05000000000000000000" pitchFamily="2" charset="2"/>
              <a:buChar char="v"/>
            </a:pPr>
            <a:r>
              <a:rPr lang="en-NZ" sz="1600" u="sng" dirty="0" smtClean="0"/>
              <a:t>Step 6</a:t>
            </a:r>
            <a:r>
              <a:rPr lang="en-NZ" sz="1600" dirty="0" smtClean="0"/>
              <a:t>: </a:t>
            </a:r>
            <a:r>
              <a:rPr lang="en-NZ" sz="1600" b="1" dirty="0" smtClean="0"/>
              <a:t>Bite slowly into it </a:t>
            </a:r>
            <a:r>
              <a:rPr lang="en-NZ" sz="1600" dirty="0" smtClean="0"/>
              <a:t>and focus on the taste. Swirl the contents of the almond around in your mouth.</a:t>
            </a:r>
          </a:p>
          <a:p>
            <a:pPr marL="263525" indent="-263525">
              <a:buFont typeface="Wingdings" panose="05000000000000000000" pitchFamily="2" charset="2"/>
              <a:buChar char="v"/>
            </a:pPr>
            <a:r>
              <a:rPr lang="en-NZ" sz="1600" u="sng" dirty="0" smtClean="0"/>
              <a:t>Step 7</a:t>
            </a:r>
            <a:r>
              <a:rPr lang="en-NZ" sz="1600" dirty="0" smtClean="0"/>
              <a:t>: </a:t>
            </a:r>
            <a:r>
              <a:rPr lang="en-NZ" sz="1600" b="1" dirty="0" smtClean="0"/>
              <a:t>Swallow</a:t>
            </a:r>
            <a:r>
              <a:rPr lang="en-NZ" sz="1600" dirty="0" smtClean="0"/>
              <a:t> </a:t>
            </a:r>
            <a:r>
              <a:rPr lang="en-NZ" sz="1600" dirty="0"/>
              <a:t>the almond </a:t>
            </a:r>
            <a:r>
              <a:rPr lang="en-NZ" sz="1600" dirty="0" smtClean="0"/>
              <a:t>and </a:t>
            </a:r>
            <a:r>
              <a:rPr lang="en-NZ" sz="1600" b="1" dirty="0"/>
              <a:t>open your eyes</a:t>
            </a:r>
            <a:r>
              <a:rPr lang="en-NZ" sz="1600" dirty="0" smtClean="0"/>
              <a:t>.</a:t>
            </a:r>
            <a:endParaRPr lang="en-NZ" sz="1600" b="1" dirty="0"/>
          </a:p>
          <a:p>
            <a:r>
              <a:rPr lang="en-NZ" sz="1600" dirty="0" smtClean="0">
                <a:solidFill>
                  <a:srgbClr val="00B0F0"/>
                </a:solidFill>
              </a:rPr>
              <a:t>Was it easy to stay focused as you tapped your senses and became absorbed in the sensory experience</a:t>
            </a:r>
            <a:r>
              <a:rPr lang="en-NZ" sz="1600" dirty="0" smtClean="0"/>
              <a:t>?</a:t>
            </a:r>
          </a:p>
          <a:p>
            <a:r>
              <a:rPr lang="en-NZ" sz="1600" dirty="0">
                <a:solidFill>
                  <a:srgbClr val="00B0F0"/>
                </a:solidFill>
              </a:rPr>
              <a:t>What was it like to pay attention to each individual detail of the experience</a:t>
            </a:r>
            <a:r>
              <a:rPr lang="en-NZ" sz="1600" dirty="0" smtClean="0"/>
              <a:t>?</a:t>
            </a:r>
          </a:p>
          <a:p>
            <a:r>
              <a:rPr lang="en-NZ" sz="1600" dirty="0" smtClean="0">
                <a:solidFill>
                  <a:srgbClr val="00B0F0"/>
                </a:solidFill>
              </a:rPr>
              <a:t>Was this almond more enjoyable than the previous almond</a:t>
            </a:r>
            <a:r>
              <a:rPr lang="en-NZ" sz="1600" dirty="0" smtClean="0"/>
              <a:t>? </a:t>
            </a:r>
          </a:p>
        </p:txBody>
      </p:sp>
    </p:spTree>
    <p:extLst>
      <p:ext uri="{BB962C8B-B14F-4D97-AF65-F5344CB8AC3E}">
        <p14:creationId xmlns:p14="http://schemas.microsoft.com/office/powerpoint/2010/main" val="119951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9109</TotalTime>
  <Words>1591</Words>
  <Application>Microsoft Office PowerPoint</Application>
  <PresentationFormat>Widescreen</PresentationFormat>
  <Paragraphs>135</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Tw Cen MT</vt:lpstr>
      <vt:lpstr>Tw Cen MT Condensed</vt:lpstr>
      <vt:lpstr>Wingdings</vt:lpstr>
      <vt:lpstr>Wingdings 3</vt:lpstr>
      <vt:lpstr>Integral</vt:lpstr>
      <vt:lpstr>Positive education</vt:lpstr>
      <vt:lpstr>I'm no expert on  your wellbeing</vt:lpstr>
      <vt:lpstr>Positive assessment</vt:lpstr>
      <vt:lpstr>Positive introductions</vt:lpstr>
      <vt:lpstr>PowerPoint Presentation</vt:lpstr>
      <vt:lpstr>Five ways to wellbeing</vt:lpstr>
      <vt:lpstr>Five ways: connect, be active, take notice, keep learning, give</vt:lpstr>
      <vt:lpstr>Savour your experiences</vt:lpstr>
      <vt:lpstr>Savour your experiences</vt:lpstr>
      <vt:lpstr>Three good things</vt:lpstr>
      <vt:lpstr>PowerPoint Presentation</vt:lpstr>
      <vt:lpstr>PowerPoint Presentation</vt:lpstr>
      <vt:lpstr>PowerPoint Presentation</vt:lpstr>
      <vt:lpstr>PowerPoint Presentation</vt:lpstr>
      <vt:lpstr>Example questions: Adults</vt:lpstr>
      <vt:lpstr>Example questions: students</vt:lpstr>
      <vt:lpstr>Positive education articles</vt:lpstr>
      <vt:lpstr> An  overview of workplace wellbeing</vt:lpstr>
      <vt:lpstr>A wellbeing overview: school level </vt:lpstr>
      <vt:lpstr>Peak-end theory</vt:lpstr>
      <vt:lpstr>A wellbeing overview: Individual level</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ReviewerA</dc:creator>
  <cp:lastModifiedBy>Aaron Jarden</cp:lastModifiedBy>
  <cp:revision>49</cp:revision>
  <dcterms:created xsi:type="dcterms:W3CDTF">2013-08-09T04:42:53Z</dcterms:created>
  <dcterms:modified xsi:type="dcterms:W3CDTF">2015-02-03T20:23:33Z</dcterms:modified>
</cp:coreProperties>
</file>