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4" r:id="rId4"/>
    <p:sldId id="275" r:id="rId5"/>
    <p:sldId id="257" r:id="rId6"/>
    <p:sldId id="262" r:id="rId7"/>
    <p:sldId id="258" r:id="rId8"/>
    <p:sldId id="269" r:id="rId9"/>
    <p:sldId id="276" r:id="rId10"/>
    <p:sldId id="277" r:id="rId11"/>
    <p:sldId id="266" r:id="rId12"/>
    <p:sldId id="271" r:id="rId13"/>
    <p:sldId id="278" r:id="rId14"/>
    <p:sldId id="268" r:id="rId15"/>
    <p:sldId id="265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86068" autoAdjust="0"/>
  </p:normalViewPr>
  <p:slideViewPr>
    <p:cSldViewPr snapToGrid="0">
      <p:cViewPr varScale="1">
        <p:scale>
          <a:sx n="110" d="100"/>
          <a:sy n="110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2F08C-6AFF-40CC-84B4-5C58AE698E26}" type="datetimeFigureOut">
              <a:rPr lang="en-NZ" smtClean="0"/>
              <a:t>17/04/2014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7C0E2-BA58-429C-BE0B-F053C59D9C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563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NZ" sz="1200" dirty="0" smtClean="0"/>
              <a:t>Use simple and effective wellbeing boosts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200" dirty="0" smtClean="0"/>
              <a:t>Add a dose of science and gather better data to inform your own personal change – quantify your reflections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7C0E2-BA58-429C-BE0B-F053C59D9C7E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942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NZ" dirty="0" smtClean="0"/>
          </a:p>
          <a:p>
            <a:pPr algn="ctr"/>
            <a:r>
              <a:rPr lang="en-NZ" dirty="0" smtClean="0">
                <a:solidFill>
                  <a:srgbClr val="FF0000"/>
                </a:solidFill>
              </a:rPr>
              <a:t>Dr Aaron Jarden</a:t>
            </a:r>
          </a:p>
          <a:p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3600" dirty="0" smtClean="0"/>
              <a:t>Workplace </a:t>
            </a:r>
            <a:r>
              <a:rPr lang="en-NZ" sz="3600" dirty="0"/>
              <a:t>wellbeing: Applied positive psychology at </a:t>
            </a:r>
            <a:r>
              <a:rPr lang="en-NZ" sz="3600" dirty="0" smtClean="0"/>
              <a:t>work</a:t>
            </a:r>
            <a:endParaRPr lang="en-NZ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Or giving up and going home…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298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522" y="366053"/>
            <a:ext cx="2781518" cy="5972339"/>
          </a:xfrm>
        </p:spPr>
        <p:txBody>
          <a:bodyPr/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A wellbeing framework that is built for change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331" t="8115" r="32683" b="7939"/>
          <a:stretch/>
        </p:blipFill>
        <p:spPr>
          <a:xfrm>
            <a:off x="4981304" y="0"/>
            <a:ext cx="5233851" cy="68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Savour your experiences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Savouring </a:t>
            </a:r>
            <a:r>
              <a:rPr lang="en-NZ" dirty="0"/>
              <a:t>involves being “in </a:t>
            </a:r>
            <a:r>
              <a:rPr lang="en-NZ" dirty="0" smtClean="0"/>
              <a:t>the moment</a:t>
            </a:r>
            <a:r>
              <a:rPr lang="en-NZ" dirty="0"/>
              <a:t>” and “taking in” all that an experience has to offer. </a:t>
            </a:r>
            <a:r>
              <a:rPr lang="en-NZ" dirty="0" smtClean="0"/>
              <a:t>Think of it as wringing the pleasure juice out of life by giving </a:t>
            </a:r>
            <a:r>
              <a:rPr lang="en-NZ" dirty="0"/>
              <a:t>attention to the </a:t>
            </a:r>
            <a:r>
              <a:rPr lang="en-NZ" dirty="0" smtClean="0"/>
              <a:t>pleasures </a:t>
            </a:r>
            <a:r>
              <a:rPr lang="en-NZ" dirty="0"/>
              <a:t>of the </a:t>
            </a:r>
            <a:r>
              <a:rPr lang="en-NZ" dirty="0" smtClean="0"/>
              <a:t>moment.</a:t>
            </a:r>
            <a:endParaRPr lang="en-NZ" dirty="0"/>
          </a:p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Savouring </a:t>
            </a:r>
            <a:r>
              <a:rPr lang="en-NZ" dirty="0"/>
              <a:t>can </a:t>
            </a:r>
            <a:r>
              <a:rPr lang="en-NZ" dirty="0" smtClean="0"/>
              <a:t>be used </a:t>
            </a:r>
            <a:r>
              <a:rPr lang="en-NZ" dirty="0"/>
              <a:t>in a wide variety of circumstances – one can </a:t>
            </a:r>
            <a:r>
              <a:rPr lang="en-NZ" dirty="0" smtClean="0"/>
              <a:t>savour </a:t>
            </a:r>
            <a:r>
              <a:rPr lang="en-NZ" dirty="0"/>
              <a:t>a sensory </a:t>
            </a:r>
            <a:r>
              <a:rPr lang="en-NZ" dirty="0" smtClean="0"/>
              <a:t>experience, a </a:t>
            </a:r>
            <a:r>
              <a:rPr lang="en-NZ" dirty="0"/>
              <a:t>social </a:t>
            </a:r>
            <a:r>
              <a:rPr lang="en-NZ" dirty="0" smtClean="0"/>
              <a:t>experience, </a:t>
            </a:r>
            <a:r>
              <a:rPr lang="en-NZ" dirty="0"/>
              <a:t>a feeling, or even a memory</a:t>
            </a:r>
            <a:r>
              <a:rPr lang="en-NZ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There are ten different types of savouring </a:t>
            </a:r>
            <a:r>
              <a:rPr lang="en-NZ" dirty="0"/>
              <a:t>strategies </a:t>
            </a:r>
            <a:r>
              <a:rPr lang="en-NZ" dirty="0" smtClean="0"/>
              <a:t>- sharing </a:t>
            </a:r>
            <a:r>
              <a:rPr lang="en-NZ" dirty="0"/>
              <a:t>with others, memory building, self-congratulation, sensory-perceptual sharpening, comparing, absorption, </a:t>
            </a:r>
            <a:r>
              <a:rPr lang="en-NZ" dirty="0" smtClean="0"/>
              <a:t>behavioural </a:t>
            </a:r>
            <a:r>
              <a:rPr lang="en-NZ" dirty="0"/>
              <a:t>expression, temporal awareness, counting blessings, and kill-joy </a:t>
            </a:r>
            <a:r>
              <a:rPr lang="en-NZ" dirty="0" smtClean="0"/>
              <a:t>thinking.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We are going to try a combo of “sensory-perceptual sharpening” and “absorption”.</a:t>
            </a:r>
          </a:p>
        </p:txBody>
      </p:sp>
    </p:spTree>
    <p:extLst>
      <p:ext uri="{BB962C8B-B14F-4D97-AF65-F5344CB8AC3E}">
        <p14:creationId xmlns:p14="http://schemas.microsoft.com/office/powerpoint/2010/main" val="28502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Savour your experiences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</a:t>
            </a:r>
            <a:r>
              <a:rPr lang="en-NZ" sz="1600" u="sng" dirty="0"/>
              <a:t>1</a:t>
            </a:r>
            <a:r>
              <a:rPr lang="en-NZ" sz="1600" dirty="0"/>
              <a:t>: get another </a:t>
            </a:r>
            <a:r>
              <a:rPr lang="en-NZ" sz="1600" dirty="0" smtClean="0"/>
              <a:t>almond.</a:t>
            </a:r>
          </a:p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2</a:t>
            </a:r>
            <a:r>
              <a:rPr lang="en-NZ" sz="1600" dirty="0" smtClean="0"/>
              <a:t>: Take a close </a:t>
            </a:r>
            <a:r>
              <a:rPr lang="en-NZ" sz="1600" b="1" dirty="0" smtClean="0"/>
              <a:t>look</a:t>
            </a:r>
            <a:r>
              <a:rPr lang="en-NZ" sz="1600" dirty="0" smtClean="0"/>
              <a:t> at it – inspect it, examine it! What does it look like? Is it symmetrical? </a:t>
            </a:r>
          </a:p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3</a:t>
            </a:r>
            <a:r>
              <a:rPr lang="en-NZ" sz="1600" dirty="0" smtClean="0"/>
              <a:t>: Close your eyes for the rest of this experience and </a:t>
            </a:r>
            <a:r>
              <a:rPr lang="en-NZ" sz="1600" b="1" dirty="0" smtClean="0"/>
              <a:t>feel it in your hand </a:t>
            </a:r>
            <a:r>
              <a:rPr lang="en-NZ" sz="1600" dirty="0" smtClean="0"/>
              <a:t>– what does the texture feel like?</a:t>
            </a:r>
          </a:p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4</a:t>
            </a:r>
            <a:r>
              <a:rPr lang="en-NZ" sz="1600" dirty="0" smtClean="0"/>
              <a:t>: </a:t>
            </a:r>
            <a:r>
              <a:rPr lang="en-NZ" sz="1600" b="1" dirty="0" smtClean="0"/>
              <a:t>Smell</a:t>
            </a:r>
            <a:r>
              <a:rPr lang="en-NZ" sz="1600" dirty="0" smtClean="0"/>
              <a:t> it. What does it smell like? </a:t>
            </a:r>
          </a:p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5</a:t>
            </a:r>
            <a:r>
              <a:rPr lang="en-NZ" sz="1600" dirty="0" smtClean="0"/>
              <a:t>: Put </a:t>
            </a:r>
            <a:r>
              <a:rPr lang="en-NZ" sz="1600" dirty="0"/>
              <a:t>the </a:t>
            </a:r>
            <a:r>
              <a:rPr lang="en-NZ" sz="1600" dirty="0" smtClean="0"/>
              <a:t>almond into </a:t>
            </a:r>
            <a:r>
              <a:rPr lang="en-NZ" sz="1600" dirty="0"/>
              <a:t>your mouth but do not bite </a:t>
            </a:r>
            <a:r>
              <a:rPr lang="en-NZ" sz="1600" dirty="0" smtClean="0"/>
              <a:t>or suck it – just let it rest on your tongue. </a:t>
            </a:r>
            <a:r>
              <a:rPr lang="en-NZ" sz="1600" b="1" dirty="0" smtClean="0"/>
              <a:t>Explore </a:t>
            </a:r>
            <a:r>
              <a:rPr lang="en-NZ" sz="1600" b="1" dirty="0"/>
              <a:t>the </a:t>
            </a:r>
            <a:r>
              <a:rPr lang="en-NZ" sz="1600" b="1" dirty="0" smtClean="0"/>
              <a:t>almond with </a:t>
            </a:r>
            <a:r>
              <a:rPr lang="en-NZ" sz="1600" b="1" dirty="0"/>
              <a:t>your tongue and teeth</a:t>
            </a:r>
            <a:r>
              <a:rPr lang="en-NZ" sz="1600" dirty="0"/>
              <a:t>, noticing as much as you can. </a:t>
            </a:r>
          </a:p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6</a:t>
            </a:r>
            <a:r>
              <a:rPr lang="en-NZ" sz="1600" dirty="0" smtClean="0"/>
              <a:t>: </a:t>
            </a:r>
            <a:r>
              <a:rPr lang="en-NZ" sz="1600" b="1" dirty="0" smtClean="0"/>
              <a:t>Bite slowly into it </a:t>
            </a:r>
            <a:r>
              <a:rPr lang="en-NZ" sz="1600" dirty="0" smtClean="0"/>
              <a:t>and focus on the taste. Swirl the contents of the almond around in your mouth.</a:t>
            </a:r>
          </a:p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7</a:t>
            </a:r>
            <a:r>
              <a:rPr lang="en-NZ" sz="1600" dirty="0" smtClean="0"/>
              <a:t>: </a:t>
            </a:r>
            <a:r>
              <a:rPr lang="en-NZ" sz="1600" b="1" dirty="0" smtClean="0"/>
              <a:t>Swallow</a:t>
            </a:r>
            <a:r>
              <a:rPr lang="en-NZ" sz="1600" dirty="0" smtClean="0"/>
              <a:t> </a:t>
            </a:r>
            <a:r>
              <a:rPr lang="en-NZ" sz="1600" dirty="0"/>
              <a:t>the almond </a:t>
            </a:r>
            <a:r>
              <a:rPr lang="en-NZ" sz="1600" dirty="0" smtClean="0"/>
              <a:t>and </a:t>
            </a:r>
            <a:r>
              <a:rPr lang="en-NZ" sz="1600" b="1" dirty="0"/>
              <a:t>open your eyes</a:t>
            </a:r>
            <a:r>
              <a:rPr lang="en-NZ" sz="1600" dirty="0" smtClean="0"/>
              <a:t>.</a:t>
            </a:r>
            <a:endParaRPr lang="en-NZ" sz="1600" b="1" dirty="0"/>
          </a:p>
          <a:p>
            <a:r>
              <a:rPr lang="en-NZ" sz="1600" dirty="0" smtClean="0">
                <a:solidFill>
                  <a:srgbClr val="00B0F0"/>
                </a:solidFill>
              </a:rPr>
              <a:t>Was it easy to stay focused as you tapped your senses and became absorbed in the sensory experience</a:t>
            </a:r>
            <a:r>
              <a:rPr lang="en-NZ" sz="1600" dirty="0" smtClean="0"/>
              <a:t>?</a:t>
            </a:r>
          </a:p>
          <a:p>
            <a:r>
              <a:rPr lang="en-NZ" sz="1600" dirty="0">
                <a:solidFill>
                  <a:srgbClr val="00B0F0"/>
                </a:solidFill>
              </a:rPr>
              <a:t>What was it like to pay attention to each individual detail of the experience</a:t>
            </a:r>
            <a:r>
              <a:rPr lang="en-NZ" sz="1600" dirty="0" smtClean="0"/>
              <a:t>?</a:t>
            </a:r>
          </a:p>
          <a:p>
            <a:r>
              <a:rPr lang="en-NZ" sz="1600" dirty="0" smtClean="0">
                <a:solidFill>
                  <a:srgbClr val="00B0F0"/>
                </a:solidFill>
              </a:rPr>
              <a:t>Was this almond more enjoyable than the previous almond</a:t>
            </a:r>
            <a:r>
              <a:rPr lang="en-NZ" sz="16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995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Online wellbeing assessments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55" t="8053" r="8245" b="29048"/>
          <a:stretch/>
        </p:blipFill>
        <p:spPr>
          <a:xfrm>
            <a:off x="1018903" y="2084832"/>
            <a:ext cx="10171611" cy="431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Peak-end theory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Peak-end </a:t>
            </a:r>
            <a:r>
              <a:rPr lang="en-NZ" dirty="0"/>
              <a:t>theory states that people’s judgments of their overall experience (like of this 6</a:t>
            </a:r>
            <a:r>
              <a:rPr lang="en-NZ" dirty="0" smtClean="0"/>
              <a:t>0 minute talk</a:t>
            </a:r>
            <a:r>
              <a:rPr lang="en-NZ" dirty="0"/>
              <a:t>) is greatly influenced by the peak of their experience, and how it ends. </a:t>
            </a:r>
            <a:endParaRPr lang="en-N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The research indicates that we judge our past experiences almost entirely on how they were </a:t>
            </a:r>
            <a:r>
              <a:rPr lang="en-NZ" b="1" dirty="0" smtClean="0"/>
              <a:t>at their peak </a:t>
            </a:r>
            <a:r>
              <a:rPr lang="en-NZ" dirty="0" smtClean="0"/>
              <a:t>and how they </a:t>
            </a:r>
            <a:r>
              <a:rPr lang="en-NZ" b="1" dirty="0" smtClean="0"/>
              <a:t>ended</a:t>
            </a:r>
            <a:r>
              <a:rPr lang="en-NZ" dirty="0" smtClean="0"/>
              <a:t>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It has to do with our </a:t>
            </a:r>
            <a:r>
              <a:rPr lang="en-NZ" b="1" dirty="0" smtClean="0"/>
              <a:t>memory</a:t>
            </a:r>
            <a:r>
              <a:rPr lang="en-NZ" dirty="0" smtClean="0"/>
              <a:t> of </a:t>
            </a:r>
            <a:r>
              <a:rPr lang="en-NZ" b="1" dirty="0" smtClean="0"/>
              <a:t>experiences</a:t>
            </a:r>
          </a:p>
          <a:p>
            <a:pPr>
              <a:buFont typeface="Wingdings" panose="05000000000000000000" pitchFamily="2" charset="2"/>
              <a:buChar char="v"/>
            </a:pPr>
            <a:endParaRPr lang="en-NZ" dirty="0"/>
          </a:p>
          <a:p>
            <a:pPr>
              <a:buFont typeface="Wingdings" panose="05000000000000000000" pitchFamily="2" charset="2"/>
              <a:buChar char="v"/>
            </a:pPr>
            <a:endParaRPr lang="en-NZ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517" r="26906" b="29282"/>
          <a:stretch/>
        </p:blipFill>
        <p:spPr bwMode="auto">
          <a:xfrm>
            <a:off x="4401899" y="4585063"/>
            <a:ext cx="4408999" cy="163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48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 wellbeing overview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10375392" cy="4023360"/>
          </a:xfrm>
        </p:spPr>
        <p:txBody>
          <a:bodyPr numCol="2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Invest time and effort in </a:t>
            </a:r>
            <a:r>
              <a:rPr lang="en-NZ" sz="1600" u="sng" dirty="0" smtClean="0"/>
              <a:t>family</a:t>
            </a:r>
            <a:r>
              <a:rPr lang="en-NZ" sz="1600" dirty="0" smtClean="0"/>
              <a:t> connections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We are social creatures so be enmeshed in a community of </a:t>
            </a:r>
            <a:r>
              <a:rPr lang="en-NZ" sz="1600" u="sng" dirty="0" smtClean="0"/>
              <a:t>friends</a:t>
            </a:r>
            <a:r>
              <a:rPr lang="en-NZ" sz="1600" dirty="0" smtClean="0"/>
              <a:t> - </a:t>
            </a:r>
            <a:r>
              <a:rPr lang="en-NZ" sz="1600" dirty="0"/>
              <a:t>deep and meaningful relationships </a:t>
            </a:r>
            <a:endParaRPr lang="en-NZ" sz="1600" u="sng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Know your </a:t>
            </a:r>
            <a:r>
              <a:rPr lang="en-NZ" sz="1600" u="sng" dirty="0" smtClean="0"/>
              <a:t>personal values </a:t>
            </a:r>
            <a:r>
              <a:rPr lang="en-NZ" sz="1600" dirty="0" smtClean="0"/>
              <a:t>and live by them. Similarly, know your purpose and what derives meaning for you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Know you personal </a:t>
            </a:r>
            <a:r>
              <a:rPr lang="en-NZ" sz="1600" u="sng" dirty="0" smtClean="0"/>
              <a:t>strengths</a:t>
            </a:r>
            <a:r>
              <a:rPr lang="en-NZ" sz="1600" dirty="0" smtClean="0"/>
              <a:t> and find ways to exercise them every day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Develop and </a:t>
            </a:r>
            <a:r>
              <a:rPr lang="en-NZ" sz="1600" u="sng" dirty="0" smtClean="0"/>
              <a:t>optimistic</a:t>
            </a:r>
            <a:r>
              <a:rPr lang="en-NZ" sz="1600" dirty="0" smtClean="0"/>
              <a:t> thinking style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Invest your money in </a:t>
            </a:r>
            <a:r>
              <a:rPr lang="en-NZ" sz="1600" u="sng" dirty="0" smtClean="0"/>
              <a:t>experiences</a:t>
            </a:r>
            <a:r>
              <a:rPr lang="en-NZ" sz="1600" dirty="0" smtClean="0"/>
              <a:t> rather than things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Be in </a:t>
            </a:r>
            <a:r>
              <a:rPr lang="en-NZ" sz="1600" u="sng" dirty="0" smtClean="0"/>
              <a:t>work</a:t>
            </a:r>
            <a:r>
              <a:rPr lang="en-NZ" sz="1600" dirty="0" smtClean="0"/>
              <a:t>, and work that you enjoy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Be </a:t>
            </a:r>
            <a:r>
              <a:rPr lang="en-NZ" sz="1600" u="sng" dirty="0" smtClean="0"/>
              <a:t>grateful</a:t>
            </a:r>
          </a:p>
          <a:p>
            <a:pPr>
              <a:buFont typeface="Wingdings" panose="05000000000000000000" pitchFamily="2" charset="2"/>
              <a:buChar char="v"/>
            </a:pPr>
            <a:endParaRPr lang="en-NZ" sz="1600" u="sng" dirty="0" smtClean="0"/>
          </a:p>
          <a:p>
            <a:pPr marL="0" indent="0">
              <a:buNone/>
            </a:pPr>
            <a:endParaRPr lang="en-NZ" sz="1600" u="sng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NZ" sz="1600" u="sng" dirty="0" smtClean="0"/>
              <a:t>Savour</a:t>
            </a:r>
            <a:r>
              <a:rPr lang="en-NZ" sz="1600" dirty="0" smtClean="0"/>
              <a:t> the now regularly – rather than the past or future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u="sng" dirty="0" smtClean="0"/>
              <a:t>Slow down </a:t>
            </a:r>
            <a:r>
              <a:rPr lang="en-NZ" sz="1600" dirty="0" smtClean="0"/>
              <a:t>– perhaps meditate?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Be </a:t>
            </a:r>
            <a:r>
              <a:rPr lang="en-NZ" sz="1600" u="sng" dirty="0" smtClean="0"/>
              <a:t>curious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Look after your </a:t>
            </a:r>
            <a:r>
              <a:rPr lang="en-NZ" sz="1600" u="sng" dirty="0" smtClean="0"/>
              <a:t>health</a:t>
            </a:r>
            <a:r>
              <a:rPr lang="en-NZ" sz="1600" dirty="0" smtClean="0"/>
              <a:t> (the below 5 can make approximately 14 years difference to your life expectancy - the quality of both your current life and those extra 14 years)</a:t>
            </a:r>
          </a:p>
          <a:p>
            <a:pPr marL="357188" lvl="1" indent="-228600">
              <a:buClr>
                <a:schemeClr val="accent4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NZ" sz="1600" dirty="0" smtClean="0"/>
              <a:t>Eat real food – not too much, and mostly plants</a:t>
            </a:r>
          </a:p>
          <a:p>
            <a:pPr marL="357188" lvl="1" indent="-228600">
              <a:buClr>
                <a:schemeClr val="accent4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NZ" sz="1600" dirty="0" smtClean="0"/>
              <a:t>Exercise regularly – and different types: aerobic, resistance, flexibility, balance</a:t>
            </a:r>
          </a:p>
          <a:p>
            <a:pPr marL="357188" lvl="1" indent="-228600">
              <a:buClr>
                <a:schemeClr val="accent4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NZ" sz="1600" dirty="0" smtClean="0"/>
              <a:t>Drink alcohol in moderation</a:t>
            </a:r>
          </a:p>
          <a:p>
            <a:pPr marL="357188" lvl="1" indent="-228600">
              <a:buClr>
                <a:schemeClr val="accent4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NZ" sz="1600" dirty="0" smtClean="0"/>
              <a:t>Don’t smoke</a:t>
            </a:r>
          </a:p>
          <a:p>
            <a:pPr marL="357188" lvl="1" indent="-228600">
              <a:buClr>
                <a:schemeClr val="accent4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NZ" sz="1600" dirty="0" smtClean="0"/>
              <a:t>Get enough quality sleep</a:t>
            </a:r>
          </a:p>
          <a:p>
            <a:pPr>
              <a:buFont typeface="Wingdings" panose="05000000000000000000" pitchFamily="2" charset="2"/>
              <a:buChar char="v"/>
            </a:pPr>
            <a:endParaRPr lang="en-NZ" sz="800" dirty="0" smtClean="0"/>
          </a:p>
          <a:p>
            <a:pPr>
              <a:buFont typeface="Wingdings" panose="05000000000000000000" pitchFamily="2" charset="2"/>
              <a:buChar char="v"/>
            </a:pPr>
            <a:endParaRPr lang="en-NZ" sz="800" dirty="0" smtClean="0"/>
          </a:p>
          <a:p>
            <a:pPr>
              <a:buFont typeface="Wingdings" panose="05000000000000000000" pitchFamily="2" charset="2"/>
              <a:buChar char="v"/>
            </a:pPr>
            <a:endParaRPr lang="en-NZ" sz="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24297" y="6108192"/>
            <a:ext cx="8142514" cy="35356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sz="1600" dirty="0" smtClean="0">
                <a:solidFill>
                  <a:srgbClr val="FF0000"/>
                </a:solidFill>
              </a:rPr>
              <a:t>Caveat</a:t>
            </a:r>
            <a:r>
              <a:rPr lang="en-NZ" sz="1600" dirty="0" smtClean="0"/>
              <a:t>: Genetics and upbringing also make a slight bit of difference, but since you can’t do too much about those, don’t worry about them…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40719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NZ" dirty="0" smtClean="0"/>
          </a:p>
          <a:p>
            <a:pPr algn="ctr"/>
            <a:endParaRPr lang="en-NZ" dirty="0" smtClean="0"/>
          </a:p>
          <a:p>
            <a:pPr algn="ctr"/>
            <a:endParaRPr lang="en-NZ" dirty="0" smtClean="0"/>
          </a:p>
          <a:p>
            <a:pPr algn="ctr"/>
            <a:r>
              <a:rPr lang="en-NZ" dirty="0" smtClean="0">
                <a:solidFill>
                  <a:srgbClr val="FF0000"/>
                </a:solidFill>
              </a:rPr>
              <a:t>Dr Aaron Jarden</a:t>
            </a:r>
          </a:p>
          <a:p>
            <a:pPr algn="ctr"/>
            <a:endParaRPr lang="en-NZ" dirty="0" smtClean="0"/>
          </a:p>
          <a:p>
            <a:pPr algn="ctr"/>
            <a:r>
              <a:rPr lang="en-NZ" dirty="0" smtClean="0"/>
              <a:t>aaron.jarden@workonwellbeing.com</a:t>
            </a:r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 smtClean="0"/>
          </a:p>
          <a:p>
            <a:endParaRPr lang="en-NZ" dirty="0"/>
          </a:p>
        </p:txBody>
      </p:sp>
      <p:pic>
        <p:nvPicPr>
          <p:cNvPr id="1026" name="Picture 2" descr="http://www.witt.ac.nz/uploaded_images/HomeLogos/Open-Poly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67" y="5589649"/>
            <a:ext cx="3039045" cy="5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111" t="13628" r="32100" b="76315"/>
          <a:stretch/>
        </p:blipFill>
        <p:spPr>
          <a:xfrm>
            <a:off x="4415702" y="5609928"/>
            <a:ext cx="3735521" cy="493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9" y="5590904"/>
            <a:ext cx="2397617" cy="5103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1223" y="5050971"/>
            <a:ext cx="482207" cy="13340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675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I'm no expert on </a:t>
            </a:r>
            <a:br>
              <a:rPr lang="en-NZ" dirty="0" smtClean="0"/>
            </a:br>
            <a:r>
              <a:rPr lang="en-NZ" dirty="0" smtClean="0"/>
              <a:t>your wellbeing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 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0"/>
            <a:ext cx="5425440" cy="686640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76528" y="2438400"/>
            <a:ext cx="5302649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 smtClean="0"/>
          </a:p>
          <a:p>
            <a:r>
              <a:rPr lang="en-NZ" dirty="0" smtClean="0"/>
              <a:t>But, </a:t>
            </a:r>
            <a:r>
              <a:rPr lang="en-NZ" dirty="0">
                <a:solidFill>
                  <a:srgbClr val="00B0F0"/>
                </a:solidFill>
              </a:rPr>
              <a:t>w</a:t>
            </a:r>
            <a:r>
              <a:rPr lang="en-NZ" dirty="0" smtClean="0">
                <a:solidFill>
                  <a:srgbClr val="00B0F0"/>
                </a:solidFill>
              </a:rPr>
              <a:t>ould you like an almond</a:t>
            </a:r>
            <a:r>
              <a:rPr lang="en-NZ" dirty="0" smtClean="0"/>
              <a:t>?</a:t>
            </a:r>
            <a:r>
              <a:rPr lang="en-NZ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NZ" dirty="0" smtClean="0"/>
              <a:t> 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8055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Positive assessment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918089" cy="4023360"/>
          </a:xfrm>
        </p:spPr>
        <p:txBody>
          <a:bodyPr/>
          <a:lstStyle/>
          <a:p>
            <a:r>
              <a:rPr lang="en-NZ" dirty="0" smtClean="0"/>
              <a:t>Let’s </a:t>
            </a:r>
            <a:r>
              <a:rPr lang="en-NZ" dirty="0"/>
              <a:t>do </a:t>
            </a:r>
            <a:r>
              <a:rPr lang="en-NZ" dirty="0" smtClean="0"/>
              <a:t>a “back </a:t>
            </a:r>
            <a:r>
              <a:rPr lang="en-NZ" dirty="0"/>
              <a:t>of the napkin” assessment. </a:t>
            </a:r>
            <a:endParaRPr lang="en-NZ" dirty="0" smtClean="0"/>
          </a:p>
          <a:p>
            <a:r>
              <a:rPr lang="en-NZ" dirty="0" smtClean="0">
                <a:solidFill>
                  <a:srgbClr val="00B0F0"/>
                </a:solidFill>
              </a:rPr>
              <a:t>How happy are you right now</a:t>
            </a:r>
            <a:r>
              <a:rPr lang="en-NZ" dirty="0" smtClean="0"/>
              <a:t>? </a:t>
            </a:r>
          </a:p>
          <a:p>
            <a:endParaRPr lang="en-NZ" dirty="0" smtClean="0">
              <a:solidFill>
                <a:srgbClr val="00B0F0"/>
              </a:solidFill>
            </a:endParaRPr>
          </a:p>
          <a:p>
            <a:r>
              <a:rPr lang="en-NZ" dirty="0" smtClean="0">
                <a:solidFill>
                  <a:srgbClr val="00B0F0"/>
                </a:solidFill>
              </a:rPr>
              <a:t>What </a:t>
            </a:r>
            <a:r>
              <a:rPr lang="en-NZ" dirty="0">
                <a:solidFill>
                  <a:srgbClr val="00B0F0"/>
                </a:solidFill>
              </a:rPr>
              <a:t>would you pay / give / do / sacrifice / commit to in order to </a:t>
            </a:r>
            <a:r>
              <a:rPr lang="en-NZ" dirty="0" smtClean="0">
                <a:solidFill>
                  <a:srgbClr val="00B0F0"/>
                </a:solidFill>
              </a:rPr>
              <a:t>be, on average, one point happier</a:t>
            </a:r>
            <a:r>
              <a:rPr lang="en-NZ" dirty="0"/>
              <a:t>?</a:t>
            </a:r>
            <a:r>
              <a:rPr lang="en-NZ" dirty="0">
                <a:solidFill>
                  <a:srgbClr val="00B0F0"/>
                </a:solidFill>
              </a:rPr>
              <a:t> </a:t>
            </a:r>
          </a:p>
          <a:p>
            <a:r>
              <a:rPr lang="en-NZ" dirty="0"/>
              <a:t> </a:t>
            </a:r>
          </a:p>
          <a:p>
            <a:endParaRPr lang="en-N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99862" y="1921111"/>
            <a:ext cx="2377440" cy="4023360"/>
          </a:xfrm>
          <a:prstGeom prst="rect">
            <a:avLst/>
          </a:prstGeom>
        </p:spPr>
        <p:txBody>
          <a:bodyPr vert="horz" lIns="45720" tIns="45720" rIns="4572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accent4"/>
                </a:solidFill>
              </a:rPr>
              <a:t>10 - Extremely 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9 -   Very 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8 -   Pretty 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7 -   Mildly 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6 -   Slightly happy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5 -   Neutral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4 -   Slightly unhappy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3 -   Mildly unhappy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2 -   Pretty unhappy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1 -   Very unhappy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0 -   Extremely unhappy </a:t>
            </a:r>
            <a:endParaRPr lang="en-NZ" dirty="0" smtClean="0">
              <a:solidFill>
                <a:schemeClr val="accent4"/>
              </a:solidFill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679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Killer questions?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918089" cy="2068286"/>
          </a:xfrm>
        </p:spPr>
        <p:txBody>
          <a:bodyPr/>
          <a:lstStyle/>
          <a:p>
            <a:r>
              <a:rPr lang="en-NZ" dirty="0" smtClean="0"/>
              <a:t>Before I go much further, does anyone have any </a:t>
            </a:r>
            <a:r>
              <a:rPr lang="en-NZ" dirty="0">
                <a:solidFill>
                  <a:srgbClr val="00B0F0"/>
                </a:solidFill>
              </a:rPr>
              <a:t>killer</a:t>
            </a:r>
            <a:r>
              <a:rPr lang="en-NZ" dirty="0" smtClean="0"/>
              <a:t> </a:t>
            </a:r>
            <a:r>
              <a:rPr lang="en-NZ" dirty="0">
                <a:solidFill>
                  <a:srgbClr val="00B0F0"/>
                </a:solidFill>
              </a:rPr>
              <a:t>questions</a:t>
            </a:r>
            <a:r>
              <a:rPr lang="en-NZ" dirty="0" smtClean="0"/>
              <a:t> they would either like me to muse on now, or address at some stage? </a:t>
            </a:r>
            <a:r>
              <a:rPr lang="en-NZ" dirty="0"/>
              <a:t> </a:t>
            </a:r>
          </a:p>
          <a:p>
            <a:endParaRPr lang="en-NZ" dirty="0"/>
          </a:p>
        </p:txBody>
      </p:sp>
      <p:pic>
        <p:nvPicPr>
          <p:cNvPr id="1026" name="Picture 2" descr="http://themlmwhisperer.com/wp-content/uploads/2011/12/MLM-Marketing-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17" y="2084832"/>
            <a:ext cx="3843383" cy="288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7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Positive introductions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NZ" u="sng" dirty="0"/>
              <a:t>Step 1</a:t>
            </a:r>
            <a:r>
              <a:rPr lang="en-NZ" dirty="0"/>
              <a:t>: </a:t>
            </a:r>
            <a:r>
              <a:rPr lang="en-US" dirty="0" smtClean="0"/>
              <a:t>Pair up.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u="sng" dirty="0"/>
              <a:t>Step </a:t>
            </a:r>
            <a:r>
              <a:rPr lang="en-NZ" u="sng" dirty="0" smtClean="0"/>
              <a:t>2</a:t>
            </a:r>
            <a:r>
              <a:rPr lang="en-NZ" dirty="0" smtClean="0"/>
              <a:t>: </a:t>
            </a:r>
            <a:r>
              <a:rPr lang="en-US" dirty="0" smtClean="0"/>
              <a:t>In 2 minutes (1 minute each), tell </a:t>
            </a:r>
            <a:r>
              <a:rPr lang="en-US" dirty="0"/>
              <a:t>a story – a thoughtful narrative with a beginning, middle and end – that illustrates </a:t>
            </a:r>
            <a:r>
              <a:rPr lang="en-US" b="1" dirty="0" smtClean="0"/>
              <a:t>when you are at your best in your job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u="sng" dirty="0" smtClean="0"/>
              <a:t>Note</a:t>
            </a:r>
            <a:r>
              <a:rPr lang="en-US" dirty="0" smtClean="0"/>
              <a:t>: Swap when you hear the bell the first time after 1 minute, stop completely when you hear the bell the second time after 2 minutes.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Key point</a:t>
            </a:r>
            <a:r>
              <a:rPr lang="en-US" dirty="0" smtClean="0"/>
              <a:t>: Wield your strengths at work – they are paths to engagement and enjoyment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NZ" sz="1400" dirty="0"/>
              <a:t>http://</a:t>
            </a:r>
            <a:r>
              <a:rPr lang="en-NZ" sz="1400" dirty="0" smtClean="0"/>
              <a:t>www.viacharacter.org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1163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Five ways to wellbeing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NZ" u="sng" dirty="0"/>
              <a:t>Step </a:t>
            </a:r>
            <a:r>
              <a:rPr lang="en-NZ" u="sng" dirty="0" smtClean="0"/>
              <a:t>1</a:t>
            </a:r>
            <a:r>
              <a:rPr lang="en-NZ" dirty="0" smtClean="0"/>
              <a:t>: </a:t>
            </a:r>
            <a:r>
              <a:rPr lang="en-US" dirty="0" smtClean="0"/>
              <a:t>Pair up with a different partner, g</a:t>
            </a:r>
            <a:r>
              <a:rPr lang="en-NZ" dirty="0" smtClean="0"/>
              <a:t>et </a:t>
            </a:r>
            <a:r>
              <a:rPr lang="en-NZ" dirty="0"/>
              <a:t>a pen ready, as well as a blank A4 page…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u="sng" dirty="0"/>
              <a:t>Step </a:t>
            </a:r>
            <a:r>
              <a:rPr lang="en-US" u="sng" dirty="0" smtClean="0"/>
              <a:t>2</a:t>
            </a:r>
            <a:r>
              <a:rPr lang="en-US" dirty="0" smtClean="0"/>
              <a:t>: </a:t>
            </a:r>
            <a:r>
              <a:rPr lang="en-US" dirty="0"/>
              <a:t>Raise </a:t>
            </a:r>
            <a:r>
              <a:rPr lang="en-NZ" dirty="0" smtClean="0"/>
              <a:t>a hand </a:t>
            </a:r>
            <a:r>
              <a:rPr lang="en-NZ" dirty="0"/>
              <a:t>in the air when </a:t>
            </a:r>
            <a:r>
              <a:rPr lang="en-NZ" dirty="0" smtClean="0"/>
              <a:t>you're ready</a:t>
            </a:r>
            <a:r>
              <a:rPr lang="en-NZ" dirty="0"/>
              <a:t>… 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NZ" u="sng" dirty="0">
                <a:sym typeface="Arial" pitchFamily="34" charset="0"/>
              </a:rPr>
              <a:t>Step </a:t>
            </a:r>
            <a:r>
              <a:rPr lang="en-NZ" u="sng" dirty="0" smtClean="0">
                <a:sym typeface="Arial" pitchFamily="34" charset="0"/>
              </a:rPr>
              <a:t>3</a:t>
            </a:r>
            <a:r>
              <a:rPr lang="en-NZ" dirty="0" smtClean="0">
                <a:sym typeface="Arial" pitchFamily="34" charset="0"/>
              </a:rPr>
              <a:t>: </a:t>
            </a:r>
            <a:r>
              <a:rPr lang="en-NZ" dirty="0">
                <a:sym typeface="Arial" pitchFamily="34" charset="0"/>
              </a:rPr>
              <a:t>Without looking down at your blank page, and ONLY looking at your partner’s face, you have </a:t>
            </a:r>
            <a:r>
              <a:rPr lang="en-NZ" b="1" dirty="0">
                <a:sym typeface="Arial" pitchFamily="34" charset="0"/>
              </a:rPr>
              <a:t>1 minute </a:t>
            </a:r>
            <a:r>
              <a:rPr lang="en-NZ" dirty="0">
                <a:sym typeface="Arial" pitchFamily="34" charset="0"/>
              </a:rPr>
              <a:t>to draw a portrait of your partner, starting </a:t>
            </a:r>
            <a:r>
              <a:rPr lang="en-NZ" dirty="0" smtClean="0">
                <a:sym typeface="Arial" pitchFamily="34" charset="0"/>
              </a:rPr>
              <a:t>on the bell! </a:t>
            </a:r>
            <a:endParaRPr lang="en-NZ" dirty="0">
              <a:sym typeface="Arial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NZ" u="sng" dirty="0">
                <a:sym typeface="Arial" pitchFamily="34" charset="0"/>
              </a:rPr>
              <a:t>Step </a:t>
            </a:r>
            <a:r>
              <a:rPr lang="en-NZ" u="sng" dirty="0" smtClean="0">
                <a:sym typeface="Arial" pitchFamily="34" charset="0"/>
              </a:rPr>
              <a:t>4</a:t>
            </a:r>
            <a:r>
              <a:rPr lang="en-NZ" dirty="0" smtClean="0">
                <a:sym typeface="Arial" pitchFamily="34" charset="0"/>
              </a:rPr>
              <a:t>: </a:t>
            </a:r>
            <a:r>
              <a:rPr lang="en-NZ" dirty="0">
                <a:sym typeface="Arial" pitchFamily="34" charset="0"/>
              </a:rPr>
              <a:t>Sign your name, date it, and swap pictures with your partner…</a:t>
            </a:r>
            <a:endParaRPr lang="en-GB" dirty="0">
              <a:sym typeface="Arial" pitchFamily="34" charset="0"/>
            </a:endParaRPr>
          </a:p>
          <a:p>
            <a:endParaRPr lang="en-NZ" b="1" dirty="0" smtClean="0"/>
          </a:p>
        </p:txBody>
      </p:sp>
    </p:spTree>
    <p:extLst>
      <p:ext uri="{BB962C8B-B14F-4D97-AF65-F5344CB8AC3E}">
        <p14:creationId xmlns:p14="http://schemas.microsoft.com/office/powerpoint/2010/main" val="32403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Five ways: connect, be active, take notice, keep learning, give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9130066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600" u="sng" dirty="0"/>
              <a:t>Connect</a:t>
            </a:r>
            <a:r>
              <a:rPr lang="en-NZ" sz="1600" dirty="0"/>
              <a:t> </a:t>
            </a:r>
            <a:r>
              <a:rPr lang="en-NZ" sz="1600" dirty="0" smtClean="0"/>
              <a:t>– Make </a:t>
            </a:r>
            <a:r>
              <a:rPr lang="en-NZ" sz="1600" dirty="0"/>
              <a:t>connections with friends, family, colleagues and </a:t>
            </a:r>
            <a:r>
              <a:rPr lang="en-NZ" sz="1600" dirty="0" smtClean="0"/>
              <a:t>neighbours. </a:t>
            </a:r>
            <a:r>
              <a:rPr lang="en-NZ" sz="1600" dirty="0"/>
              <a:t>When you build these connections they help enrich your life with new </a:t>
            </a:r>
            <a:r>
              <a:rPr lang="en-NZ" sz="1600" dirty="0" smtClean="0"/>
              <a:t>experiences and opportunities.</a:t>
            </a:r>
            <a:r>
              <a:rPr lang="en-NZ" sz="1600" dirty="0"/>
              <a:t> </a:t>
            </a:r>
            <a:br>
              <a:rPr lang="en-NZ" sz="1600" dirty="0"/>
            </a:br>
            <a:r>
              <a:rPr lang="en-NZ" sz="1600" dirty="0"/>
              <a:t> </a:t>
            </a:r>
            <a:br>
              <a:rPr lang="en-NZ" sz="1600" dirty="0"/>
            </a:br>
            <a:r>
              <a:rPr lang="en-NZ" sz="1600" u="sng" dirty="0" smtClean="0"/>
              <a:t>Be </a:t>
            </a:r>
            <a:r>
              <a:rPr lang="en-NZ" sz="1600" u="sng" dirty="0"/>
              <a:t>Active </a:t>
            </a:r>
            <a:r>
              <a:rPr lang="en-NZ" sz="1600" dirty="0"/>
              <a:t>– Get moving. Walk, skip, run, dance – move </a:t>
            </a:r>
            <a:r>
              <a:rPr lang="en-NZ" sz="1600" dirty="0" smtClean="0"/>
              <a:t>your muscles. </a:t>
            </a:r>
            <a:r>
              <a:rPr lang="en-NZ" sz="1600" dirty="0"/>
              <a:t>Exercise not only makes you feel good, it keeps you </a:t>
            </a:r>
            <a:r>
              <a:rPr lang="en-NZ" sz="1600" dirty="0" smtClean="0"/>
              <a:t>healthy. </a:t>
            </a:r>
            <a:r>
              <a:rPr lang="en-NZ" sz="1600" dirty="0"/>
              <a:t>Pick a physical activity that you </a:t>
            </a:r>
            <a:r>
              <a:rPr lang="en-NZ" sz="1600" dirty="0" smtClean="0"/>
              <a:t>enjoy. </a:t>
            </a:r>
            <a:r>
              <a:rPr lang="en-NZ" sz="1600" dirty="0"/>
              <a:t/>
            </a:r>
            <a:br>
              <a:rPr lang="en-NZ" sz="1600" dirty="0"/>
            </a:br>
            <a:r>
              <a:rPr lang="en-NZ" sz="1600" dirty="0"/>
              <a:t> </a:t>
            </a:r>
            <a:br>
              <a:rPr lang="en-NZ" sz="1600" dirty="0"/>
            </a:br>
            <a:r>
              <a:rPr lang="en-NZ" sz="1600" u="sng" dirty="0" smtClean="0"/>
              <a:t>Take </a:t>
            </a:r>
            <a:r>
              <a:rPr lang="en-NZ" sz="1600" u="sng" dirty="0"/>
              <a:t>Notice </a:t>
            </a:r>
            <a:r>
              <a:rPr lang="en-NZ" sz="1600" dirty="0"/>
              <a:t>– Be mindful. Be curious. Like a child, see the wonder and beauty of the world. Notice the things around you – the weather, </a:t>
            </a:r>
            <a:r>
              <a:rPr lang="en-NZ" sz="1600" dirty="0" smtClean="0"/>
              <a:t>the </a:t>
            </a:r>
            <a:r>
              <a:rPr lang="en-NZ" sz="1600" dirty="0"/>
              <a:t>landscape, </a:t>
            </a:r>
            <a:r>
              <a:rPr lang="en-NZ" sz="1600" dirty="0" smtClean="0"/>
              <a:t>the </a:t>
            </a:r>
            <a:r>
              <a:rPr lang="en-NZ" sz="1600" dirty="0"/>
              <a:t>mood and feelings of </a:t>
            </a:r>
            <a:r>
              <a:rPr lang="en-NZ" sz="1600" dirty="0" smtClean="0"/>
              <a:t>the people </a:t>
            </a:r>
            <a:r>
              <a:rPr lang="en-NZ" sz="1600" dirty="0"/>
              <a:t>around </a:t>
            </a:r>
            <a:r>
              <a:rPr lang="en-NZ" sz="1600" dirty="0" smtClean="0"/>
              <a:t>you. </a:t>
            </a:r>
            <a:r>
              <a:rPr lang="en-NZ" sz="1600" dirty="0"/>
              <a:t>In noticing </a:t>
            </a:r>
            <a:r>
              <a:rPr lang="en-NZ" sz="1600" dirty="0" smtClean="0"/>
              <a:t>you </a:t>
            </a:r>
            <a:r>
              <a:rPr lang="en-NZ" sz="1600" dirty="0"/>
              <a:t>learn to </a:t>
            </a:r>
            <a:r>
              <a:rPr lang="en-NZ" sz="1600" dirty="0" smtClean="0"/>
              <a:t>appreciate </a:t>
            </a:r>
            <a:r>
              <a:rPr lang="en-NZ" sz="1600" dirty="0"/>
              <a:t>the things that matter.</a:t>
            </a:r>
            <a:br>
              <a:rPr lang="en-NZ" sz="1600" dirty="0"/>
            </a:br>
            <a:r>
              <a:rPr lang="en-NZ" sz="1600" dirty="0"/>
              <a:t> </a:t>
            </a:r>
            <a:br>
              <a:rPr lang="en-NZ" sz="1600" dirty="0"/>
            </a:br>
            <a:r>
              <a:rPr lang="en-NZ" sz="1600" u="sng" dirty="0" smtClean="0"/>
              <a:t>Keep </a:t>
            </a:r>
            <a:r>
              <a:rPr lang="en-NZ" sz="1600" u="sng" dirty="0"/>
              <a:t>Learning </a:t>
            </a:r>
            <a:r>
              <a:rPr lang="en-NZ" sz="1600" dirty="0"/>
              <a:t>– We never stop </a:t>
            </a:r>
            <a:r>
              <a:rPr lang="en-NZ" sz="1600" dirty="0" smtClean="0"/>
              <a:t>learning. Keep trying </a:t>
            </a:r>
            <a:r>
              <a:rPr lang="en-NZ" sz="1600" dirty="0"/>
              <a:t>something new </a:t>
            </a:r>
            <a:r>
              <a:rPr lang="en-NZ" sz="1600" dirty="0" smtClean="0"/>
              <a:t>– a </a:t>
            </a:r>
            <a:r>
              <a:rPr lang="en-NZ" sz="1600" dirty="0"/>
              <a:t>new course you’ve been wanting to do or a more challenging task at work. Challenges keep us on our </a:t>
            </a:r>
            <a:r>
              <a:rPr lang="en-NZ" sz="1600" dirty="0" smtClean="0"/>
              <a:t>toes and increase </a:t>
            </a:r>
            <a:r>
              <a:rPr lang="en-NZ" sz="1600" dirty="0"/>
              <a:t>our confidence and excitement in our day.</a:t>
            </a:r>
            <a:br>
              <a:rPr lang="en-NZ" sz="1600" dirty="0"/>
            </a:br>
            <a:r>
              <a:rPr lang="en-NZ" sz="1600" dirty="0"/>
              <a:t> </a:t>
            </a:r>
            <a:br>
              <a:rPr lang="en-NZ" sz="1600" dirty="0"/>
            </a:br>
            <a:r>
              <a:rPr lang="en-NZ" sz="1600" u="sng" dirty="0" smtClean="0"/>
              <a:t>Give</a:t>
            </a:r>
            <a:r>
              <a:rPr lang="en-NZ" sz="1600" dirty="0" smtClean="0"/>
              <a:t> </a:t>
            </a:r>
            <a:r>
              <a:rPr lang="en-NZ" sz="1600" dirty="0"/>
              <a:t>– Be generous with your time, your </a:t>
            </a:r>
            <a:r>
              <a:rPr lang="en-NZ" sz="1600" dirty="0" smtClean="0"/>
              <a:t>knowledge and </a:t>
            </a:r>
            <a:r>
              <a:rPr lang="en-NZ" sz="1600" dirty="0"/>
              <a:t>your talents, giving to friends, family and even strangers. Be thankful, smile at people, and volunteer. </a:t>
            </a:r>
            <a:r>
              <a:rPr lang="en-NZ" sz="1600" dirty="0" smtClean="0"/>
              <a:t>Sharing to </a:t>
            </a:r>
            <a:r>
              <a:rPr lang="en-NZ" sz="1600" dirty="0"/>
              <a:t>a wider audience gives you a greater reward than just doing things for yourself. </a:t>
            </a:r>
          </a:p>
        </p:txBody>
      </p:sp>
    </p:spTree>
    <p:extLst>
      <p:ext uri="{BB962C8B-B14F-4D97-AF65-F5344CB8AC3E}">
        <p14:creationId xmlns:p14="http://schemas.microsoft.com/office/powerpoint/2010/main" val="7319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8921" r="6999" b="2883"/>
          <a:stretch/>
        </p:blipFill>
        <p:spPr>
          <a:xfrm>
            <a:off x="2569029" y="0"/>
            <a:ext cx="9612085" cy="68089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62" y="418307"/>
            <a:ext cx="2572512" cy="5972339"/>
          </a:xfrm>
        </p:spPr>
        <p:txBody>
          <a:bodyPr/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An </a:t>
            </a:r>
            <a:br>
              <a:rPr lang="en-NZ" dirty="0" smtClean="0"/>
            </a:br>
            <a:r>
              <a:rPr lang="en-NZ" dirty="0" smtClean="0"/>
              <a:t>overview of workplace wellbeing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65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893" y="200592"/>
            <a:ext cx="2781518" cy="5972339"/>
          </a:xfrm>
        </p:spPr>
        <p:txBody>
          <a:bodyPr/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Or a simpler wellbeing framework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46" y="0"/>
            <a:ext cx="4876754" cy="6858000"/>
          </a:xfrm>
        </p:spPr>
      </p:pic>
    </p:spTree>
    <p:extLst>
      <p:ext uri="{BB962C8B-B14F-4D97-AF65-F5344CB8AC3E}">
        <p14:creationId xmlns:p14="http://schemas.microsoft.com/office/powerpoint/2010/main" val="116633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10058</TotalTime>
  <Words>1002</Words>
  <Application>Microsoft Office PowerPoint</Application>
  <PresentationFormat>Widescreen</PresentationFormat>
  <Paragraphs>98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Workplace wellbeing: Applied positive psychology at work</vt:lpstr>
      <vt:lpstr>I'm no expert on  your wellbeing</vt:lpstr>
      <vt:lpstr>Positive assessment</vt:lpstr>
      <vt:lpstr>Killer questions?</vt:lpstr>
      <vt:lpstr>Positive introductions</vt:lpstr>
      <vt:lpstr>Five ways to wellbeing</vt:lpstr>
      <vt:lpstr>Five ways: connect, be active, take notice, keep learning, give</vt:lpstr>
      <vt:lpstr> An  overview of workplace wellbeing</vt:lpstr>
      <vt:lpstr> Or a simpler wellbeing framework</vt:lpstr>
      <vt:lpstr> A wellbeing framework that is built for change</vt:lpstr>
      <vt:lpstr>Savour your experiences</vt:lpstr>
      <vt:lpstr>Savour your experiences</vt:lpstr>
      <vt:lpstr>Online wellbeing assessments </vt:lpstr>
      <vt:lpstr>Peak-end theory</vt:lpstr>
      <vt:lpstr>A wellbeing overview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ReviewerA</dc:creator>
  <cp:lastModifiedBy>Reviewer A</cp:lastModifiedBy>
  <cp:revision>45</cp:revision>
  <dcterms:created xsi:type="dcterms:W3CDTF">2013-08-09T04:42:53Z</dcterms:created>
  <dcterms:modified xsi:type="dcterms:W3CDTF">2014-04-17T00:51:15Z</dcterms:modified>
</cp:coreProperties>
</file>